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99" r:id="rId3"/>
    <p:sldId id="327" r:id="rId4"/>
    <p:sldId id="328" r:id="rId5"/>
    <p:sldId id="329" r:id="rId6"/>
    <p:sldId id="330" r:id="rId7"/>
    <p:sldId id="331" r:id="rId8"/>
    <p:sldId id="258" r:id="rId9"/>
    <p:sldId id="260" r:id="rId10"/>
    <p:sldId id="261" r:id="rId11"/>
    <p:sldId id="287" r:id="rId12"/>
    <p:sldId id="262" r:id="rId13"/>
    <p:sldId id="288" r:id="rId14"/>
    <p:sldId id="282" r:id="rId15"/>
    <p:sldId id="289" r:id="rId16"/>
    <p:sldId id="257" r:id="rId17"/>
    <p:sldId id="300" r:id="rId18"/>
    <p:sldId id="283" r:id="rId19"/>
    <p:sldId id="269" r:id="rId20"/>
    <p:sldId id="284" r:id="rId21"/>
    <p:sldId id="285" r:id="rId22"/>
    <p:sldId id="302" r:id="rId23"/>
    <p:sldId id="322" r:id="rId24"/>
    <p:sldId id="324" r:id="rId25"/>
    <p:sldId id="325" r:id="rId26"/>
    <p:sldId id="326" r:id="rId27"/>
    <p:sldId id="298" r:id="rId28"/>
    <p:sldId id="294" r:id="rId29"/>
    <p:sldId id="301" r:id="rId30"/>
    <p:sldId id="292" r:id="rId31"/>
    <p:sldId id="275" r:id="rId32"/>
    <p:sldId id="305" r:id="rId33"/>
    <p:sldId id="293" r:id="rId34"/>
    <p:sldId id="291" r:id="rId35"/>
    <p:sldId id="279" r:id="rId36"/>
    <p:sldId id="297" r:id="rId37"/>
    <p:sldId id="332" r:id="rId38"/>
    <p:sldId id="333" r:id="rId39"/>
    <p:sldId id="335" r:id="rId40"/>
    <p:sldId id="337" r:id="rId41"/>
    <p:sldId id="336" r:id="rId42"/>
    <p:sldId id="348" r:id="rId43"/>
    <p:sldId id="341" r:id="rId44"/>
    <p:sldId id="347" r:id="rId45"/>
    <p:sldId id="342" r:id="rId46"/>
    <p:sldId id="343" r:id="rId47"/>
    <p:sldId id="344" r:id="rId48"/>
    <p:sldId id="346" r:id="rId49"/>
    <p:sldId id="280" r:id="rId50"/>
    <p:sldId id="308" r:id="rId51"/>
    <p:sldId id="32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D80080-75AE-445D-AA8E-25ADB7E6007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D70648C4-8729-4446-9AA8-3A29CB01DA94}">
      <dgm:prSet phldrT="[Text]" custT="1"/>
      <dgm:spPr/>
      <dgm:t>
        <a:bodyPr/>
        <a:lstStyle/>
        <a:p>
          <a:r>
            <a:rPr lang="en-US" sz="2400" b="1" dirty="0"/>
            <a:t>State Government</a:t>
          </a:r>
        </a:p>
      </dgm:t>
    </dgm:pt>
    <dgm:pt modelId="{4F21D04B-0355-46E8-8343-F65CA5200FE2}" type="parTrans" cxnId="{88095BD1-C0FD-4F3B-B371-E74FEDADA416}">
      <dgm:prSet/>
      <dgm:spPr/>
      <dgm:t>
        <a:bodyPr/>
        <a:lstStyle/>
        <a:p>
          <a:endParaRPr lang="en-US"/>
        </a:p>
      </dgm:t>
    </dgm:pt>
    <dgm:pt modelId="{1A7F1D34-5DBF-490A-8806-F10D934D1FAC}" type="sibTrans" cxnId="{88095BD1-C0FD-4F3B-B371-E74FEDADA416}">
      <dgm:prSet/>
      <dgm:spPr/>
      <dgm:t>
        <a:bodyPr/>
        <a:lstStyle/>
        <a:p>
          <a:endParaRPr lang="en-US"/>
        </a:p>
      </dgm:t>
    </dgm:pt>
    <dgm:pt modelId="{2FEBD425-8F86-4EE2-BC9D-3F45ED601E1A}">
      <dgm:prSet phldrT="[Text]"/>
      <dgm:spPr/>
      <dgm:t>
        <a:bodyPr/>
        <a:lstStyle/>
        <a:p>
          <a:r>
            <a:rPr lang="en-US" dirty="0"/>
            <a:t>Fiscal Recovery Fund</a:t>
          </a:r>
        </a:p>
        <a:p>
          <a:r>
            <a:rPr lang="en-US" b="1" dirty="0"/>
            <a:t>$2.499 billion</a:t>
          </a:r>
        </a:p>
      </dgm:t>
    </dgm:pt>
    <dgm:pt modelId="{15EDD5E2-2959-4BED-9A91-790B299D74E6}" type="parTrans" cxnId="{6BFCE6FE-C6EC-42B9-8D30-05C410D7B836}">
      <dgm:prSet/>
      <dgm:spPr/>
      <dgm:t>
        <a:bodyPr/>
        <a:lstStyle/>
        <a:p>
          <a:endParaRPr lang="en-US"/>
        </a:p>
      </dgm:t>
    </dgm:pt>
    <dgm:pt modelId="{F097DE8C-A11E-402E-A410-97ACA5CE8718}" type="sibTrans" cxnId="{6BFCE6FE-C6EC-42B9-8D30-05C410D7B836}">
      <dgm:prSet/>
      <dgm:spPr/>
      <dgm:t>
        <a:bodyPr/>
        <a:lstStyle/>
        <a:p>
          <a:endParaRPr lang="en-US"/>
        </a:p>
      </dgm:t>
    </dgm:pt>
    <dgm:pt modelId="{BB7A07D9-0A4D-495C-A8F4-B4E9F2DC54B7}">
      <dgm:prSet phldrT="[Text]"/>
      <dgm:spPr/>
      <dgm:t>
        <a:bodyPr/>
        <a:lstStyle/>
        <a:p>
          <a:r>
            <a:rPr lang="en-US" dirty="0"/>
            <a:t>Capital Projects Fund</a:t>
          </a:r>
        </a:p>
        <a:p>
          <a:r>
            <a:rPr lang="en-US" b="1" dirty="0"/>
            <a:t>$188 million</a:t>
          </a:r>
        </a:p>
      </dgm:t>
    </dgm:pt>
    <dgm:pt modelId="{7E236E98-828F-4D98-8271-4249DE0B0EE2}" type="parTrans" cxnId="{882A8635-7328-465F-9AEE-0A971C491813}">
      <dgm:prSet/>
      <dgm:spPr/>
      <dgm:t>
        <a:bodyPr/>
        <a:lstStyle/>
        <a:p>
          <a:endParaRPr lang="en-US"/>
        </a:p>
      </dgm:t>
    </dgm:pt>
    <dgm:pt modelId="{6FA10128-264C-48A2-BBA5-82A56CB4E4C2}" type="sibTrans" cxnId="{882A8635-7328-465F-9AEE-0A971C491813}">
      <dgm:prSet/>
      <dgm:spPr/>
      <dgm:t>
        <a:bodyPr/>
        <a:lstStyle/>
        <a:p>
          <a:endParaRPr lang="en-US"/>
        </a:p>
      </dgm:t>
    </dgm:pt>
    <dgm:pt modelId="{C61C987D-0388-4126-B52A-149E183A9773}">
      <dgm:prSet custT="1"/>
      <dgm:spPr/>
      <dgm:t>
        <a:bodyPr/>
        <a:lstStyle/>
        <a:p>
          <a:r>
            <a:rPr lang="en-US" sz="2400" b="1" dirty="0"/>
            <a:t>Local Government</a:t>
          </a:r>
        </a:p>
      </dgm:t>
    </dgm:pt>
    <dgm:pt modelId="{2961C9B3-6AC5-4787-8351-450F9860FC6D}" type="parTrans" cxnId="{D08C67B4-6F16-44F7-9BE1-DE8457DA335D}">
      <dgm:prSet/>
      <dgm:spPr/>
      <dgm:t>
        <a:bodyPr/>
        <a:lstStyle/>
        <a:p>
          <a:endParaRPr lang="en-US"/>
        </a:p>
      </dgm:t>
    </dgm:pt>
    <dgm:pt modelId="{BE0582E3-9089-4FA1-93F0-B9888B5521EC}" type="sibTrans" cxnId="{D08C67B4-6F16-44F7-9BE1-DE8457DA335D}">
      <dgm:prSet/>
      <dgm:spPr/>
      <dgm:t>
        <a:bodyPr/>
        <a:lstStyle/>
        <a:p>
          <a:endParaRPr lang="en-US"/>
        </a:p>
      </dgm:t>
    </dgm:pt>
    <dgm:pt modelId="{A5423530-19E2-4D76-A353-D06313AB1CA8}">
      <dgm:prSet/>
      <dgm:spPr/>
      <dgm:t>
        <a:bodyPr/>
        <a:lstStyle/>
        <a:p>
          <a:r>
            <a:rPr lang="en-US" dirty="0"/>
            <a:t>Counties</a:t>
          </a:r>
        </a:p>
        <a:p>
          <a:r>
            <a:rPr lang="en-US" b="1" dirty="0"/>
            <a:t>$1.0 billion</a:t>
          </a:r>
        </a:p>
      </dgm:t>
    </dgm:pt>
    <dgm:pt modelId="{8C6DF920-A7DA-4425-9843-020364512FC8}" type="parTrans" cxnId="{60F3D933-A078-488D-A9A3-5C3FB94BF59B}">
      <dgm:prSet/>
      <dgm:spPr/>
      <dgm:t>
        <a:bodyPr/>
        <a:lstStyle/>
        <a:p>
          <a:endParaRPr lang="en-US"/>
        </a:p>
      </dgm:t>
    </dgm:pt>
    <dgm:pt modelId="{2F7D039B-EC2C-448D-AA68-81E7DD381968}" type="sibTrans" cxnId="{60F3D933-A078-488D-A9A3-5C3FB94BF59B}">
      <dgm:prSet/>
      <dgm:spPr/>
      <dgm:t>
        <a:bodyPr/>
        <a:lstStyle/>
        <a:p>
          <a:endParaRPr lang="en-US"/>
        </a:p>
      </dgm:t>
    </dgm:pt>
    <dgm:pt modelId="{649162B8-05A2-493D-9923-A35DDB500AF6}">
      <dgm:prSet/>
      <dgm:spPr/>
      <dgm:t>
        <a:bodyPr/>
        <a:lstStyle/>
        <a:p>
          <a:r>
            <a:rPr lang="en-US" dirty="0"/>
            <a:t>Metropolitan Cities</a:t>
          </a:r>
        </a:p>
        <a:p>
          <a:r>
            <a:rPr lang="en-US" b="1" dirty="0"/>
            <a:t>$191 million</a:t>
          </a:r>
        </a:p>
      </dgm:t>
    </dgm:pt>
    <dgm:pt modelId="{4D3D864A-7E9E-456F-A5D4-B04F5207B9DB}" type="parTrans" cxnId="{18DFC192-89CA-42CA-9FE3-05068702AAB3}">
      <dgm:prSet/>
      <dgm:spPr/>
      <dgm:t>
        <a:bodyPr/>
        <a:lstStyle/>
        <a:p>
          <a:endParaRPr lang="en-US"/>
        </a:p>
      </dgm:t>
    </dgm:pt>
    <dgm:pt modelId="{FF45B7F9-CFD1-4AB1-9D33-6F809A46F4B4}" type="sibTrans" cxnId="{18DFC192-89CA-42CA-9FE3-05068702AAB3}">
      <dgm:prSet/>
      <dgm:spPr/>
      <dgm:t>
        <a:bodyPr/>
        <a:lstStyle/>
        <a:p>
          <a:endParaRPr lang="en-US"/>
        </a:p>
      </dgm:t>
    </dgm:pt>
    <dgm:pt modelId="{2835FA27-D3D0-41F0-BB84-D08F4AE4B172}">
      <dgm:prSet/>
      <dgm:spPr/>
      <dgm:t>
        <a:bodyPr/>
        <a:lstStyle/>
        <a:p>
          <a:r>
            <a:rPr lang="en-US" dirty="0"/>
            <a:t>Non-Entitlement Units</a:t>
          </a:r>
        </a:p>
        <a:p>
          <a:r>
            <a:rPr lang="en-US" b="1" dirty="0"/>
            <a:t>$435 million</a:t>
          </a:r>
        </a:p>
      </dgm:t>
    </dgm:pt>
    <dgm:pt modelId="{6F3F25E2-3216-402A-8143-20297FEE3FA6}" type="parTrans" cxnId="{3A0DB518-B77A-442D-ADFF-4E1670DE3744}">
      <dgm:prSet/>
      <dgm:spPr/>
      <dgm:t>
        <a:bodyPr/>
        <a:lstStyle/>
        <a:p>
          <a:endParaRPr lang="en-US"/>
        </a:p>
      </dgm:t>
    </dgm:pt>
    <dgm:pt modelId="{F01810D2-9B50-4C36-AC06-2B5D9709312F}" type="sibTrans" cxnId="{3A0DB518-B77A-442D-ADFF-4E1670DE3744}">
      <dgm:prSet/>
      <dgm:spPr/>
      <dgm:t>
        <a:bodyPr/>
        <a:lstStyle/>
        <a:p>
          <a:endParaRPr lang="en-US"/>
        </a:p>
      </dgm:t>
    </dgm:pt>
    <dgm:pt modelId="{38DED894-25D6-411E-8525-7C839B73177E}" type="pres">
      <dgm:prSet presAssocID="{15D80080-75AE-445D-AA8E-25ADB7E60078}" presName="hierChild1" presStyleCnt="0">
        <dgm:presLayoutVars>
          <dgm:orgChart val="1"/>
          <dgm:chPref val="1"/>
          <dgm:dir/>
          <dgm:animOne val="branch"/>
          <dgm:animLvl val="lvl"/>
          <dgm:resizeHandles/>
        </dgm:presLayoutVars>
      </dgm:prSet>
      <dgm:spPr/>
      <dgm:t>
        <a:bodyPr/>
        <a:lstStyle/>
        <a:p>
          <a:endParaRPr lang="en-US"/>
        </a:p>
      </dgm:t>
    </dgm:pt>
    <dgm:pt modelId="{EA117B8D-17CC-4449-B752-FEB9A913531D}" type="pres">
      <dgm:prSet presAssocID="{D70648C4-8729-4446-9AA8-3A29CB01DA94}" presName="hierRoot1" presStyleCnt="0">
        <dgm:presLayoutVars>
          <dgm:hierBranch val="init"/>
        </dgm:presLayoutVars>
      </dgm:prSet>
      <dgm:spPr/>
    </dgm:pt>
    <dgm:pt modelId="{CD926EE8-F655-430C-992C-E9FC13586762}" type="pres">
      <dgm:prSet presAssocID="{D70648C4-8729-4446-9AA8-3A29CB01DA94}" presName="rootComposite1" presStyleCnt="0"/>
      <dgm:spPr/>
    </dgm:pt>
    <dgm:pt modelId="{BC7EFA2D-6503-413B-81A9-2B56EB4180DC}" type="pres">
      <dgm:prSet presAssocID="{D70648C4-8729-4446-9AA8-3A29CB01DA94}" presName="rootText1" presStyleLbl="node0" presStyleIdx="0" presStyleCnt="2" custLinFactNeighborX="958" custLinFactNeighborY="-77584">
        <dgm:presLayoutVars>
          <dgm:chPref val="3"/>
        </dgm:presLayoutVars>
      </dgm:prSet>
      <dgm:spPr/>
      <dgm:t>
        <a:bodyPr/>
        <a:lstStyle/>
        <a:p>
          <a:endParaRPr lang="en-US"/>
        </a:p>
      </dgm:t>
    </dgm:pt>
    <dgm:pt modelId="{EB996142-8789-449D-BEF8-4427E2B75E21}" type="pres">
      <dgm:prSet presAssocID="{D70648C4-8729-4446-9AA8-3A29CB01DA94}" presName="rootConnector1" presStyleLbl="node1" presStyleIdx="0" presStyleCnt="0"/>
      <dgm:spPr/>
      <dgm:t>
        <a:bodyPr/>
        <a:lstStyle/>
        <a:p>
          <a:endParaRPr lang="en-US"/>
        </a:p>
      </dgm:t>
    </dgm:pt>
    <dgm:pt modelId="{F2478890-EA5A-44B5-A3FA-3DA429D4D7F7}" type="pres">
      <dgm:prSet presAssocID="{D70648C4-8729-4446-9AA8-3A29CB01DA94}" presName="hierChild2" presStyleCnt="0"/>
      <dgm:spPr/>
    </dgm:pt>
    <dgm:pt modelId="{D522653E-E04E-4DCF-B9AF-8E6A5CD8BDF1}" type="pres">
      <dgm:prSet presAssocID="{15EDD5E2-2959-4BED-9A91-790B299D74E6}" presName="Name37" presStyleLbl="parChTrans1D2" presStyleIdx="0" presStyleCnt="5"/>
      <dgm:spPr/>
      <dgm:t>
        <a:bodyPr/>
        <a:lstStyle/>
        <a:p>
          <a:endParaRPr lang="en-US"/>
        </a:p>
      </dgm:t>
    </dgm:pt>
    <dgm:pt modelId="{E47A2F04-2F62-44F5-9419-E183E8EFE8FE}" type="pres">
      <dgm:prSet presAssocID="{2FEBD425-8F86-4EE2-BC9D-3F45ED601E1A}" presName="hierRoot2" presStyleCnt="0">
        <dgm:presLayoutVars>
          <dgm:hierBranch val="init"/>
        </dgm:presLayoutVars>
      </dgm:prSet>
      <dgm:spPr/>
    </dgm:pt>
    <dgm:pt modelId="{BDE5A57F-9BAA-4EE4-B682-10B9DD198B90}" type="pres">
      <dgm:prSet presAssocID="{2FEBD425-8F86-4EE2-BC9D-3F45ED601E1A}" presName="rootComposite" presStyleCnt="0"/>
      <dgm:spPr/>
    </dgm:pt>
    <dgm:pt modelId="{302DA7DE-8EB0-4B0D-B38A-E9A4079E9E62}" type="pres">
      <dgm:prSet presAssocID="{2FEBD425-8F86-4EE2-BC9D-3F45ED601E1A}" presName="rootText" presStyleLbl="node2" presStyleIdx="0" presStyleCnt="5">
        <dgm:presLayoutVars>
          <dgm:chPref val="3"/>
        </dgm:presLayoutVars>
      </dgm:prSet>
      <dgm:spPr/>
      <dgm:t>
        <a:bodyPr/>
        <a:lstStyle/>
        <a:p>
          <a:endParaRPr lang="en-US"/>
        </a:p>
      </dgm:t>
    </dgm:pt>
    <dgm:pt modelId="{1AC798EF-15A1-42E0-80C6-E80EDAF8DEF6}" type="pres">
      <dgm:prSet presAssocID="{2FEBD425-8F86-4EE2-BC9D-3F45ED601E1A}" presName="rootConnector" presStyleLbl="node2" presStyleIdx="0" presStyleCnt="5"/>
      <dgm:spPr/>
      <dgm:t>
        <a:bodyPr/>
        <a:lstStyle/>
        <a:p>
          <a:endParaRPr lang="en-US"/>
        </a:p>
      </dgm:t>
    </dgm:pt>
    <dgm:pt modelId="{EFD09BBA-6C54-466E-925D-72A2927FC95D}" type="pres">
      <dgm:prSet presAssocID="{2FEBD425-8F86-4EE2-BC9D-3F45ED601E1A}" presName="hierChild4" presStyleCnt="0"/>
      <dgm:spPr/>
    </dgm:pt>
    <dgm:pt modelId="{52F899DE-1507-4B8B-B8A3-5A52FE2D939D}" type="pres">
      <dgm:prSet presAssocID="{2FEBD425-8F86-4EE2-BC9D-3F45ED601E1A}" presName="hierChild5" presStyleCnt="0"/>
      <dgm:spPr/>
    </dgm:pt>
    <dgm:pt modelId="{A3000940-8DA5-43DA-BA5B-E7E0C581F537}" type="pres">
      <dgm:prSet presAssocID="{7E236E98-828F-4D98-8271-4249DE0B0EE2}" presName="Name37" presStyleLbl="parChTrans1D2" presStyleIdx="1" presStyleCnt="5"/>
      <dgm:spPr/>
      <dgm:t>
        <a:bodyPr/>
        <a:lstStyle/>
        <a:p>
          <a:endParaRPr lang="en-US"/>
        </a:p>
      </dgm:t>
    </dgm:pt>
    <dgm:pt modelId="{45D1F229-3B52-46F9-9E34-250F368ABC32}" type="pres">
      <dgm:prSet presAssocID="{BB7A07D9-0A4D-495C-A8F4-B4E9F2DC54B7}" presName="hierRoot2" presStyleCnt="0">
        <dgm:presLayoutVars>
          <dgm:hierBranch val="init"/>
        </dgm:presLayoutVars>
      </dgm:prSet>
      <dgm:spPr/>
    </dgm:pt>
    <dgm:pt modelId="{D8B3DEDF-5541-4EDF-8A84-4B87A5755D30}" type="pres">
      <dgm:prSet presAssocID="{BB7A07D9-0A4D-495C-A8F4-B4E9F2DC54B7}" presName="rootComposite" presStyleCnt="0"/>
      <dgm:spPr/>
    </dgm:pt>
    <dgm:pt modelId="{DDA6DBC1-E266-4B9D-B747-3767A566D4CC}" type="pres">
      <dgm:prSet presAssocID="{BB7A07D9-0A4D-495C-A8F4-B4E9F2DC54B7}" presName="rootText" presStyleLbl="node2" presStyleIdx="1" presStyleCnt="5">
        <dgm:presLayoutVars>
          <dgm:chPref val="3"/>
        </dgm:presLayoutVars>
      </dgm:prSet>
      <dgm:spPr/>
      <dgm:t>
        <a:bodyPr/>
        <a:lstStyle/>
        <a:p>
          <a:endParaRPr lang="en-US"/>
        </a:p>
      </dgm:t>
    </dgm:pt>
    <dgm:pt modelId="{36AB2A7E-3DA0-4B60-B34A-E5589084FD83}" type="pres">
      <dgm:prSet presAssocID="{BB7A07D9-0A4D-495C-A8F4-B4E9F2DC54B7}" presName="rootConnector" presStyleLbl="node2" presStyleIdx="1" presStyleCnt="5"/>
      <dgm:spPr/>
      <dgm:t>
        <a:bodyPr/>
        <a:lstStyle/>
        <a:p>
          <a:endParaRPr lang="en-US"/>
        </a:p>
      </dgm:t>
    </dgm:pt>
    <dgm:pt modelId="{B9EAF44D-70D3-446A-A3F2-6D9F9D7A9661}" type="pres">
      <dgm:prSet presAssocID="{BB7A07D9-0A4D-495C-A8F4-B4E9F2DC54B7}" presName="hierChild4" presStyleCnt="0"/>
      <dgm:spPr/>
    </dgm:pt>
    <dgm:pt modelId="{D5E76F96-18D3-4A57-85B9-BD606EFE45CA}" type="pres">
      <dgm:prSet presAssocID="{BB7A07D9-0A4D-495C-A8F4-B4E9F2DC54B7}" presName="hierChild5" presStyleCnt="0"/>
      <dgm:spPr/>
    </dgm:pt>
    <dgm:pt modelId="{84B1B19D-DB3E-4D66-B701-0C1B8BE4594E}" type="pres">
      <dgm:prSet presAssocID="{D70648C4-8729-4446-9AA8-3A29CB01DA94}" presName="hierChild3" presStyleCnt="0"/>
      <dgm:spPr/>
    </dgm:pt>
    <dgm:pt modelId="{099B51C3-FDD8-4BBD-B84F-DBD6AD884474}" type="pres">
      <dgm:prSet presAssocID="{C61C987D-0388-4126-B52A-149E183A9773}" presName="hierRoot1" presStyleCnt="0">
        <dgm:presLayoutVars>
          <dgm:hierBranch val="init"/>
        </dgm:presLayoutVars>
      </dgm:prSet>
      <dgm:spPr/>
    </dgm:pt>
    <dgm:pt modelId="{AE1DC0AD-8DE0-4309-AECF-56F69D0EF4DD}" type="pres">
      <dgm:prSet presAssocID="{C61C987D-0388-4126-B52A-149E183A9773}" presName="rootComposite1" presStyleCnt="0"/>
      <dgm:spPr/>
    </dgm:pt>
    <dgm:pt modelId="{0F32BDB8-59F9-4DD4-9EF1-139B40DFED30}" type="pres">
      <dgm:prSet presAssocID="{C61C987D-0388-4126-B52A-149E183A9773}" presName="rootText1" presStyleLbl="node0" presStyleIdx="1" presStyleCnt="2" custLinFactNeighborX="958" custLinFactNeighborY="-77584">
        <dgm:presLayoutVars>
          <dgm:chPref val="3"/>
        </dgm:presLayoutVars>
      </dgm:prSet>
      <dgm:spPr/>
      <dgm:t>
        <a:bodyPr/>
        <a:lstStyle/>
        <a:p>
          <a:endParaRPr lang="en-US"/>
        </a:p>
      </dgm:t>
    </dgm:pt>
    <dgm:pt modelId="{78B9EC35-293F-4E35-9D21-5D50B33B2B1C}" type="pres">
      <dgm:prSet presAssocID="{C61C987D-0388-4126-B52A-149E183A9773}" presName="rootConnector1" presStyleLbl="node1" presStyleIdx="0" presStyleCnt="0"/>
      <dgm:spPr/>
      <dgm:t>
        <a:bodyPr/>
        <a:lstStyle/>
        <a:p>
          <a:endParaRPr lang="en-US"/>
        </a:p>
      </dgm:t>
    </dgm:pt>
    <dgm:pt modelId="{538E79C8-A0B8-4E1D-8798-1A1DEA5F3C9C}" type="pres">
      <dgm:prSet presAssocID="{C61C987D-0388-4126-B52A-149E183A9773}" presName="hierChild2" presStyleCnt="0"/>
      <dgm:spPr/>
    </dgm:pt>
    <dgm:pt modelId="{26D30413-716B-4C80-A2ED-D85A47495288}" type="pres">
      <dgm:prSet presAssocID="{8C6DF920-A7DA-4425-9843-020364512FC8}" presName="Name37" presStyleLbl="parChTrans1D2" presStyleIdx="2" presStyleCnt="5"/>
      <dgm:spPr/>
      <dgm:t>
        <a:bodyPr/>
        <a:lstStyle/>
        <a:p>
          <a:endParaRPr lang="en-US"/>
        </a:p>
      </dgm:t>
    </dgm:pt>
    <dgm:pt modelId="{2AD80FEE-AE32-43A0-80BA-63D86815275F}" type="pres">
      <dgm:prSet presAssocID="{A5423530-19E2-4D76-A353-D06313AB1CA8}" presName="hierRoot2" presStyleCnt="0">
        <dgm:presLayoutVars>
          <dgm:hierBranch val="init"/>
        </dgm:presLayoutVars>
      </dgm:prSet>
      <dgm:spPr/>
    </dgm:pt>
    <dgm:pt modelId="{90F0BBFF-2EE9-4FAB-A7D0-46D8BB43651F}" type="pres">
      <dgm:prSet presAssocID="{A5423530-19E2-4D76-A353-D06313AB1CA8}" presName="rootComposite" presStyleCnt="0"/>
      <dgm:spPr/>
    </dgm:pt>
    <dgm:pt modelId="{AC82DC47-EE50-47C9-A962-59BBA507F330}" type="pres">
      <dgm:prSet presAssocID="{A5423530-19E2-4D76-A353-D06313AB1CA8}" presName="rootText" presStyleLbl="node2" presStyleIdx="2" presStyleCnt="5">
        <dgm:presLayoutVars>
          <dgm:chPref val="3"/>
        </dgm:presLayoutVars>
      </dgm:prSet>
      <dgm:spPr/>
      <dgm:t>
        <a:bodyPr/>
        <a:lstStyle/>
        <a:p>
          <a:endParaRPr lang="en-US"/>
        </a:p>
      </dgm:t>
    </dgm:pt>
    <dgm:pt modelId="{4A2B8C3A-77F3-42C1-806B-BB6A88793663}" type="pres">
      <dgm:prSet presAssocID="{A5423530-19E2-4D76-A353-D06313AB1CA8}" presName="rootConnector" presStyleLbl="node2" presStyleIdx="2" presStyleCnt="5"/>
      <dgm:spPr/>
      <dgm:t>
        <a:bodyPr/>
        <a:lstStyle/>
        <a:p>
          <a:endParaRPr lang="en-US"/>
        </a:p>
      </dgm:t>
    </dgm:pt>
    <dgm:pt modelId="{FA4833F0-48EE-4186-8697-0A00F4D557D5}" type="pres">
      <dgm:prSet presAssocID="{A5423530-19E2-4D76-A353-D06313AB1CA8}" presName="hierChild4" presStyleCnt="0"/>
      <dgm:spPr/>
    </dgm:pt>
    <dgm:pt modelId="{863964CB-B76B-4E92-A0CB-31E797FA7796}" type="pres">
      <dgm:prSet presAssocID="{A5423530-19E2-4D76-A353-D06313AB1CA8}" presName="hierChild5" presStyleCnt="0"/>
      <dgm:spPr/>
    </dgm:pt>
    <dgm:pt modelId="{07E3C3C3-28FE-475C-BED7-B54DEEFDB3D6}" type="pres">
      <dgm:prSet presAssocID="{4D3D864A-7E9E-456F-A5D4-B04F5207B9DB}" presName="Name37" presStyleLbl="parChTrans1D2" presStyleIdx="3" presStyleCnt="5"/>
      <dgm:spPr/>
      <dgm:t>
        <a:bodyPr/>
        <a:lstStyle/>
        <a:p>
          <a:endParaRPr lang="en-US"/>
        </a:p>
      </dgm:t>
    </dgm:pt>
    <dgm:pt modelId="{7952B680-B63A-43C2-89F8-93C590D71A7A}" type="pres">
      <dgm:prSet presAssocID="{649162B8-05A2-493D-9923-A35DDB500AF6}" presName="hierRoot2" presStyleCnt="0">
        <dgm:presLayoutVars>
          <dgm:hierBranch val="init"/>
        </dgm:presLayoutVars>
      </dgm:prSet>
      <dgm:spPr/>
    </dgm:pt>
    <dgm:pt modelId="{0E9E7F04-6572-4CF8-A255-9111808CAE69}" type="pres">
      <dgm:prSet presAssocID="{649162B8-05A2-493D-9923-A35DDB500AF6}" presName="rootComposite" presStyleCnt="0"/>
      <dgm:spPr/>
    </dgm:pt>
    <dgm:pt modelId="{67CC2E0F-3337-4A96-A27A-A6A0D8E31344}" type="pres">
      <dgm:prSet presAssocID="{649162B8-05A2-493D-9923-A35DDB500AF6}" presName="rootText" presStyleLbl="node2" presStyleIdx="3" presStyleCnt="5">
        <dgm:presLayoutVars>
          <dgm:chPref val="3"/>
        </dgm:presLayoutVars>
      </dgm:prSet>
      <dgm:spPr/>
      <dgm:t>
        <a:bodyPr/>
        <a:lstStyle/>
        <a:p>
          <a:endParaRPr lang="en-US"/>
        </a:p>
      </dgm:t>
    </dgm:pt>
    <dgm:pt modelId="{5F731E57-492B-4EB1-B435-F38FDB20E8B6}" type="pres">
      <dgm:prSet presAssocID="{649162B8-05A2-493D-9923-A35DDB500AF6}" presName="rootConnector" presStyleLbl="node2" presStyleIdx="3" presStyleCnt="5"/>
      <dgm:spPr/>
      <dgm:t>
        <a:bodyPr/>
        <a:lstStyle/>
        <a:p>
          <a:endParaRPr lang="en-US"/>
        </a:p>
      </dgm:t>
    </dgm:pt>
    <dgm:pt modelId="{CD31B16D-116C-457B-AA8A-31E345DFAF40}" type="pres">
      <dgm:prSet presAssocID="{649162B8-05A2-493D-9923-A35DDB500AF6}" presName="hierChild4" presStyleCnt="0"/>
      <dgm:spPr/>
    </dgm:pt>
    <dgm:pt modelId="{B26DF492-3AA2-4BD4-9F21-79B0F175ED83}" type="pres">
      <dgm:prSet presAssocID="{649162B8-05A2-493D-9923-A35DDB500AF6}" presName="hierChild5" presStyleCnt="0"/>
      <dgm:spPr/>
    </dgm:pt>
    <dgm:pt modelId="{AD28C639-23B7-412A-B154-DC9FDE090387}" type="pres">
      <dgm:prSet presAssocID="{6F3F25E2-3216-402A-8143-20297FEE3FA6}" presName="Name37" presStyleLbl="parChTrans1D2" presStyleIdx="4" presStyleCnt="5"/>
      <dgm:spPr/>
      <dgm:t>
        <a:bodyPr/>
        <a:lstStyle/>
        <a:p>
          <a:endParaRPr lang="en-US"/>
        </a:p>
      </dgm:t>
    </dgm:pt>
    <dgm:pt modelId="{02128BFB-BDAF-4CE4-86A3-DF68084421C1}" type="pres">
      <dgm:prSet presAssocID="{2835FA27-D3D0-41F0-BB84-D08F4AE4B172}" presName="hierRoot2" presStyleCnt="0">
        <dgm:presLayoutVars>
          <dgm:hierBranch val="init"/>
        </dgm:presLayoutVars>
      </dgm:prSet>
      <dgm:spPr/>
    </dgm:pt>
    <dgm:pt modelId="{944A5168-EF58-4BB9-8926-129B2AFCE1A2}" type="pres">
      <dgm:prSet presAssocID="{2835FA27-D3D0-41F0-BB84-D08F4AE4B172}" presName="rootComposite" presStyleCnt="0"/>
      <dgm:spPr/>
    </dgm:pt>
    <dgm:pt modelId="{4AC97D7A-D738-4295-B8B1-879C44AE1D86}" type="pres">
      <dgm:prSet presAssocID="{2835FA27-D3D0-41F0-BB84-D08F4AE4B172}" presName="rootText" presStyleLbl="node2" presStyleIdx="4" presStyleCnt="5">
        <dgm:presLayoutVars>
          <dgm:chPref val="3"/>
        </dgm:presLayoutVars>
      </dgm:prSet>
      <dgm:spPr/>
      <dgm:t>
        <a:bodyPr/>
        <a:lstStyle/>
        <a:p>
          <a:endParaRPr lang="en-US"/>
        </a:p>
      </dgm:t>
    </dgm:pt>
    <dgm:pt modelId="{B0959957-6D79-4DFF-8065-C8A589675711}" type="pres">
      <dgm:prSet presAssocID="{2835FA27-D3D0-41F0-BB84-D08F4AE4B172}" presName="rootConnector" presStyleLbl="node2" presStyleIdx="4" presStyleCnt="5"/>
      <dgm:spPr/>
      <dgm:t>
        <a:bodyPr/>
        <a:lstStyle/>
        <a:p>
          <a:endParaRPr lang="en-US"/>
        </a:p>
      </dgm:t>
    </dgm:pt>
    <dgm:pt modelId="{C70ABCF0-8A0D-4AF1-91BF-40AF0DEBD64C}" type="pres">
      <dgm:prSet presAssocID="{2835FA27-D3D0-41F0-BB84-D08F4AE4B172}" presName="hierChild4" presStyleCnt="0"/>
      <dgm:spPr/>
    </dgm:pt>
    <dgm:pt modelId="{FF7FC098-E7BF-4236-82CB-0F26ADFC8A1F}" type="pres">
      <dgm:prSet presAssocID="{2835FA27-D3D0-41F0-BB84-D08F4AE4B172}" presName="hierChild5" presStyleCnt="0"/>
      <dgm:spPr/>
    </dgm:pt>
    <dgm:pt modelId="{68C05C98-A28B-425C-8DFA-B9B1375E0537}" type="pres">
      <dgm:prSet presAssocID="{C61C987D-0388-4126-B52A-149E183A9773}" presName="hierChild3" presStyleCnt="0"/>
      <dgm:spPr/>
    </dgm:pt>
  </dgm:ptLst>
  <dgm:cxnLst>
    <dgm:cxn modelId="{DB444BA2-7899-45F1-B5DB-7076F970D01F}" type="presOf" srcId="{D70648C4-8729-4446-9AA8-3A29CB01DA94}" destId="{EB996142-8789-449D-BEF8-4427E2B75E21}" srcOrd="1" destOrd="0" presId="urn:microsoft.com/office/officeart/2005/8/layout/orgChart1"/>
    <dgm:cxn modelId="{A1040997-9F6E-494F-B4A7-2387F3F6C0AA}" type="presOf" srcId="{7E236E98-828F-4D98-8271-4249DE0B0EE2}" destId="{A3000940-8DA5-43DA-BA5B-E7E0C581F537}" srcOrd="0" destOrd="0" presId="urn:microsoft.com/office/officeart/2005/8/layout/orgChart1"/>
    <dgm:cxn modelId="{6BFCE6FE-C6EC-42B9-8D30-05C410D7B836}" srcId="{D70648C4-8729-4446-9AA8-3A29CB01DA94}" destId="{2FEBD425-8F86-4EE2-BC9D-3F45ED601E1A}" srcOrd="0" destOrd="0" parTransId="{15EDD5E2-2959-4BED-9A91-790B299D74E6}" sibTransId="{F097DE8C-A11E-402E-A410-97ACA5CE8718}"/>
    <dgm:cxn modelId="{40161130-D5B7-48F4-A947-7A774291646D}" type="presOf" srcId="{15D80080-75AE-445D-AA8E-25ADB7E60078}" destId="{38DED894-25D6-411E-8525-7C839B73177E}" srcOrd="0" destOrd="0" presId="urn:microsoft.com/office/officeart/2005/8/layout/orgChart1"/>
    <dgm:cxn modelId="{51370583-ECB4-42B2-959C-138F11FFEECD}" type="presOf" srcId="{BB7A07D9-0A4D-495C-A8F4-B4E9F2DC54B7}" destId="{36AB2A7E-3DA0-4B60-B34A-E5589084FD83}" srcOrd="1" destOrd="0" presId="urn:microsoft.com/office/officeart/2005/8/layout/orgChart1"/>
    <dgm:cxn modelId="{60F3D933-A078-488D-A9A3-5C3FB94BF59B}" srcId="{C61C987D-0388-4126-B52A-149E183A9773}" destId="{A5423530-19E2-4D76-A353-D06313AB1CA8}" srcOrd="0" destOrd="0" parTransId="{8C6DF920-A7DA-4425-9843-020364512FC8}" sibTransId="{2F7D039B-EC2C-448D-AA68-81E7DD381968}"/>
    <dgm:cxn modelId="{0862F655-115B-467B-92E4-3183A1FEBBA6}" type="presOf" srcId="{2FEBD425-8F86-4EE2-BC9D-3F45ED601E1A}" destId="{302DA7DE-8EB0-4B0D-B38A-E9A4079E9E62}" srcOrd="0" destOrd="0" presId="urn:microsoft.com/office/officeart/2005/8/layout/orgChart1"/>
    <dgm:cxn modelId="{F98FCCF8-299B-4416-A524-72198ABF3C3C}" type="presOf" srcId="{A5423530-19E2-4D76-A353-D06313AB1CA8}" destId="{4A2B8C3A-77F3-42C1-806B-BB6A88793663}" srcOrd="1" destOrd="0" presId="urn:microsoft.com/office/officeart/2005/8/layout/orgChart1"/>
    <dgm:cxn modelId="{E3601571-2FB8-4B76-99F0-185D63BAB449}" type="presOf" srcId="{4D3D864A-7E9E-456F-A5D4-B04F5207B9DB}" destId="{07E3C3C3-28FE-475C-BED7-B54DEEFDB3D6}" srcOrd="0" destOrd="0" presId="urn:microsoft.com/office/officeart/2005/8/layout/orgChart1"/>
    <dgm:cxn modelId="{18DFC192-89CA-42CA-9FE3-05068702AAB3}" srcId="{C61C987D-0388-4126-B52A-149E183A9773}" destId="{649162B8-05A2-493D-9923-A35DDB500AF6}" srcOrd="1" destOrd="0" parTransId="{4D3D864A-7E9E-456F-A5D4-B04F5207B9DB}" sibTransId="{FF45B7F9-CFD1-4AB1-9D33-6F809A46F4B4}"/>
    <dgm:cxn modelId="{EBB26F49-BFD7-48D8-9CFC-72FD978EC013}" type="presOf" srcId="{C61C987D-0388-4126-B52A-149E183A9773}" destId="{0F32BDB8-59F9-4DD4-9EF1-139B40DFED30}" srcOrd="0" destOrd="0" presId="urn:microsoft.com/office/officeart/2005/8/layout/orgChart1"/>
    <dgm:cxn modelId="{23D88E8B-9C69-4CE2-8928-6FA6785D1ED8}" type="presOf" srcId="{2FEBD425-8F86-4EE2-BC9D-3F45ED601E1A}" destId="{1AC798EF-15A1-42E0-80C6-E80EDAF8DEF6}" srcOrd="1" destOrd="0" presId="urn:microsoft.com/office/officeart/2005/8/layout/orgChart1"/>
    <dgm:cxn modelId="{6A0C2F3A-707C-4778-B083-DA7DAEC446A5}" type="presOf" srcId="{15EDD5E2-2959-4BED-9A91-790B299D74E6}" destId="{D522653E-E04E-4DCF-B9AF-8E6A5CD8BDF1}" srcOrd="0" destOrd="0" presId="urn:microsoft.com/office/officeart/2005/8/layout/orgChart1"/>
    <dgm:cxn modelId="{BB1EC255-370C-485B-9C7C-54FDF814ADCB}" type="presOf" srcId="{649162B8-05A2-493D-9923-A35DDB500AF6}" destId="{67CC2E0F-3337-4A96-A27A-A6A0D8E31344}" srcOrd="0" destOrd="0" presId="urn:microsoft.com/office/officeart/2005/8/layout/orgChart1"/>
    <dgm:cxn modelId="{882A8635-7328-465F-9AEE-0A971C491813}" srcId="{D70648C4-8729-4446-9AA8-3A29CB01DA94}" destId="{BB7A07D9-0A4D-495C-A8F4-B4E9F2DC54B7}" srcOrd="1" destOrd="0" parTransId="{7E236E98-828F-4D98-8271-4249DE0B0EE2}" sibTransId="{6FA10128-264C-48A2-BBA5-82A56CB4E4C2}"/>
    <dgm:cxn modelId="{3A0DB518-B77A-442D-ADFF-4E1670DE3744}" srcId="{C61C987D-0388-4126-B52A-149E183A9773}" destId="{2835FA27-D3D0-41F0-BB84-D08F4AE4B172}" srcOrd="2" destOrd="0" parTransId="{6F3F25E2-3216-402A-8143-20297FEE3FA6}" sibTransId="{F01810D2-9B50-4C36-AC06-2B5D9709312F}"/>
    <dgm:cxn modelId="{24D6B0AC-EEE3-43B1-B340-3347E2C34719}" type="presOf" srcId="{A5423530-19E2-4D76-A353-D06313AB1CA8}" destId="{AC82DC47-EE50-47C9-A962-59BBA507F330}" srcOrd="0" destOrd="0" presId="urn:microsoft.com/office/officeart/2005/8/layout/orgChart1"/>
    <dgm:cxn modelId="{96ADF4DA-D92A-41C5-A495-F2278BC761A3}" type="presOf" srcId="{6F3F25E2-3216-402A-8143-20297FEE3FA6}" destId="{AD28C639-23B7-412A-B154-DC9FDE090387}" srcOrd="0" destOrd="0" presId="urn:microsoft.com/office/officeart/2005/8/layout/orgChart1"/>
    <dgm:cxn modelId="{415B7C6A-62D5-422E-9002-2A7A039B3221}" type="presOf" srcId="{2835FA27-D3D0-41F0-BB84-D08F4AE4B172}" destId="{4AC97D7A-D738-4295-B8B1-879C44AE1D86}" srcOrd="0" destOrd="0" presId="urn:microsoft.com/office/officeart/2005/8/layout/orgChart1"/>
    <dgm:cxn modelId="{B3DB2144-1E04-48D9-BCA2-A816E7BB7EA9}" type="presOf" srcId="{2835FA27-D3D0-41F0-BB84-D08F4AE4B172}" destId="{B0959957-6D79-4DFF-8065-C8A589675711}" srcOrd="1" destOrd="0" presId="urn:microsoft.com/office/officeart/2005/8/layout/orgChart1"/>
    <dgm:cxn modelId="{D08C67B4-6F16-44F7-9BE1-DE8457DA335D}" srcId="{15D80080-75AE-445D-AA8E-25ADB7E60078}" destId="{C61C987D-0388-4126-B52A-149E183A9773}" srcOrd="1" destOrd="0" parTransId="{2961C9B3-6AC5-4787-8351-450F9860FC6D}" sibTransId="{BE0582E3-9089-4FA1-93F0-B9888B5521EC}"/>
    <dgm:cxn modelId="{8FAB8AB2-35E1-47DB-B279-284536AA489A}" type="presOf" srcId="{D70648C4-8729-4446-9AA8-3A29CB01DA94}" destId="{BC7EFA2D-6503-413B-81A9-2B56EB4180DC}" srcOrd="0" destOrd="0" presId="urn:microsoft.com/office/officeart/2005/8/layout/orgChart1"/>
    <dgm:cxn modelId="{1105D339-9362-42E5-A05C-2E6B9988531F}" type="presOf" srcId="{649162B8-05A2-493D-9923-A35DDB500AF6}" destId="{5F731E57-492B-4EB1-B435-F38FDB20E8B6}" srcOrd="1" destOrd="0" presId="urn:microsoft.com/office/officeart/2005/8/layout/orgChart1"/>
    <dgm:cxn modelId="{BF379002-1B2F-48F4-9991-63C4F62A6D8A}" type="presOf" srcId="{C61C987D-0388-4126-B52A-149E183A9773}" destId="{78B9EC35-293F-4E35-9D21-5D50B33B2B1C}" srcOrd="1" destOrd="0" presId="urn:microsoft.com/office/officeart/2005/8/layout/orgChart1"/>
    <dgm:cxn modelId="{D367C2C7-02D8-4763-A947-13C354505EB4}" type="presOf" srcId="{8C6DF920-A7DA-4425-9843-020364512FC8}" destId="{26D30413-716B-4C80-A2ED-D85A47495288}" srcOrd="0" destOrd="0" presId="urn:microsoft.com/office/officeart/2005/8/layout/orgChart1"/>
    <dgm:cxn modelId="{561DF5F8-76FF-4DFD-B110-CFF674A76C35}" type="presOf" srcId="{BB7A07D9-0A4D-495C-A8F4-B4E9F2DC54B7}" destId="{DDA6DBC1-E266-4B9D-B747-3767A566D4CC}" srcOrd="0" destOrd="0" presId="urn:microsoft.com/office/officeart/2005/8/layout/orgChart1"/>
    <dgm:cxn modelId="{88095BD1-C0FD-4F3B-B371-E74FEDADA416}" srcId="{15D80080-75AE-445D-AA8E-25ADB7E60078}" destId="{D70648C4-8729-4446-9AA8-3A29CB01DA94}" srcOrd="0" destOrd="0" parTransId="{4F21D04B-0355-46E8-8343-F65CA5200FE2}" sibTransId="{1A7F1D34-5DBF-490A-8806-F10D934D1FAC}"/>
    <dgm:cxn modelId="{13DBE2A1-BC08-4857-923E-0CFB4E1151F3}" type="presParOf" srcId="{38DED894-25D6-411E-8525-7C839B73177E}" destId="{EA117B8D-17CC-4449-B752-FEB9A913531D}" srcOrd="0" destOrd="0" presId="urn:microsoft.com/office/officeart/2005/8/layout/orgChart1"/>
    <dgm:cxn modelId="{631FD718-3BD6-4189-B288-620FED5A94E9}" type="presParOf" srcId="{EA117B8D-17CC-4449-B752-FEB9A913531D}" destId="{CD926EE8-F655-430C-992C-E9FC13586762}" srcOrd="0" destOrd="0" presId="urn:microsoft.com/office/officeart/2005/8/layout/orgChart1"/>
    <dgm:cxn modelId="{D546E0F0-9682-4F57-B783-9351216EB148}" type="presParOf" srcId="{CD926EE8-F655-430C-992C-E9FC13586762}" destId="{BC7EFA2D-6503-413B-81A9-2B56EB4180DC}" srcOrd="0" destOrd="0" presId="urn:microsoft.com/office/officeart/2005/8/layout/orgChart1"/>
    <dgm:cxn modelId="{A0CC0907-49FE-414C-AD79-8F20FF6DF8FC}" type="presParOf" srcId="{CD926EE8-F655-430C-992C-E9FC13586762}" destId="{EB996142-8789-449D-BEF8-4427E2B75E21}" srcOrd="1" destOrd="0" presId="urn:microsoft.com/office/officeart/2005/8/layout/orgChart1"/>
    <dgm:cxn modelId="{318EF372-1BFF-4EC9-AB3E-328EBE04E7A6}" type="presParOf" srcId="{EA117B8D-17CC-4449-B752-FEB9A913531D}" destId="{F2478890-EA5A-44B5-A3FA-3DA429D4D7F7}" srcOrd="1" destOrd="0" presId="urn:microsoft.com/office/officeart/2005/8/layout/orgChart1"/>
    <dgm:cxn modelId="{F9473874-EB63-46BF-9A6A-EFE199ABD49F}" type="presParOf" srcId="{F2478890-EA5A-44B5-A3FA-3DA429D4D7F7}" destId="{D522653E-E04E-4DCF-B9AF-8E6A5CD8BDF1}" srcOrd="0" destOrd="0" presId="urn:microsoft.com/office/officeart/2005/8/layout/orgChart1"/>
    <dgm:cxn modelId="{D773007B-3629-4BE0-A1ED-D44F2A17A143}" type="presParOf" srcId="{F2478890-EA5A-44B5-A3FA-3DA429D4D7F7}" destId="{E47A2F04-2F62-44F5-9419-E183E8EFE8FE}" srcOrd="1" destOrd="0" presId="urn:microsoft.com/office/officeart/2005/8/layout/orgChart1"/>
    <dgm:cxn modelId="{FE158699-1C2C-4471-8573-85C49F410C73}" type="presParOf" srcId="{E47A2F04-2F62-44F5-9419-E183E8EFE8FE}" destId="{BDE5A57F-9BAA-4EE4-B682-10B9DD198B90}" srcOrd="0" destOrd="0" presId="urn:microsoft.com/office/officeart/2005/8/layout/orgChart1"/>
    <dgm:cxn modelId="{329DE49C-C74F-4B3D-8786-090B2FA835A2}" type="presParOf" srcId="{BDE5A57F-9BAA-4EE4-B682-10B9DD198B90}" destId="{302DA7DE-8EB0-4B0D-B38A-E9A4079E9E62}" srcOrd="0" destOrd="0" presId="urn:microsoft.com/office/officeart/2005/8/layout/orgChart1"/>
    <dgm:cxn modelId="{4B77C0DD-DE1A-4000-A916-D5F60B43C870}" type="presParOf" srcId="{BDE5A57F-9BAA-4EE4-B682-10B9DD198B90}" destId="{1AC798EF-15A1-42E0-80C6-E80EDAF8DEF6}" srcOrd="1" destOrd="0" presId="urn:microsoft.com/office/officeart/2005/8/layout/orgChart1"/>
    <dgm:cxn modelId="{9B2AEB44-B20D-48A0-87F8-FC1D3007A3A9}" type="presParOf" srcId="{E47A2F04-2F62-44F5-9419-E183E8EFE8FE}" destId="{EFD09BBA-6C54-466E-925D-72A2927FC95D}" srcOrd="1" destOrd="0" presId="urn:microsoft.com/office/officeart/2005/8/layout/orgChart1"/>
    <dgm:cxn modelId="{3CD31229-5843-4DD4-A70D-EBBB227AAB94}" type="presParOf" srcId="{E47A2F04-2F62-44F5-9419-E183E8EFE8FE}" destId="{52F899DE-1507-4B8B-B8A3-5A52FE2D939D}" srcOrd="2" destOrd="0" presId="urn:microsoft.com/office/officeart/2005/8/layout/orgChart1"/>
    <dgm:cxn modelId="{58ACDD34-0278-4BD3-A953-A491A82BE87A}" type="presParOf" srcId="{F2478890-EA5A-44B5-A3FA-3DA429D4D7F7}" destId="{A3000940-8DA5-43DA-BA5B-E7E0C581F537}" srcOrd="2" destOrd="0" presId="urn:microsoft.com/office/officeart/2005/8/layout/orgChart1"/>
    <dgm:cxn modelId="{BF23B8EA-4A87-4FA8-9B2C-B1147600DC2E}" type="presParOf" srcId="{F2478890-EA5A-44B5-A3FA-3DA429D4D7F7}" destId="{45D1F229-3B52-46F9-9E34-250F368ABC32}" srcOrd="3" destOrd="0" presId="urn:microsoft.com/office/officeart/2005/8/layout/orgChart1"/>
    <dgm:cxn modelId="{EFCDED72-2623-435F-A779-F12052B5A78F}" type="presParOf" srcId="{45D1F229-3B52-46F9-9E34-250F368ABC32}" destId="{D8B3DEDF-5541-4EDF-8A84-4B87A5755D30}" srcOrd="0" destOrd="0" presId="urn:microsoft.com/office/officeart/2005/8/layout/orgChart1"/>
    <dgm:cxn modelId="{97B011A2-15C9-4A0E-8613-E63AB479D815}" type="presParOf" srcId="{D8B3DEDF-5541-4EDF-8A84-4B87A5755D30}" destId="{DDA6DBC1-E266-4B9D-B747-3767A566D4CC}" srcOrd="0" destOrd="0" presId="urn:microsoft.com/office/officeart/2005/8/layout/orgChart1"/>
    <dgm:cxn modelId="{353F84A5-EDBB-437E-A40F-58005EE1F1C9}" type="presParOf" srcId="{D8B3DEDF-5541-4EDF-8A84-4B87A5755D30}" destId="{36AB2A7E-3DA0-4B60-B34A-E5589084FD83}" srcOrd="1" destOrd="0" presId="urn:microsoft.com/office/officeart/2005/8/layout/orgChart1"/>
    <dgm:cxn modelId="{6615CE26-715B-47FE-9A03-528B4C700760}" type="presParOf" srcId="{45D1F229-3B52-46F9-9E34-250F368ABC32}" destId="{B9EAF44D-70D3-446A-A3F2-6D9F9D7A9661}" srcOrd="1" destOrd="0" presId="urn:microsoft.com/office/officeart/2005/8/layout/orgChart1"/>
    <dgm:cxn modelId="{738C3CB5-A4C0-49F0-8A2D-9ECD52D32277}" type="presParOf" srcId="{45D1F229-3B52-46F9-9E34-250F368ABC32}" destId="{D5E76F96-18D3-4A57-85B9-BD606EFE45CA}" srcOrd="2" destOrd="0" presId="urn:microsoft.com/office/officeart/2005/8/layout/orgChart1"/>
    <dgm:cxn modelId="{2FE0CBCA-5B6A-4D78-A53F-F2C6099BB3AC}" type="presParOf" srcId="{EA117B8D-17CC-4449-B752-FEB9A913531D}" destId="{84B1B19D-DB3E-4D66-B701-0C1B8BE4594E}" srcOrd="2" destOrd="0" presId="urn:microsoft.com/office/officeart/2005/8/layout/orgChart1"/>
    <dgm:cxn modelId="{AC2B516A-366E-4C4F-A56E-C710DF2B19D1}" type="presParOf" srcId="{38DED894-25D6-411E-8525-7C839B73177E}" destId="{099B51C3-FDD8-4BBD-B84F-DBD6AD884474}" srcOrd="1" destOrd="0" presId="urn:microsoft.com/office/officeart/2005/8/layout/orgChart1"/>
    <dgm:cxn modelId="{D0356B9D-0DA1-41B4-9651-30D6421F7A7B}" type="presParOf" srcId="{099B51C3-FDD8-4BBD-B84F-DBD6AD884474}" destId="{AE1DC0AD-8DE0-4309-AECF-56F69D0EF4DD}" srcOrd="0" destOrd="0" presId="urn:microsoft.com/office/officeart/2005/8/layout/orgChart1"/>
    <dgm:cxn modelId="{0402FFBB-4E33-4512-8034-86BB5A167125}" type="presParOf" srcId="{AE1DC0AD-8DE0-4309-AECF-56F69D0EF4DD}" destId="{0F32BDB8-59F9-4DD4-9EF1-139B40DFED30}" srcOrd="0" destOrd="0" presId="urn:microsoft.com/office/officeart/2005/8/layout/orgChart1"/>
    <dgm:cxn modelId="{419CC295-778F-46FC-824E-2F552052A73F}" type="presParOf" srcId="{AE1DC0AD-8DE0-4309-AECF-56F69D0EF4DD}" destId="{78B9EC35-293F-4E35-9D21-5D50B33B2B1C}" srcOrd="1" destOrd="0" presId="urn:microsoft.com/office/officeart/2005/8/layout/orgChart1"/>
    <dgm:cxn modelId="{8F55E499-DAB7-4903-BBF9-ED57FF55F926}" type="presParOf" srcId="{099B51C3-FDD8-4BBD-B84F-DBD6AD884474}" destId="{538E79C8-A0B8-4E1D-8798-1A1DEA5F3C9C}" srcOrd="1" destOrd="0" presId="urn:microsoft.com/office/officeart/2005/8/layout/orgChart1"/>
    <dgm:cxn modelId="{DA52525C-F365-48E2-A4EB-AC904DE1905F}" type="presParOf" srcId="{538E79C8-A0B8-4E1D-8798-1A1DEA5F3C9C}" destId="{26D30413-716B-4C80-A2ED-D85A47495288}" srcOrd="0" destOrd="0" presId="urn:microsoft.com/office/officeart/2005/8/layout/orgChart1"/>
    <dgm:cxn modelId="{35E75A98-272D-4C81-8B86-28391D35623C}" type="presParOf" srcId="{538E79C8-A0B8-4E1D-8798-1A1DEA5F3C9C}" destId="{2AD80FEE-AE32-43A0-80BA-63D86815275F}" srcOrd="1" destOrd="0" presId="urn:microsoft.com/office/officeart/2005/8/layout/orgChart1"/>
    <dgm:cxn modelId="{C79BC18E-78E1-47AF-A305-AA0958613859}" type="presParOf" srcId="{2AD80FEE-AE32-43A0-80BA-63D86815275F}" destId="{90F0BBFF-2EE9-4FAB-A7D0-46D8BB43651F}" srcOrd="0" destOrd="0" presId="urn:microsoft.com/office/officeart/2005/8/layout/orgChart1"/>
    <dgm:cxn modelId="{B9078A69-52BD-4951-8748-D326171B5AA5}" type="presParOf" srcId="{90F0BBFF-2EE9-4FAB-A7D0-46D8BB43651F}" destId="{AC82DC47-EE50-47C9-A962-59BBA507F330}" srcOrd="0" destOrd="0" presId="urn:microsoft.com/office/officeart/2005/8/layout/orgChart1"/>
    <dgm:cxn modelId="{0ADE3E85-C886-4775-8908-6CAC15BFA71E}" type="presParOf" srcId="{90F0BBFF-2EE9-4FAB-A7D0-46D8BB43651F}" destId="{4A2B8C3A-77F3-42C1-806B-BB6A88793663}" srcOrd="1" destOrd="0" presId="urn:microsoft.com/office/officeart/2005/8/layout/orgChart1"/>
    <dgm:cxn modelId="{F8B417F4-B3C6-4116-B802-182306C3D810}" type="presParOf" srcId="{2AD80FEE-AE32-43A0-80BA-63D86815275F}" destId="{FA4833F0-48EE-4186-8697-0A00F4D557D5}" srcOrd="1" destOrd="0" presId="urn:microsoft.com/office/officeart/2005/8/layout/orgChart1"/>
    <dgm:cxn modelId="{28201020-FCAD-4AAC-B539-2E8DF30C8DD2}" type="presParOf" srcId="{2AD80FEE-AE32-43A0-80BA-63D86815275F}" destId="{863964CB-B76B-4E92-A0CB-31E797FA7796}" srcOrd="2" destOrd="0" presId="urn:microsoft.com/office/officeart/2005/8/layout/orgChart1"/>
    <dgm:cxn modelId="{EE56C1CE-B9AE-4535-ADB3-3E0265B02CB0}" type="presParOf" srcId="{538E79C8-A0B8-4E1D-8798-1A1DEA5F3C9C}" destId="{07E3C3C3-28FE-475C-BED7-B54DEEFDB3D6}" srcOrd="2" destOrd="0" presId="urn:microsoft.com/office/officeart/2005/8/layout/orgChart1"/>
    <dgm:cxn modelId="{6C5391EF-1900-4BB3-A591-58139F9C3EE4}" type="presParOf" srcId="{538E79C8-A0B8-4E1D-8798-1A1DEA5F3C9C}" destId="{7952B680-B63A-43C2-89F8-93C590D71A7A}" srcOrd="3" destOrd="0" presId="urn:microsoft.com/office/officeart/2005/8/layout/orgChart1"/>
    <dgm:cxn modelId="{E1BB3EFC-DF41-4306-8228-40D2BAE700A0}" type="presParOf" srcId="{7952B680-B63A-43C2-89F8-93C590D71A7A}" destId="{0E9E7F04-6572-4CF8-A255-9111808CAE69}" srcOrd="0" destOrd="0" presId="urn:microsoft.com/office/officeart/2005/8/layout/orgChart1"/>
    <dgm:cxn modelId="{0B60E861-2FF2-4DBA-B7B6-9175955ED35A}" type="presParOf" srcId="{0E9E7F04-6572-4CF8-A255-9111808CAE69}" destId="{67CC2E0F-3337-4A96-A27A-A6A0D8E31344}" srcOrd="0" destOrd="0" presId="urn:microsoft.com/office/officeart/2005/8/layout/orgChart1"/>
    <dgm:cxn modelId="{F9C49427-1681-4952-BFDD-34A9DB357A7A}" type="presParOf" srcId="{0E9E7F04-6572-4CF8-A255-9111808CAE69}" destId="{5F731E57-492B-4EB1-B435-F38FDB20E8B6}" srcOrd="1" destOrd="0" presId="urn:microsoft.com/office/officeart/2005/8/layout/orgChart1"/>
    <dgm:cxn modelId="{147E52ED-D367-47C7-A5C3-5F77A0366E91}" type="presParOf" srcId="{7952B680-B63A-43C2-89F8-93C590D71A7A}" destId="{CD31B16D-116C-457B-AA8A-31E345DFAF40}" srcOrd="1" destOrd="0" presId="urn:microsoft.com/office/officeart/2005/8/layout/orgChart1"/>
    <dgm:cxn modelId="{A4450777-B25D-467A-9E0B-F703D43D594E}" type="presParOf" srcId="{7952B680-B63A-43C2-89F8-93C590D71A7A}" destId="{B26DF492-3AA2-4BD4-9F21-79B0F175ED83}" srcOrd="2" destOrd="0" presId="urn:microsoft.com/office/officeart/2005/8/layout/orgChart1"/>
    <dgm:cxn modelId="{1E8E4AA6-36DF-4948-8608-99C4FFF28DCD}" type="presParOf" srcId="{538E79C8-A0B8-4E1D-8798-1A1DEA5F3C9C}" destId="{AD28C639-23B7-412A-B154-DC9FDE090387}" srcOrd="4" destOrd="0" presId="urn:microsoft.com/office/officeart/2005/8/layout/orgChart1"/>
    <dgm:cxn modelId="{26C079F1-9E34-488B-B727-90262E97A604}" type="presParOf" srcId="{538E79C8-A0B8-4E1D-8798-1A1DEA5F3C9C}" destId="{02128BFB-BDAF-4CE4-86A3-DF68084421C1}" srcOrd="5" destOrd="0" presId="urn:microsoft.com/office/officeart/2005/8/layout/orgChart1"/>
    <dgm:cxn modelId="{594633AB-5ECF-4308-98CA-35D77E0BB1A7}" type="presParOf" srcId="{02128BFB-BDAF-4CE4-86A3-DF68084421C1}" destId="{944A5168-EF58-4BB9-8926-129B2AFCE1A2}" srcOrd="0" destOrd="0" presId="urn:microsoft.com/office/officeart/2005/8/layout/orgChart1"/>
    <dgm:cxn modelId="{1FA070A3-DAFF-4F8E-A798-4973730E5508}" type="presParOf" srcId="{944A5168-EF58-4BB9-8926-129B2AFCE1A2}" destId="{4AC97D7A-D738-4295-B8B1-879C44AE1D86}" srcOrd="0" destOrd="0" presId="urn:microsoft.com/office/officeart/2005/8/layout/orgChart1"/>
    <dgm:cxn modelId="{7271DC39-3888-4075-AE7D-3445EF3DEA39}" type="presParOf" srcId="{944A5168-EF58-4BB9-8926-129B2AFCE1A2}" destId="{B0959957-6D79-4DFF-8065-C8A589675711}" srcOrd="1" destOrd="0" presId="urn:microsoft.com/office/officeart/2005/8/layout/orgChart1"/>
    <dgm:cxn modelId="{1C5B0E7A-2F6F-44B7-91F4-E1084D3C3A35}" type="presParOf" srcId="{02128BFB-BDAF-4CE4-86A3-DF68084421C1}" destId="{C70ABCF0-8A0D-4AF1-91BF-40AF0DEBD64C}" srcOrd="1" destOrd="0" presId="urn:microsoft.com/office/officeart/2005/8/layout/orgChart1"/>
    <dgm:cxn modelId="{7C079875-0136-4486-9AB8-5C252293CBFC}" type="presParOf" srcId="{02128BFB-BDAF-4CE4-86A3-DF68084421C1}" destId="{FF7FC098-E7BF-4236-82CB-0F26ADFC8A1F}" srcOrd="2" destOrd="0" presId="urn:microsoft.com/office/officeart/2005/8/layout/orgChart1"/>
    <dgm:cxn modelId="{7F0CB05F-3B4B-4384-A349-866A5B495413}" type="presParOf" srcId="{099B51C3-FDD8-4BBD-B84F-DBD6AD884474}" destId="{68C05C98-A28B-425C-8DFA-B9B1375E05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8C639-23B7-412A-B154-DC9FDE090387}">
      <dsp:nvSpPr>
        <dsp:cNvPr id="0" name=""/>
        <dsp:cNvSpPr/>
      </dsp:nvSpPr>
      <dsp:spPr>
        <a:xfrm>
          <a:off x="8234107" y="1295659"/>
          <a:ext cx="2387487" cy="1189189"/>
        </a:xfrm>
        <a:custGeom>
          <a:avLst/>
          <a:gdLst/>
          <a:ahLst/>
          <a:cxnLst/>
          <a:rect l="0" t="0" r="0" b="0"/>
          <a:pathLst>
            <a:path>
              <a:moveTo>
                <a:pt x="0" y="0"/>
              </a:moveTo>
              <a:lnTo>
                <a:pt x="0" y="980357"/>
              </a:lnTo>
              <a:lnTo>
                <a:pt x="2387487" y="980357"/>
              </a:lnTo>
              <a:lnTo>
                <a:pt x="2387487" y="11891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E3C3C3-28FE-475C-BED7-B54DEEFDB3D6}">
      <dsp:nvSpPr>
        <dsp:cNvPr id="0" name=""/>
        <dsp:cNvSpPr/>
      </dsp:nvSpPr>
      <dsp:spPr>
        <a:xfrm>
          <a:off x="8169333" y="1295659"/>
          <a:ext cx="91440" cy="1189189"/>
        </a:xfrm>
        <a:custGeom>
          <a:avLst/>
          <a:gdLst/>
          <a:ahLst/>
          <a:cxnLst/>
          <a:rect l="0" t="0" r="0" b="0"/>
          <a:pathLst>
            <a:path>
              <a:moveTo>
                <a:pt x="64773" y="0"/>
              </a:moveTo>
              <a:lnTo>
                <a:pt x="64773" y="980357"/>
              </a:lnTo>
              <a:lnTo>
                <a:pt x="45720" y="980357"/>
              </a:lnTo>
              <a:lnTo>
                <a:pt x="45720" y="11891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D30413-716B-4C80-A2ED-D85A47495288}">
      <dsp:nvSpPr>
        <dsp:cNvPr id="0" name=""/>
        <dsp:cNvSpPr/>
      </dsp:nvSpPr>
      <dsp:spPr>
        <a:xfrm>
          <a:off x="5808513" y="1295659"/>
          <a:ext cx="2425594" cy="1189189"/>
        </a:xfrm>
        <a:custGeom>
          <a:avLst/>
          <a:gdLst/>
          <a:ahLst/>
          <a:cxnLst/>
          <a:rect l="0" t="0" r="0" b="0"/>
          <a:pathLst>
            <a:path>
              <a:moveTo>
                <a:pt x="2425594" y="0"/>
              </a:moveTo>
              <a:lnTo>
                <a:pt x="2425594" y="980357"/>
              </a:lnTo>
              <a:lnTo>
                <a:pt x="0" y="980357"/>
              </a:lnTo>
              <a:lnTo>
                <a:pt x="0" y="11891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000940-8DA5-43DA-BA5B-E7E0C581F537}">
      <dsp:nvSpPr>
        <dsp:cNvPr id="0" name=""/>
        <dsp:cNvSpPr/>
      </dsp:nvSpPr>
      <dsp:spPr>
        <a:xfrm>
          <a:off x="2217754" y="1295659"/>
          <a:ext cx="1184217" cy="1189189"/>
        </a:xfrm>
        <a:custGeom>
          <a:avLst/>
          <a:gdLst/>
          <a:ahLst/>
          <a:cxnLst/>
          <a:rect l="0" t="0" r="0" b="0"/>
          <a:pathLst>
            <a:path>
              <a:moveTo>
                <a:pt x="0" y="0"/>
              </a:moveTo>
              <a:lnTo>
                <a:pt x="0" y="980357"/>
              </a:lnTo>
              <a:lnTo>
                <a:pt x="1184217" y="980357"/>
              </a:lnTo>
              <a:lnTo>
                <a:pt x="1184217" y="11891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22653E-E04E-4DCF-B9AF-8E6A5CD8BDF1}">
      <dsp:nvSpPr>
        <dsp:cNvPr id="0" name=""/>
        <dsp:cNvSpPr/>
      </dsp:nvSpPr>
      <dsp:spPr>
        <a:xfrm>
          <a:off x="995431" y="1295659"/>
          <a:ext cx="1222323" cy="1189189"/>
        </a:xfrm>
        <a:custGeom>
          <a:avLst/>
          <a:gdLst/>
          <a:ahLst/>
          <a:cxnLst/>
          <a:rect l="0" t="0" r="0" b="0"/>
          <a:pathLst>
            <a:path>
              <a:moveTo>
                <a:pt x="1222323" y="0"/>
              </a:moveTo>
              <a:lnTo>
                <a:pt x="1222323" y="980357"/>
              </a:lnTo>
              <a:lnTo>
                <a:pt x="0" y="980357"/>
              </a:lnTo>
              <a:lnTo>
                <a:pt x="0" y="11891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7EFA2D-6503-413B-81A9-2B56EB4180DC}">
      <dsp:nvSpPr>
        <dsp:cNvPr id="0" name=""/>
        <dsp:cNvSpPr/>
      </dsp:nvSpPr>
      <dsp:spPr>
        <a:xfrm>
          <a:off x="1223316" y="301220"/>
          <a:ext cx="1988876" cy="994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a:t>State Government</a:t>
          </a:r>
        </a:p>
      </dsp:txBody>
      <dsp:txXfrm>
        <a:off x="1223316" y="301220"/>
        <a:ext cx="1988876" cy="994438"/>
      </dsp:txXfrm>
    </dsp:sp>
    <dsp:sp modelId="{302DA7DE-8EB0-4B0D-B38A-E9A4079E9E62}">
      <dsp:nvSpPr>
        <dsp:cNvPr id="0" name=""/>
        <dsp:cNvSpPr/>
      </dsp:nvSpPr>
      <dsp:spPr>
        <a:xfrm>
          <a:off x="992" y="2484848"/>
          <a:ext cx="1988876" cy="994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Fiscal Recovery Fund</a:t>
          </a:r>
        </a:p>
        <a:p>
          <a:pPr lvl="0" algn="ctr" defTabSz="889000">
            <a:lnSpc>
              <a:spcPct val="90000"/>
            </a:lnSpc>
            <a:spcBef>
              <a:spcPct val="0"/>
            </a:spcBef>
            <a:spcAft>
              <a:spcPct val="35000"/>
            </a:spcAft>
          </a:pPr>
          <a:r>
            <a:rPr lang="en-US" sz="2000" b="1" kern="1200" dirty="0"/>
            <a:t>$2.499 billion</a:t>
          </a:r>
        </a:p>
      </dsp:txBody>
      <dsp:txXfrm>
        <a:off x="992" y="2484848"/>
        <a:ext cx="1988876" cy="994438"/>
      </dsp:txXfrm>
    </dsp:sp>
    <dsp:sp modelId="{DDA6DBC1-E266-4B9D-B747-3767A566D4CC}">
      <dsp:nvSpPr>
        <dsp:cNvPr id="0" name=""/>
        <dsp:cNvSpPr/>
      </dsp:nvSpPr>
      <dsp:spPr>
        <a:xfrm>
          <a:off x="2407533" y="2484848"/>
          <a:ext cx="1988876" cy="994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Capital Projects Fund</a:t>
          </a:r>
        </a:p>
        <a:p>
          <a:pPr lvl="0" algn="ctr" defTabSz="889000">
            <a:lnSpc>
              <a:spcPct val="90000"/>
            </a:lnSpc>
            <a:spcBef>
              <a:spcPct val="0"/>
            </a:spcBef>
            <a:spcAft>
              <a:spcPct val="35000"/>
            </a:spcAft>
          </a:pPr>
          <a:r>
            <a:rPr lang="en-US" sz="2000" b="1" kern="1200" dirty="0"/>
            <a:t>$188 million</a:t>
          </a:r>
        </a:p>
      </dsp:txBody>
      <dsp:txXfrm>
        <a:off x="2407533" y="2484848"/>
        <a:ext cx="1988876" cy="994438"/>
      </dsp:txXfrm>
    </dsp:sp>
    <dsp:sp modelId="{0F32BDB8-59F9-4DD4-9EF1-139B40DFED30}">
      <dsp:nvSpPr>
        <dsp:cNvPr id="0" name=""/>
        <dsp:cNvSpPr/>
      </dsp:nvSpPr>
      <dsp:spPr>
        <a:xfrm>
          <a:off x="7239668" y="301220"/>
          <a:ext cx="1988876" cy="994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a:t>Local Government</a:t>
          </a:r>
        </a:p>
      </dsp:txBody>
      <dsp:txXfrm>
        <a:off x="7239668" y="301220"/>
        <a:ext cx="1988876" cy="994438"/>
      </dsp:txXfrm>
    </dsp:sp>
    <dsp:sp modelId="{AC82DC47-EE50-47C9-A962-59BBA507F330}">
      <dsp:nvSpPr>
        <dsp:cNvPr id="0" name=""/>
        <dsp:cNvSpPr/>
      </dsp:nvSpPr>
      <dsp:spPr>
        <a:xfrm>
          <a:off x="4814074" y="2484848"/>
          <a:ext cx="1988876" cy="994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Counties</a:t>
          </a:r>
        </a:p>
        <a:p>
          <a:pPr lvl="0" algn="ctr" defTabSz="889000">
            <a:lnSpc>
              <a:spcPct val="90000"/>
            </a:lnSpc>
            <a:spcBef>
              <a:spcPct val="0"/>
            </a:spcBef>
            <a:spcAft>
              <a:spcPct val="35000"/>
            </a:spcAft>
          </a:pPr>
          <a:r>
            <a:rPr lang="en-US" sz="2000" b="1" kern="1200" dirty="0"/>
            <a:t>$1.0 billion</a:t>
          </a:r>
        </a:p>
      </dsp:txBody>
      <dsp:txXfrm>
        <a:off x="4814074" y="2484848"/>
        <a:ext cx="1988876" cy="994438"/>
      </dsp:txXfrm>
    </dsp:sp>
    <dsp:sp modelId="{67CC2E0F-3337-4A96-A27A-A6A0D8E31344}">
      <dsp:nvSpPr>
        <dsp:cNvPr id="0" name=""/>
        <dsp:cNvSpPr/>
      </dsp:nvSpPr>
      <dsp:spPr>
        <a:xfrm>
          <a:off x="7220615" y="2484848"/>
          <a:ext cx="1988876" cy="994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Metropolitan Cities</a:t>
          </a:r>
        </a:p>
        <a:p>
          <a:pPr lvl="0" algn="ctr" defTabSz="889000">
            <a:lnSpc>
              <a:spcPct val="90000"/>
            </a:lnSpc>
            <a:spcBef>
              <a:spcPct val="0"/>
            </a:spcBef>
            <a:spcAft>
              <a:spcPct val="35000"/>
            </a:spcAft>
          </a:pPr>
          <a:r>
            <a:rPr lang="en-US" sz="2000" b="1" kern="1200" dirty="0"/>
            <a:t>$191 million</a:t>
          </a:r>
        </a:p>
      </dsp:txBody>
      <dsp:txXfrm>
        <a:off x="7220615" y="2484848"/>
        <a:ext cx="1988876" cy="994438"/>
      </dsp:txXfrm>
    </dsp:sp>
    <dsp:sp modelId="{4AC97D7A-D738-4295-B8B1-879C44AE1D86}">
      <dsp:nvSpPr>
        <dsp:cNvPr id="0" name=""/>
        <dsp:cNvSpPr/>
      </dsp:nvSpPr>
      <dsp:spPr>
        <a:xfrm>
          <a:off x="9627156" y="2484848"/>
          <a:ext cx="1988876" cy="9944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Non-Entitlement Units</a:t>
          </a:r>
        </a:p>
        <a:p>
          <a:pPr lvl="0" algn="ctr" defTabSz="889000">
            <a:lnSpc>
              <a:spcPct val="90000"/>
            </a:lnSpc>
            <a:spcBef>
              <a:spcPct val="0"/>
            </a:spcBef>
            <a:spcAft>
              <a:spcPct val="35000"/>
            </a:spcAft>
          </a:pPr>
          <a:r>
            <a:rPr lang="en-US" sz="2000" b="1" kern="1200" dirty="0"/>
            <a:t>$435 million</a:t>
          </a:r>
        </a:p>
      </dsp:txBody>
      <dsp:txXfrm>
        <a:off x="9627156" y="2484848"/>
        <a:ext cx="1988876" cy="99443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3538BB-5211-41FF-AEE5-A8D08C310E5C}"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C6797-653A-4A27-AA3F-5A3D51D800AC}" type="slidenum">
              <a:rPr lang="en-US" smtClean="0"/>
              <a:t>‹#›</a:t>
            </a:fld>
            <a:endParaRPr lang="en-US"/>
          </a:p>
        </p:txBody>
      </p:sp>
    </p:spTree>
    <p:extLst>
      <p:ext uri="{BB962C8B-B14F-4D97-AF65-F5344CB8AC3E}">
        <p14:creationId xmlns:p14="http://schemas.microsoft.com/office/powerpoint/2010/main" val="3188303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5512AE-F7FF-4D1C-865C-1C30DDDECCE6}" type="datetime1">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45802C-6B22-41B4-8117-0DAA99FE3604}" type="slidenum">
              <a:rPr lang="en-US" smtClean="0"/>
              <a:t>‹#›</a:t>
            </a:fld>
            <a:endParaRPr lang="en-US"/>
          </a:p>
        </p:txBody>
      </p:sp>
    </p:spTree>
    <p:extLst>
      <p:ext uri="{BB962C8B-B14F-4D97-AF65-F5344CB8AC3E}">
        <p14:creationId xmlns:p14="http://schemas.microsoft.com/office/powerpoint/2010/main" val="2193496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A2599C-D2A9-404E-97D0-052D5B0EB83C}" type="datetime1">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45802C-6B22-41B4-8117-0DAA99FE3604}" type="slidenum">
              <a:rPr lang="en-US" smtClean="0"/>
              <a:t>‹#›</a:t>
            </a:fld>
            <a:endParaRPr lang="en-US"/>
          </a:p>
        </p:txBody>
      </p:sp>
    </p:spTree>
    <p:extLst>
      <p:ext uri="{BB962C8B-B14F-4D97-AF65-F5344CB8AC3E}">
        <p14:creationId xmlns:p14="http://schemas.microsoft.com/office/powerpoint/2010/main" val="803441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96F039-551D-445D-90CC-36FF7B4970E7}" type="datetime1">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45802C-6B22-41B4-8117-0DAA99FE3604}" type="slidenum">
              <a:rPr lang="en-US" smtClean="0"/>
              <a:t>‹#›</a:t>
            </a:fld>
            <a:endParaRPr lang="en-US"/>
          </a:p>
        </p:txBody>
      </p:sp>
    </p:spTree>
    <p:extLst>
      <p:ext uri="{BB962C8B-B14F-4D97-AF65-F5344CB8AC3E}">
        <p14:creationId xmlns:p14="http://schemas.microsoft.com/office/powerpoint/2010/main" val="2650095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6278878" y="1577340"/>
            <a:ext cx="530352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p>
            <a:pPr marL="8659"/>
            <a:endParaRPr lang="en-US" sz="682" dirty="0">
              <a:latin typeface="Arial"/>
              <a:cs typeface="Aria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55E1AAA-66A8-4DF2-BF20-8C2BD6994713}" type="datetime1">
              <a:rPr lang="en-US" smtClean="0"/>
              <a:t>11/4/2021</a:t>
            </a:fld>
            <a:endParaRPr lang="en-US" dirty="0" smtClean="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572599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261F31-BBBC-4A7D-AB20-729BAD0F1237}" type="datetime1">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45802C-6B22-41B4-8117-0DAA99FE3604}" type="slidenum">
              <a:rPr lang="en-US" smtClean="0"/>
              <a:t>‹#›</a:t>
            </a:fld>
            <a:endParaRPr lang="en-US"/>
          </a:p>
        </p:txBody>
      </p:sp>
    </p:spTree>
    <p:extLst>
      <p:ext uri="{BB962C8B-B14F-4D97-AF65-F5344CB8AC3E}">
        <p14:creationId xmlns:p14="http://schemas.microsoft.com/office/powerpoint/2010/main" val="4200883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1873004-DEE7-474E-A945-278865F80824}" type="datetime1">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45802C-6B22-41B4-8117-0DAA99FE3604}" type="slidenum">
              <a:rPr lang="en-US" smtClean="0"/>
              <a:t>‹#›</a:t>
            </a:fld>
            <a:endParaRPr lang="en-US"/>
          </a:p>
        </p:txBody>
      </p:sp>
    </p:spTree>
    <p:extLst>
      <p:ext uri="{BB962C8B-B14F-4D97-AF65-F5344CB8AC3E}">
        <p14:creationId xmlns:p14="http://schemas.microsoft.com/office/powerpoint/2010/main" val="431455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266A06-3D93-4ADB-A424-FED13CB71DF4}" type="datetime1">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45802C-6B22-41B4-8117-0DAA99FE3604}" type="slidenum">
              <a:rPr lang="en-US" smtClean="0"/>
              <a:t>‹#›</a:t>
            </a:fld>
            <a:endParaRPr lang="en-US"/>
          </a:p>
        </p:txBody>
      </p:sp>
    </p:spTree>
    <p:extLst>
      <p:ext uri="{BB962C8B-B14F-4D97-AF65-F5344CB8AC3E}">
        <p14:creationId xmlns:p14="http://schemas.microsoft.com/office/powerpoint/2010/main" val="2832706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311E89-58DE-43C7-831F-E560FB21D8C0}" type="datetime1">
              <a:rPr lang="en-US" smtClean="0"/>
              <a:t>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45802C-6B22-41B4-8117-0DAA99FE3604}" type="slidenum">
              <a:rPr lang="en-US" smtClean="0"/>
              <a:t>‹#›</a:t>
            </a:fld>
            <a:endParaRPr lang="en-US"/>
          </a:p>
        </p:txBody>
      </p:sp>
    </p:spTree>
    <p:extLst>
      <p:ext uri="{BB962C8B-B14F-4D97-AF65-F5344CB8AC3E}">
        <p14:creationId xmlns:p14="http://schemas.microsoft.com/office/powerpoint/2010/main" val="3317540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4E4685-8F9A-48AE-B494-2D2C500DFD15}" type="datetime1">
              <a:rPr lang="en-US" smtClean="0"/>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45802C-6B22-41B4-8117-0DAA99FE3604}" type="slidenum">
              <a:rPr lang="en-US" smtClean="0"/>
              <a:t>‹#›</a:t>
            </a:fld>
            <a:endParaRPr lang="en-US"/>
          </a:p>
        </p:txBody>
      </p:sp>
    </p:spTree>
    <p:extLst>
      <p:ext uri="{BB962C8B-B14F-4D97-AF65-F5344CB8AC3E}">
        <p14:creationId xmlns:p14="http://schemas.microsoft.com/office/powerpoint/2010/main" val="3880749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89BAFF-C291-4D99-8C24-F8F1BDA6BC59}" type="datetime1">
              <a:rPr lang="en-US" smtClean="0"/>
              <a:t>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45802C-6B22-41B4-8117-0DAA99FE3604}" type="slidenum">
              <a:rPr lang="en-US" smtClean="0"/>
              <a:t>‹#›</a:t>
            </a:fld>
            <a:endParaRPr lang="en-US"/>
          </a:p>
        </p:txBody>
      </p:sp>
    </p:spTree>
    <p:extLst>
      <p:ext uri="{BB962C8B-B14F-4D97-AF65-F5344CB8AC3E}">
        <p14:creationId xmlns:p14="http://schemas.microsoft.com/office/powerpoint/2010/main" val="73681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BD8B399-51FF-4146-A046-09132B0CFF6D}" type="datetime1">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45802C-6B22-41B4-8117-0DAA99FE3604}" type="slidenum">
              <a:rPr lang="en-US" smtClean="0"/>
              <a:t>‹#›</a:t>
            </a:fld>
            <a:endParaRPr lang="en-US"/>
          </a:p>
        </p:txBody>
      </p:sp>
    </p:spTree>
    <p:extLst>
      <p:ext uri="{BB962C8B-B14F-4D97-AF65-F5344CB8AC3E}">
        <p14:creationId xmlns:p14="http://schemas.microsoft.com/office/powerpoint/2010/main" val="3438079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9B64DA8-5AEE-46D6-81D7-6C66C621340B}" type="datetime1">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45802C-6B22-41B4-8117-0DAA99FE3604}" type="slidenum">
              <a:rPr lang="en-US" smtClean="0"/>
              <a:t>‹#›</a:t>
            </a:fld>
            <a:endParaRPr lang="en-US"/>
          </a:p>
        </p:txBody>
      </p:sp>
    </p:spTree>
    <p:extLst>
      <p:ext uri="{BB962C8B-B14F-4D97-AF65-F5344CB8AC3E}">
        <p14:creationId xmlns:p14="http://schemas.microsoft.com/office/powerpoint/2010/main" val="2770418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8DA5C-E6FC-4DF8-B659-D80D57836888}" type="datetime1">
              <a:rPr lang="en-US" smtClean="0"/>
              <a:t>11/4/2021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45802C-6B22-41B4-8117-0DAA99FE3604}" type="slidenum">
              <a:rPr lang="en-US" smtClean="0"/>
              <a:t>‹#›</a:t>
            </a:fld>
            <a:endParaRPr lang="en-US"/>
          </a:p>
        </p:txBody>
      </p:sp>
    </p:spTree>
    <p:extLst>
      <p:ext uri="{BB962C8B-B14F-4D97-AF65-F5344CB8AC3E}">
        <p14:creationId xmlns:p14="http://schemas.microsoft.com/office/powerpoint/2010/main" val="2777967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782" y="923635"/>
            <a:ext cx="11868727" cy="2327565"/>
          </a:xfrm>
        </p:spPr>
        <p:txBody>
          <a:bodyPr>
            <a:normAutofit/>
          </a:bodyPr>
          <a:lstStyle/>
          <a:p>
            <a:pPr>
              <a:lnSpc>
                <a:spcPts val="5000"/>
              </a:lnSpc>
            </a:pPr>
            <a:r>
              <a:rPr lang="en-US" sz="9600" dirty="0" smtClean="0"/>
              <a:t>CONTRAST</a:t>
            </a:r>
            <a:br>
              <a:rPr lang="en-US" sz="9600" dirty="0" smtClean="0"/>
            </a:br>
            <a:r>
              <a:rPr lang="en-US" sz="2400" b="1" i="1" dirty="0" smtClean="0"/>
              <a:t>a presentation to the South Carolina School Business Officers Association</a:t>
            </a:r>
            <a:endParaRPr lang="en-US" sz="2400" b="1" i="1" dirty="0"/>
          </a:p>
        </p:txBody>
      </p:sp>
      <p:sp>
        <p:nvSpPr>
          <p:cNvPr id="3" name="Subtitle 2"/>
          <p:cNvSpPr>
            <a:spLocks noGrp="1"/>
          </p:cNvSpPr>
          <p:nvPr>
            <p:ph type="subTitle" idx="1"/>
          </p:nvPr>
        </p:nvSpPr>
        <p:spPr>
          <a:xfrm>
            <a:off x="1524000" y="3925456"/>
            <a:ext cx="9144000" cy="2475344"/>
          </a:xfrm>
        </p:spPr>
        <p:txBody>
          <a:bodyPr>
            <a:normAutofit/>
          </a:bodyPr>
          <a:lstStyle/>
          <a:p>
            <a:r>
              <a:rPr lang="en-US" dirty="0" smtClean="0"/>
              <a:t>November 5, 2021</a:t>
            </a:r>
          </a:p>
          <a:p>
            <a:r>
              <a:rPr lang="en-US" dirty="0" smtClean="0"/>
              <a:t>Myrtle Beach, S.C.</a:t>
            </a:r>
          </a:p>
          <a:p>
            <a:endParaRPr lang="en-US" dirty="0"/>
          </a:p>
          <a:p>
            <a:r>
              <a:rPr lang="en-US" sz="2600" dirty="0" smtClean="0"/>
              <a:t>Mike Shealy, Senate Finance Committee staff</a:t>
            </a:r>
          </a:p>
        </p:txBody>
      </p:sp>
      <p:sp>
        <p:nvSpPr>
          <p:cNvPr id="4" name="Slide Number Placeholder 3"/>
          <p:cNvSpPr>
            <a:spLocks noGrp="1"/>
          </p:cNvSpPr>
          <p:nvPr>
            <p:ph type="sldNum" sz="quarter" idx="12"/>
          </p:nvPr>
        </p:nvSpPr>
        <p:spPr/>
        <p:txBody>
          <a:bodyPr/>
          <a:lstStyle/>
          <a:p>
            <a:fld id="{DA45802C-6B22-41B4-8117-0DAA99FE3604}" type="slidenum">
              <a:rPr lang="en-US" smtClean="0"/>
              <a:t>1</a:t>
            </a:fld>
            <a:endParaRPr lang="en-US"/>
          </a:p>
        </p:txBody>
      </p:sp>
    </p:spTree>
    <p:extLst>
      <p:ext uri="{BB962C8B-B14F-4D97-AF65-F5344CB8AC3E}">
        <p14:creationId xmlns:p14="http://schemas.microsoft.com/office/powerpoint/2010/main" val="1698227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77866" y="1342159"/>
            <a:ext cx="4436269" cy="581892"/>
          </a:xfrm>
        </p:spPr>
        <p:txBody>
          <a:bodyPr>
            <a:normAutofit fontScale="90000"/>
          </a:bodyPr>
          <a:lstStyle/>
          <a:p>
            <a:pPr algn="ctr"/>
            <a:r>
              <a:rPr lang="en-US" dirty="0"/>
              <a:t>FY 2020-21 Budget </a:t>
            </a:r>
            <a:r>
              <a:rPr lang="en-US" dirty="0" smtClean="0"/>
              <a:t>Outlook </a:t>
            </a:r>
            <a:br>
              <a:rPr lang="en-US" dirty="0" smtClean="0"/>
            </a:br>
            <a:r>
              <a:rPr lang="en-US" dirty="0" smtClean="0">
                <a:solidFill>
                  <a:srgbClr val="C00000"/>
                </a:solidFill>
              </a:rPr>
              <a:t>(February 2020)</a:t>
            </a:r>
            <a:r>
              <a:rPr lang="en-US" dirty="0">
                <a:solidFill>
                  <a:srgbClr val="C00000"/>
                </a:solidFill>
              </a:rPr>
              <a:t/>
            </a:r>
            <a:br>
              <a:rPr lang="en-US" dirty="0">
                <a:solidFill>
                  <a:srgbClr val="C00000"/>
                </a:solidFill>
              </a:rPr>
            </a:br>
            <a:r>
              <a:rPr lang="en-US" sz="1125" dirty="0"/>
              <a:t>(PRELIMINARY- Dollars in Millions)</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075357598"/>
              </p:ext>
            </p:extLst>
          </p:nvPr>
        </p:nvGraphicFramePr>
        <p:xfrm>
          <a:off x="3602182" y="2604654"/>
          <a:ext cx="4886325" cy="3299417"/>
        </p:xfrm>
        <a:graphic>
          <a:graphicData uri="http://schemas.openxmlformats.org/drawingml/2006/table">
            <a:tbl>
              <a:tblPr firstRow="1" bandRow="1">
                <a:tableStyleId>{F5AB1C69-6EDB-4FF4-983F-18BD219EF322}</a:tableStyleId>
              </a:tblPr>
              <a:tblGrid>
                <a:gridCol w="3196032">
                  <a:extLst>
                    <a:ext uri="{9D8B030D-6E8A-4147-A177-3AD203B41FA5}">
                      <a16:colId xmlns:a16="http://schemas.microsoft.com/office/drawing/2014/main" val="1081764732"/>
                    </a:ext>
                  </a:extLst>
                </a:gridCol>
                <a:gridCol w="809144">
                  <a:extLst>
                    <a:ext uri="{9D8B030D-6E8A-4147-A177-3AD203B41FA5}">
                      <a16:colId xmlns:a16="http://schemas.microsoft.com/office/drawing/2014/main" val="1560842713"/>
                    </a:ext>
                  </a:extLst>
                </a:gridCol>
                <a:gridCol w="881149">
                  <a:extLst>
                    <a:ext uri="{9D8B030D-6E8A-4147-A177-3AD203B41FA5}">
                      <a16:colId xmlns:a16="http://schemas.microsoft.com/office/drawing/2014/main" val="1132029492"/>
                    </a:ext>
                  </a:extLst>
                </a:gridCol>
              </a:tblGrid>
              <a:tr h="331421">
                <a:tc>
                  <a:txBody>
                    <a:bodyPr/>
                    <a:lstStyle/>
                    <a:p>
                      <a:pPr algn="l"/>
                      <a:endParaRPr lang="en-US" sz="1000" b="1" kern="1200" dirty="0">
                        <a:solidFill>
                          <a:srgbClr val="1C3961"/>
                        </a:solidFill>
                        <a:latin typeface="Book Antiqua" panose="02040602050305030304" pitchFamily="18" charset="0"/>
                        <a:ea typeface="+mj-ea"/>
                        <a:cs typeface="+mj-cs"/>
                      </a:endParaRPr>
                    </a:p>
                  </a:txBody>
                  <a:tcPr marL="51435" marR="51435" marT="25717" marB="25717">
                    <a:noFill/>
                  </a:tcPr>
                </a:tc>
                <a:tc>
                  <a:txBody>
                    <a:bodyPr/>
                    <a:lstStyle/>
                    <a:p>
                      <a:pPr algn="ctr"/>
                      <a:r>
                        <a:rPr lang="en-US" sz="1000" b="1" u="sng" kern="1200" dirty="0">
                          <a:solidFill>
                            <a:srgbClr val="1C3961"/>
                          </a:solidFill>
                          <a:latin typeface="Book Antiqua" panose="02040602050305030304" pitchFamily="18" charset="0"/>
                          <a:ea typeface="+mj-ea"/>
                          <a:cs typeface="+mj-cs"/>
                        </a:rPr>
                        <a:t>Recurring</a:t>
                      </a:r>
                    </a:p>
                  </a:txBody>
                  <a:tcPr marL="51435" marR="51435" marT="25717" marB="25717">
                    <a:noFill/>
                  </a:tcPr>
                </a:tc>
                <a:tc>
                  <a:txBody>
                    <a:bodyPr/>
                    <a:lstStyle/>
                    <a:p>
                      <a:pPr algn="ctr"/>
                      <a:r>
                        <a:rPr lang="en-US" sz="1000" b="1" u="sng" kern="1200" dirty="0">
                          <a:solidFill>
                            <a:srgbClr val="1C3961"/>
                          </a:solidFill>
                          <a:latin typeface="Book Antiqua" panose="02040602050305030304" pitchFamily="18" charset="0"/>
                          <a:ea typeface="+mj-ea"/>
                          <a:cs typeface="+mj-cs"/>
                        </a:rPr>
                        <a:t>Non-Recurring</a:t>
                      </a:r>
                    </a:p>
                  </a:txBody>
                  <a:tcPr marL="51435" marR="51435" marT="25717" marB="25717">
                    <a:noFill/>
                  </a:tcPr>
                </a:tc>
                <a:extLst>
                  <a:ext uri="{0D108BD9-81ED-4DB2-BD59-A6C34878D82A}">
                    <a16:rowId xmlns:a16="http://schemas.microsoft.com/office/drawing/2014/main" val="3851226864"/>
                  </a:ext>
                </a:extLst>
              </a:tr>
              <a:tr h="188655">
                <a:tc>
                  <a:txBody>
                    <a:bodyPr/>
                    <a:lstStyle/>
                    <a:p>
                      <a:pPr algn="l"/>
                      <a:r>
                        <a:rPr lang="en-US" sz="1000" b="1" kern="1200" dirty="0">
                          <a:solidFill>
                            <a:srgbClr val="1C3961"/>
                          </a:solidFill>
                          <a:latin typeface="Book Antiqua" panose="02040602050305030304" pitchFamily="18" charset="0"/>
                          <a:ea typeface="+mj-ea"/>
                          <a:cs typeface="+mj-cs"/>
                        </a:rPr>
                        <a:t>FY 2019-20 Capital Reserve Fund</a:t>
                      </a:r>
                    </a:p>
                  </a:txBody>
                  <a:tcPr marL="51435" marR="51435" marT="25717" marB="25717">
                    <a:noFill/>
                  </a:tcPr>
                </a:tc>
                <a:tc>
                  <a:txBody>
                    <a:bodyPr/>
                    <a:lstStyle/>
                    <a:p>
                      <a:pPr algn="ctr"/>
                      <a:endParaRPr lang="en-US" sz="1000" b="1" kern="1200" dirty="0">
                        <a:solidFill>
                          <a:srgbClr val="1C3961"/>
                        </a:solidFill>
                        <a:latin typeface="Book Antiqua" panose="02040602050305030304" pitchFamily="18" charset="0"/>
                        <a:ea typeface="+mj-ea"/>
                        <a:cs typeface="+mj-cs"/>
                      </a:endParaRPr>
                    </a:p>
                  </a:txBody>
                  <a:tcPr marL="51435" marR="51435" marT="25717" marB="25717">
                    <a:noFill/>
                  </a:tcPr>
                </a:tc>
                <a:tc>
                  <a:txBody>
                    <a:bodyPr/>
                    <a:lstStyle/>
                    <a:p>
                      <a:pPr algn="ctr"/>
                      <a:r>
                        <a:rPr lang="en-US" sz="1000" b="1" kern="1200" dirty="0">
                          <a:solidFill>
                            <a:srgbClr val="1C3961"/>
                          </a:solidFill>
                          <a:latin typeface="Book Antiqua" panose="02040602050305030304" pitchFamily="18" charset="0"/>
                          <a:ea typeface="+mj-ea"/>
                          <a:cs typeface="+mj-cs"/>
                        </a:rPr>
                        <a:t>$162</a:t>
                      </a:r>
                    </a:p>
                  </a:txBody>
                  <a:tcPr marL="51435" marR="51435" marT="25717" marB="25717">
                    <a:noFill/>
                  </a:tcPr>
                </a:tc>
                <a:extLst>
                  <a:ext uri="{0D108BD9-81ED-4DB2-BD59-A6C34878D82A}">
                    <a16:rowId xmlns:a16="http://schemas.microsoft.com/office/drawing/2014/main" val="295956362"/>
                  </a:ext>
                </a:extLst>
              </a:tr>
              <a:tr h="188655">
                <a:tc>
                  <a:txBody>
                    <a:bodyPr/>
                    <a:lstStyle/>
                    <a:p>
                      <a:r>
                        <a:rPr lang="en-US" sz="1000" b="1" kern="1200" baseline="0" dirty="0">
                          <a:solidFill>
                            <a:srgbClr val="1C3961"/>
                          </a:solidFill>
                          <a:latin typeface="Book Antiqua" panose="02040602050305030304" pitchFamily="18" charset="0"/>
                          <a:ea typeface="+mj-ea"/>
                          <a:cs typeface="+mj-cs"/>
                        </a:rPr>
                        <a:t>FY 2018-19 Contingency Reserve Fund</a:t>
                      </a:r>
                      <a:endParaRPr lang="en-US" sz="1000" b="1" kern="1200" dirty="0">
                        <a:solidFill>
                          <a:srgbClr val="1C3961"/>
                        </a:solidFill>
                        <a:latin typeface="Book Antiqua" panose="02040602050305030304" pitchFamily="18" charset="0"/>
                        <a:ea typeface="+mj-ea"/>
                        <a:cs typeface="+mj-cs"/>
                      </a:endParaRPr>
                    </a:p>
                  </a:txBody>
                  <a:tcPr marL="51435" marR="51435" marT="25717" marB="25717">
                    <a:noFill/>
                  </a:tcPr>
                </a:tc>
                <a:tc>
                  <a:txBody>
                    <a:bodyPr/>
                    <a:lstStyle/>
                    <a:p>
                      <a:pPr algn="ctr"/>
                      <a:endParaRPr lang="en-US" sz="1000" b="1" kern="1200" dirty="0">
                        <a:solidFill>
                          <a:srgbClr val="1C3961"/>
                        </a:solidFill>
                        <a:latin typeface="Book Antiqua" panose="02040602050305030304" pitchFamily="18" charset="0"/>
                        <a:ea typeface="+mj-ea"/>
                        <a:cs typeface="+mj-cs"/>
                      </a:endParaRPr>
                    </a:p>
                  </a:txBody>
                  <a:tcPr marL="51435" marR="51435" marT="25717" marB="25717">
                    <a:noFill/>
                  </a:tcPr>
                </a:tc>
                <a:tc>
                  <a:txBody>
                    <a:bodyPr/>
                    <a:lstStyle/>
                    <a:p>
                      <a:pPr algn="ctr"/>
                      <a:r>
                        <a:rPr lang="en-US" sz="1000" b="1" kern="1200" dirty="0">
                          <a:solidFill>
                            <a:srgbClr val="1C3961"/>
                          </a:solidFill>
                          <a:latin typeface="Book Antiqua" panose="02040602050305030304" pitchFamily="18" charset="0"/>
                          <a:ea typeface="+mj-ea"/>
                          <a:cs typeface="+mj-cs"/>
                        </a:rPr>
                        <a:t>$350</a:t>
                      </a:r>
                    </a:p>
                  </a:txBody>
                  <a:tcPr marL="51435" marR="51435" marT="25717" marB="25717">
                    <a:noFill/>
                  </a:tcPr>
                </a:tc>
                <a:extLst>
                  <a:ext uri="{0D108BD9-81ED-4DB2-BD59-A6C34878D82A}">
                    <a16:rowId xmlns:a16="http://schemas.microsoft.com/office/drawing/2014/main" val="2046354001"/>
                  </a:ext>
                </a:extLst>
              </a:tr>
              <a:tr h="188655">
                <a:tc>
                  <a:txBody>
                    <a:bodyPr/>
                    <a:lstStyle/>
                    <a:p>
                      <a:r>
                        <a:rPr lang="en-US" sz="1000" b="1" kern="1200" dirty="0">
                          <a:solidFill>
                            <a:srgbClr val="1C3961"/>
                          </a:solidFill>
                          <a:latin typeface="Book Antiqua" panose="02040602050305030304" pitchFamily="18" charset="0"/>
                          <a:ea typeface="+mj-ea"/>
                          <a:cs typeface="+mj-cs"/>
                        </a:rPr>
                        <a:t>Projected</a:t>
                      </a:r>
                      <a:r>
                        <a:rPr lang="en-US" sz="1000" b="1" kern="1200" baseline="0" dirty="0">
                          <a:solidFill>
                            <a:srgbClr val="1C3961"/>
                          </a:solidFill>
                          <a:latin typeface="Book Antiqua" panose="02040602050305030304" pitchFamily="18" charset="0"/>
                          <a:ea typeface="+mj-ea"/>
                          <a:cs typeface="+mj-cs"/>
                        </a:rPr>
                        <a:t> FY 2019-20 Surplus (11/8/2019)</a:t>
                      </a:r>
                      <a:endParaRPr lang="en-US" sz="1000" b="1" kern="1200" dirty="0">
                        <a:solidFill>
                          <a:srgbClr val="1C3961"/>
                        </a:solidFill>
                        <a:latin typeface="Book Antiqua" panose="02040602050305030304" pitchFamily="18" charset="0"/>
                        <a:ea typeface="+mj-ea"/>
                        <a:cs typeface="+mj-cs"/>
                      </a:endParaRPr>
                    </a:p>
                  </a:txBody>
                  <a:tcPr marL="51435" marR="51435" marT="25717" marB="25717">
                    <a:noFill/>
                  </a:tcPr>
                </a:tc>
                <a:tc>
                  <a:txBody>
                    <a:bodyPr/>
                    <a:lstStyle/>
                    <a:p>
                      <a:pPr algn="ctr"/>
                      <a:endParaRPr lang="en-US" sz="1000" b="1" kern="1200" dirty="0">
                        <a:solidFill>
                          <a:srgbClr val="1C3961"/>
                        </a:solidFill>
                        <a:latin typeface="Book Antiqua" panose="02040602050305030304" pitchFamily="18" charset="0"/>
                        <a:ea typeface="+mj-ea"/>
                        <a:cs typeface="+mj-cs"/>
                      </a:endParaRPr>
                    </a:p>
                  </a:txBody>
                  <a:tcPr marL="51435" marR="51435" marT="25717" marB="25717">
                    <a:noFill/>
                  </a:tcPr>
                </a:tc>
                <a:tc>
                  <a:txBody>
                    <a:bodyPr/>
                    <a:lstStyle/>
                    <a:p>
                      <a:pPr algn="ctr"/>
                      <a:r>
                        <a:rPr lang="en-US" sz="1000" b="1" u="sng" kern="1200" dirty="0">
                          <a:solidFill>
                            <a:srgbClr val="1C3961"/>
                          </a:solidFill>
                          <a:latin typeface="Book Antiqua" panose="02040602050305030304" pitchFamily="18" charset="0"/>
                          <a:ea typeface="+mj-ea"/>
                          <a:cs typeface="+mj-cs"/>
                        </a:rPr>
                        <a:t>$507</a:t>
                      </a:r>
                    </a:p>
                  </a:txBody>
                  <a:tcPr marL="51435" marR="51435" marT="25717" marB="25717">
                    <a:noFill/>
                  </a:tcPr>
                </a:tc>
                <a:extLst>
                  <a:ext uri="{0D108BD9-81ED-4DB2-BD59-A6C34878D82A}">
                    <a16:rowId xmlns:a16="http://schemas.microsoft.com/office/drawing/2014/main" val="482406742"/>
                  </a:ext>
                </a:extLst>
              </a:tr>
              <a:tr h="333275">
                <a:tc>
                  <a:txBody>
                    <a:bodyPr/>
                    <a:lstStyle/>
                    <a:p>
                      <a:pPr algn="r"/>
                      <a:r>
                        <a:rPr lang="en-US" sz="1400" b="1" i="0" kern="1200" dirty="0">
                          <a:solidFill>
                            <a:srgbClr val="1C3961"/>
                          </a:solidFill>
                          <a:latin typeface="Book Antiqua" panose="02040602050305030304" pitchFamily="18" charset="0"/>
                          <a:ea typeface="+mj-ea"/>
                          <a:cs typeface="+mj-cs"/>
                        </a:rPr>
                        <a:t>Total</a:t>
                      </a:r>
                    </a:p>
                  </a:txBody>
                  <a:tcPr marL="51435" marR="51435" marT="25717" marB="25717">
                    <a:noFill/>
                  </a:tcPr>
                </a:tc>
                <a:tc>
                  <a:txBody>
                    <a:bodyPr/>
                    <a:lstStyle/>
                    <a:p>
                      <a:pPr algn="ctr"/>
                      <a:endParaRPr lang="en-US" sz="1400" b="1" i="0" kern="1200" dirty="0">
                        <a:solidFill>
                          <a:srgbClr val="1C3961"/>
                        </a:solidFill>
                        <a:latin typeface="Book Antiqua" panose="02040602050305030304" pitchFamily="18" charset="0"/>
                        <a:ea typeface="+mj-ea"/>
                        <a:cs typeface="+mj-cs"/>
                      </a:endParaRPr>
                    </a:p>
                  </a:txBody>
                  <a:tcPr marL="51435" marR="51435" marT="25717" marB="25717">
                    <a:noFill/>
                  </a:tcPr>
                </a:tc>
                <a:tc>
                  <a:txBody>
                    <a:bodyPr/>
                    <a:lstStyle/>
                    <a:p>
                      <a:pPr algn="ctr"/>
                      <a:r>
                        <a:rPr lang="en-US" sz="2100" b="1" i="0" kern="1200" dirty="0">
                          <a:solidFill>
                            <a:schemeClr val="accent6">
                              <a:lumMod val="75000"/>
                            </a:schemeClr>
                          </a:solidFill>
                          <a:latin typeface="Book Antiqua" panose="02040602050305030304" pitchFamily="18" charset="0"/>
                          <a:ea typeface="+mj-ea"/>
                          <a:cs typeface="+mj-cs"/>
                        </a:rPr>
                        <a:t>$1,019</a:t>
                      </a:r>
                    </a:p>
                  </a:txBody>
                  <a:tcPr marL="51435" marR="51435" marT="25717" marB="25717">
                    <a:noFill/>
                  </a:tcPr>
                </a:tc>
                <a:extLst>
                  <a:ext uri="{0D108BD9-81ED-4DB2-BD59-A6C34878D82A}">
                    <a16:rowId xmlns:a16="http://schemas.microsoft.com/office/drawing/2014/main" val="2959599869"/>
                  </a:ext>
                </a:extLst>
              </a:tr>
              <a:tr h="188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rgbClr val="1C3961"/>
                          </a:solidFill>
                          <a:latin typeface="Book Antiqua" panose="02040602050305030304" pitchFamily="18" charset="0"/>
                          <a:ea typeface="+mn-ea"/>
                          <a:cs typeface="+mn-cs"/>
                        </a:rPr>
                        <a:t>FY 2019-20 HEX Fund Surplus/(Shortfall)</a:t>
                      </a:r>
                      <a:endParaRPr lang="en-US" sz="1000" b="1" kern="1200" baseline="30000" dirty="0">
                        <a:solidFill>
                          <a:srgbClr val="1C3961"/>
                        </a:solidFill>
                        <a:latin typeface="Book Antiqua" panose="02040602050305030304" pitchFamily="18" charset="0"/>
                        <a:ea typeface="+mn-ea"/>
                        <a:cs typeface="+mn-cs"/>
                      </a:endParaRPr>
                    </a:p>
                  </a:txBody>
                  <a:tcPr marL="51435" marR="51435" marT="25717" marB="25717">
                    <a:noFill/>
                  </a:tcPr>
                </a:tc>
                <a:tc>
                  <a:txBody>
                    <a:bodyPr/>
                    <a:lstStyle/>
                    <a:p>
                      <a:pPr lvl="0" algn="ctr"/>
                      <a:endParaRPr lang="en-US" sz="1000" b="1" kern="1200" dirty="0">
                        <a:solidFill>
                          <a:srgbClr val="1C3961"/>
                        </a:solidFill>
                        <a:latin typeface="Book Antiqua" panose="02040602050305030304" pitchFamily="18" charset="0"/>
                        <a:ea typeface="+mj-ea"/>
                        <a:cs typeface="+mj-cs"/>
                      </a:endParaRPr>
                    </a:p>
                  </a:txBody>
                  <a:tcPr marL="51435" marR="51435" marT="25717" marB="25717">
                    <a:noFill/>
                  </a:tcPr>
                </a:tc>
                <a:tc>
                  <a:txBody>
                    <a:bodyPr/>
                    <a:lstStyle/>
                    <a:p>
                      <a:pPr lvl="0" algn="ctr"/>
                      <a:r>
                        <a:rPr lang="en-US" sz="1000" b="1" kern="1200" dirty="0">
                          <a:solidFill>
                            <a:srgbClr val="1C3961"/>
                          </a:solidFill>
                          <a:latin typeface="Book Antiqua" panose="02040602050305030304" pitchFamily="18" charset="0"/>
                          <a:ea typeface="+mj-ea"/>
                          <a:cs typeface="+mj-cs"/>
                        </a:rPr>
                        <a:t>$8</a:t>
                      </a:r>
                      <a:endParaRPr lang="en-US" sz="900" b="1" kern="1200" dirty="0">
                        <a:solidFill>
                          <a:srgbClr val="1C3961"/>
                        </a:solidFill>
                        <a:latin typeface="Book Antiqua" panose="02040602050305030304" pitchFamily="18" charset="0"/>
                        <a:ea typeface="+mj-ea"/>
                        <a:cs typeface="+mj-cs"/>
                      </a:endParaRPr>
                    </a:p>
                  </a:txBody>
                  <a:tcPr marL="51435" marR="51435" marT="25717" marB="25717">
                    <a:noFill/>
                  </a:tcPr>
                </a:tc>
                <a:extLst>
                  <a:ext uri="{0D108BD9-81ED-4DB2-BD59-A6C34878D82A}">
                    <a16:rowId xmlns:a16="http://schemas.microsoft.com/office/drawing/2014/main" val="1012136287"/>
                  </a:ext>
                </a:extLst>
              </a:tr>
              <a:tr h="236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rgbClr val="1C3961"/>
                          </a:solidFill>
                          <a:latin typeface="Book Antiqua" panose="02040602050305030304" pitchFamily="18" charset="0"/>
                          <a:ea typeface="+mn-ea"/>
                          <a:cs typeface="+mn-cs"/>
                        </a:rPr>
                        <a:t>FY 2020-21 HEX</a:t>
                      </a:r>
                      <a:r>
                        <a:rPr lang="en-US" sz="1000" b="1" kern="1200" baseline="0" dirty="0">
                          <a:solidFill>
                            <a:srgbClr val="1C3961"/>
                          </a:solidFill>
                          <a:latin typeface="Book Antiqua" panose="02040602050305030304" pitchFamily="18" charset="0"/>
                          <a:ea typeface="+mn-ea"/>
                          <a:cs typeface="+mn-cs"/>
                        </a:rPr>
                        <a:t> Fund Surplus/(Shortfall)</a:t>
                      </a:r>
                      <a:endParaRPr lang="en-US" sz="1000" b="1" kern="1200" dirty="0">
                        <a:solidFill>
                          <a:srgbClr val="1C3961"/>
                        </a:solidFill>
                        <a:latin typeface="Book Antiqua" panose="02040602050305030304" pitchFamily="18" charset="0"/>
                        <a:ea typeface="+mn-ea"/>
                        <a:cs typeface="+mn-cs"/>
                      </a:endParaRPr>
                    </a:p>
                  </a:txBody>
                  <a:tcPr marL="51435" marR="51435" marT="25717" marB="25717">
                    <a:noFill/>
                  </a:tcPr>
                </a:tc>
                <a:tc>
                  <a:txBody>
                    <a:bodyPr/>
                    <a:lstStyle/>
                    <a:p>
                      <a:pPr lvl="0" algn="ctr"/>
                      <a:r>
                        <a:rPr lang="en-US" sz="1000" b="1" kern="1200" dirty="0">
                          <a:solidFill>
                            <a:srgbClr val="1C3961"/>
                          </a:solidFill>
                          <a:latin typeface="Book Antiqua" panose="02040602050305030304" pitchFamily="18" charset="0"/>
                          <a:ea typeface="+mj-ea"/>
                          <a:cs typeface="+mj-cs"/>
                        </a:rPr>
                        <a:t>$17</a:t>
                      </a:r>
                    </a:p>
                  </a:txBody>
                  <a:tcPr marL="51435" marR="51435" marT="25717" marB="25717">
                    <a:noFill/>
                  </a:tcPr>
                </a:tc>
                <a:tc>
                  <a:txBody>
                    <a:bodyPr/>
                    <a:lstStyle/>
                    <a:p>
                      <a:endParaRPr lang="en-US" sz="1400"/>
                    </a:p>
                  </a:txBody>
                  <a:tcPr marL="51435" marR="51435" marT="25717" marB="25717">
                    <a:noFill/>
                  </a:tcPr>
                </a:tc>
                <a:extLst>
                  <a:ext uri="{0D108BD9-81ED-4DB2-BD59-A6C34878D82A}">
                    <a16:rowId xmlns:a16="http://schemas.microsoft.com/office/drawing/2014/main" val="1615771633"/>
                  </a:ext>
                </a:extLst>
              </a:tr>
              <a:tr h="127501">
                <a:tc gridSpan="3">
                  <a:txBody>
                    <a:bodyPr/>
                    <a:lstStyle/>
                    <a:p>
                      <a:endParaRPr lang="en-US" sz="500" b="1" kern="1200" dirty="0">
                        <a:solidFill>
                          <a:srgbClr val="1C3961"/>
                        </a:solidFill>
                        <a:latin typeface="Book Antiqua" panose="02040602050305030304" pitchFamily="18" charset="0"/>
                        <a:ea typeface="+mj-ea"/>
                        <a:cs typeface="+mj-cs"/>
                      </a:endParaRPr>
                    </a:p>
                  </a:txBody>
                  <a:tcPr marL="51435" marR="51435" marT="25717" marB="25717">
                    <a:noFill/>
                  </a:tcPr>
                </a:tc>
                <a:tc hMerge="1">
                  <a:txBody>
                    <a:bodyPr/>
                    <a:lstStyle/>
                    <a:p>
                      <a:pPr algn="ctr"/>
                      <a:endParaRPr lang="en-US" sz="800" b="1" kern="1200" dirty="0">
                        <a:solidFill>
                          <a:srgbClr val="1C3961"/>
                        </a:solidFill>
                        <a:latin typeface="Book Antiqua" panose="02040602050305030304" pitchFamily="18" charset="0"/>
                        <a:ea typeface="+mj-ea"/>
                        <a:cs typeface="+mj-cs"/>
                      </a:endParaRPr>
                    </a:p>
                  </a:txBody>
                  <a:tcPr>
                    <a:noFill/>
                  </a:tcPr>
                </a:tc>
                <a:tc hMerge="1">
                  <a:txBody>
                    <a:bodyPr/>
                    <a:lstStyle/>
                    <a:p>
                      <a:endParaRPr lang="en-US"/>
                    </a:p>
                  </a:txBody>
                  <a:tcPr/>
                </a:tc>
                <a:extLst>
                  <a:ext uri="{0D108BD9-81ED-4DB2-BD59-A6C34878D82A}">
                    <a16:rowId xmlns:a16="http://schemas.microsoft.com/office/drawing/2014/main" val="1107146305"/>
                  </a:ext>
                </a:extLst>
              </a:tr>
              <a:tr h="188655">
                <a:tc gridSpan="2">
                  <a:txBody>
                    <a:bodyPr/>
                    <a:lstStyle/>
                    <a:p>
                      <a:r>
                        <a:rPr lang="en-US" sz="1000" b="1" kern="1200" dirty="0">
                          <a:solidFill>
                            <a:srgbClr val="1C3961"/>
                          </a:solidFill>
                          <a:latin typeface="Book Antiqua" panose="02040602050305030304" pitchFamily="18" charset="0"/>
                          <a:ea typeface="+mj-ea"/>
                          <a:cs typeface="+mj-cs"/>
                        </a:rPr>
                        <a:t>FY 2019-20 EIA</a:t>
                      </a:r>
                      <a:r>
                        <a:rPr lang="en-US" sz="1000" b="1" kern="1200" baseline="0" dirty="0">
                          <a:solidFill>
                            <a:srgbClr val="1C3961"/>
                          </a:solidFill>
                          <a:latin typeface="Book Antiqua" panose="02040602050305030304" pitchFamily="18" charset="0"/>
                          <a:ea typeface="+mj-ea"/>
                          <a:cs typeface="+mj-cs"/>
                        </a:rPr>
                        <a:t> Surplus/(Shortfall)</a:t>
                      </a:r>
                      <a:endParaRPr lang="en-US" sz="1000" b="1" kern="1200" dirty="0">
                        <a:solidFill>
                          <a:srgbClr val="1C3961"/>
                        </a:solidFill>
                        <a:latin typeface="Book Antiqua" panose="02040602050305030304" pitchFamily="18" charset="0"/>
                        <a:ea typeface="+mj-ea"/>
                        <a:cs typeface="+mj-cs"/>
                      </a:endParaRPr>
                    </a:p>
                  </a:txBody>
                  <a:tcPr marL="51435" marR="51435" marT="25717" marB="25717">
                    <a:noFill/>
                  </a:tcPr>
                </a:tc>
                <a:tc hMerge="1">
                  <a:txBody>
                    <a:bodyPr/>
                    <a:lstStyle/>
                    <a:p>
                      <a:pPr marL="0" algn="ctr" defTabSz="914400" rtl="0" eaLnBrk="1" latinLnBrk="0" hangingPunct="1"/>
                      <a:endParaRPr lang="en-US" sz="1800" b="1" kern="1200" dirty="0">
                        <a:solidFill>
                          <a:srgbClr val="1C3961"/>
                        </a:solidFill>
                        <a:latin typeface="Book Antiqua" panose="02040602050305030304" pitchFamily="18" charset="0"/>
                        <a:ea typeface="+mj-ea"/>
                        <a:cs typeface="+mj-cs"/>
                      </a:endParaRPr>
                    </a:p>
                  </a:txBody>
                  <a:tcPr>
                    <a:noFill/>
                  </a:tcPr>
                </a:tc>
                <a:tc>
                  <a:txBody>
                    <a:bodyPr/>
                    <a:lstStyle/>
                    <a:p>
                      <a:pPr lvl="0" algn="ctr"/>
                      <a:r>
                        <a:rPr lang="en-US" sz="1000" b="1" kern="1200" dirty="0">
                          <a:solidFill>
                            <a:srgbClr val="1C3961"/>
                          </a:solidFill>
                          <a:latin typeface="Book Antiqua" panose="02040602050305030304" pitchFamily="18" charset="0"/>
                          <a:ea typeface="+mn-ea"/>
                          <a:cs typeface="+mn-cs"/>
                        </a:rPr>
                        <a:t>$31</a:t>
                      </a:r>
                    </a:p>
                  </a:txBody>
                  <a:tcPr marL="51435" marR="51435" marT="25717" marB="25717">
                    <a:noFill/>
                  </a:tcPr>
                </a:tc>
                <a:extLst>
                  <a:ext uri="{0D108BD9-81ED-4DB2-BD59-A6C34878D82A}">
                    <a16:rowId xmlns:a16="http://schemas.microsoft.com/office/drawing/2014/main" val="1688304855"/>
                  </a:ext>
                </a:extLst>
              </a:tr>
              <a:tr h="331421">
                <a:tc>
                  <a:txBody>
                    <a:bodyPr/>
                    <a:lstStyle/>
                    <a:p>
                      <a:r>
                        <a:rPr lang="en-US" sz="1000" b="1" kern="1200" dirty="0">
                          <a:solidFill>
                            <a:srgbClr val="1C3961"/>
                          </a:solidFill>
                          <a:latin typeface="Book Antiqua" panose="02040602050305030304" pitchFamily="18" charset="0"/>
                          <a:ea typeface="+mj-ea"/>
                          <a:cs typeface="+mj-cs"/>
                        </a:rPr>
                        <a:t>FY 2020-21 “New” EIA Revenue</a:t>
                      </a:r>
                    </a:p>
                  </a:txBody>
                  <a:tcPr marL="51435" marR="51435" marT="25717" marB="25717">
                    <a:noFill/>
                  </a:tcPr>
                </a:tc>
                <a:tc>
                  <a:txBody>
                    <a:bodyPr/>
                    <a:lstStyle/>
                    <a:p>
                      <a:pPr algn="ctr"/>
                      <a:r>
                        <a:rPr lang="en-US" sz="1000" b="1" kern="1200">
                          <a:solidFill>
                            <a:srgbClr val="1C3961"/>
                          </a:solidFill>
                          <a:latin typeface="Book Antiqua" panose="02040602050305030304" pitchFamily="18" charset="0"/>
                          <a:ea typeface="+mj-ea"/>
                          <a:cs typeface="+mj-cs"/>
                        </a:rPr>
                        <a:t>$69</a:t>
                      </a:r>
                      <a:endParaRPr lang="en-US" sz="1000" b="1" kern="1200" dirty="0">
                        <a:solidFill>
                          <a:srgbClr val="1C3961"/>
                        </a:solidFill>
                        <a:latin typeface="Book Antiqua" panose="02040602050305030304" pitchFamily="18" charset="0"/>
                        <a:ea typeface="+mj-ea"/>
                        <a:cs typeface="+mj-cs"/>
                      </a:endParaRPr>
                    </a:p>
                    <a:p>
                      <a:pPr algn="ctr"/>
                      <a:endParaRPr lang="en-US" sz="1000" b="1" kern="1200" dirty="0">
                        <a:solidFill>
                          <a:srgbClr val="1C3961"/>
                        </a:solidFill>
                        <a:latin typeface="Book Antiqua" panose="02040602050305030304" pitchFamily="18" charset="0"/>
                        <a:ea typeface="+mj-ea"/>
                        <a:cs typeface="+mj-cs"/>
                      </a:endParaRPr>
                    </a:p>
                  </a:txBody>
                  <a:tcPr marL="51435" marR="51435" marT="25717" marB="25717">
                    <a:noFill/>
                  </a:tcPr>
                </a:tc>
                <a:tc>
                  <a:txBody>
                    <a:bodyPr/>
                    <a:lstStyle/>
                    <a:p>
                      <a:endParaRPr lang="en-US" sz="1200" dirty="0"/>
                    </a:p>
                  </a:txBody>
                  <a:tcPr marL="51435" marR="51435" marT="25717" marB="25717">
                    <a:noFill/>
                  </a:tcPr>
                </a:tc>
                <a:extLst>
                  <a:ext uri="{0D108BD9-81ED-4DB2-BD59-A6C34878D82A}">
                    <a16:rowId xmlns:a16="http://schemas.microsoft.com/office/drawing/2014/main" val="691894173"/>
                  </a:ext>
                </a:extLst>
              </a:tr>
              <a:tr h="188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rgbClr val="1C3961"/>
                          </a:solidFill>
                          <a:latin typeface="Book Antiqua" panose="02040602050305030304" pitchFamily="18" charset="0"/>
                          <a:ea typeface="+mn-ea"/>
                          <a:cs typeface="+mn-cs"/>
                        </a:rPr>
                        <a:t>FY 2019-20 Lottery Surplus</a:t>
                      </a:r>
                      <a:endParaRPr lang="en-US" sz="900" b="1" kern="1200" baseline="30000" dirty="0">
                        <a:solidFill>
                          <a:srgbClr val="1C3961"/>
                        </a:solidFill>
                        <a:latin typeface="Book Antiqua" panose="02040602050305030304" pitchFamily="18" charset="0"/>
                        <a:ea typeface="+mj-ea"/>
                        <a:cs typeface="+mj-cs"/>
                      </a:endParaRPr>
                    </a:p>
                  </a:txBody>
                  <a:tcPr marL="51435" marR="51435" marT="25717" marB="25717">
                    <a:noFill/>
                  </a:tcPr>
                </a:tc>
                <a:tc>
                  <a:txBody>
                    <a:bodyPr/>
                    <a:lstStyle/>
                    <a:p>
                      <a:pPr lvl="0" algn="ctr"/>
                      <a:endParaRPr lang="en-US" sz="1000" b="1" kern="1200" dirty="0">
                        <a:solidFill>
                          <a:srgbClr val="1C3961"/>
                        </a:solidFill>
                        <a:latin typeface="Book Antiqua" panose="02040602050305030304" pitchFamily="18" charset="0"/>
                        <a:ea typeface="+mj-ea"/>
                        <a:cs typeface="+mj-cs"/>
                      </a:endParaRPr>
                    </a:p>
                  </a:txBody>
                  <a:tcPr marL="51435" marR="51435" marT="25717" marB="25717">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rgbClr val="1C3961"/>
                          </a:solidFill>
                          <a:latin typeface="Book Antiqua" panose="02040602050305030304" pitchFamily="18" charset="0"/>
                          <a:ea typeface="+mj-ea"/>
                          <a:cs typeface="+mj-cs"/>
                        </a:rPr>
                        <a:t>$7</a:t>
                      </a:r>
                      <a:endParaRPr lang="en-US" sz="900" b="1" kern="1200" dirty="0">
                        <a:solidFill>
                          <a:srgbClr val="1C3961"/>
                        </a:solidFill>
                        <a:latin typeface="Book Antiqua" panose="02040602050305030304" pitchFamily="18" charset="0"/>
                        <a:ea typeface="+mj-ea"/>
                        <a:cs typeface="+mj-cs"/>
                      </a:endParaRPr>
                    </a:p>
                  </a:txBody>
                  <a:tcPr marL="51435" marR="51435" marT="25717" marB="25717">
                    <a:noFill/>
                  </a:tcPr>
                </a:tc>
                <a:extLst>
                  <a:ext uri="{0D108BD9-81ED-4DB2-BD59-A6C34878D82A}">
                    <a16:rowId xmlns:a16="http://schemas.microsoft.com/office/drawing/2014/main" val="2829137683"/>
                  </a:ext>
                </a:extLst>
              </a:tr>
              <a:tr h="209049">
                <a:tc>
                  <a:txBody>
                    <a:bodyPr/>
                    <a:lstStyle/>
                    <a:p>
                      <a:r>
                        <a:rPr lang="en-US" sz="1000" b="1" kern="1200" dirty="0">
                          <a:solidFill>
                            <a:srgbClr val="1C3961"/>
                          </a:solidFill>
                          <a:latin typeface="Book Antiqua" panose="02040602050305030304" pitchFamily="18" charset="0"/>
                          <a:ea typeface="+mj-ea"/>
                          <a:cs typeface="+mj-cs"/>
                        </a:rPr>
                        <a:t>FY 2020-21 “New” Lottery Revenue</a:t>
                      </a:r>
                      <a:endParaRPr lang="en-US" sz="900" b="1" kern="1200" baseline="30000" dirty="0">
                        <a:solidFill>
                          <a:srgbClr val="1C3961"/>
                        </a:solidFill>
                        <a:latin typeface="Book Antiqua" panose="02040602050305030304" pitchFamily="18" charset="0"/>
                        <a:ea typeface="+mj-ea"/>
                        <a:cs typeface="+mj-cs"/>
                      </a:endParaRPr>
                    </a:p>
                  </a:txBody>
                  <a:tcPr marL="51435" marR="51435" marT="25717" marB="25717">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rgbClr val="1C3961"/>
                          </a:solidFill>
                          <a:latin typeface="Book Antiqua" panose="02040602050305030304" pitchFamily="18" charset="0"/>
                          <a:ea typeface="+mj-ea"/>
                          <a:cs typeface="+mj-cs"/>
                        </a:rPr>
                        <a:t> $7</a:t>
                      </a:r>
                      <a:endParaRPr lang="en-US" sz="900" b="1" kern="1200" baseline="30000" dirty="0">
                        <a:solidFill>
                          <a:srgbClr val="1C3961"/>
                        </a:solidFill>
                        <a:latin typeface="Book Antiqua" panose="02040602050305030304" pitchFamily="18" charset="0"/>
                        <a:ea typeface="+mn-ea"/>
                        <a:cs typeface="+mn-cs"/>
                      </a:endParaRPr>
                    </a:p>
                  </a:txBody>
                  <a:tcPr marL="51435" marR="51435" marT="25717" marB="25717">
                    <a:noFill/>
                  </a:tcPr>
                </a:tc>
                <a:tc>
                  <a:txBody>
                    <a:bodyPr/>
                    <a:lstStyle/>
                    <a:p>
                      <a:endParaRPr lang="en-US" sz="1200" dirty="0"/>
                    </a:p>
                  </a:txBody>
                  <a:tcPr marL="51435" marR="51435" marT="25717" marB="25717">
                    <a:noFill/>
                  </a:tcPr>
                </a:tc>
                <a:extLst>
                  <a:ext uri="{0D108BD9-81ED-4DB2-BD59-A6C34878D82A}">
                    <a16:rowId xmlns:a16="http://schemas.microsoft.com/office/drawing/2014/main" val="2345961393"/>
                  </a:ext>
                </a:extLst>
              </a:tr>
              <a:tr h="365729">
                <a:tc gridSpan="3">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500" b="1" kern="1200" baseline="30000" dirty="0">
                          <a:solidFill>
                            <a:srgbClr val="1C3961"/>
                          </a:solidFill>
                          <a:latin typeface="Book Antiqua" panose="02040602050305030304" pitchFamily="18" charset="0"/>
                          <a:ea typeface="+mn-ea"/>
                          <a:cs typeface="+mn-cs"/>
                        </a:rPr>
                        <a:t>1</a:t>
                      </a:r>
                      <a:r>
                        <a:rPr lang="en-US" sz="500" b="1" kern="1200" dirty="0">
                          <a:solidFill>
                            <a:srgbClr val="1C3961"/>
                          </a:solidFill>
                          <a:latin typeface="Book Antiqua" panose="02040602050305030304" pitchFamily="18" charset="0"/>
                          <a:ea typeface="+mn-ea"/>
                          <a:cs typeface="+mn-cs"/>
                        </a:rPr>
                        <a:t> FY</a:t>
                      </a:r>
                      <a:r>
                        <a:rPr lang="en-US" sz="500" b="1" kern="1200" baseline="0" dirty="0">
                          <a:solidFill>
                            <a:srgbClr val="1C3961"/>
                          </a:solidFill>
                          <a:latin typeface="Book Antiqua" panose="02040602050305030304" pitchFamily="18" charset="0"/>
                          <a:ea typeface="+mn-ea"/>
                          <a:cs typeface="+mn-cs"/>
                        </a:rPr>
                        <a:t> 2019-20 surplus lottery revenues are first appropriated to cover any shortfalls in LIFE, HOPE, and Palmetto Fellows Scholarships, so this surplus may not be available for appropriation.  </a:t>
                      </a:r>
                      <a:endParaRPr lang="en-US" sz="500" b="1" kern="1200" baseline="30000" dirty="0">
                        <a:solidFill>
                          <a:srgbClr val="1C3961"/>
                        </a:solidFill>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500" b="1" kern="1200" baseline="30000" dirty="0">
                          <a:solidFill>
                            <a:srgbClr val="1C3961"/>
                          </a:solidFill>
                          <a:latin typeface="Book Antiqua" panose="02040602050305030304" pitchFamily="18" charset="0"/>
                          <a:ea typeface="+mn-ea"/>
                          <a:cs typeface="+mn-cs"/>
                        </a:rPr>
                        <a:t>2</a:t>
                      </a:r>
                      <a:r>
                        <a:rPr lang="en-US" sz="500" b="1" kern="1200" baseline="0" dirty="0">
                          <a:solidFill>
                            <a:srgbClr val="1C3961"/>
                          </a:solidFill>
                          <a:latin typeface="Book Antiqua" panose="02040602050305030304" pitchFamily="18" charset="0"/>
                          <a:ea typeface="+mn-ea"/>
                          <a:cs typeface="+mn-cs"/>
                        </a:rPr>
                        <a:t> Lottery revenue is appropriated by proviso on a non-recurring basis.  It is listed as recurring to show the net year to year increase in the estimate, excluding surpluses.</a:t>
                      </a:r>
                    </a:p>
                  </a:txBody>
                  <a:tcPr marL="51435" marR="51435" marT="25717" marB="25717">
                    <a:noFill/>
                  </a:tcPr>
                </a:tc>
                <a:tc hMerge="1">
                  <a:txBody>
                    <a:bodyPr/>
                    <a:lstStyle/>
                    <a:p>
                      <a:pPr marL="0" algn="ctr" defTabSz="914400" rtl="0" eaLnBrk="1" latinLnBrk="0" hangingPunct="1"/>
                      <a:endParaRPr lang="en-US" sz="1800" b="1" kern="1200" dirty="0">
                        <a:solidFill>
                          <a:srgbClr val="1C3961"/>
                        </a:solidFill>
                        <a:latin typeface="Book Antiqua" panose="02040602050305030304" pitchFamily="18" charset="0"/>
                        <a:ea typeface="+mj-ea"/>
                        <a:cs typeface="+mj-cs"/>
                      </a:endParaRPr>
                    </a:p>
                  </a:txBody>
                  <a:tcPr>
                    <a:noFill/>
                  </a:tcPr>
                </a:tc>
                <a:tc hMerge="1">
                  <a:txBody>
                    <a:bodyPr/>
                    <a:lstStyle/>
                    <a:p>
                      <a:endParaRPr lang="en-US"/>
                    </a:p>
                  </a:txBody>
                  <a:tcPr/>
                </a:tc>
                <a:extLst>
                  <a:ext uri="{0D108BD9-81ED-4DB2-BD59-A6C34878D82A}">
                    <a16:rowId xmlns:a16="http://schemas.microsoft.com/office/drawing/2014/main" val="3305198300"/>
                  </a:ext>
                </a:extLst>
              </a:tr>
            </a:tbl>
          </a:graphicData>
        </a:graphic>
      </p:graphicFrame>
      <p:sp>
        <p:nvSpPr>
          <p:cNvPr id="2" name="Slide Number Placeholder 1"/>
          <p:cNvSpPr>
            <a:spLocks noGrp="1"/>
          </p:cNvSpPr>
          <p:nvPr>
            <p:ph type="sldNum" sz="quarter" idx="4294967295"/>
          </p:nvPr>
        </p:nvSpPr>
        <p:spPr/>
        <p:txBody>
          <a:bodyPr/>
          <a:lstStyle/>
          <a:p>
            <a:fld id="{E41AA835-FCAF-4F80-A4F7-479CDE886DB6}" type="slidenum">
              <a:rPr lang="en-US" smtClean="0"/>
              <a:t>10</a:t>
            </a:fld>
            <a:endParaRPr lang="en-US"/>
          </a:p>
        </p:txBody>
      </p:sp>
    </p:spTree>
    <p:extLst>
      <p:ext uri="{BB962C8B-B14F-4D97-AF65-F5344CB8AC3E}">
        <p14:creationId xmlns:p14="http://schemas.microsoft.com/office/powerpoint/2010/main" val="2880481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i="1" dirty="0" smtClean="0">
                <a:solidFill>
                  <a:srgbClr val="C00000"/>
                </a:solidFill>
              </a:rPr>
              <a:t>Exogenous Shock</a:t>
            </a:r>
            <a:r>
              <a:rPr lang="en-US" dirty="0" smtClean="0"/>
              <a:t> (Economic Term)</a:t>
            </a:r>
            <a:endParaRPr lang="en-US" dirty="0"/>
          </a:p>
        </p:txBody>
      </p:sp>
      <p:sp>
        <p:nvSpPr>
          <p:cNvPr id="3" name="Content Placeholder 2"/>
          <p:cNvSpPr>
            <a:spLocks noGrp="1"/>
          </p:cNvSpPr>
          <p:nvPr>
            <p:ph idx="1"/>
          </p:nvPr>
        </p:nvSpPr>
        <p:spPr/>
        <p:txBody>
          <a:bodyPr>
            <a:normAutofit lnSpcReduction="10000"/>
          </a:bodyPr>
          <a:lstStyle/>
          <a:p>
            <a:r>
              <a:rPr lang="en-US" sz="4800" dirty="0" smtClean="0"/>
              <a:t>An exogenous shock is an unexpected </a:t>
            </a:r>
            <a:r>
              <a:rPr lang="en-US" sz="4800" dirty="0"/>
              <a:t>or unpredictable </a:t>
            </a:r>
            <a:r>
              <a:rPr lang="en-US" sz="4800" dirty="0" smtClean="0"/>
              <a:t>event </a:t>
            </a:r>
            <a:r>
              <a:rPr lang="en-US" sz="4800"/>
              <a:t>that </a:t>
            </a:r>
            <a:r>
              <a:rPr lang="en-US" sz="4800" smtClean="0"/>
              <a:t>occurs </a:t>
            </a:r>
            <a:r>
              <a:rPr lang="en-US" sz="4800" dirty="0"/>
              <a:t>outside an industry or country, but can have a dramatic effect on the performance or markets within an industry or </a:t>
            </a:r>
            <a:r>
              <a:rPr lang="en-US" sz="4800" dirty="0" smtClean="0"/>
              <a:t>country.</a:t>
            </a:r>
          </a:p>
          <a:p>
            <a:endParaRPr lang="en-US" sz="4800" dirty="0"/>
          </a:p>
          <a:p>
            <a:r>
              <a:rPr lang="en-US" sz="2000" dirty="0" smtClean="0"/>
              <a:t>Source: UN Economic and Social Commission</a:t>
            </a:r>
            <a:endParaRPr lang="en-US" sz="2000" dirty="0"/>
          </a:p>
        </p:txBody>
      </p:sp>
      <p:sp>
        <p:nvSpPr>
          <p:cNvPr id="4" name="Slide Number Placeholder 3"/>
          <p:cNvSpPr>
            <a:spLocks noGrp="1"/>
          </p:cNvSpPr>
          <p:nvPr>
            <p:ph type="sldNum" sz="quarter" idx="12"/>
          </p:nvPr>
        </p:nvSpPr>
        <p:spPr/>
        <p:txBody>
          <a:bodyPr/>
          <a:lstStyle/>
          <a:p>
            <a:fld id="{DA45802C-6B22-41B4-8117-0DAA99FE3604}" type="slidenum">
              <a:rPr lang="en-US" smtClean="0"/>
              <a:t>11</a:t>
            </a:fld>
            <a:endParaRPr lang="en-US"/>
          </a:p>
        </p:txBody>
      </p:sp>
    </p:spTree>
    <p:extLst>
      <p:ext uri="{BB962C8B-B14F-4D97-AF65-F5344CB8AC3E}">
        <p14:creationId xmlns:p14="http://schemas.microsoft.com/office/powerpoint/2010/main" val="1630863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1" y="987426"/>
            <a:ext cx="4521128" cy="4873624"/>
          </a:xfrm>
        </p:spPr>
        <p:txBody>
          <a:bodyPr>
            <a:noAutofit/>
          </a:bodyPr>
          <a:lstStyle/>
          <a:p>
            <a:pPr algn="ctr"/>
            <a:r>
              <a:rPr lang="en-US" sz="7200" dirty="0" smtClean="0">
                <a:solidFill>
                  <a:srgbClr val="C00000"/>
                </a:solidFill>
              </a:rPr>
              <a:t>Exogenous Shock:</a:t>
            </a:r>
            <a:br>
              <a:rPr lang="en-US" sz="7200" dirty="0" smtClean="0">
                <a:solidFill>
                  <a:srgbClr val="C00000"/>
                </a:solidFill>
              </a:rPr>
            </a:br>
            <a:r>
              <a:rPr lang="en-US" sz="7200" dirty="0" smtClean="0">
                <a:solidFill>
                  <a:srgbClr val="C00000"/>
                </a:solidFill>
              </a:rPr>
              <a:t>The </a:t>
            </a:r>
            <a:r>
              <a:rPr lang="en-US" sz="7200" dirty="0">
                <a:solidFill>
                  <a:srgbClr val="C00000"/>
                </a:solidFill>
              </a:rPr>
              <a:t>bottom fell out.</a:t>
            </a:r>
          </a:p>
        </p:txBody>
      </p:sp>
      <p:pic>
        <p:nvPicPr>
          <p:cNvPr id="6" name="Picture Placeholder 5"/>
          <p:cNvPicPr>
            <a:picLocks noGrp="1" noChangeAspect="1"/>
          </p:cNvPicPr>
          <p:nvPr>
            <p:ph type="pic" idx="1"/>
          </p:nvPr>
        </p:nvPicPr>
        <p:blipFill>
          <a:blip r:embed="rId2"/>
          <a:srcRect l="5674" r="5674"/>
          <a:stretch>
            <a:fillRect/>
          </a:stretch>
        </p:blipFill>
        <p:spPr>
          <a:prstGeom prst="rect">
            <a:avLst/>
          </a:prstGeom>
        </p:spPr>
      </p:pic>
      <p:sp>
        <p:nvSpPr>
          <p:cNvPr id="5" name="Slide Number Placeholder 4"/>
          <p:cNvSpPr>
            <a:spLocks noGrp="1"/>
          </p:cNvSpPr>
          <p:nvPr>
            <p:ph type="sldNum" sz="quarter" idx="12"/>
          </p:nvPr>
        </p:nvSpPr>
        <p:spPr/>
        <p:txBody>
          <a:bodyPr/>
          <a:lstStyle/>
          <a:p>
            <a:fld id="{8F7FAA12-90C3-4095-A796-56FA6F24019A}" type="slidenum">
              <a:rPr lang="en-US" smtClean="0"/>
              <a:t>12</a:t>
            </a:fld>
            <a:endParaRPr lang="en-US"/>
          </a:p>
        </p:txBody>
      </p:sp>
    </p:spTree>
    <p:extLst>
      <p:ext uri="{BB962C8B-B14F-4D97-AF65-F5344CB8AC3E}">
        <p14:creationId xmlns:p14="http://schemas.microsoft.com/office/powerpoint/2010/main" val="4143508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0982" y="1709738"/>
            <a:ext cx="11434618" cy="2852737"/>
          </a:xfrm>
        </p:spPr>
        <p:txBody>
          <a:bodyPr>
            <a:normAutofit/>
          </a:bodyPr>
          <a:lstStyle/>
          <a:p>
            <a:pPr algn="r"/>
            <a:r>
              <a:rPr lang="en-US" sz="9600" dirty="0" smtClean="0"/>
              <a:t>“A Medically Induced </a:t>
            </a:r>
            <a:br>
              <a:rPr lang="en-US" sz="9600" dirty="0" smtClean="0"/>
            </a:br>
            <a:r>
              <a:rPr lang="en-US" sz="9600" dirty="0" smtClean="0"/>
              <a:t>Economic Coma”</a:t>
            </a:r>
            <a:endParaRPr lang="en-US" sz="9600" dirty="0"/>
          </a:p>
        </p:txBody>
      </p:sp>
      <p:sp>
        <p:nvSpPr>
          <p:cNvPr id="6" name="Text Placeholder 5"/>
          <p:cNvSpPr>
            <a:spLocks noGrp="1"/>
          </p:cNvSpPr>
          <p:nvPr>
            <p:ph type="body" idx="1"/>
          </p:nvPr>
        </p:nvSpPr>
        <p:spPr/>
        <p:txBody>
          <a:bodyPr/>
          <a:lstStyle/>
          <a:p>
            <a:r>
              <a:rPr lang="en-US" dirty="0" smtClean="0"/>
              <a:t>Council on Foreign Relations</a:t>
            </a:r>
          </a:p>
          <a:p>
            <a:r>
              <a:rPr lang="en-US" dirty="0" smtClean="0"/>
              <a:t>April 8 2020</a:t>
            </a:r>
            <a:endParaRPr lang="en-US" dirty="0"/>
          </a:p>
        </p:txBody>
      </p:sp>
      <p:sp>
        <p:nvSpPr>
          <p:cNvPr id="2" name="Slide Number Placeholder 1"/>
          <p:cNvSpPr>
            <a:spLocks noGrp="1"/>
          </p:cNvSpPr>
          <p:nvPr>
            <p:ph type="sldNum" sz="quarter" idx="12"/>
          </p:nvPr>
        </p:nvSpPr>
        <p:spPr/>
        <p:txBody>
          <a:bodyPr/>
          <a:lstStyle/>
          <a:p>
            <a:fld id="{DA45802C-6B22-41B4-8117-0DAA99FE3604}" type="slidenum">
              <a:rPr lang="en-US" smtClean="0"/>
              <a:t>13</a:t>
            </a:fld>
            <a:endParaRPr lang="en-US"/>
          </a:p>
        </p:txBody>
      </p:sp>
    </p:spTree>
    <p:extLst>
      <p:ext uri="{BB962C8B-B14F-4D97-AF65-F5344CB8AC3E}">
        <p14:creationId xmlns:p14="http://schemas.microsoft.com/office/powerpoint/2010/main" val="3951280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008108" y="993437"/>
            <a:ext cx="6175783" cy="4871126"/>
          </a:xfrm>
          <a:prstGeom prst="rect">
            <a:avLst/>
          </a:prstGeom>
        </p:spPr>
      </p:pic>
      <p:pic>
        <p:nvPicPr>
          <p:cNvPr id="9" name="Picture 8"/>
          <p:cNvPicPr>
            <a:picLocks noChangeAspect="1"/>
          </p:cNvPicPr>
          <p:nvPr/>
        </p:nvPicPr>
        <p:blipFill rotWithShape="1">
          <a:blip r:embed="rId3"/>
          <a:srcRect l="18561" t="11427" r="18387" b="5953"/>
          <a:stretch/>
        </p:blipFill>
        <p:spPr>
          <a:xfrm>
            <a:off x="2646363" y="33677"/>
            <a:ext cx="9213127" cy="6790645"/>
          </a:xfrm>
          <a:prstGeom prst="rect">
            <a:avLst/>
          </a:prstGeom>
        </p:spPr>
      </p:pic>
      <p:sp>
        <p:nvSpPr>
          <p:cNvPr id="10" name="TextBox 9"/>
          <p:cNvSpPr txBox="1"/>
          <p:nvPr/>
        </p:nvSpPr>
        <p:spPr>
          <a:xfrm>
            <a:off x="286327" y="397164"/>
            <a:ext cx="2059709" cy="5632311"/>
          </a:xfrm>
          <a:prstGeom prst="rect">
            <a:avLst/>
          </a:prstGeom>
          <a:noFill/>
        </p:spPr>
        <p:txBody>
          <a:bodyPr wrap="square" rtlCol="0">
            <a:spAutoFit/>
          </a:bodyPr>
          <a:lstStyle/>
          <a:p>
            <a:r>
              <a:rPr lang="en-US" dirty="0" smtClean="0"/>
              <a:t>The Pandemic shutdown began in March of 2020 and was most severe in April, May and June.</a:t>
            </a:r>
          </a:p>
          <a:p>
            <a:endParaRPr lang="en-US" dirty="0"/>
          </a:p>
          <a:p>
            <a:r>
              <a:rPr lang="en-US" dirty="0" smtClean="0"/>
              <a:t>In the 3</a:t>
            </a:r>
            <a:r>
              <a:rPr lang="en-US" baseline="30000" dirty="0" smtClean="0"/>
              <a:t>rd</a:t>
            </a:r>
            <a:r>
              <a:rPr lang="en-US" dirty="0" smtClean="0"/>
              <a:t> quarter, businesses and organizations adapted.  Grocery stores delivered to homes, restaurants served take-out food, offices rotated employees for less density.</a:t>
            </a:r>
          </a:p>
          <a:p>
            <a:endParaRPr lang="en-US" dirty="0"/>
          </a:p>
          <a:p>
            <a:r>
              <a:rPr lang="en-US" dirty="0" smtClean="0"/>
              <a:t>Innovation led to a rebound.</a:t>
            </a:r>
            <a:endParaRPr lang="en-US" dirty="0"/>
          </a:p>
        </p:txBody>
      </p:sp>
      <p:sp>
        <p:nvSpPr>
          <p:cNvPr id="2" name="Slide Number Placeholder 1"/>
          <p:cNvSpPr>
            <a:spLocks noGrp="1"/>
          </p:cNvSpPr>
          <p:nvPr>
            <p:ph type="sldNum" sz="quarter" idx="12"/>
          </p:nvPr>
        </p:nvSpPr>
        <p:spPr/>
        <p:txBody>
          <a:bodyPr/>
          <a:lstStyle/>
          <a:p>
            <a:fld id="{DA45802C-6B22-41B4-8117-0DAA99FE3604}" type="slidenum">
              <a:rPr lang="en-US" smtClean="0"/>
              <a:t>14</a:t>
            </a:fld>
            <a:endParaRPr lang="en-US"/>
          </a:p>
        </p:txBody>
      </p:sp>
    </p:spTree>
    <p:extLst>
      <p:ext uri="{BB962C8B-B14F-4D97-AF65-F5344CB8AC3E}">
        <p14:creationId xmlns:p14="http://schemas.microsoft.com/office/powerpoint/2010/main" val="1005168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394691"/>
            <a:ext cx="10515600" cy="3749964"/>
          </a:xfrm>
        </p:spPr>
        <p:txBody>
          <a:bodyPr>
            <a:noAutofit/>
          </a:bodyPr>
          <a:lstStyle/>
          <a:p>
            <a:r>
              <a:rPr lang="en-US" sz="7200" dirty="0" smtClean="0"/>
              <a:t>The reaction of </a:t>
            </a:r>
            <a:br>
              <a:rPr lang="en-US" sz="7200" dirty="0" smtClean="0"/>
            </a:br>
            <a:r>
              <a:rPr lang="en-US" sz="7200" dirty="0" smtClean="0"/>
              <a:t>South Carolina State Government ……</a:t>
            </a:r>
            <a:endParaRPr lang="en-US" sz="7200" dirty="0"/>
          </a:p>
        </p:txBody>
      </p:sp>
      <p:sp>
        <p:nvSpPr>
          <p:cNvPr id="2" name="Slide Number Placeholder 1"/>
          <p:cNvSpPr>
            <a:spLocks noGrp="1"/>
          </p:cNvSpPr>
          <p:nvPr>
            <p:ph type="sldNum" sz="quarter" idx="12"/>
          </p:nvPr>
        </p:nvSpPr>
        <p:spPr/>
        <p:txBody>
          <a:bodyPr/>
          <a:lstStyle/>
          <a:p>
            <a:fld id="{DA45802C-6B22-41B4-8117-0DAA99FE3604}" type="slidenum">
              <a:rPr lang="en-US" smtClean="0"/>
              <a:t>15</a:t>
            </a:fld>
            <a:endParaRPr lang="en-US"/>
          </a:p>
        </p:txBody>
      </p:sp>
    </p:spTree>
    <p:extLst>
      <p:ext uri="{BB962C8B-B14F-4D97-AF65-F5344CB8AC3E}">
        <p14:creationId xmlns:p14="http://schemas.microsoft.com/office/powerpoint/2010/main" val="21491905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a typeface="Calibri" panose="020F0502020204030204" pitchFamily="34" charset="0"/>
                <a:cs typeface="Times New Roman" panose="02020603050405020304" pitchFamily="18" charset="0"/>
              </a:rPr>
              <a:t>THE CONTINUOUS BUDGET </a:t>
            </a:r>
            <a:r>
              <a:rPr lang="en-US" b="1" dirty="0">
                <a:ea typeface="Calibri" panose="020F0502020204030204" pitchFamily="34" charset="0"/>
                <a:cs typeface="Times New Roman" panose="02020603050405020304" pitchFamily="18" charset="0"/>
              </a:rPr>
              <a:t>PROCESS </a:t>
            </a:r>
            <a:br>
              <a:rPr lang="en-US" b="1" dirty="0">
                <a:ea typeface="Calibri" panose="020F0502020204030204" pitchFamily="34" charset="0"/>
                <a:cs typeface="Times New Roman" panose="02020603050405020304" pitchFamily="18" charset="0"/>
              </a:rPr>
            </a:br>
            <a:r>
              <a:rPr lang="en-US" b="1" dirty="0">
                <a:ea typeface="Calibri" panose="020F0502020204030204" pitchFamily="34" charset="0"/>
                <a:cs typeface="Times New Roman" panose="02020603050405020304" pitchFamily="18" charset="0"/>
              </a:rPr>
              <a:t>DURING THE </a:t>
            </a:r>
            <a:r>
              <a:rPr lang="en-US" b="1" dirty="0" smtClean="0">
                <a:ea typeface="Calibri" panose="020F0502020204030204" pitchFamily="34" charset="0"/>
                <a:cs typeface="Times New Roman" panose="02020603050405020304" pitchFamily="18" charset="0"/>
              </a:rPr>
              <a:t>PANDEMIC - 2020</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H4014</a:t>
            </a:r>
            <a:r>
              <a:rPr lang="en-US" dirty="0" smtClean="0"/>
              <a:t> - $</a:t>
            </a:r>
            <a:r>
              <a:rPr lang="en-US" dirty="0" err="1" smtClean="0"/>
              <a:t>45M</a:t>
            </a:r>
            <a:r>
              <a:rPr lang="en-US" dirty="0" smtClean="0"/>
              <a:t> for </a:t>
            </a:r>
            <a:r>
              <a:rPr lang="en-US" dirty="0" err="1" smtClean="0"/>
              <a:t>DHEC</a:t>
            </a:r>
            <a:r>
              <a:rPr lang="en-US" dirty="0" smtClean="0"/>
              <a:t> immediate needs.  Passed </a:t>
            </a:r>
            <a:r>
              <a:rPr lang="en-US" dirty="0" smtClean="0">
                <a:solidFill>
                  <a:srgbClr val="C00000"/>
                </a:solidFill>
              </a:rPr>
              <a:t>March 17</a:t>
            </a:r>
            <a:r>
              <a:rPr lang="en-US" baseline="30000" dirty="0" smtClean="0">
                <a:solidFill>
                  <a:srgbClr val="C00000"/>
                </a:solidFill>
              </a:rPr>
              <a:t>th</a:t>
            </a:r>
            <a:r>
              <a:rPr lang="en-US" dirty="0" smtClean="0"/>
              <a:t>.</a:t>
            </a:r>
            <a:br>
              <a:rPr lang="en-US" dirty="0" smtClean="0"/>
            </a:br>
            <a:endParaRPr lang="en-US" dirty="0" smtClean="0"/>
          </a:p>
          <a:p>
            <a:r>
              <a:rPr lang="en-US" dirty="0" smtClean="0"/>
              <a:t> </a:t>
            </a:r>
            <a:r>
              <a:rPr lang="en-US" sz="4300" dirty="0" err="1" smtClean="0">
                <a:solidFill>
                  <a:srgbClr val="0070C0"/>
                </a:solidFill>
              </a:rPr>
              <a:t>H3411</a:t>
            </a:r>
            <a:r>
              <a:rPr lang="en-US" sz="4300" dirty="0" smtClean="0">
                <a:solidFill>
                  <a:srgbClr val="0070C0"/>
                </a:solidFill>
              </a:rPr>
              <a:t> – Continuing Resolution </a:t>
            </a:r>
            <a:r>
              <a:rPr lang="en-US" dirty="0" smtClean="0"/>
              <a:t>– Continued the </a:t>
            </a:r>
            <a:r>
              <a:rPr lang="en-US" dirty="0" err="1" smtClean="0"/>
              <a:t>FY19</a:t>
            </a:r>
            <a:r>
              <a:rPr lang="en-US" dirty="0" smtClean="0"/>
              <a:t>-20 budget into </a:t>
            </a:r>
            <a:r>
              <a:rPr lang="en-US" dirty="0" err="1" smtClean="0"/>
              <a:t>FY20</a:t>
            </a:r>
            <a:r>
              <a:rPr lang="en-US" dirty="0" smtClean="0"/>
              <a:t>-21.  In addition, $</a:t>
            </a:r>
            <a:r>
              <a:rPr lang="en-US" dirty="0" err="1" smtClean="0"/>
              <a:t>155M</a:t>
            </a:r>
            <a:r>
              <a:rPr lang="en-US" dirty="0" smtClean="0"/>
              <a:t> was appropriated from the Contingency Reserve Fund to the </a:t>
            </a:r>
            <a:r>
              <a:rPr lang="en-US" dirty="0" err="1" smtClean="0"/>
              <a:t>COVID</a:t>
            </a:r>
            <a:r>
              <a:rPr lang="en-US" dirty="0" smtClean="0"/>
              <a:t>-19 Response Reserve Account for specific </a:t>
            </a:r>
            <a:r>
              <a:rPr lang="en-US" dirty="0" err="1" smtClean="0"/>
              <a:t>COVID</a:t>
            </a:r>
            <a:r>
              <a:rPr lang="en-US" dirty="0" smtClean="0"/>
              <a:t>-19 related expenses. Passed </a:t>
            </a:r>
            <a:r>
              <a:rPr lang="en-US" dirty="0" smtClean="0">
                <a:solidFill>
                  <a:srgbClr val="C00000"/>
                </a:solidFill>
              </a:rPr>
              <a:t>May 19</a:t>
            </a:r>
            <a:r>
              <a:rPr lang="en-US" baseline="30000" dirty="0" smtClean="0">
                <a:solidFill>
                  <a:srgbClr val="C00000"/>
                </a:solidFill>
              </a:rPr>
              <a:t>th</a:t>
            </a:r>
            <a:r>
              <a:rPr lang="en-US" dirty="0" smtClean="0"/>
              <a:t>.</a:t>
            </a:r>
            <a:br>
              <a:rPr lang="en-US" dirty="0" smtClean="0"/>
            </a:br>
            <a:endParaRPr lang="en-US" dirty="0" smtClean="0"/>
          </a:p>
          <a:p>
            <a:r>
              <a:rPr lang="en-US" dirty="0" err="1" smtClean="0"/>
              <a:t>H5202</a:t>
            </a:r>
            <a:r>
              <a:rPr lang="en-US" dirty="0" smtClean="0"/>
              <a:t> – Authorization to spend federal CARES Act funds - </a:t>
            </a:r>
            <a:r>
              <a:rPr lang="en-US" dirty="0"/>
              <a:t>$</a:t>
            </a:r>
            <a:r>
              <a:rPr lang="en-US" dirty="0" err="1"/>
              <a:t>1.2B</a:t>
            </a:r>
            <a:r>
              <a:rPr lang="en-US" dirty="0"/>
              <a:t> allocated and $</a:t>
            </a:r>
            <a:r>
              <a:rPr lang="en-US" dirty="0" err="1" smtClean="0"/>
              <a:t>668M</a:t>
            </a:r>
            <a:r>
              <a:rPr lang="en-US" dirty="0" smtClean="0"/>
              <a:t> </a:t>
            </a:r>
            <a:r>
              <a:rPr lang="en-US" dirty="0"/>
              <a:t>left for Phase 2</a:t>
            </a:r>
            <a:r>
              <a:rPr lang="en-US" dirty="0" smtClean="0"/>
              <a:t>.  Passed </a:t>
            </a:r>
            <a:r>
              <a:rPr lang="en-US" dirty="0" smtClean="0">
                <a:solidFill>
                  <a:srgbClr val="C00000"/>
                </a:solidFill>
              </a:rPr>
              <a:t>June 25</a:t>
            </a:r>
            <a:r>
              <a:rPr lang="en-US" baseline="30000" dirty="0" smtClean="0">
                <a:solidFill>
                  <a:srgbClr val="C00000"/>
                </a:solidFill>
              </a:rPr>
              <a:t>th</a:t>
            </a:r>
            <a:r>
              <a:rPr lang="en-US" dirty="0" smtClean="0"/>
              <a:t>.</a:t>
            </a:r>
            <a:br>
              <a:rPr lang="en-US" dirty="0" smtClean="0"/>
            </a:br>
            <a:endParaRPr lang="en-US" dirty="0" smtClean="0"/>
          </a:p>
          <a:p>
            <a:r>
              <a:rPr lang="en-US" dirty="0" err="1" smtClean="0"/>
              <a:t>H3210</a:t>
            </a:r>
            <a:r>
              <a:rPr lang="en-US" dirty="0" smtClean="0"/>
              <a:t> – Authorization to spend federal CARES Act funds from Phase 2.  Passed </a:t>
            </a:r>
            <a:r>
              <a:rPr lang="en-US" dirty="0" smtClean="0">
                <a:solidFill>
                  <a:srgbClr val="C00000"/>
                </a:solidFill>
              </a:rPr>
              <a:t>September 25</a:t>
            </a:r>
            <a:r>
              <a:rPr lang="en-US" baseline="30000" dirty="0" smtClean="0">
                <a:solidFill>
                  <a:srgbClr val="C00000"/>
                </a:solidFill>
              </a:rPr>
              <a:t>th</a:t>
            </a:r>
            <a:r>
              <a:rPr lang="en-US" dirty="0" smtClean="0"/>
              <a:t>.</a:t>
            </a:r>
            <a:br>
              <a:rPr lang="en-US" dirty="0" smtClean="0"/>
            </a:br>
            <a:endParaRPr lang="en-US" dirty="0" smtClean="0"/>
          </a:p>
          <a:p>
            <a:pPr marL="0" indent="0">
              <a:buNone/>
            </a:pPr>
            <a:endParaRPr lang="en-US" dirty="0"/>
          </a:p>
          <a:p>
            <a:pPr marL="0" indent="0">
              <a:buNone/>
            </a:pPr>
            <a:endParaRPr lang="en-US" dirty="0"/>
          </a:p>
        </p:txBody>
      </p:sp>
      <p:sp>
        <p:nvSpPr>
          <p:cNvPr id="4" name="Slide Number Placeholder 3"/>
          <p:cNvSpPr>
            <a:spLocks noGrp="1"/>
          </p:cNvSpPr>
          <p:nvPr>
            <p:ph type="sldNum" sz="quarter" idx="4294967295"/>
          </p:nvPr>
        </p:nvSpPr>
        <p:spPr/>
        <p:txBody>
          <a:bodyPr/>
          <a:lstStyle/>
          <a:p>
            <a:pPr defTabSz="342891">
              <a:defRPr/>
            </a:pPr>
            <a:fld id="{8F7FAA12-90C3-4095-A796-56FA6F24019A}" type="slidenum">
              <a:rPr lang="en-US" sz="900">
                <a:solidFill>
                  <a:prstClr val="black">
                    <a:tint val="75000"/>
                  </a:prstClr>
                </a:solidFill>
                <a:latin typeface="Calibri" panose="020F0502020204030204"/>
              </a:rPr>
              <a:pPr defTabSz="342891">
                <a:defRPr/>
              </a:pPr>
              <a:t>16</a:t>
            </a:fld>
            <a:endParaRPr lang="en-US" sz="900">
              <a:solidFill>
                <a:prstClr val="black">
                  <a:tint val="75000"/>
                </a:prstClr>
              </a:solidFill>
              <a:latin typeface="Calibri" panose="020F0502020204030204"/>
            </a:endParaRPr>
          </a:p>
        </p:txBody>
      </p:sp>
    </p:spTree>
    <p:extLst>
      <p:ext uri="{BB962C8B-B14F-4D97-AF65-F5344CB8AC3E}">
        <p14:creationId xmlns:p14="http://schemas.microsoft.com/office/powerpoint/2010/main" val="3750325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2119744"/>
          </a:xfrm>
        </p:spPr>
        <p:txBody>
          <a:bodyPr>
            <a:noAutofit/>
          </a:bodyPr>
          <a:lstStyle/>
          <a:p>
            <a:pPr algn="ctr"/>
            <a:r>
              <a:rPr lang="en-US" sz="3600" dirty="0" smtClean="0"/>
              <a:t>The Reaction of the Federal Government to the Pandemic …</a:t>
            </a:r>
            <a:endParaRPr lang="en-US" sz="3600" dirty="0"/>
          </a:p>
        </p:txBody>
      </p:sp>
      <p:pic>
        <p:nvPicPr>
          <p:cNvPr id="1026" name="Picture 2" descr="Hundred Dollar Bills Flying In The Air Stock Photo, Picture And Royalty  Free Image. Image 14013347."/>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7915" r="791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half" idx="2"/>
          </p:nvPr>
        </p:nvSpPr>
        <p:spPr>
          <a:xfrm>
            <a:off x="839788" y="2844800"/>
            <a:ext cx="3932237" cy="3024187"/>
          </a:xfrm>
        </p:spPr>
        <p:txBody>
          <a:bodyPr>
            <a:normAutofit/>
          </a:bodyPr>
          <a:lstStyle/>
          <a:p>
            <a:r>
              <a:rPr lang="en-US" sz="3200" i="1" dirty="0" smtClean="0"/>
              <a:t>New Terms:</a:t>
            </a:r>
          </a:p>
          <a:p>
            <a:pPr marL="457200" indent="-457200">
              <a:buFont typeface="Wingdings" panose="05000000000000000000" pitchFamily="2" charset="2"/>
              <a:buChar char="§"/>
            </a:pPr>
            <a:r>
              <a:rPr lang="en-US" sz="3200" dirty="0" smtClean="0"/>
              <a:t>CARES</a:t>
            </a:r>
          </a:p>
          <a:p>
            <a:pPr marL="457200" indent="-457200">
              <a:buFont typeface="Wingdings" panose="05000000000000000000" pitchFamily="2" charset="2"/>
              <a:buChar char="§"/>
            </a:pPr>
            <a:r>
              <a:rPr lang="en-US" sz="3200" dirty="0" smtClean="0"/>
              <a:t>Rescue</a:t>
            </a:r>
          </a:p>
          <a:p>
            <a:pPr marL="457200" indent="-457200">
              <a:buFont typeface="Wingdings" panose="05000000000000000000" pitchFamily="2" charset="2"/>
              <a:buChar char="§"/>
            </a:pPr>
            <a:r>
              <a:rPr lang="en-US" sz="3200" dirty="0" err="1" smtClean="0"/>
              <a:t>ESSER</a:t>
            </a:r>
            <a:endParaRPr lang="en-US" sz="3200" dirty="0" smtClean="0"/>
          </a:p>
          <a:p>
            <a:pPr marL="457200" indent="-457200">
              <a:buFont typeface="Wingdings" panose="05000000000000000000" pitchFamily="2" charset="2"/>
              <a:buChar char="§"/>
            </a:pPr>
            <a:r>
              <a:rPr lang="en-US" sz="3200" dirty="0" err="1" smtClean="0"/>
              <a:t>Traunch</a:t>
            </a:r>
            <a:endParaRPr lang="en-US" sz="3200" dirty="0"/>
          </a:p>
        </p:txBody>
      </p:sp>
      <p:sp>
        <p:nvSpPr>
          <p:cNvPr id="3" name="Slide Number Placeholder 2"/>
          <p:cNvSpPr>
            <a:spLocks noGrp="1"/>
          </p:cNvSpPr>
          <p:nvPr>
            <p:ph type="sldNum" sz="quarter" idx="12"/>
          </p:nvPr>
        </p:nvSpPr>
        <p:spPr/>
        <p:txBody>
          <a:bodyPr/>
          <a:lstStyle/>
          <a:p>
            <a:fld id="{DA45802C-6B22-41B4-8117-0DAA99FE3604}" type="slidenum">
              <a:rPr lang="en-US" smtClean="0"/>
              <a:t>17</a:t>
            </a:fld>
            <a:endParaRPr lang="en-US"/>
          </a:p>
        </p:txBody>
      </p:sp>
    </p:spTree>
    <p:extLst>
      <p:ext uri="{BB962C8B-B14F-4D97-AF65-F5344CB8AC3E}">
        <p14:creationId xmlns:p14="http://schemas.microsoft.com/office/powerpoint/2010/main" val="23487561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Coronavirus Aid, Relief and Economic Security Act</a:t>
            </a:r>
            <a:br>
              <a:rPr lang="en-US" dirty="0" smtClean="0"/>
            </a:br>
            <a:r>
              <a:rPr lang="en-US" sz="2700" dirty="0" smtClean="0"/>
              <a:t>March 27, 2020</a:t>
            </a:r>
            <a:br>
              <a:rPr lang="en-US" sz="2700" dirty="0" smtClean="0"/>
            </a:br>
            <a:r>
              <a:rPr lang="en-US" sz="2700" dirty="0" smtClean="0"/>
              <a:t>Note: Represents about half of all federal spending on an annual basis.</a:t>
            </a:r>
            <a:endParaRPr lang="en-US" sz="2700" dirty="0"/>
          </a:p>
        </p:txBody>
      </p:sp>
      <p:sp>
        <p:nvSpPr>
          <p:cNvPr id="3" name="Content Placeholder 2"/>
          <p:cNvSpPr>
            <a:spLocks noGrp="1"/>
          </p:cNvSpPr>
          <p:nvPr>
            <p:ph idx="1"/>
          </p:nvPr>
        </p:nvSpPr>
        <p:spPr>
          <a:xfrm>
            <a:off x="838200" y="2373745"/>
            <a:ext cx="10515600" cy="4248728"/>
          </a:xfrm>
        </p:spPr>
        <p:txBody>
          <a:bodyPr>
            <a:normAutofit fontScale="92500" lnSpcReduction="10000"/>
          </a:bodyPr>
          <a:lstStyle/>
          <a:p>
            <a:pPr marL="0" indent="0">
              <a:buNone/>
            </a:pPr>
            <a:r>
              <a:rPr lang="en-US" dirty="0" smtClean="0"/>
              <a:t>CARES Act						</a:t>
            </a:r>
            <a:r>
              <a:rPr lang="en-US" dirty="0" smtClean="0">
                <a:solidFill>
                  <a:srgbClr val="C00000"/>
                </a:solidFill>
              </a:rPr>
              <a:t>$2.0 Trillion</a:t>
            </a:r>
          </a:p>
          <a:p>
            <a:pPr marL="0" indent="0">
              <a:buNone/>
            </a:pPr>
            <a:endParaRPr lang="en-US" dirty="0"/>
          </a:p>
          <a:p>
            <a:pPr marL="0" indent="0">
              <a:buNone/>
            </a:pPr>
            <a:r>
              <a:rPr lang="en-US" dirty="0" smtClean="0"/>
              <a:t>Individuals						$560 Billion</a:t>
            </a:r>
          </a:p>
          <a:p>
            <a:pPr marL="0" indent="0">
              <a:buNone/>
            </a:pPr>
            <a:r>
              <a:rPr lang="en-US" dirty="0" smtClean="0"/>
              <a:t>Large Corporations					$500 Billion</a:t>
            </a:r>
          </a:p>
          <a:p>
            <a:pPr marL="0" indent="0">
              <a:buNone/>
            </a:pPr>
            <a:r>
              <a:rPr lang="en-US" dirty="0" smtClean="0"/>
              <a:t>Small Businesses					$377 Billion</a:t>
            </a:r>
          </a:p>
          <a:p>
            <a:pPr marL="0" indent="0">
              <a:buNone/>
            </a:pPr>
            <a:r>
              <a:rPr lang="en-US" dirty="0" smtClean="0"/>
              <a:t>State &amp; Local Government				$340 Billion</a:t>
            </a:r>
          </a:p>
          <a:p>
            <a:pPr marL="0" indent="0">
              <a:buNone/>
            </a:pPr>
            <a:r>
              <a:rPr lang="en-US" dirty="0" smtClean="0"/>
              <a:t>Public Health 					$154 Billion</a:t>
            </a:r>
          </a:p>
          <a:p>
            <a:pPr marL="0" indent="0">
              <a:buNone/>
            </a:pPr>
            <a:r>
              <a:rPr lang="en-US" dirty="0" smtClean="0"/>
              <a:t>Safety Net						$  26 Billion</a:t>
            </a:r>
          </a:p>
          <a:p>
            <a:pPr marL="0" indent="0">
              <a:buNone/>
            </a:pPr>
            <a:r>
              <a:rPr lang="en-US" dirty="0" smtClean="0"/>
              <a:t>Student Loans / Other				$  43 Billion</a:t>
            </a:r>
            <a:endParaRPr lang="en-US" dirty="0"/>
          </a:p>
        </p:txBody>
      </p:sp>
      <p:sp>
        <p:nvSpPr>
          <p:cNvPr id="4" name="Slide Number Placeholder 3"/>
          <p:cNvSpPr>
            <a:spLocks noGrp="1"/>
          </p:cNvSpPr>
          <p:nvPr>
            <p:ph type="sldNum" sz="quarter" idx="12"/>
          </p:nvPr>
        </p:nvSpPr>
        <p:spPr/>
        <p:txBody>
          <a:bodyPr/>
          <a:lstStyle/>
          <a:p>
            <a:fld id="{DA45802C-6B22-41B4-8117-0DAA99FE3604}" type="slidenum">
              <a:rPr lang="en-US" smtClean="0"/>
              <a:t>18</a:t>
            </a:fld>
            <a:endParaRPr lang="en-US"/>
          </a:p>
        </p:txBody>
      </p:sp>
    </p:spTree>
    <p:extLst>
      <p:ext uri="{BB962C8B-B14F-4D97-AF65-F5344CB8AC3E}">
        <p14:creationId xmlns:p14="http://schemas.microsoft.com/office/powerpoint/2010/main" val="3837009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59485"/>
          </a:xfrm>
        </p:spPr>
        <p:txBody>
          <a:bodyPr>
            <a:normAutofit/>
          </a:bodyPr>
          <a:lstStyle/>
          <a:p>
            <a:pPr algn="ctr"/>
            <a:r>
              <a:rPr lang="en-US" sz="4800" dirty="0" smtClean="0">
                <a:solidFill>
                  <a:srgbClr val="C00000"/>
                </a:solidFill>
              </a:rPr>
              <a:t>2021 - Additional State Appropriation </a:t>
            </a:r>
            <a:r>
              <a:rPr lang="en-US" sz="4800" dirty="0">
                <a:solidFill>
                  <a:srgbClr val="C00000"/>
                </a:solidFill>
              </a:rPr>
              <a:t>Bills </a:t>
            </a:r>
          </a:p>
        </p:txBody>
      </p:sp>
      <p:sp>
        <p:nvSpPr>
          <p:cNvPr id="3" name="Content Placeholder 2"/>
          <p:cNvSpPr>
            <a:spLocks noGrp="1"/>
          </p:cNvSpPr>
          <p:nvPr>
            <p:ph sz="half" idx="2"/>
          </p:nvPr>
        </p:nvSpPr>
        <p:spPr>
          <a:xfrm>
            <a:off x="609600" y="1577340"/>
            <a:ext cx="5303520" cy="4980478"/>
          </a:xfrm>
        </p:spPr>
        <p:txBody>
          <a:bodyPr/>
          <a:lstStyle/>
          <a:p>
            <a:r>
              <a:rPr lang="en-US" sz="3682" dirty="0" err="1"/>
              <a:t>H3707</a:t>
            </a:r>
            <a:endParaRPr lang="en-US" sz="3682" dirty="0"/>
          </a:p>
          <a:p>
            <a:r>
              <a:rPr lang="en-US" sz="2400" dirty="0" smtClean="0"/>
              <a:t>A joint resolution to appropriate funds for addressing the pandemic.</a:t>
            </a:r>
          </a:p>
          <a:p>
            <a:r>
              <a:rPr lang="en-US" sz="2400" dirty="0" smtClean="0"/>
              <a:t>One-time amounts of $63 Million for </a:t>
            </a:r>
            <a:r>
              <a:rPr lang="en-US" sz="2400" dirty="0" err="1" smtClean="0"/>
              <a:t>DHEC</a:t>
            </a:r>
            <a:r>
              <a:rPr lang="en-US" sz="2400" dirty="0" smtClean="0"/>
              <a:t> and $45 Million for </a:t>
            </a:r>
            <a:r>
              <a:rPr lang="en-US" sz="2400" dirty="0" err="1" smtClean="0"/>
              <a:t>MUSC</a:t>
            </a:r>
            <a:r>
              <a:rPr lang="en-US" sz="2400" dirty="0" smtClean="0"/>
              <a:t> were appropriated for vaccine delivery infrastructure.</a:t>
            </a:r>
          </a:p>
          <a:p>
            <a:r>
              <a:rPr lang="en-US" sz="2400" dirty="0" smtClean="0"/>
              <a:t>In addition, $100 Million was appropriated to a </a:t>
            </a:r>
            <a:r>
              <a:rPr lang="en-US" sz="2400" dirty="0" err="1" smtClean="0"/>
              <a:t>COVID</a:t>
            </a:r>
            <a:r>
              <a:rPr lang="en-US" sz="2400" dirty="0" smtClean="0"/>
              <a:t>-19 Vaccine Reserve Account with $75 Million for hospitals and $25 Million for other partners for vaccine delivery.</a:t>
            </a:r>
          </a:p>
          <a:p>
            <a:r>
              <a:rPr lang="en-US" sz="2400" dirty="0" smtClean="0"/>
              <a:t>Effective 2/19/21 </a:t>
            </a:r>
          </a:p>
        </p:txBody>
      </p:sp>
      <p:sp>
        <p:nvSpPr>
          <p:cNvPr id="4" name="Content Placeholder 3"/>
          <p:cNvSpPr>
            <a:spLocks noGrp="1"/>
          </p:cNvSpPr>
          <p:nvPr>
            <p:ph sz="half" idx="3"/>
          </p:nvPr>
        </p:nvSpPr>
        <p:spPr/>
        <p:txBody>
          <a:bodyPr/>
          <a:lstStyle/>
          <a:p>
            <a:r>
              <a:rPr lang="en-US" sz="3682" dirty="0" err="1"/>
              <a:t>H3609</a:t>
            </a:r>
            <a:endParaRPr lang="en-US" sz="3682" dirty="0"/>
          </a:p>
          <a:p>
            <a:r>
              <a:rPr lang="en-US" dirty="0" smtClean="0"/>
              <a:t>A joint resolution to restore teacher step increases that were frozen due to the pandemic.  </a:t>
            </a:r>
          </a:p>
          <a:p>
            <a:r>
              <a:rPr lang="en-US" dirty="0" smtClean="0"/>
              <a:t>A one-time amount of $50 Million was appropriated for this purpose.</a:t>
            </a:r>
          </a:p>
          <a:p>
            <a:r>
              <a:rPr lang="en-US" dirty="0" smtClean="0"/>
              <a:t>Effective 3/11/21</a:t>
            </a:r>
            <a:endParaRPr lang="en-US" dirty="0"/>
          </a:p>
        </p:txBody>
      </p:sp>
      <p:sp>
        <p:nvSpPr>
          <p:cNvPr id="5" name="Slide Number Placeholder 4"/>
          <p:cNvSpPr>
            <a:spLocks noGrp="1"/>
          </p:cNvSpPr>
          <p:nvPr>
            <p:ph type="sldNum" sz="quarter" idx="7"/>
          </p:nvPr>
        </p:nvSpPr>
        <p:spPr/>
        <p:txBody>
          <a:bodyPr/>
          <a:lstStyle/>
          <a:p>
            <a:fld id="{B6F15528-21DE-4FAA-801E-634DDDAF4B2B}" type="slidenum">
              <a:rPr lang="en-US" smtClean="0"/>
              <a:t>19</a:t>
            </a:fld>
            <a:endParaRPr lang="en-US" dirty="0"/>
          </a:p>
        </p:txBody>
      </p:sp>
    </p:spTree>
    <p:extLst>
      <p:ext uri="{BB962C8B-B14F-4D97-AF65-F5344CB8AC3E}">
        <p14:creationId xmlns:p14="http://schemas.microsoft.com/office/powerpoint/2010/main" val="2727309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093595"/>
          </a:xfrm>
        </p:spPr>
        <p:txBody>
          <a:bodyPr>
            <a:normAutofit/>
          </a:bodyPr>
          <a:lstStyle/>
          <a:p>
            <a:pPr algn="ctr"/>
            <a:r>
              <a:rPr lang="en-US" sz="6000" dirty="0" smtClean="0"/>
              <a:t>The Pandemic Era has been </a:t>
            </a:r>
            <a:br>
              <a:rPr lang="en-US" sz="6000" dirty="0" smtClean="0"/>
            </a:br>
            <a:r>
              <a:rPr lang="en-US" sz="6000" dirty="0" smtClean="0"/>
              <a:t>a Time of </a:t>
            </a:r>
            <a:r>
              <a:rPr lang="en-US" sz="6000" dirty="0" smtClean="0">
                <a:solidFill>
                  <a:srgbClr val="C00000"/>
                </a:solidFill>
              </a:rPr>
              <a:t>Contrast</a:t>
            </a:r>
            <a:endParaRPr lang="en-US" sz="6000" dirty="0">
              <a:solidFill>
                <a:srgbClr val="C00000"/>
              </a:solidFill>
            </a:endParaRPr>
          </a:p>
        </p:txBody>
      </p:sp>
      <p:sp>
        <p:nvSpPr>
          <p:cNvPr id="3" name="Content Placeholder 2"/>
          <p:cNvSpPr>
            <a:spLocks noGrp="1"/>
          </p:cNvSpPr>
          <p:nvPr>
            <p:ph idx="1"/>
          </p:nvPr>
        </p:nvSpPr>
        <p:spPr>
          <a:xfrm>
            <a:off x="838200" y="2824479"/>
            <a:ext cx="10515600" cy="3352483"/>
          </a:xfrm>
        </p:spPr>
        <p:txBody>
          <a:bodyPr>
            <a:noAutofit/>
          </a:bodyPr>
          <a:lstStyle/>
          <a:p>
            <a:pPr marL="0" indent="0" algn="ctr">
              <a:buNone/>
            </a:pPr>
            <a:r>
              <a:rPr lang="en-US" sz="3200" dirty="0"/>
              <a:t>“It was the best of times, it was the worst of times, </a:t>
            </a:r>
            <a:endParaRPr lang="en-US" sz="3200" dirty="0" smtClean="0"/>
          </a:p>
          <a:p>
            <a:pPr marL="0" indent="0" algn="ctr">
              <a:buNone/>
            </a:pPr>
            <a:r>
              <a:rPr lang="en-US" sz="3200" dirty="0" smtClean="0"/>
              <a:t>it </a:t>
            </a:r>
            <a:r>
              <a:rPr lang="en-US" sz="3200" dirty="0"/>
              <a:t>was the age of wisdom, it was the age of foolishness, </a:t>
            </a:r>
            <a:endParaRPr lang="en-US" sz="3200" dirty="0" smtClean="0"/>
          </a:p>
          <a:p>
            <a:pPr marL="0" indent="0" algn="ctr">
              <a:buNone/>
            </a:pPr>
            <a:r>
              <a:rPr lang="en-US" sz="3200" dirty="0" smtClean="0"/>
              <a:t>it </a:t>
            </a:r>
            <a:r>
              <a:rPr lang="en-US" sz="3200" dirty="0"/>
              <a:t>was the epoch of belief, it was the epoch of incredulity, </a:t>
            </a:r>
            <a:endParaRPr lang="en-US" sz="3200" dirty="0" smtClean="0"/>
          </a:p>
          <a:p>
            <a:pPr marL="0" indent="0" algn="ctr">
              <a:buNone/>
            </a:pPr>
            <a:r>
              <a:rPr lang="en-US" sz="3200" dirty="0" smtClean="0"/>
              <a:t>it </a:t>
            </a:r>
            <a:r>
              <a:rPr lang="en-US" sz="3200" dirty="0"/>
              <a:t>was the season of light, it was the season of darkness, </a:t>
            </a:r>
            <a:endParaRPr lang="en-US" sz="3200" dirty="0" smtClean="0"/>
          </a:p>
          <a:p>
            <a:pPr marL="0" indent="0" algn="ctr">
              <a:buNone/>
            </a:pPr>
            <a:r>
              <a:rPr lang="en-US" sz="3200" dirty="0" smtClean="0"/>
              <a:t>it </a:t>
            </a:r>
            <a:r>
              <a:rPr lang="en-US" sz="3200" dirty="0"/>
              <a:t>was the spring of hope, it was the winter of despair.”</a:t>
            </a:r>
          </a:p>
          <a:p>
            <a:endParaRPr lang="en-US" sz="3200" dirty="0"/>
          </a:p>
          <a:p>
            <a:pPr marL="0" indent="0" algn="r">
              <a:buNone/>
            </a:pPr>
            <a:r>
              <a:rPr lang="en-US" sz="3200" dirty="0" smtClean="0"/>
              <a:t>Charles </a:t>
            </a:r>
            <a:r>
              <a:rPr lang="en-US" sz="3200" dirty="0"/>
              <a:t>Dickens, A Tale of Two Cities</a:t>
            </a:r>
          </a:p>
        </p:txBody>
      </p:sp>
      <p:sp>
        <p:nvSpPr>
          <p:cNvPr id="4" name="Slide Number Placeholder 3"/>
          <p:cNvSpPr>
            <a:spLocks noGrp="1"/>
          </p:cNvSpPr>
          <p:nvPr>
            <p:ph type="sldNum" sz="quarter" idx="12"/>
          </p:nvPr>
        </p:nvSpPr>
        <p:spPr/>
        <p:txBody>
          <a:bodyPr/>
          <a:lstStyle/>
          <a:p>
            <a:fld id="{DA45802C-6B22-41B4-8117-0DAA99FE3604}" type="slidenum">
              <a:rPr lang="en-US" smtClean="0"/>
              <a:t>2</a:t>
            </a:fld>
            <a:endParaRPr lang="en-US"/>
          </a:p>
        </p:txBody>
      </p:sp>
    </p:spTree>
    <p:extLst>
      <p:ext uri="{BB962C8B-B14F-4D97-AF65-F5344CB8AC3E}">
        <p14:creationId xmlns:p14="http://schemas.microsoft.com/office/powerpoint/2010/main" val="16838642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solidFill>
                  <a:srgbClr val="C00000"/>
                </a:solidFill>
              </a:rPr>
              <a:t>H4100</a:t>
            </a:r>
            <a:r>
              <a:rPr lang="en-US" dirty="0" smtClean="0">
                <a:solidFill>
                  <a:srgbClr val="C00000"/>
                </a:solidFill>
              </a:rPr>
              <a:t> – General Appropriations Bill </a:t>
            </a:r>
            <a:br>
              <a:rPr lang="en-US" dirty="0" smtClean="0">
                <a:solidFill>
                  <a:srgbClr val="C00000"/>
                </a:solidFill>
              </a:rPr>
            </a:br>
            <a:r>
              <a:rPr lang="en-US" sz="3200" dirty="0" smtClean="0">
                <a:solidFill>
                  <a:srgbClr val="C00000"/>
                </a:solidFill>
              </a:rPr>
              <a:t>(Spring of 2021)</a:t>
            </a:r>
            <a:endParaRPr lang="en-US" sz="3200" dirty="0">
              <a:solidFill>
                <a:srgbClr val="C00000"/>
              </a:solidFill>
            </a:endParaRPr>
          </a:p>
        </p:txBody>
      </p:sp>
      <p:sp>
        <p:nvSpPr>
          <p:cNvPr id="3" name="Content Placeholder 2"/>
          <p:cNvSpPr>
            <a:spLocks noGrp="1"/>
          </p:cNvSpPr>
          <p:nvPr>
            <p:ph idx="1"/>
          </p:nvPr>
        </p:nvSpPr>
        <p:spPr>
          <a:xfrm>
            <a:off x="1237672" y="1825625"/>
            <a:ext cx="10116127" cy="4351338"/>
          </a:xfrm>
        </p:spPr>
        <p:txBody>
          <a:bodyPr>
            <a:normAutofit fontScale="92500" lnSpcReduction="20000"/>
          </a:bodyPr>
          <a:lstStyle/>
          <a:p>
            <a:r>
              <a:rPr lang="en-US" dirty="0" smtClean="0"/>
              <a:t>Total Recurring General Fund Appropriations of $9.2 Billion.</a:t>
            </a:r>
          </a:p>
          <a:p>
            <a:r>
              <a:rPr lang="en-US" dirty="0" smtClean="0"/>
              <a:t>Non-Recurring Appropriations of $1.3 Billion.</a:t>
            </a:r>
          </a:p>
          <a:p>
            <a:r>
              <a:rPr lang="en-US" dirty="0" smtClean="0"/>
              <a:t>Total Recurring Budget size (with fed and other $) of $31 Billion.</a:t>
            </a:r>
          </a:p>
          <a:p>
            <a:endParaRPr lang="en-US" dirty="0"/>
          </a:p>
          <a:p>
            <a:r>
              <a:rPr lang="en-US" dirty="0" smtClean="0"/>
              <a:t>Total Personal Income in SC (size of our economy) is $285 Billion (11%).</a:t>
            </a:r>
          </a:p>
          <a:p>
            <a:endParaRPr lang="en-US" dirty="0"/>
          </a:p>
          <a:p>
            <a:r>
              <a:rPr lang="en-US" dirty="0" smtClean="0"/>
              <a:t>Due to the passage of a Continuing Resolution in </a:t>
            </a:r>
            <a:r>
              <a:rPr lang="en-US" dirty="0" err="1" smtClean="0"/>
              <a:t>FY20</a:t>
            </a:r>
            <a:r>
              <a:rPr lang="en-US" dirty="0" smtClean="0"/>
              <a:t>-21, </a:t>
            </a:r>
            <a:r>
              <a:rPr lang="en-US" dirty="0" err="1" smtClean="0"/>
              <a:t>H4100</a:t>
            </a:r>
            <a:r>
              <a:rPr lang="en-US" dirty="0" smtClean="0"/>
              <a:t> was essentially a biennial budget.</a:t>
            </a:r>
          </a:p>
          <a:p>
            <a:r>
              <a:rPr lang="en-US" dirty="0" smtClean="0"/>
              <a:t>Most importantly, by keeping spending at current levels during the worst days of the Pandemic helped SC avoid budget cuts which would have been devastating during the </a:t>
            </a:r>
            <a:r>
              <a:rPr lang="en-US" dirty="0" err="1" smtClean="0"/>
              <a:t>COVID</a:t>
            </a:r>
            <a:r>
              <a:rPr lang="en-US" dirty="0" smtClean="0"/>
              <a:t> – 19 response.</a:t>
            </a:r>
            <a:endParaRPr lang="en-US" dirty="0"/>
          </a:p>
        </p:txBody>
      </p:sp>
      <p:sp>
        <p:nvSpPr>
          <p:cNvPr id="4" name="Slide Number Placeholder 3"/>
          <p:cNvSpPr>
            <a:spLocks noGrp="1"/>
          </p:cNvSpPr>
          <p:nvPr>
            <p:ph type="sldNum" sz="quarter" idx="12"/>
          </p:nvPr>
        </p:nvSpPr>
        <p:spPr/>
        <p:txBody>
          <a:bodyPr/>
          <a:lstStyle/>
          <a:p>
            <a:fld id="{DA45802C-6B22-41B4-8117-0DAA99FE3604}" type="slidenum">
              <a:rPr lang="en-US" smtClean="0"/>
              <a:t>20</a:t>
            </a:fld>
            <a:endParaRPr lang="en-US"/>
          </a:p>
        </p:txBody>
      </p:sp>
    </p:spTree>
    <p:extLst>
      <p:ext uri="{BB962C8B-B14F-4D97-AF65-F5344CB8AC3E}">
        <p14:creationId xmlns:p14="http://schemas.microsoft.com/office/powerpoint/2010/main" val="38051797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C00000"/>
                </a:solidFill>
              </a:rPr>
              <a:t>American Rescue Plan Act</a:t>
            </a:r>
            <a:br>
              <a:rPr lang="en-US" dirty="0" smtClean="0">
                <a:solidFill>
                  <a:srgbClr val="C00000"/>
                </a:solidFill>
              </a:rPr>
            </a:br>
            <a:r>
              <a:rPr lang="en-US" dirty="0" smtClean="0">
                <a:solidFill>
                  <a:srgbClr val="C00000"/>
                </a:solidFill>
              </a:rPr>
              <a:t>March 11, 2021</a:t>
            </a:r>
            <a:endParaRPr lang="en-US" dirty="0">
              <a:solidFill>
                <a:srgbClr val="C00000"/>
              </a:solidFill>
            </a:endParaRPr>
          </a:p>
        </p:txBody>
      </p:sp>
      <p:sp>
        <p:nvSpPr>
          <p:cNvPr id="3" name="Content Placeholder 2"/>
          <p:cNvSpPr>
            <a:spLocks noGrp="1"/>
          </p:cNvSpPr>
          <p:nvPr>
            <p:ph idx="1"/>
          </p:nvPr>
        </p:nvSpPr>
        <p:spPr>
          <a:xfrm>
            <a:off x="2299854" y="2068945"/>
            <a:ext cx="9053945" cy="4108018"/>
          </a:xfrm>
        </p:spPr>
        <p:txBody>
          <a:bodyPr>
            <a:normAutofit fontScale="92500" lnSpcReduction="10000"/>
          </a:bodyPr>
          <a:lstStyle/>
          <a:p>
            <a:r>
              <a:rPr lang="en-US" dirty="0" smtClean="0"/>
              <a:t>Total						$1.9 Trillion</a:t>
            </a:r>
          </a:p>
          <a:p>
            <a:pPr marL="0" indent="0">
              <a:buNone/>
            </a:pPr>
            <a:endParaRPr lang="en-US" dirty="0" smtClean="0"/>
          </a:p>
          <a:p>
            <a:pPr marL="0" indent="0">
              <a:buNone/>
            </a:pPr>
            <a:r>
              <a:rPr lang="en-US" dirty="0" smtClean="0"/>
              <a:t>Among the appropriations are:</a:t>
            </a:r>
            <a:endParaRPr lang="en-US" dirty="0"/>
          </a:p>
          <a:p>
            <a:r>
              <a:rPr lang="en-US" dirty="0" smtClean="0"/>
              <a:t>State and Local Funds			$362 Billion</a:t>
            </a:r>
          </a:p>
          <a:p>
            <a:r>
              <a:rPr lang="en-US" dirty="0" smtClean="0"/>
              <a:t>Direct Financial Assistance		$656 Billion</a:t>
            </a:r>
          </a:p>
          <a:p>
            <a:r>
              <a:rPr lang="en-US" dirty="0" smtClean="0"/>
              <a:t>Individual and Family Assistance		$  56 Billion</a:t>
            </a:r>
          </a:p>
          <a:p>
            <a:r>
              <a:rPr lang="en-US" dirty="0" smtClean="0"/>
              <a:t>Education and Child Care			$212 Billion</a:t>
            </a:r>
          </a:p>
          <a:p>
            <a:r>
              <a:rPr lang="en-US" dirty="0" smtClean="0"/>
              <a:t>Transportation 				$  40 Billion</a:t>
            </a:r>
          </a:p>
          <a:p>
            <a:r>
              <a:rPr lang="en-US" dirty="0" smtClean="0"/>
              <a:t>Other 					$  61 Billion</a:t>
            </a:r>
            <a:endParaRPr lang="en-US" dirty="0"/>
          </a:p>
        </p:txBody>
      </p:sp>
      <p:sp>
        <p:nvSpPr>
          <p:cNvPr id="4" name="Slide Number Placeholder 3"/>
          <p:cNvSpPr>
            <a:spLocks noGrp="1"/>
          </p:cNvSpPr>
          <p:nvPr>
            <p:ph type="sldNum" sz="quarter" idx="12"/>
          </p:nvPr>
        </p:nvSpPr>
        <p:spPr/>
        <p:txBody>
          <a:bodyPr/>
          <a:lstStyle/>
          <a:p>
            <a:fld id="{DA45802C-6B22-41B4-8117-0DAA99FE3604}" type="slidenum">
              <a:rPr lang="en-US" smtClean="0"/>
              <a:t>21</a:t>
            </a:fld>
            <a:endParaRPr lang="en-US"/>
          </a:p>
        </p:txBody>
      </p:sp>
    </p:spTree>
    <p:extLst>
      <p:ext uri="{BB962C8B-B14F-4D97-AF65-F5344CB8AC3E}">
        <p14:creationId xmlns:p14="http://schemas.microsoft.com/office/powerpoint/2010/main" val="3954452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55C06-B3DA-4394-821F-823DE9DBE1FB}"/>
              </a:ext>
            </a:extLst>
          </p:cNvPr>
          <p:cNvSpPr>
            <a:spLocks noGrp="1"/>
          </p:cNvSpPr>
          <p:nvPr>
            <p:ph type="title"/>
          </p:nvPr>
        </p:nvSpPr>
        <p:spPr>
          <a:xfrm>
            <a:off x="646111" y="386043"/>
            <a:ext cx="10850564" cy="1400530"/>
          </a:xfrm>
        </p:spPr>
        <p:txBody>
          <a:bodyPr/>
          <a:lstStyle/>
          <a:p>
            <a:pPr algn="ctr"/>
            <a:r>
              <a:rPr lang="en-US" b="1" dirty="0">
                <a:solidFill>
                  <a:srgbClr val="C00000"/>
                </a:solidFill>
              </a:rPr>
              <a:t>American Rescue Plan Act</a:t>
            </a:r>
            <a:br>
              <a:rPr lang="en-US" b="1" dirty="0">
                <a:solidFill>
                  <a:srgbClr val="C00000"/>
                </a:solidFill>
              </a:rPr>
            </a:br>
            <a:r>
              <a:rPr lang="en-US" dirty="0">
                <a:solidFill>
                  <a:srgbClr val="C00000"/>
                </a:solidFill>
              </a:rPr>
              <a:t>Funding Components for SC</a:t>
            </a:r>
          </a:p>
        </p:txBody>
      </p:sp>
      <p:sp>
        <p:nvSpPr>
          <p:cNvPr id="4" name="Slide Number Placeholder 3">
            <a:extLst>
              <a:ext uri="{FF2B5EF4-FFF2-40B4-BE49-F238E27FC236}">
                <a16:creationId xmlns:a16="http://schemas.microsoft.com/office/drawing/2014/main" id="{65F2F205-1FB4-47B1-817C-C75A67A98776}"/>
              </a:ext>
            </a:extLst>
          </p:cNvPr>
          <p:cNvSpPr>
            <a:spLocks noGrp="1"/>
          </p:cNvSpPr>
          <p:nvPr>
            <p:ph type="sldNum" sz="quarter" idx="12"/>
          </p:nvPr>
        </p:nvSpPr>
        <p:spPr/>
        <p:txBody>
          <a:bodyPr/>
          <a:lstStyle/>
          <a:p>
            <a:fld id="{DB01E452-E7FB-4876-B604-7E57BA779992}" type="slidenum">
              <a:rPr lang="en-US" smtClean="0"/>
              <a:t>22</a:t>
            </a:fld>
            <a:endParaRPr lang="en-US" dirty="0"/>
          </a:p>
        </p:txBody>
      </p:sp>
      <p:sp>
        <p:nvSpPr>
          <p:cNvPr id="5" name="TextBox 4">
            <a:extLst>
              <a:ext uri="{FF2B5EF4-FFF2-40B4-BE49-F238E27FC236}">
                <a16:creationId xmlns:a16="http://schemas.microsoft.com/office/drawing/2014/main" id="{2EBEF2A8-34BA-43F3-ADF7-30CC7DA8F258}"/>
              </a:ext>
            </a:extLst>
          </p:cNvPr>
          <p:cNvSpPr txBox="1"/>
          <p:nvPr/>
        </p:nvSpPr>
        <p:spPr>
          <a:xfrm>
            <a:off x="660100" y="1888421"/>
            <a:ext cx="3866780" cy="954107"/>
          </a:xfrm>
          <a:prstGeom prst="rect">
            <a:avLst/>
          </a:prstGeom>
          <a:solidFill>
            <a:schemeClr val="bg2">
              <a:lumMod val="60000"/>
              <a:lumOff val="40000"/>
            </a:schemeClr>
          </a:solidFill>
          <a:ln w="25400">
            <a:solidFill>
              <a:schemeClr val="tx1"/>
            </a:solidFill>
          </a:ln>
        </p:spPr>
        <p:txBody>
          <a:bodyPr wrap="square" rtlCol="0">
            <a:spAutoFit/>
          </a:bodyPr>
          <a:lstStyle/>
          <a:p>
            <a:pPr algn="ctr"/>
            <a:r>
              <a:rPr lang="en-US" sz="2800" b="1" dirty="0"/>
              <a:t>State/Local Gov’t</a:t>
            </a:r>
          </a:p>
          <a:p>
            <a:pPr algn="ctr"/>
            <a:r>
              <a:rPr lang="en-US" sz="2800" dirty="0"/>
              <a:t>$4.313 billion</a:t>
            </a:r>
          </a:p>
        </p:txBody>
      </p:sp>
      <p:sp>
        <p:nvSpPr>
          <p:cNvPr id="6" name="TextBox 5">
            <a:extLst>
              <a:ext uri="{FF2B5EF4-FFF2-40B4-BE49-F238E27FC236}">
                <a16:creationId xmlns:a16="http://schemas.microsoft.com/office/drawing/2014/main" id="{D6355A16-BCE0-4169-B975-CC12C8B73F64}"/>
              </a:ext>
            </a:extLst>
          </p:cNvPr>
          <p:cNvSpPr txBox="1"/>
          <p:nvPr/>
        </p:nvSpPr>
        <p:spPr>
          <a:xfrm>
            <a:off x="4162610" y="5595709"/>
            <a:ext cx="3866779" cy="954107"/>
          </a:xfrm>
          <a:prstGeom prst="rect">
            <a:avLst/>
          </a:prstGeom>
          <a:solidFill>
            <a:schemeClr val="bg2">
              <a:lumMod val="60000"/>
              <a:lumOff val="40000"/>
            </a:schemeClr>
          </a:solidFill>
          <a:ln w="25400">
            <a:solidFill>
              <a:schemeClr val="tx1"/>
            </a:solidFill>
          </a:ln>
        </p:spPr>
        <p:txBody>
          <a:bodyPr wrap="square" rtlCol="0">
            <a:spAutoFit/>
          </a:bodyPr>
          <a:lstStyle/>
          <a:p>
            <a:pPr algn="ctr"/>
            <a:r>
              <a:rPr lang="en-US" sz="2800" b="1" dirty="0"/>
              <a:t>Other Programs</a:t>
            </a:r>
          </a:p>
          <a:p>
            <a:pPr algn="ctr"/>
            <a:r>
              <a:rPr lang="en-US" sz="2800" dirty="0"/>
              <a:t>$118 million</a:t>
            </a:r>
          </a:p>
        </p:txBody>
      </p:sp>
      <p:sp>
        <p:nvSpPr>
          <p:cNvPr id="7" name="TextBox 6">
            <a:extLst>
              <a:ext uri="{FF2B5EF4-FFF2-40B4-BE49-F238E27FC236}">
                <a16:creationId xmlns:a16="http://schemas.microsoft.com/office/drawing/2014/main" id="{1AFD777A-2482-40A5-8B62-E10D305E3C6C}"/>
              </a:ext>
            </a:extLst>
          </p:cNvPr>
          <p:cNvSpPr txBox="1"/>
          <p:nvPr/>
        </p:nvSpPr>
        <p:spPr>
          <a:xfrm>
            <a:off x="646111" y="3162934"/>
            <a:ext cx="3866780" cy="954107"/>
          </a:xfrm>
          <a:prstGeom prst="rect">
            <a:avLst/>
          </a:prstGeom>
          <a:solidFill>
            <a:schemeClr val="bg2">
              <a:lumMod val="60000"/>
              <a:lumOff val="40000"/>
            </a:schemeClr>
          </a:solidFill>
          <a:ln w="25400">
            <a:solidFill>
              <a:schemeClr val="tx1"/>
            </a:solidFill>
          </a:ln>
        </p:spPr>
        <p:txBody>
          <a:bodyPr wrap="square" rtlCol="0">
            <a:spAutoFit/>
          </a:bodyPr>
          <a:lstStyle/>
          <a:p>
            <a:pPr algn="ctr"/>
            <a:r>
              <a:rPr lang="en-US" sz="2800" b="1" dirty="0"/>
              <a:t>Education</a:t>
            </a:r>
          </a:p>
          <a:p>
            <a:pPr algn="ctr"/>
            <a:r>
              <a:rPr lang="en-US" sz="2800" dirty="0"/>
              <a:t>$2.74 billion</a:t>
            </a:r>
          </a:p>
        </p:txBody>
      </p:sp>
      <p:sp>
        <p:nvSpPr>
          <p:cNvPr id="8" name="TextBox 7">
            <a:extLst>
              <a:ext uri="{FF2B5EF4-FFF2-40B4-BE49-F238E27FC236}">
                <a16:creationId xmlns:a16="http://schemas.microsoft.com/office/drawing/2014/main" id="{E44FB141-B47E-4380-A83A-1DB6ACE8DEF7}"/>
              </a:ext>
            </a:extLst>
          </p:cNvPr>
          <p:cNvSpPr txBox="1"/>
          <p:nvPr/>
        </p:nvSpPr>
        <p:spPr>
          <a:xfrm>
            <a:off x="646112" y="4435840"/>
            <a:ext cx="3866779" cy="954107"/>
          </a:xfrm>
          <a:prstGeom prst="rect">
            <a:avLst/>
          </a:prstGeom>
          <a:solidFill>
            <a:schemeClr val="bg2">
              <a:lumMod val="60000"/>
              <a:lumOff val="40000"/>
            </a:schemeClr>
          </a:solidFill>
          <a:ln w="25400">
            <a:solidFill>
              <a:schemeClr val="tx1"/>
            </a:solidFill>
          </a:ln>
        </p:spPr>
        <p:txBody>
          <a:bodyPr wrap="square" rtlCol="0">
            <a:spAutoFit/>
          </a:bodyPr>
          <a:lstStyle/>
          <a:p>
            <a:pPr algn="ctr"/>
            <a:r>
              <a:rPr lang="en-US" sz="2800" b="1" dirty="0"/>
              <a:t>Housing Assistance</a:t>
            </a:r>
          </a:p>
          <a:p>
            <a:pPr algn="ctr"/>
            <a:r>
              <a:rPr lang="en-US" sz="2800" dirty="0"/>
              <a:t>$481 million</a:t>
            </a:r>
          </a:p>
        </p:txBody>
      </p:sp>
      <p:sp>
        <p:nvSpPr>
          <p:cNvPr id="9" name="TextBox 8">
            <a:extLst>
              <a:ext uri="{FF2B5EF4-FFF2-40B4-BE49-F238E27FC236}">
                <a16:creationId xmlns:a16="http://schemas.microsoft.com/office/drawing/2014/main" id="{7B31919F-1D8A-47AF-A476-5E0ABE4A72EB}"/>
              </a:ext>
            </a:extLst>
          </p:cNvPr>
          <p:cNvSpPr txBox="1"/>
          <p:nvPr/>
        </p:nvSpPr>
        <p:spPr>
          <a:xfrm>
            <a:off x="7871432" y="4434234"/>
            <a:ext cx="3866780" cy="954107"/>
          </a:xfrm>
          <a:prstGeom prst="rect">
            <a:avLst/>
          </a:prstGeom>
          <a:solidFill>
            <a:schemeClr val="bg2">
              <a:lumMod val="60000"/>
              <a:lumOff val="40000"/>
            </a:schemeClr>
          </a:solidFill>
          <a:ln w="25400">
            <a:solidFill>
              <a:schemeClr val="tx1"/>
            </a:solidFill>
          </a:ln>
        </p:spPr>
        <p:txBody>
          <a:bodyPr wrap="square" rtlCol="0">
            <a:spAutoFit/>
          </a:bodyPr>
          <a:lstStyle/>
          <a:p>
            <a:pPr algn="ctr"/>
            <a:r>
              <a:rPr lang="en-US" sz="2800" b="1" dirty="0"/>
              <a:t>Public Assistance</a:t>
            </a:r>
          </a:p>
          <a:p>
            <a:pPr algn="ctr"/>
            <a:r>
              <a:rPr lang="en-US" sz="2800" dirty="0"/>
              <a:t>$125 million</a:t>
            </a:r>
          </a:p>
        </p:txBody>
      </p:sp>
      <p:sp>
        <p:nvSpPr>
          <p:cNvPr id="10" name="TextBox 9">
            <a:extLst>
              <a:ext uri="{FF2B5EF4-FFF2-40B4-BE49-F238E27FC236}">
                <a16:creationId xmlns:a16="http://schemas.microsoft.com/office/drawing/2014/main" id="{507B4BB2-B784-42E1-810F-F12472B60A16}"/>
              </a:ext>
            </a:extLst>
          </p:cNvPr>
          <p:cNvSpPr txBox="1"/>
          <p:nvPr/>
        </p:nvSpPr>
        <p:spPr>
          <a:xfrm>
            <a:off x="7871432" y="3161328"/>
            <a:ext cx="3866780" cy="954107"/>
          </a:xfrm>
          <a:prstGeom prst="rect">
            <a:avLst/>
          </a:prstGeom>
          <a:solidFill>
            <a:schemeClr val="bg2">
              <a:lumMod val="60000"/>
              <a:lumOff val="40000"/>
            </a:schemeClr>
          </a:solidFill>
          <a:ln w="25400">
            <a:solidFill>
              <a:schemeClr val="tx1"/>
            </a:solidFill>
          </a:ln>
        </p:spPr>
        <p:txBody>
          <a:bodyPr wrap="square" rtlCol="0">
            <a:spAutoFit/>
          </a:bodyPr>
          <a:lstStyle/>
          <a:p>
            <a:pPr algn="ctr"/>
            <a:r>
              <a:rPr lang="en-US" sz="2800" b="1" dirty="0"/>
              <a:t>Public Health</a:t>
            </a:r>
          </a:p>
          <a:p>
            <a:pPr algn="ctr"/>
            <a:r>
              <a:rPr lang="en-US" sz="2800" dirty="0"/>
              <a:t>$391 million</a:t>
            </a:r>
          </a:p>
        </p:txBody>
      </p:sp>
      <p:sp>
        <p:nvSpPr>
          <p:cNvPr id="11" name="TextBox 10">
            <a:extLst>
              <a:ext uri="{FF2B5EF4-FFF2-40B4-BE49-F238E27FC236}">
                <a16:creationId xmlns:a16="http://schemas.microsoft.com/office/drawing/2014/main" id="{A0BD7609-7D67-4CC6-89AF-AFA5171FF75D}"/>
              </a:ext>
            </a:extLst>
          </p:cNvPr>
          <p:cNvSpPr txBox="1"/>
          <p:nvPr/>
        </p:nvSpPr>
        <p:spPr>
          <a:xfrm>
            <a:off x="7833332" y="1888421"/>
            <a:ext cx="3866780" cy="954107"/>
          </a:xfrm>
          <a:prstGeom prst="rect">
            <a:avLst/>
          </a:prstGeom>
          <a:solidFill>
            <a:schemeClr val="bg2">
              <a:lumMod val="60000"/>
              <a:lumOff val="40000"/>
            </a:schemeClr>
          </a:solidFill>
          <a:ln w="25400">
            <a:solidFill>
              <a:schemeClr val="tx1"/>
            </a:solidFill>
          </a:ln>
        </p:spPr>
        <p:txBody>
          <a:bodyPr wrap="square" rtlCol="0">
            <a:spAutoFit/>
          </a:bodyPr>
          <a:lstStyle/>
          <a:p>
            <a:pPr algn="ctr"/>
            <a:r>
              <a:rPr lang="en-US" sz="2800" b="1" dirty="0"/>
              <a:t>Childcare</a:t>
            </a:r>
          </a:p>
          <a:p>
            <a:pPr algn="ctr"/>
            <a:r>
              <a:rPr lang="en-US" sz="2800" dirty="0"/>
              <a:t>$709 million</a:t>
            </a:r>
          </a:p>
        </p:txBody>
      </p:sp>
      <p:sp>
        <p:nvSpPr>
          <p:cNvPr id="12" name="TextBox 11">
            <a:extLst>
              <a:ext uri="{FF2B5EF4-FFF2-40B4-BE49-F238E27FC236}">
                <a16:creationId xmlns:a16="http://schemas.microsoft.com/office/drawing/2014/main" id="{2BA8119F-CB3A-45A2-9308-C8ABEC01AF88}"/>
              </a:ext>
            </a:extLst>
          </p:cNvPr>
          <p:cNvSpPr txBox="1"/>
          <p:nvPr/>
        </p:nvSpPr>
        <p:spPr>
          <a:xfrm>
            <a:off x="4715435" y="2890391"/>
            <a:ext cx="2761130" cy="1077218"/>
          </a:xfrm>
          <a:prstGeom prst="rect">
            <a:avLst/>
          </a:prstGeom>
          <a:noFill/>
        </p:spPr>
        <p:txBody>
          <a:bodyPr wrap="square" rtlCol="0">
            <a:spAutoFit/>
          </a:bodyPr>
          <a:lstStyle/>
          <a:p>
            <a:pPr algn="ctr"/>
            <a:r>
              <a:rPr lang="en-US" sz="3200" u="sng" dirty="0"/>
              <a:t>Total</a:t>
            </a:r>
          </a:p>
          <a:p>
            <a:pPr algn="ctr"/>
            <a:r>
              <a:rPr lang="en-US" sz="3200" b="1" dirty="0"/>
              <a:t>$8.9 billion</a:t>
            </a:r>
          </a:p>
        </p:txBody>
      </p:sp>
    </p:spTree>
    <p:extLst>
      <p:ext uri="{BB962C8B-B14F-4D97-AF65-F5344CB8AC3E}">
        <p14:creationId xmlns:p14="http://schemas.microsoft.com/office/powerpoint/2010/main" val="2501087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E4CCD-E388-4446-B49E-E39BC91128C7}"/>
              </a:ext>
            </a:extLst>
          </p:cNvPr>
          <p:cNvSpPr>
            <a:spLocks noGrp="1"/>
          </p:cNvSpPr>
          <p:nvPr>
            <p:ph type="title"/>
          </p:nvPr>
        </p:nvSpPr>
        <p:spPr>
          <a:xfrm>
            <a:off x="1468101" y="467288"/>
            <a:ext cx="9404723" cy="1400530"/>
          </a:xfrm>
        </p:spPr>
        <p:txBody>
          <a:bodyPr/>
          <a:lstStyle/>
          <a:p>
            <a:pPr algn="ctr"/>
            <a:r>
              <a:rPr lang="en-US" b="1" dirty="0"/>
              <a:t>State and Local Government </a:t>
            </a:r>
            <a:br>
              <a:rPr lang="en-US" b="1" dirty="0"/>
            </a:br>
            <a:r>
              <a:rPr lang="en-US" b="1" dirty="0"/>
              <a:t>Fiscal Recovery Funds</a:t>
            </a:r>
          </a:p>
        </p:txBody>
      </p:sp>
      <p:graphicFrame>
        <p:nvGraphicFramePr>
          <p:cNvPr id="5" name="Content Placeholder 4">
            <a:extLst>
              <a:ext uri="{FF2B5EF4-FFF2-40B4-BE49-F238E27FC236}">
                <a16:creationId xmlns:a16="http://schemas.microsoft.com/office/drawing/2014/main" id="{6E8E07E1-B375-43FD-9C1D-E7F27B2A30F8}"/>
              </a:ext>
            </a:extLst>
          </p:cNvPr>
          <p:cNvGraphicFramePr>
            <a:graphicFrameLocks noGrp="1"/>
          </p:cNvGraphicFramePr>
          <p:nvPr>
            <p:ph idx="1"/>
            <p:extLst/>
          </p:nvPr>
        </p:nvGraphicFramePr>
        <p:xfrm>
          <a:off x="361950" y="1853248"/>
          <a:ext cx="11617026" cy="4552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1CE0121-8131-4DD2-B152-E8A3F6940669}"/>
              </a:ext>
            </a:extLst>
          </p:cNvPr>
          <p:cNvSpPr>
            <a:spLocks noGrp="1"/>
          </p:cNvSpPr>
          <p:nvPr>
            <p:ph type="sldNum" sz="quarter" idx="12"/>
          </p:nvPr>
        </p:nvSpPr>
        <p:spPr/>
        <p:txBody>
          <a:bodyPr/>
          <a:lstStyle/>
          <a:p>
            <a:fld id="{DB01E452-E7FB-4876-B604-7E57BA779992}" type="slidenum">
              <a:rPr lang="en-US" smtClean="0"/>
              <a:t>23</a:t>
            </a:fld>
            <a:endParaRPr lang="en-US" dirty="0"/>
          </a:p>
        </p:txBody>
      </p:sp>
      <p:sp>
        <p:nvSpPr>
          <p:cNvPr id="3" name="TextBox 2">
            <a:extLst>
              <a:ext uri="{FF2B5EF4-FFF2-40B4-BE49-F238E27FC236}">
                <a16:creationId xmlns:a16="http://schemas.microsoft.com/office/drawing/2014/main" id="{10F8E4E6-9716-4940-A792-1DE9D3CC77F7}"/>
              </a:ext>
            </a:extLst>
          </p:cNvPr>
          <p:cNvSpPr txBox="1"/>
          <p:nvPr/>
        </p:nvSpPr>
        <p:spPr>
          <a:xfrm>
            <a:off x="4204447" y="2844225"/>
            <a:ext cx="2761130" cy="584775"/>
          </a:xfrm>
          <a:prstGeom prst="rect">
            <a:avLst/>
          </a:prstGeom>
          <a:noFill/>
        </p:spPr>
        <p:txBody>
          <a:bodyPr wrap="square" rtlCol="0">
            <a:spAutoFit/>
          </a:bodyPr>
          <a:lstStyle/>
          <a:p>
            <a:pPr algn="ctr"/>
            <a:r>
              <a:rPr lang="en-US" sz="3200" b="1" dirty="0"/>
              <a:t>$4.313 billion</a:t>
            </a:r>
          </a:p>
        </p:txBody>
      </p:sp>
    </p:spTree>
    <p:extLst>
      <p:ext uri="{BB962C8B-B14F-4D97-AF65-F5344CB8AC3E}">
        <p14:creationId xmlns:p14="http://schemas.microsoft.com/office/powerpoint/2010/main" val="249083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9272A-A073-4EB7-8C64-631392EA8FBC}"/>
              </a:ext>
            </a:extLst>
          </p:cNvPr>
          <p:cNvSpPr>
            <a:spLocks noGrp="1"/>
          </p:cNvSpPr>
          <p:nvPr>
            <p:ph type="title"/>
          </p:nvPr>
        </p:nvSpPr>
        <p:spPr>
          <a:xfrm>
            <a:off x="646111" y="452718"/>
            <a:ext cx="10974389" cy="861732"/>
          </a:xfrm>
        </p:spPr>
        <p:txBody>
          <a:bodyPr/>
          <a:lstStyle/>
          <a:p>
            <a:pPr algn="ctr"/>
            <a:r>
              <a:rPr lang="en-US" b="1" dirty="0"/>
              <a:t>Eligible Uses</a:t>
            </a:r>
          </a:p>
        </p:txBody>
      </p:sp>
      <p:sp>
        <p:nvSpPr>
          <p:cNvPr id="3" name="Content Placeholder 2">
            <a:extLst>
              <a:ext uri="{FF2B5EF4-FFF2-40B4-BE49-F238E27FC236}">
                <a16:creationId xmlns:a16="http://schemas.microsoft.com/office/drawing/2014/main" id="{407EC13F-0B93-4656-80C1-13C6F6089366}"/>
              </a:ext>
            </a:extLst>
          </p:cNvPr>
          <p:cNvSpPr>
            <a:spLocks noGrp="1"/>
          </p:cNvSpPr>
          <p:nvPr>
            <p:ph idx="1"/>
          </p:nvPr>
        </p:nvSpPr>
        <p:spPr>
          <a:xfrm>
            <a:off x="552450" y="1314450"/>
            <a:ext cx="11068050" cy="4933949"/>
          </a:xfrm>
        </p:spPr>
        <p:txBody>
          <a:bodyPr>
            <a:noAutofit/>
          </a:bodyPr>
          <a:lstStyle/>
          <a:p>
            <a:r>
              <a:rPr lang="en-US" sz="2700" dirty="0"/>
              <a:t>Respond to public health emergency or its negative economic impacts including assistance to households, small businesses, and nonprofits, or aid to impact industries such as tourism, travel and hospitality.</a:t>
            </a:r>
          </a:p>
          <a:p>
            <a:r>
              <a:rPr lang="en-US" sz="2700" dirty="0"/>
              <a:t>Provide premium pay to workers performing essential work during the public health emergency.</a:t>
            </a:r>
          </a:p>
          <a:p>
            <a:r>
              <a:rPr lang="en-US" sz="2700" dirty="0"/>
              <a:t>Necessary investments in water, sewer, or broadband infrastructure.</a:t>
            </a:r>
          </a:p>
          <a:p>
            <a:r>
              <a:rPr lang="en-US" sz="2700" dirty="0"/>
              <a:t>Government services to the extent of reduce general revenue (</a:t>
            </a:r>
            <a:r>
              <a:rPr lang="en-US" sz="2700" b="1" u="sng" dirty="0"/>
              <a:t>revenue replacement</a:t>
            </a:r>
            <a:r>
              <a:rPr lang="en-US" sz="2700" dirty="0"/>
              <a:t>).</a:t>
            </a:r>
          </a:p>
          <a:p>
            <a:r>
              <a:rPr lang="en-US" sz="2700" dirty="0"/>
              <a:t>Prevent/respond to crime and support public safety.</a:t>
            </a:r>
          </a:p>
        </p:txBody>
      </p:sp>
      <p:sp>
        <p:nvSpPr>
          <p:cNvPr id="4" name="Slide Number Placeholder 3">
            <a:extLst>
              <a:ext uri="{FF2B5EF4-FFF2-40B4-BE49-F238E27FC236}">
                <a16:creationId xmlns:a16="http://schemas.microsoft.com/office/drawing/2014/main" id="{F73DA597-CECB-425F-96A2-676EFA0B4E61}"/>
              </a:ext>
            </a:extLst>
          </p:cNvPr>
          <p:cNvSpPr>
            <a:spLocks noGrp="1"/>
          </p:cNvSpPr>
          <p:nvPr>
            <p:ph type="sldNum" sz="quarter" idx="12"/>
          </p:nvPr>
        </p:nvSpPr>
        <p:spPr/>
        <p:txBody>
          <a:bodyPr/>
          <a:lstStyle/>
          <a:p>
            <a:fld id="{DB01E452-E7FB-4876-B604-7E57BA779992}" type="slidenum">
              <a:rPr lang="en-US" smtClean="0"/>
              <a:t>24</a:t>
            </a:fld>
            <a:endParaRPr lang="en-US" dirty="0"/>
          </a:p>
        </p:txBody>
      </p:sp>
    </p:spTree>
    <p:extLst>
      <p:ext uri="{BB962C8B-B14F-4D97-AF65-F5344CB8AC3E}">
        <p14:creationId xmlns:p14="http://schemas.microsoft.com/office/powerpoint/2010/main" val="192359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9272A-A073-4EB7-8C64-631392EA8FBC}"/>
              </a:ext>
            </a:extLst>
          </p:cNvPr>
          <p:cNvSpPr>
            <a:spLocks noGrp="1"/>
          </p:cNvSpPr>
          <p:nvPr>
            <p:ph type="title"/>
          </p:nvPr>
        </p:nvSpPr>
        <p:spPr>
          <a:xfrm>
            <a:off x="646111" y="452718"/>
            <a:ext cx="10974389" cy="861732"/>
          </a:xfrm>
        </p:spPr>
        <p:txBody>
          <a:bodyPr/>
          <a:lstStyle/>
          <a:p>
            <a:pPr algn="ctr"/>
            <a:r>
              <a:rPr lang="en-US" b="1" dirty="0"/>
              <a:t>Prohibited Uses</a:t>
            </a:r>
          </a:p>
        </p:txBody>
      </p:sp>
      <p:sp>
        <p:nvSpPr>
          <p:cNvPr id="3" name="Content Placeholder 2">
            <a:extLst>
              <a:ext uri="{FF2B5EF4-FFF2-40B4-BE49-F238E27FC236}">
                <a16:creationId xmlns:a16="http://schemas.microsoft.com/office/drawing/2014/main" id="{407EC13F-0B93-4656-80C1-13C6F6089366}"/>
              </a:ext>
            </a:extLst>
          </p:cNvPr>
          <p:cNvSpPr>
            <a:spLocks noGrp="1"/>
          </p:cNvSpPr>
          <p:nvPr>
            <p:ph idx="1"/>
          </p:nvPr>
        </p:nvSpPr>
        <p:spPr>
          <a:xfrm>
            <a:off x="552450" y="1314450"/>
            <a:ext cx="11068050" cy="4933949"/>
          </a:xfrm>
        </p:spPr>
        <p:txBody>
          <a:bodyPr>
            <a:normAutofit/>
          </a:bodyPr>
          <a:lstStyle/>
          <a:p>
            <a:r>
              <a:rPr lang="en-US" sz="2800" dirty="0"/>
              <a:t>Deposits to pension funds.</a:t>
            </a:r>
          </a:p>
          <a:p>
            <a:pPr marL="0" indent="0">
              <a:buNone/>
            </a:pPr>
            <a:endParaRPr lang="en-US" sz="2800" dirty="0"/>
          </a:p>
          <a:p>
            <a:r>
              <a:rPr lang="en-US" sz="2800" dirty="0"/>
              <a:t>Offsetting reductions in net tax revenue resulting from change in law, regulation, or interpretation during the covered period (March 3, 2021 until December 31, 2024/2026).</a:t>
            </a:r>
          </a:p>
        </p:txBody>
      </p:sp>
      <p:sp>
        <p:nvSpPr>
          <p:cNvPr id="4" name="Slide Number Placeholder 3">
            <a:extLst>
              <a:ext uri="{FF2B5EF4-FFF2-40B4-BE49-F238E27FC236}">
                <a16:creationId xmlns:a16="http://schemas.microsoft.com/office/drawing/2014/main" id="{F73DA597-CECB-425F-96A2-676EFA0B4E61}"/>
              </a:ext>
            </a:extLst>
          </p:cNvPr>
          <p:cNvSpPr>
            <a:spLocks noGrp="1"/>
          </p:cNvSpPr>
          <p:nvPr>
            <p:ph type="sldNum" sz="quarter" idx="12"/>
          </p:nvPr>
        </p:nvSpPr>
        <p:spPr/>
        <p:txBody>
          <a:bodyPr/>
          <a:lstStyle/>
          <a:p>
            <a:fld id="{DB01E452-E7FB-4876-B604-7E57BA779992}" type="slidenum">
              <a:rPr lang="en-US" smtClean="0"/>
              <a:t>25</a:t>
            </a:fld>
            <a:endParaRPr lang="en-US" dirty="0"/>
          </a:p>
        </p:txBody>
      </p:sp>
    </p:spTree>
    <p:extLst>
      <p:ext uri="{BB962C8B-B14F-4D97-AF65-F5344CB8AC3E}">
        <p14:creationId xmlns:p14="http://schemas.microsoft.com/office/powerpoint/2010/main" val="7846175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2F131-BB32-4C50-BD40-DC98DA9734F2}"/>
              </a:ext>
            </a:extLst>
          </p:cNvPr>
          <p:cNvSpPr>
            <a:spLocks noGrp="1"/>
          </p:cNvSpPr>
          <p:nvPr>
            <p:ph type="title"/>
          </p:nvPr>
        </p:nvSpPr>
        <p:spPr>
          <a:xfrm>
            <a:off x="646111" y="452718"/>
            <a:ext cx="10899777" cy="1400530"/>
          </a:xfrm>
        </p:spPr>
        <p:txBody>
          <a:bodyPr/>
          <a:lstStyle/>
          <a:p>
            <a:pPr algn="ctr"/>
            <a:r>
              <a:rPr lang="en-US" b="1" dirty="0"/>
              <a:t>Federal Funding Received to Date</a:t>
            </a:r>
          </a:p>
        </p:txBody>
      </p:sp>
      <p:graphicFrame>
        <p:nvGraphicFramePr>
          <p:cNvPr id="5" name="Table 5">
            <a:extLst>
              <a:ext uri="{FF2B5EF4-FFF2-40B4-BE49-F238E27FC236}">
                <a16:creationId xmlns:a16="http://schemas.microsoft.com/office/drawing/2014/main" id="{B70D7909-3F2D-4057-903C-FAB4054A07E8}"/>
              </a:ext>
            </a:extLst>
          </p:cNvPr>
          <p:cNvGraphicFramePr>
            <a:graphicFrameLocks noGrp="1"/>
          </p:cNvGraphicFramePr>
          <p:nvPr>
            <p:ph idx="1"/>
            <p:extLst>
              <p:ext uri="{D42A27DB-BD31-4B8C-83A1-F6EECF244321}">
                <p14:modId xmlns:p14="http://schemas.microsoft.com/office/powerpoint/2010/main" val="1433327008"/>
              </p:ext>
            </p:extLst>
          </p:nvPr>
        </p:nvGraphicFramePr>
        <p:xfrm>
          <a:off x="646111" y="1685363"/>
          <a:ext cx="10899777" cy="3217732"/>
        </p:xfrm>
        <a:graphic>
          <a:graphicData uri="http://schemas.openxmlformats.org/drawingml/2006/table">
            <a:tbl>
              <a:tblPr firstRow="1" bandRow="1">
                <a:tableStyleId>{5C22544A-7EE6-4342-B048-85BDC9FD1C3A}</a:tableStyleId>
              </a:tblPr>
              <a:tblGrid>
                <a:gridCol w="545261">
                  <a:extLst>
                    <a:ext uri="{9D8B030D-6E8A-4147-A177-3AD203B41FA5}">
                      <a16:colId xmlns:a16="http://schemas.microsoft.com/office/drawing/2014/main" val="3089509959"/>
                    </a:ext>
                  </a:extLst>
                </a:gridCol>
                <a:gridCol w="8169032">
                  <a:extLst>
                    <a:ext uri="{9D8B030D-6E8A-4147-A177-3AD203B41FA5}">
                      <a16:colId xmlns:a16="http://schemas.microsoft.com/office/drawing/2014/main" val="1190198775"/>
                    </a:ext>
                  </a:extLst>
                </a:gridCol>
                <a:gridCol w="2185484">
                  <a:extLst>
                    <a:ext uri="{9D8B030D-6E8A-4147-A177-3AD203B41FA5}">
                      <a16:colId xmlns:a16="http://schemas.microsoft.com/office/drawing/2014/main" val="1247232488"/>
                    </a:ext>
                  </a:extLst>
                </a:gridCol>
              </a:tblGrid>
              <a:tr h="398802">
                <a:tc>
                  <a:txBody>
                    <a:bodyPr/>
                    <a:lstStyle/>
                    <a:p>
                      <a:pPr algn="ctr"/>
                      <a:r>
                        <a:rPr lang="en-US" dirty="0"/>
                        <a:t>#</a:t>
                      </a:r>
                    </a:p>
                  </a:txBody>
                  <a:tcPr/>
                </a:tc>
                <a:tc>
                  <a:txBody>
                    <a:bodyPr/>
                    <a:lstStyle/>
                    <a:p>
                      <a:r>
                        <a:rPr lang="en-US" dirty="0"/>
                        <a:t>Federal Legislation</a:t>
                      </a:r>
                    </a:p>
                  </a:txBody>
                  <a:tcPr/>
                </a:tc>
                <a:tc>
                  <a:txBody>
                    <a:bodyPr/>
                    <a:lstStyle/>
                    <a:p>
                      <a:pPr algn="ctr"/>
                      <a:r>
                        <a:rPr lang="en-US" dirty="0"/>
                        <a:t>Amount</a:t>
                      </a:r>
                    </a:p>
                  </a:txBody>
                  <a:tcPr/>
                </a:tc>
                <a:extLst>
                  <a:ext uri="{0D108BD9-81ED-4DB2-BD59-A6C34878D82A}">
                    <a16:rowId xmlns:a16="http://schemas.microsoft.com/office/drawing/2014/main" val="610659992"/>
                  </a:ext>
                </a:extLst>
              </a:tr>
              <a:tr h="398802">
                <a:tc>
                  <a:txBody>
                    <a:bodyPr/>
                    <a:lstStyle/>
                    <a:p>
                      <a:pPr algn="ctr"/>
                      <a:r>
                        <a:rPr lang="en-US" dirty="0"/>
                        <a:t>1</a:t>
                      </a:r>
                    </a:p>
                  </a:txBody>
                  <a:tcPr/>
                </a:tc>
                <a:tc>
                  <a:txBody>
                    <a:bodyPr/>
                    <a:lstStyle/>
                    <a:p>
                      <a:r>
                        <a:rPr lang="en-US" dirty="0"/>
                        <a:t>Coronavirus Aid, Relief, and Economic Security Act (CARES Act)</a:t>
                      </a:r>
                    </a:p>
                  </a:txBody>
                  <a:tcPr/>
                </a:tc>
                <a:tc>
                  <a:txBody>
                    <a:bodyPr/>
                    <a:lstStyle/>
                    <a:p>
                      <a:pPr algn="r"/>
                      <a:r>
                        <a:rPr lang="en-US" dirty="0"/>
                        <a:t>$2,700,253,597</a:t>
                      </a:r>
                    </a:p>
                  </a:txBody>
                  <a:tcPr/>
                </a:tc>
                <a:extLst>
                  <a:ext uri="{0D108BD9-81ED-4DB2-BD59-A6C34878D82A}">
                    <a16:rowId xmlns:a16="http://schemas.microsoft.com/office/drawing/2014/main" val="1928307375"/>
                  </a:ext>
                </a:extLst>
              </a:tr>
              <a:tr h="398802">
                <a:tc>
                  <a:txBody>
                    <a:bodyPr/>
                    <a:lstStyle/>
                    <a:p>
                      <a:pPr algn="ctr"/>
                      <a:r>
                        <a:rPr lang="en-US" dirty="0"/>
                        <a:t>2</a:t>
                      </a:r>
                    </a:p>
                  </a:txBody>
                  <a:tcPr/>
                </a:tc>
                <a:tc>
                  <a:txBody>
                    <a:bodyPr/>
                    <a:lstStyle/>
                    <a:p>
                      <a:r>
                        <a:rPr lang="en-US" dirty="0"/>
                        <a:t>Families First Coronavirus Response Act (FFCRA)</a:t>
                      </a:r>
                    </a:p>
                  </a:txBody>
                  <a:tcPr/>
                </a:tc>
                <a:tc>
                  <a:txBody>
                    <a:bodyPr/>
                    <a:lstStyle/>
                    <a:p>
                      <a:pPr algn="r"/>
                      <a:r>
                        <a:rPr lang="en-US" dirty="0"/>
                        <a:t>$193,574,784</a:t>
                      </a:r>
                    </a:p>
                  </a:txBody>
                  <a:tcPr/>
                </a:tc>
                <a:extLst>
                  <a:ext uri="{0D108BD9-81ED-4DB2-BD59-A6C34878D82A}">
                    <a16:rowId xmlns:a16="http://schemas.microsoft.com/office/drawing/2014/main" val="1743702358"/>
                  </a:ext>
                </a:extLst>
              </a:tr>
              <a:tr h="398802">
                <a:tc>
                  <a:txBody>
                    <a:bodyPr/>
                    <a:lstStyle/>
                    <a:p>
                      <a:pPr algn="ctr"/>
                      <a:r>
                        <a:rPr lang="en-US" dirty="0"/>
                        <a:t>3</a:t>
                      </a:r>
                    </a:p>
                  </a:txBody>
                  <a:tcPr/>
                </a:tc>
                <a:tc>
                  <a:txBody>
                    <a:bodyPr/>
                    <a:lstStyle/>
                    <a:p>
                      <a:r>
                        <a:rPr lang="en-US" dirty="0"/>
                        <a:t>Coronavirus Preparedness and Response Supplemental Appropriations Act (CPRSA)</a:t>
                      </a:r>
                    </a:p>
                  </a:txBody>
                  <a:tcPr/>
                </a:tc>
                <a:tc>
                  <a:txBody>
                    <a:bodyPr/>
                    <a:lstStyle/>
                    <a:p>
                      <a:pPr algn="r"/>
                      <a:r>
                        <a:rPr lang="en-US" dirty="0"/>
                        <a:t>$10,698,741</a:t>
                      </a:r>
                    </a:p>
                  </a:txBody>
                  <a:tcPr/>
                </a:tc>
                <a:extLst>
                  <a:ext uri="{0D108BD9-81ED-4DB2-BD59-A6C34878D82A}">
                    <a16:rowId xmlns:a16="http://schemas.microsoft.com/office/drawing/2014/main" val="2278168187"/>
                  </a:ext>
                </a:extLst>
              </a:tr>
              <a:tr h="398802">
                <a:tc>
                  <a:txBody>
                    <a:bodyPr/>
                    <a:lstStyle/>
                    <a:p>
                      <a:pPr algn="ctr"/>
                      <a:r>
                        <a:rPr lang="en-US" dirty="0"/>
                        <a:t>4</a:t>
                      </a:r>
                    </a:p>
                  </a:txBody>
                  <a:tcPr/>
                </a:tc>
                <a:tc>
                  <a:txBody>
                    <a:bodyPr/>
                    <a:lstStyle/>
                    <a:p>
                      <a:r>
                        <a:rPr lang="en-US" dirty="0"/>
                        <a:t>Paycheck Protection Program and Health Care Enhancement Act (PPPHCEA)</a:t>
                      </a:r>
                    </a:p>
                  </a:txBody>
                  <a:tcPr/>
                </a:tc>
                <a:tc>
                  <a:txBody>
                    <a:bodyPr/>
                    <a:lstStyle/>
                    <a:p>
                      <a:pPr algn="r"/>
                      <a:r>
                        <a:rPr lang="en-US" dirty="0"/>
                        <a:t>$120,346,602</a:t>
                      </a:r>
                    </a:p>
                  </a:txBody>
                  <a:tcPr/>
                </a:tc>
                <a:extLst>
                  <a:ext uri="{0D108BD9-81ED-4DB2-BD59-A6C34878D82A}">
                    <a16:rowId xmlns:a16="http://schemas.microsoft.com/office/drawing/2014/main" val="1877214044"/>
                  </a:ext>
                </a:extLst>
              </a:tr>
              <a:tr h="398802">
                <a:tc>
                  <a:txBody>
                    <a:bodyPr/>
                    <a:lstStyle/>
                    <a:p>
                      <a:pPr algn="ctr"/>
                      <a:r>
                        <a:rPr lang="en-US" dirty="0"/>
                        <a:t>5</a:t>
                      </a:r>
                    </a:p>
                  </a:txBody>
                  <a:tcPr/>
                </a:tc>
                <a:tc>
                  <a:txBody>
                    <a:bodyPr/>
                    <a:lstStyle/>
                    <a:p>
                      <a:r>
                        <a:rPr lang="en-US" dirty="0"/>
                        <a:t>Coronavirus Response and Relief Supplemental Appropriations Act (CRRSAA)</a:t>
                      </a:r>
                    </a:p>
                  </a:txBody>
                  <a:tcPr/>
                </a:tc>
                <a:tc>
                  <a:txBody>
                    <a:bodyPr/>
                    <a:lstStyle/>
                    <a:p>
                      <a:pPr algn="r"/>
                      <a:r>
                        <a:rPr lang="en-US" dirty="0"/>
                        <a:t>$1,869,893,397</a:t>
                      </a:r>
                    </a:p>
                  </a:txBody>
                  <a:tcPr/>
                </a:tc>
                <a:extLst>
                  <a:ext uri="{0D108BD9-81ED-4DB2-BD59-A6C34878D82A}">
                    <a16:rowId xmlns:a16="http://schemas.microsoft.com/office/drawing/2014/main" val="619232954"/>
                  </a:ext>
                </a:extLst>
              </a:tr>
              <a:tr h="398802">
                <a:tc>
                  <a:txBody>
                    <a:bodyPr/>
                    <a:lstStyle/>
                    <a:p>
                      <a:pPr algn="ctr"/>
                      <a:r>
                        <a:rPr lang="en-US" dirty="0"/>
                        <a:t>6</a:t>
                      </a:r>
                    </a:p>
                  </a:txBody>
                  <a:tcPr/>
                </a:tc>
                <a:tc>
                  <a:txBody>
                    <a:bodyPr/>
                    <a:lstStyle/>
                    <a:p>
                      <a:r>
                        <a:rPr lang="en-US" dirty="0"/>
                        <a:t>American Rescue Plan Act (ARP)</a:t>
                      </a:r>
                    </a:p>
                  </a:txBody>
                  <a:tcPr/>
                </a:tc>
                <a:tc>
                  <a:txBody>
                    <a:bodyPr/>
                    <a:lstStyle/>
                    <a:p>
                      <a:pPr algn="r"/>
                      <a:r>
                        <a:rPr lang="en-US" dirty="0"/>
                        <a:t>$8,878,592,336</a:t>
                      </a:r>
                    </a:p>
                  </a:txBody>
                  <a:tcPr/>
                </a:tc>
                <a:extLst>
                  <a:ext uri="{0D108BD9-81ED-4DB2-BD59-A6C34878D82A}">
                    <a16:rowId xmlns:a16="http://schemas.microsoft.com/office/drawing/2014/main" val="903302991"/>
                  </a:ext>
                </a:extLst>
              </a:tr>
              <a:tr h="426118">
                <a:tc>
                  <a:txBody>
                    <a:bodyPr/>
                    <a:lstStyle/>
                    <a:p>
                      <a:pPr algn="ctr"/>
                      <a:endParaRPr lang="en-US" dirty="0">
                        <a:solidFill>
                          <a:schemeClr val="tx1"/>
                        </a:solidFill>
                      </a:endParaRPr>
                    </a:p>
                  </a:txBody>
                  <a:tcPr>
                    <a:solidFill>
                      <a:schemeClr val="accent1">
                        <a:lumMod val="75000"/>
                      </a:schemeClr>
                    </a:solidFill>
                  </a:tcPr>
                </a:tc>
                <a:tc>
                  <a:txBody>
                    <a:bodyPr/>
                    <a:lstStyle/>
                    <a:p>
                      <a:pPr algn="r"/>
                      <a:r>
                        <a:rPr lang="en-US" sz="2000" b="1" dirty="0">
                          <a:solidFill>
                            <a:schemeClr val="tx1"/>
                          </a:solidFill>
                        </a:rPr>
                        <a:t>Estimated Total</a:t>
                      </a:r>
                    </a:p>
                  </a:txBody>
                  <a:tcPr>
                    <a:solidFill>
                      <a:schemeClr val="accent1">
                        <a:lumMod val="75000"/>
                      </a:schemeClr>
                    </a:solidFill>
                  </a:tcPr>
                </a:tc>
                <a:tc>
                  <a:txBody>
                    <a:bodyPr/>
                    <a:lstStyle/>
                    <a:p>
                      <a:pPr algn="r"/>
                      <a:r>
                        <a:rPr lang="en-US" sz="2000" b="1" dirty="0">
                          <a:solidFill>
                            <a:schemeClr val="tx1"/>
                          </a:solidFill>
                        </a:rPr>
                        <a:t>$13,738,897,654</a:t>
                      </a:r>
                    </a:p>
                  </a:txBody>
                  <a:tcPr>
                    <a:solidFill>
                      <a:schemeClr val="accent1">
                        <a:lumMod val="75000"/>
                      </a:schemeClr>
                    </a:solidFill>
                  </a:tcPr>
                </a:tc>
                <a:extLst>
                  <a:ext uri="{0D108BD9-81ED-4DB2-BD59-A6C34878D82A}">
                    <a16:rowId xmlns:a16="http://schemas.microsoft.com/office/drawing/2014/main" val="3361198169"/>
                  </a:ext>
                </a:extLst>
              </a:tr>
            </a:tbl>
          </a:graphicData>
        </a:graphic>
      </p:graphicFrame>
      <p:sp>
        <p:nvSpPr>
          <p:cNvPr id="4" name="Slide Number Placeholder 3">
            <a:extLst>
              <a:ext uri="{FF2B5EF4-FFF2-40B4-BE49-F238E27FC236}">
                <a16:creationId xmlns:a16="http://schemas.microsoft.com/office/drawing/2014/main" id="{4997F1A6-6D52-48B6-A600-2D421E30AACE}"/>
              </a:ext>
            </a:extLst>
          </p:cNvPr>
          <p:cNvSpPr>
            <a:spLocks noGrp="1"/>
          </p:cNvSpPr>
          <p:nvPr>
            <p:ph type="sldNum" sz="quarter" idx="12"/>
          </p:nvPr>
        </p:nvSpPr>
        <p:spPr/>
        <p:txBody>
          <a:bodyPr/>
          <a:lstStyle/>
          <a:p>
            <a:fld id="{DB01E452-E7FB-4876-B604-7E57BA779992}" type="slidenum">
              <a:rPr lang="en-US" smtClean="0"/>
              <a:t>26</a:t>
            </a:fld>
            <a:endParaRPr lang="en-US" dirty="0"/>
          </a:p>
        </p:txBody>
      </p:sp>
      <p:sp>
        <p:nvSpPr>
          <p:cNvPr id="6" name="TextBox 5">
            <a:extLst>
              <a:ext uri="{FF2B5EF4-FFF2-40B4-BE49-F238E27FC236}">
                <a16:creationId xmlns:a16="http://schemas.microsoft.com/office/drawing/2014/main" id="{009AAB4E-E1CA-4FC8-AE96-8411C53D154B}"/>
              </a:ext>
            </a:extLst>
          </p:cNvPr>
          <p:cNvSpPr txBox="1"/>
          <p:nvPr/>
        </p:nvSpPr>
        <p:spPr>
          <a:xfrm>
            <a:off x="905433" y="5168059"/>
            <a:ext cx="8606119" cy="923330"/>
          </a:xfrm>
          <a:prstGeom prst="rect">
            <a:avLst/>
          </a:prstGeom>
          <a:noFill/>
        </p:spPr>
        <p:txBody>
          <a:bodyPr wrap="square" rtlCol="0">
            <a:spAutoFit/>
          </a:bodyPr>
          <a:lstStyle/>
          <a:p>
            <a:pPr marL="285750" indent="-285750">
              <a:buFont typeface="Arial" panose="020B0604020202020204" pitchFamily="34" charset="0"/>
              <a:buChar char="•"/>
            </a:pPr>
            <a:r>
              <a:rPr lang="en-US" dirty="0"/>
              <a:t>50% greater than the amount of federal funds the state receives annually</a:t>
            </a:r>
          </a:p>
          <a:p>
            <a:pPr marL="285750" indent="-285750">
              <a:buFont typeface="Arial" panose="020B0604020202020204" pitchFamily="34" charset="0"/>
              <a:buChar char="•"/>
            </a:pPr>
            <a:r>
              <a:rPr lang="en-US" dirty="0"/>
              <a:t>38% greater than the state’s general fund budget</a:t>
            </a:r>
          </a:p>
          <a:p>
            <a:pPr marL="285750" indent="-285750">
              <a:buFont typeface="Arial" panose="020B0604020202020204" pitchFamily="34" charset="0"/>
              <a:buChar char="•"/>
            </a:pPr>
            <a:r>
              <a:rPr lang="en-US" dirty="0"/>
              <a:t>43% of the total state operating budget</a:t>
            </a:r>
          </a:p>
        </p:txBody>
      </p:sp>
    </p:spTree>
    <p:extLst>
      <p:ext uri="{BB962C8B-B14F-4D97-AF65-F5344CB8AC3E}">
        <p14:creationId xmlns:p14="http://schemas.microsoft.com/office/powerpoint/2010/main" val="25730856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C00000"/>
                </a:solidFill>
              </a:rPr>
              <a:t>Legislative Subcommittees assigned to develop a blueprint for spending </a:t>
            </a:r>
            <a:r>
              <a:rPr lang="en-US" dirty="0" err="1" smtClean="0">
                <a:solidFill>
                  <a:srgbClr val="C00000"/>
                </a:solidFill>
              </a:rPr>
              <a:t>ARPA</a:t>
            </a:r>
            <a:r>
              <a:rPr lang="en-US" dirty="0" smtClean="0">
                <a:solidFill>
                  <a:srgbClr val="C00000"/>
                </a:solidFill>
              </a:rPr>
              <a:t> and SRS Funds</a:t>
            </a:r>
            <a:endParaRPr lang="en-US" dirty="0">
              <a:solidFill>
                <a:srgbClr val="C00000"/>
              </a:solidFill>
            </a:endParaRPr>
          </a:p>
        </p:txBody>
      </p:sp>
      <p:sp>
        <p:nvSpPr>
          <p:cNvPr id="3" name="Text Placeholder 2"/>
          <p:cNvSpPr>
            <a:spLocks noGrp="1"/>
          </p:cNvSpPr>
          <p:nvPr>
            <p:ph type="body" idx="1"/>
          </p:nvPr>
        </p:nvSpPr>
        <p:spPr/>
        <p:txBody>
          <a:bodyPr/>
          <a:lstStyle/>
          <a:p>
            <a:r>
              <a:rPr lang="en-US" dirty="0" smtClean="0"/>
              <a:t>State Senate	</a:t>
            </a:r>
            <a:endParaRPr lang="en-US" dirty="0"/>
          </a:p>
        </p:txBody>
      </p:sp>
      <p:sp>
        <p:nvSpPr>
          <p:cNvPr id="4" name="Content Placeholder 3"/>
          <p:cNvSpPr>
            <a:spLocks noGrp="1"/>
          </p:cNvSpPr>
          <p:nvPr>
            <p:ph sz="half" idx="2"/>
          </p:nvPr>
        </p:nvSpPr>
        <p:spPr/>
        <p:txBody>
          <a:bodyPr/>
          <a:lstStyle/>
          <a:p>
            <a:r>
              <a:rPr lang="en-US" dirty="0" smtClean="0"/>
              <a:t>Senator Thomas Alexander </a:t>
            </a:r>
            <a:r>
              <a:rPr lang="en-US" sz="1600" dirty="0" smtClean="0"/>
              <a:t>(chair)</a:t>
            </a:r>
          </a:p>
          <a:p>
            <a:r>
              <a:rPr lang="en-US" dirty="0" smtClean="0"/>
              <a:t>Senator Nikki Setzler</a:t>
            </a:r>
          </a:p>
          <a:p>
            <a:r>
              <a:rPr lang="en-US" dirty="0" smtClean="0"/>
              <a:t>Senator Kevin Johnson</a:t>
            </a:r>
          </a:p>
          <a:p>
            <a:r>
              <a:rPr lang="en-US" dirty="0" smtClean="0"/>
              <a:t>Senator Ross Turner</a:t>
            </a:r>
          </a:p>
          <a:p>
            <a:r>
              <a:rPr lang="en-US" dirty="0" smtClean="0"/>
              <a:t>Senator Mike Gambrell</a:t>
            </a:r>
            <a:endParaRPr lang="en-US" dirty="0"/>
          </a:p>
        </p:txBody>
      </p:sp>
      <p:sp>
        <p:nvSpPr>
          <p:cNvPr id="5" name="Text Placeholder 4"/>
          <p:cNvSpPr>
            <a:spLocks noGrp="1"/>
          </p:cNvSpPr>
          <p:nvPr>
            <p:ph type="body" sz="quarter" idx="3"/>
          </p:nvPr>
        </p:nvSpPr>
        <p:spPr/>
        <p:txBody>
          <a:bodyPr/>
          <a:lstStyle/>
          <a:p>
            <a:r>
              <a:rPr lang="en-US" dirty="0" smtClean="0"/>
              <a:t>House of Representatives</a:t>
            </a:r>
            <a:endParaRPr lang="en-US" dirty="0"/>
          </a:p>
        </p:txBody>
      </p:sp>
      <p:sp>
        <p:nvSpPr>
          <p:cNvPr id="6" name="Content Placeholder 5"/>
          <p:cNvSpPr>
            <a:spLocks noGrp="1"/>
          </p:cNvSpPr>
          <p:nvPr>
            <p:ph sz="quarter" idx="4"/>
          </p:nvPr>
        </p:nvSpPr>
        <p:spPr/>
        <p:txBody>
          <a:bodyPr>
            <a:normAutofit fontScale="62500" lnSpcReduction="20000"/>
          </a:bodyPr>
          <a:lstStyle/>
          <a:p>
            <a:r>
              <a:rPr lang="en-US" dirty="0" smtClean="0"/>
              <a:t>Rep. Bruce Bannister </a:t>
            </a:r>
            <a:r>
              <a:rPr lang="en-US" sz="1700" dirty="0" smtClean="0"/>
              <a:t>(chair)</a:t>
            </a:r>
          </a:p>
          <a:p>
            <a:r>
              <a:rPr lang="en-US" sz="3100" dirty="0" smtClean="0"/>
              <a:t>Rep. Gilda Cobb Hunter</a:t>
            </a:r>
          </a:p>
          <a:p>
            <a:r>
              <a:rPr lang="en-US" dirty="0" smtClean="0"/>
              <a:t>Rep. Bill Clyburn</a:t>
            </a:r>
          </a:p>
          <a:p>
            <a:r>
              <a:rPr lang="en-US" dirty="0" smtClean="0"/>
              <a:t>Rep. Gary Simrill</a:t>
            </a:r>
          </a:p>
          <a:p>
            <a:r>
              <a:rPr lang="en-US" dirty="0" smtClean="0"/>
              <a:t>Rep. Bill Herbkersman</a:t>
            </a:r>
          </a:p>
          <a:p>
            <a:r>
              <a:rPr lang="en-US" dirty="0" smtClean="0"/>
              <a:t>Rep. Lonnie Hosey</a:t>
            </a:r>
          </a:p>
          <a:p>
            <a:r>
              <a:rPr lang="en-US" dirty="0" smtClean="0"/>
              <a:t>Rep. Nathan Ballentine</a:t>
            </a:r>
          </a:p>
          <a:p>
            <a:r>
              <a:rPr lang="en-US" dirty="0" smtClean="0"/>
              <a:t>Rep. Leon Stavrinakis</a:t>
            </a:r>
          </a:p>
          <a:p>
            <a:r>
              <a:rPr lang="en-US" dirty="0" smtClean="0"/>
              <a:t>Rep. Todd Rutherford</a:t>
            </a:r>
          </a:p>
          <a:p>
            <a:r>
              <a:rPr lang="en-US" dirty="0" smtClean="0"/>
              <a:t>Rep. Heather Crawford</a:t>
            </a:r>
          </a:p>
          <a:p>
            <a:r>
              <a:rPr lang="en-US" dirty="0" smtClean="0"/>
              <a:t>Rep. Lee Hewitt</a:t>
            </a:r>
          </a:p>
        </p:txBody>
      </p:sp>
      <p:sp>
        <p:nvSpPr>
          <p:cNvPr id="7" name="Slide Number Placeholder 6"/>
          <p:cNvSpPr>
            <a:spLocks noGrp="1"/>
          </p:cNvSpPr>
          <p:nvPr>
            <p:ph type="sldNum" sz="quarter" idx="12"/>
          </p:nvPr>
        </p:nvSpPr>
        <p:spPr/>
        <p:txBody>
          <a:bodyPr/>
          <a:lstStyle/>
          <a:p>
            <a:fld id="{DA45802C-6B22-41B4-8117-0DAA99FE3604}" type="slidenum">
              <a:rPr lang="en-US" smtClean="0"/>
              <a:t>27</a:t>
            </a:fld>
            <a:endParaRPr lang="en-US"/>
          </a:p>
        </p:txBody>
      </p:sp>
    </p:spTree>
    <p:extLst>
      <p:ext uri="{BB962C8B-B14F-4D97-AF65-F5344CB8AC3E}">
        <p14:creationId xmlns:p14="http://schemas.microsoft.com/office/powerpoint/2010/main" val="34579776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8000" dirty="0" smtClean="0">
                <a:solidFill>
                  <a:srgbClr val="C00000"/>
                </a:solidFill>
              </a:rPr>
              <a:t>Legislative Priorities</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sz="4800" dirty="0" smtClean="0"/>
              <a:t>Broadband</a:t>
            </a:r>
          </a:p>
          <a:p>
            <a:pPr marL="0" indent="0">
              <a:buNone/>
            </a:pPr>
            <a:r>
              <a:rPr lang="en-US" sz="4800" dirty="0" smtClean="0"/>
              <a:t>Water and Wastewater</a:t>
            </a:r>
          </a:p>
          <a:p>
            <a:pPr marL="0" indent="0">
              <a:buNone/>
            </a:pPr>
            <a:r>
              <a:rPr lang="en-US" sz="4800" dirty="0" smtClean="0"/>
              <a:t>Reimbursements for Lost Revenue</a:t>
            </a:r>
          </a:p>
          <a:p>
            <a:pPr marL="457200" lvl="1" indent="0">
              <a:buNone/>
            </a:pPr>
            <a:r>
              <a:rPr lang="en-US" sz="4800" dirty="0" smtClean="0"/>
              <a:t>General Fund </a:t>
            </a:r>
            <a:r>
              <a:rPr lang="en-US" sz="2800" dirty="0" smtClean="0"/>
              <a:t>(approximately $</a:t>
            </a:r>
            <a:r>
              <a:rPr lang="en-US" sz="2800" dirty="0" err="1" smtClean="0"/>
              <a:t>300M</a:t>
            </a:r>
            <a:r>
              <a:rPr lang="en-US" sz="2800" dirty="0" smtClean="0"/>
              <a:t>)</a:t>
            </a:r>
          </a:p>
          <a:p>
            <a:pPr marL="457200" lvl="1" indent="0">
              <a:buNone/>
            </a:pPr>
            <a:r>
              <a:rPr lang="en-US" sz="4800" dirty="0" smtClean="0"/>
              <a:t>Gas Tax </a:t>
            </a:r>
            <a:r>
              <a:rPr lang="en-US" sz="2800" dirty="0" smtClean="0"/>
              <a:t>(approximately $</a:t>
            </a:r>
            <a:r>
              <a:rPr lang="en-US" sz="2800" dirty="0" err="1" smtClean="0"/>
              <a:t>150M</a:t>
            </a:r>
            <a:r>
              <a:rPr lang="en-US" sz="2800" dirty="0" smtClean="0"/>
              <a:t>)</a:t>
            </a:r>
          </a:p>
          <a:p>
            <a:pPr marL="0" indent="0">
              <a:buNone/>
            </a:pPr>
            <a:endParaRPr lang="en-US" dirty="0"/>
          </a:p>
          <a:p>
            <a:pPr marL="457200" lvl="1" indent="0">
              <a:buNone/>
            </a:pPr>
            <a:endParaRPr lang="en-US" dirty="0" smtClean="0"/>
          </a:p>
        </p:txBody>
      </p:sp>
      <p:sp>
        <p:nvSpPr>
          <p:cNvPr id="4" name="Slide Number Placeholder 3"/>
          <p:cNvSpPr>
            <a:spLocks noGrp="1"/>
          </p:cNvSpPr>
          <p:nvPr>
            <p:ph type="sldNum" sz="quarter" idx="12"/>
          </p:nvPr>
        </p:nvSpPr>
        <p:spPr/>
        <p:txBody>
          <a:bodyPr/>
          <a:lstStyle/>
          <a:p>
            <a:fld id="{DA45802C-6B22-41B4-8117-0DAA99FE3604}" type="slidenum">
              <a:rPr lang="en-US" smtClean="0"/>
              <a:t>28</a:t>
            </a:fld>
            <a:endParaRPr lang="en-US"/>
          </a:p>
        </p:txBody>
      </p:sp>
    </p:spTree>
    <p:extLst>
      <p:ext uri="{BB962C8B-B14F-4D97-AF65-F5344CB8AC3E}">
        <p14:creationId xmlns:p14="http://schemas.microsoft.com/office/powerpoint/2010/main" val="2095573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solidFill>
                  <a:srgbClr val="C00000"/>
                </a:solidFill>
              </a:rPr>
              <a:t>Magnitude of the Federal Stimulus in </a:t>
            </a:r>
            <a:r>
              <a:rPr lang="en-US" dirty="0" smtClean="0">
                <a:solidFill>
                  <a:srgbClr val="C00000"/>
                </a:solidFill>
              </a:rPr>
              <a:t/>
            </a:r>
            <a:br>
              <a:rPr lang="en-US" dirty="0" smtClean="0">
                <a:solidFill>
                  <a:srgbClr val="C00000"/>
                </a:solidFill>
              </a:rPr>
            </a:br>
            <a:r>
              <a:rPr lang="en-US" dirty="0" smtClean="0">
                <a:solidFill>
                  <a:srgbClr val="C00000"/>
                </a:solidFill>
              </a:rPr>
              <a:t>16 </a:t>
            </a:r>
            <a:r>
              <a:rPr lang="en-US" dirty="0">
                <a:solidFill>
                  <a:srgbClr val="C00000"/>
                </a:solidFill>
              </a:rPr>
              <a:t>months </a:t>
            </a:r>
          </a:p>
        </p:txBody>
      </p:sp>
      <p:sp>
        <p:nvSpPr>
          <p:cNvPr id="6" name="Text Placeholder 5"/>
          <p:cNvSpPr>
            <a:spLocks noGrp="1"/>
          </p:cNvSpPr>
          <p:nvPr>
            <p:ph type="body" sz="half" idx="2"/>
          </p:nvPr>
        </p:nvSpPr>
        <p:spPr>
          <a:xfrm>
            <a:off x="839788" y="2419926"/>
            <a:ext cx="3932237" cy="4276438"/>
          </a:xfrm>
        </p:spPr>
        <p:txBody>
          <a:bodyPr>
            <a:noAutofit/>
          </a:bodyPr>
          <a:lstStyle/>
          <a:p>
            <a:r>
              <a:rPr lang="en-US" sz="2400" dirty="0"/>
              <a:t>$22 Trillion is the size of the US economy (GDP).</a:t>
            </a:r>
          </a:p>
          <a:p>
            <a:endParaRPr lang="en-US" sz="2400" dirty="0"/>
          </a:p>
          <a:p>
            <a:r>
              <a:rPr lang="en-US" sz="2400" dirty="0"/>
              <a:t>In a 12 month period of time, the federal government has injected the economy with roughly $4 Trillion </a:t>
            </a:r>
            <a:r>
              <a:rPr lang="en-US" sz="2400" dirty="0" smtClean="0"/>
              <a:t>(12 zeroes) in </a:t>
            </a:r>
            <a:r>
              <a:rPr lang="en-US" sz="2400" dirty="0"/>
              <a:t>tax cuts or spending stimulus.</a:t>
            </a:r>
          </a:p>
          <a:p>
            <a:endParaRPr lang="en-US" sz="2400" dirty="0"/>
          </a:p>
          <a:p>
            <a:r>
              <a:rPr lang="en-US" sz="2400" dirty="0"/>
              <a:t>That’s 18% of annual GDP.</a:t>
            </a:r>
          </a:p>
        </p:txBody>
      </p:sp>
      <p:pic>
        <p:nvPicPr>
          <p:cNvPr id="2052" name="Picture 4" descr="Inside container shipping&amp;#39;s COVID-era money-printing machine - FreightWaves"/>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4539" r="14539"/>
          <a:stretch>
            <a:fillRect/>
          </a:stretch>
        </p:blipFill>
        <p:spPr bwMode="auto">
          <a:xfrm>
            <a:off x="5183188" y="987425"/>
            <a:ext cx="6172200" cy="48736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A45802C-6B22-41B4-8117-0DAA99FE3604}" type="slidenum">
              <a:rPr lang="en-US" smtClean="0"/>
              <a:t>29</a:t>
            </a:fld>
            <a:endParaRPr lang="en-US"/>
          </a:p>
        </p:txBody>
      </p:sp>
    </p:spTree>
    <p:extLst>
      <p:ext uri="{BB962C8B-B14F-4D97-AF65-F5344CB8AC3E}">
        <p14:creationId xmlns:p14="http://schemas.microsoft.com/office/powerpoint/2010/main" val="26701357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850" y="914400"/>
            <a:ext cx="10515600" cy="3648075"/>
          </a:xfrm>
        </p:spPr>
        <p:txBody>
          <a:bodyPr>
            <a:normAutofit fontScale="90000"/>
          </a:bodyPr>
          <a:lstStyle/>
          <a:p>
            <a:r>
              <a:rPr lang="en-US" b="1" dirty="0" smtClean="0"/>
              <a:t>Washington Post Headline:</a:t>
            </a:r>
            <a:br>
              <a:rPr lang="en-US" b="1" dirty="0" smtClean="0"/>
            </a:br>
            <a:r>
              <a:rPr lang="en-US" b="1" dirty="0" smtClean="0"/>
              <a:t>“The </a:t>
            </a:r>
            <a:r>
              <a:rPr lang="en-US" b="1" dirty="0"/>
              <a:t>pandemic marks another</a:t>
            </a:r>
            <a:br>
              <a:rPr lang="en-US" b="1" dirty="0"/>
            </a:br>
            <a:r>
              <a:rPr lang="en-US" b="1" dirty="0"/>
              <a:t>grim milestone: 1 in 500</a:t>
            </a:r>
            <a:br>
              <a:rPr lang="en-US" b="1" dirty="0"/>
            </a:br>
            <a:r>
              <a:rPr lang="en-US" b="1" dirty="0"/>
              <a:t>Americans have died of </a:t>
            </a:r>
            <a:r>
              <a:rPr lang="en-US" b="1" dirty="0" err="1" smtClean="0"/>
              <a:t>covid</a:t>
            </a:r>
            <a:r>
              <a:rPr lang="en-US" b="1" dirty="0" smtClean="0"/>
              <a:t>-19”</a:t>
            </a:r>
            <a:r>
              <a:rPr lang="en-US" b="1" dirty="0"/>
              <a:t/>
            </a:r>
            <a:br>
              <a:rPr lang="en-US" b="1" dirty="0"/>
            </a:br>
            <a:r>
              <a:rPr lang="en-US" sz="3100" dirty="0"/>
              <a:t>By Dan Keating, </a:t>
            </a:r>
            <a:r>
              <a:rPr lang="en-US" sz="3100" dirty="0" err="1"/>
              <a:t>Akilah</a:t>
            </a:r>
            <a:r>
              <a:rPr lang="en-US" sz="3100" dirty="0"/>
              <a:t> Johnson and Monica </a:t>
            </a:r>
            <a:r>
              <a:rPr lang="en-US" sz="3100" dirty="0" err="1"/>
              <a:t>Ulmanu</a:t>
            </a:r>
            <a:r>
              <a:rPr lang="en-US" sz="3100" dirty="0"/>
              <a:t/>
            </a:r>
            <a:br>
              <a:rPr lang="en-US" sz="3100" dirty="0"/>
            </a:br>
            <a:r>
              <a:rPr lang="en-US" sz="3100" dirty="0"/>
              <a:t> Published Sept. 15, 2021</a:t>
            </a:r>
            <a:br>
              <a:rPr lang="en-US" sz="3100" dirty="0"/>
            </a:br>
            <a:endParaRPr lang="en-US" sz="3100" dirty="0"/>
          </a:p>
        </p:txBody>
      </p:sp>
      <p:sp>
        <p:nvSpPr>
          <p:cNvPr id="6" name="Text Placeholder 5"/>
          <p:cNvSpPr>
            <a:spLocks noGrp="1"/>
          </p:cNvSpPr>
          <p:nvPr>
            <p:ph type="body" idx="1"/>
          </p:nvPr>
        </p:nvSpPr>
        <p:spPr>
          <a:xfrm>
            <a:off x="831850" y="5403273"/>
            <a:ext cx="10515600" cy="1182254"/>
          </a:xfrm>
        </p:spPr>
        <p:txBody>
          <a:bodyPr>
            <a:noAutofit/>
          </a:bodyPr>
          <a:lstStyle/>
          <a:p>
            <a:r>
              <a:rPr lang="en-US" b="1" dirty="0" err="1" smtClean="0">
                <a:solidFill>
                  <a:schemeClr val="tx1"/>
                </a:solidFill>
              </a:rPr>
              <a:t>DHEC</a:t>
            </a:r>
            <a:r>
              <a:rPr lang="en-US" b="1" dirty="0" smtClean="0">
                <a:solidFill>
                  <a:schemeClr val="tx1"/>
                </a:solidFill>
              </a:rPr>
              <a:t> reports 13,670 deaths in South Carolina from </a:t>
            </a:r>
            <a:r>
              <a:rPr lang="en-US" b="1" dirty="0" err="1" smtClean="0">
                <a:solidFill>
                  <a:schemeClr val="tx1"/>
                </a:solidFill>
              </a:rPr>
              <a:t>COVID</a:t>
            </a:r>
            <a:r>
              <a:rPr lang="en-US" b="1" dirty="0" smtClean="0">
                <a:solidFill>
                  <a:schemeClr val="tx1"/>
                </a:solidFill>
              </a:rPr>
              <a:t>-19 </a:t>
            </a:r>
            <a:r>
              <a:rPr lang="en-US" dirty="0" smtClean="0">
                <a:solidFill>
                  <a:schemeClr val="tx1"/>
                </a:solidFill>
              </a:rPr>
              <a:t>— </a:t>
            </a:r>
            <a:r>
              <a:rPr lang="en-US" b="1" dirty="0" smtClean="0">
                <a:solidFill>
                  <a:schemeClr val="tx1"/>
                </a:solidFill>
              </a:rPr>
              <a:t>11,819 </a:t>
            </a:r>
            <a:r>
              <a:rPr lang="en-US" dirty="0">
                <a:solidFill>
                  <a:schemeClr val="tx1"/>
                </a:solidFill>
              </a:rPr>
              <a:t>confirmed and </a:t>
            </a:r>
            <a:r>
              <a:rPr lang="en-US" b="1" dirty="0">
                <a:solidFill>
                  <a:schemeClr val="tx1"/>
                </a:solidFill>
              </a:rPr>
              <a:t>1,851</a:t>
            </a:r>
            <a:r>
              <a:rPr lang="en-US" dirty="0">
                <a:solidFill>
                  <a:schemeClr val="tx1"/>
                </a:solidFill>
              </a:rPr>
              <a:t> </a:t>
            </a:r>
            <a:r>
              <a:rPr lang="en-US" dirty="0" smtClean="0">
                <a:solidFill>
                  <a:schemeClr val="tx1"/>
                </a:solidFill>
              </a:rPr>
              <a:t>probable deaths as of October 23, 2021.</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DA45802C-6B22-41B4-8117-0DAA99FE3604}" type="slidenum">
              <a:rPr lang="en-US" smtClean="0"/>
              <a:t>3</a:t>
            </a:fld>
            <a:endParaRPr lang="en-US"/>
          </a:p>
        </p:txBody>
      </p:sp>
    </p:spTree>
    <p:extLst>
      <p:ext uri="{BB962C8B-B14F-4D97-AF65-F5344CB8AC3E}">
        <p14:creationId xmlns:p14="http://schemas.microsoft.com/office/powerpoint/2010/main" val="32585197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C00000"/>
                </a:solidFill>
              </a:rPr>
              <a:t>“When it rains, it pours</a:t>
            </a:r>
            <a:r>
              <a:rPr lang="en-US" sz="4400" dirty="0" smtClean="0">
                <a:solidFill>
                  <a:srgbClr val="C00000"/>
                </a:solidFill>
              </a:rPr>
              <a:t>.”</a:t>
            </a:r>
            <a:r>
              <a:rPr lang="en-US" dirty="0" smtClean="0">
                <a:solidFill>
                  <a:srgbClr val="C00000"/>
                </a:solidFill>
              </a:rPr>
              <a:t> </a:t>
            </a:r>
            <a:r>
              <a:rPr lang="en-US" sz="1600" dirty="0" smtClean="0">
                <a:solidFill>
                  <a:srgbClr val="C00000"/>
                </a:solidFill>
              </a:rPr>
              <a:t>(colloquialism)</a:t>
            </a:r>
            <a:endParaRPr lang="en-US" sz="1600" dirty="0">
              <a:solidFill>
                <a:srgbClr val="C00000"/>
              </a:solidFill>
            </a:endParaRPr>
          </a:p>
        </p:txBody>
      </p:sp>
      <p:pic>
        <p:nvPicPr>
          <p:cNvPr id="5" name="Picture Placeholder 4"/>
          <p:cNvPicPr>
            <a:picLocks noGrp="1" noChangeAspect="1"/>
          </p:cNvPicPr>
          <p:nvPr>
            <p:ph type="pic" idx="1"/>
          </p:nvPr>
        </p:nvPicPr>
        <p:blipFill>
          <a:blip r:embed="rId2"/>
          <a:srcRect t="10520" b="10520"/>
          <a:stretch>
            <a:fillRect/>
          </a:stretch>
        </p:blipFill>
        <p:spPr>
          <a:prstGeom prst="rect">
            <a:avLst/>
          </a:prstGeom>
        </p:spPr>
      </p:pic>
      <p:sp>
        <p:nvSpPr>
          <p:cNvPr id="4" name="Text Placeholder 3"/>
          <p:cNvSpPr>
            <a:spLocks noGrp="1"/>
          </p:cNvSpPr>
          <p:nvPr>
            <p:ph type="body" sz="half" idx="2"/>
          </p:nvPr>
        </p:nvSpPr>
        <p:spPr>
          <a:xfrm>
            <a:off x="839788" y="2262908"/>
            <a:ext cx="3932237" cy="4147128"/>
          </a:xfrm>
        </p:spPr>
        <p:txBody>
          <a:bodyPr>
            <a:normAutofit fontScale="92500"/>
          </a:bodyPr>
          <a:lstStyle/>
          <a:p>
            <a:r>
              <a:rPr lang="en-US" dirty="0"/>
              <a:t>Its origin comes from a fairly unlikely place: the Morton Salt Company. Yep, that's right. That expression which you use at least a handful of times a month was developed by ad execs in the early </a:t>
            </a:r>
            <a:r>
              <a:rPr lang="en-US" dirty="0" err="1"/>
              <a:t>1900s</a:t>
            </a:r>
            <a:r>
              <a:rPr lang="en-US" dirty="0"/>
              <a:t> to sell salt. It's still, to this day, one of the most successful and lasting ideas to originate in those early days of advertising.</a:t>
            </a:r>
          </a:p>
          <a:p>
            <a:endParaRPr lang="en-US" dirty="0"/>
          </a:p>
          <a:p>
            <a:r>
              <a:rPr lang="en-US" dirty="0"/>
              <a:t>The Morton Salt Company was looking for a way to promote its new product, a free-flowing table salt. The product it was selling then looks nearly the same today, a blue cylindrical tube of free-running table salt with a handy pouring spout (a patent of the company's) seen in almost all kitchens across the country.</a:t>
            </a:r>
          </a:p>
          <a:p>
            <a:endParaRPr lang="en-US" dirty="0"/>
          </a:p>
          <a:p>
            <a:r>
              <a:rPr lang="en-US" dirty="0"/>
              <a:t>Source: Huffington Post, 8/31/12</a:t>
            </a:r>
          </a:p>
          <a:p>
            <a:endParaRPr lang="en-US" dirty="0"/>
          </a:p>
        </p:txBody>
      </p:sp>
      <p:sp>
        <p:nvSpPr>
          <p:cNvPr id="3" name="Slide Number Placeholder 2"/>
          <p:cNvSpPr>
            <a:spLocks noGrp="1"/>
          </p:cNvSpPr>
          <p:nvPr>
            <p:ph type="sldNum" sz="quarter" idx="12"/>
          </p:nvPr>
        </p:nvSpPr>
        <p:spPr/>
        <p:txBody>
          <a:bodyPr/>
          <a:lstStyle/>
          <a:p>
            <a:fld id="{DA45802C-6B22-41B4-8117-0DAA99FE3604}" type="slidenum">
              <a:rPr lang="en-US" smtClean="0"/>
              <a:t>30</a:t>
            </a:fld>
            <a:endParaRPr lang="en-US"/>
          </a:p>
        </p:txBody>
      </p:sp>
    </p:spTree>
    <p:extLst>
      <p:ext uri="{BB962C8B-B14F-4D97-AF65-F5344CB8AC3E}">
        <p14:creationId xmlns:p14="http://schemas.microsoft.com/office/powerpoint/2010/main" val="42578540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smtClean="0">
                <a:solidFill>
                  <a:srgbClr val="C00000"/>
                </a:solidFill>
              </a:rPr>
              <a:t>Savannah River Systems Settlement</a:t>
            </a:r>
            <a:r>
              <a:rPr lang="en-US" sz="7200" dirty="0" smtClean="0">
                <a:solidFill>
                  <a:srgbClr val="C00000"/>
                </a:solidFill>
              </a:rPr>
              <a:t> </a:t>
            </a:r>
            <a:r>
              <a:rPr lang="en-US" sz="1600" dirty="0" smtClean="0"/>
              <a:t>Augusta Chronicle, </a:t>
            </a:r>
            <a:r>
              <a:rPr lang="en-US" sz="1800" dirty="0" smtClean="0"/>
              <a:t>September 3, 2020, </a:t>
            </a:r>
            <a:r>
              <a:rPr lang="en-US" sz="1600" dirty="0" smtClean="0"/>
              <a:t>by Jonathan Vickery</a:t>
            </a:r>
            <a:endParaRPr lang="en-US" dirty="0"/>
          </a:p>
        </p:txBody>
      </p:sp>
      <p:sp>
        <p:nvSpPr>
          <p:cNvPr id="3" name="Content Placeholder 2"/>
          <p:cNvSpPr>
            <a:spLocks noGrp="1"/>
          </p:cNvSpPr>
          <p:nvPr>
            <p:ph idx="1"/>
          </p:nvPr>
        </p:nvSpPr>
        <p:spPr>
          <a:xfrm>
            <a:off x="838200" y="2096654"/>
            <a:ext cx="10515600" cy="4507345"/>
          </a:xfrm>
        </p:spPr>
        <p:txBody>
          <a:bodyPr>
            <a:normAutofit lnSpcReduction="10000"/>
          </a:bodyPr>
          <a:lstStyle/>
          <a:p>
            <a:pPr marL="0" indent="0">
              <a:buNone/>
            </a:pPr>
            <a:r>
              <a:rPr lang="en-US" dirty="0" smtClean="0"/>
              <a:t>SRS lawsuit ends in </a:t>
            </a:r>
            <a:r>
              <a:rPr lang="en-US" dirty="0" smtClean="0">
                <a:solidFill>
                  <a:schemeClr val="accent6">
                    <a:lumMod val="75000"/>
                  </a:schemeClr>
                </a:solidFill>
              </a:rPr>
              <a:t>$600 million </a:t>
            </a:r>
            <a:r>
              <a:rPr lang="en-US" dirty="0" smtClean="0"/>
              <a:t>settlement</a:t>
            </a:r>
          </a:p>
          <a:p>
            <a:pPr marL="0" indent="0">
              <a:buNone/>
            </a:pPr>
            <a:r>
              <a:rPr lang="en-US" sz="2400" dirty="0" smtClean="0"/>
              <a:t>Single largest settlement in South Carolina's history could benefit Barnwell County</a:t>
            </a:r>
          </a:p>
          <a:p>
            <a:pPr marL="0" indent="0">
              <a:buNone/>
            </a:pPr>
            <a:endParaRPr lang="en-US" sz="2400" dirty="0" smtClean="0"/>
          </a:p>
          <a:p>
            <a:pPr marL="0" indent="0">
              <a:buNone/>
            </a:pPr>
            <a:r>
              <a:rPr lang="en-US" sz="2400" dirty="0" smtClean="0"/>
              <a:t>“Years of litigation over plutonium waste at the Savannah River Site (SRS) has ended in a $600 million settlement.</a:t>
            </a:r>
          </a:p>
          <a:p>
            <a:pPr marL="0" indent="0">
              <a:buNone/>
            </a:pPr>
            <a:r>
              <a:rPr lang="en-US" sz="2400" dirty="0" smtClean="0"/>
              <a:t>The settlement between the State of South Carolina and the United States government ends six years of litigation related to the remaining 9.5 metric tons of weapons-grade plutonium relocated to SRS in the early </a:t>
            </a:r>
            <a:r>
              <a:rPr lang="en-US" sz="2400" dirty="0" err="1" smtClean="0"/>
              <a:t>2000s</a:t>
            </a:r>
            <a:r>
              <a:rPr lang="en-US" sz="2400" dirty="0" smtClean="0"/>
              <a:t>. Under the terms of the of the settlement, the United States will pay South Carolina $600 million immediately. Also, the Department of Energy (DOE) remains obligated to remove the plutonium by 2037 or else monetary penalties will be reinstated and the DOE will be subject to additional litigation.”</a:t>
            </a:r>
            <a:endParaRPr lang="en-US" sz="2400" dirty="0"/>
          </a:p>
        </p:txBody>
      </p:sp>
      <p:sp>
        <p:nvSpPr>
          <p:cNvPr id="4" name="Slide Number Placeholder 3"/>
          <p:cNvSpPr>
            <a:spLocks noGrp="1"/>
          </p:cNvSpPr>
          <p:nvPr>
            <p:ph type="sldNum" sz="quarter" idx="12"/>
          </p:nvPr>
        </p:nvSpPr>
        <p:spPr/>
        <p:txBody>
          <a:bodyPr/>
          <a:lstStyle/>
          <a:p>
            <a:fld id="{DA45802C-6B22-41B4-8117-0DAA99FE3604}" type="slidenum">
              <a:rPr lang="en-US" smtClean="0"/>
              <a:t>31</a:t>
            </a:fld>
            <a:endParaRPr lang="en-US"/>
          </a:p>
        </p:txBody>
      </p:sp>
    </p:spTree>
    <p:extLst>
      <p:ext uri="{BB962C8B-B14F-4D97-AF65-F5344CB8AC3E}">
        <p14:creationId xmlns:p14="http://schemas.microsoft.com/office/powerpoint/2010/main" val="13928951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Fiscal Year 2020-21 Year End Close of Books</a:t>
            </a:r>
            <a:endParaRPr lang="en-US" dirty="0">
              <a:solidFill>
                <a:srgbClr val="C00000"/>
              </a:solidFill>
            </a:endParaRPr>
          </a:p>
        </p:txBody>
      </p:sp>
      <p:sp>
        <p:nvSpPr>
          <p:cNvPr id="3" name="Content Placeholder 2"/>
          <p:cNvSpPr>
            <a:spLocks noGrp="1"/>
          </p:cNvSpPr>
          <p:nvPr>
            <p:ph idx="1"/>
          </p:nvPr>
        </p:nvSpPr>
        <p:spPr/>
        <p:txBody>
          <a:bodyPr/>
          <a:lstStyle/>
          <a:p>
            <a:pPr marL="0" indent="0" algn="ctr">
              <a:buNone/>
            </a:pPr>
            <a:r>
              <a:rPr lang="en-US" dirty="0" smtClean="0"/>
              <a:t>Comptroller General - Budgetary General Fund Highlights </a:t>
            </a:r>
          </a:p>
          <a:p>
            <a:pPr marL="0" indent="0" algn="ctr">
              <a:buNone/>
            </a:pPr>
            <a:r>
              <a:rPr lang="en-US" sz="1600" dirty="0" smtClean="0"/>
              <a:t>August 12, 2021</a:t>
            </a:r>
            <a:br>
              <a:rPr lang="en-US" sz="1600" dirty="0" smtClean="0"/>
            </a:br>
            <a:r>
              <a:rPr lang="en-US" dirty="0" smtClean="0"/>
              <a:t/>
            </a:r>
            <a:br>
              <a:rPr lang="en-US" dirty="0" smtClean="0"/>
            </a:br>
            <a:r>
              <a:rPr lang="en-US" dirty="0" smtClean="0"/>
              <a:t/>
            </a:r>
            <a:br>
              <a:rPr lang="en-US" dirty="0" smtClean="0"/>
            </a:br>
            <a:r>
              <a:rPr lang="en-US" dirty="0" smtClean="0"/>
              <a:t>Undesignated/Unreserved General Fund Balance as of June 30, 2021</a:t>
            </a:r>
          </a:p>
          <a:p>
            <a:pPr marL="0" indent="0" algn="ctr">
              <a:buNone/>
            </a:pPr>
            <a:endParaRPr lang="en-US" dirty="0" smtClean="0"/>
          </a:p>
          <a:p>
            <a:pPr marL="0" indent="0" algn="ctr">
              <a:buNone/>
            </a:pPr>
            <a:r>
              <a:rPr lang="en-US" sz="9600" dirty="0" smtClean="0">
                <a:solidFill>
                  <a:schemeClr val="accent6">
                    <a:lumMod val="75000"/>
                  </a:schemeClr>
                </a:solidFill>
              </a:rPr>
              <a:t>$1,023,777,259</a:t>
            </a:r>
            <a:endParaRPr lang="en-US" sz="9600" dirty="0">
              <a:solidFill>
                <a:schemeClr val="accent6">
                  <a:lumMod val="75000"/>
                </a:schemeClr>
              </a:solidFill>
            </a:endParaRPr>
          </a:p>
        </p:txBody>
      </p:sp>
      <p:sp>
        <p:nvSpPr>
          <p:cNvPr id="4" name="Slide Number Placeholder 3"/>
          <p:cNvSpPr>
            <a:spLocks noGrp="1"/>
          </p:cNvSpPr>
          <p:nvPr>
            <p:ph type="sldNum" sz="quarter" idx="12"/>
          </p:nvPr>
        </p:nvSpPr>
        <p:spPr/>
        <p:txBody>
          <a:bodyPr/>
          <a:lstStyle/>
          <a:p>
            <a:fld id="{DA45802C-6B22-41B4-8117-0DAA99FE3604}" type="slidenum">
              <a:rPr lang="en-US" smtClean="0"/>
              <a:t>32</a:t>
            </a:fld>
            <a:endParaRPr lang="en-US"/>
          </a:p>
        </p:txBody>
      </p:sp>
    </p:spTree>
    <p:extLst>
      <p:ext uri="{BB962C8B-B14F-4D97-AF65-F5344CB8AC3E}">
        <p14:creationId xmlns:p14="http://schemas.microsoft.com/office/powerpoint/2010/main" val="14413250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6">
                    <a:lumMod val="75000"/>
                  </a:schemeClr>
                </a:solidFill>
              </a:rPr>
              <a:t>Post-Pandemic Euphoria</a:t>
            </a:r>
            <a:endParaRPr lang="en-US" dirty="0">
              <a:solidFill>
                <a:schemeClr val="accent6">
                  <a:lumMod val="75000"/>
                </a:schemeClr>
              </a:solidFill>
            </a:endParaRPr>
          </a:p>
        </p:txBody>
      </p:sp>
      <p:pic>
        <p:nvPicPr>
          <p:cNvPr id="4" name="Content Placeholder 3"/>
          <p:cNvPicPr>
            <a:picLocks noGrp="1" noChangeAspect="1"/>
          </p:cNvPicPr>
          <p:nvPr>
            <p:ph idx="1"/>
          </p:nvPr>
        </p:nvPicPr>
        <p:blipFill>
          <a:blip r:embed="rId2"/>
          <a:stretch>
            <a:fillRect/>
          </a:stretch>
        </p:blipFill>
        <p:spPr>
          <a:xfrm>
            <a:off x="2228144" y="1825625"/>
            <a:ext cx="7735712" cy="4351338"/>
          </a:xfrm>
          <a:prstGeom prst="rect">
            <a:avLst/>
          </a:prstGeom>
        </p:spPr>
      </p:pic>
      <p:sp>
        <p:nvSpPr>
          <p:cNvPr id="3" name="Slide Number Placeholder 2"/>
          <p:cNvSpPr>
            <a:spLocks noGrp="1"/>
          </p:cNvSpPr>
          <p:nvPr>
            <p:ph type="sldNum" sz="quarter" idx="12"/>
          </p:nvPr>
        </p:nvSpPr>
        <p:spPr/>
        <p:txBody>
          <a:bodyPr/>
          <a:lstStyle/>
          <a:p>
            <a:fld id="{DA45802C-6B22-41B4-8117-0DAA99FE3604}" type="slidenum">
              <a:rPr lang="en-US" smtClean="0"/>
              <a:t>33</a:t>
            </a:fld>
            <a:endParaRPr lang="en-US"/>
          </a:p>
        </p:txBody>
      </p:sp>
    </p:spTree>
    <p:extLst>
      <p:ext uri="{BB962C8B-B14F-4D97-AF65-F5344CB8AC3E}">
        <p14:creationId xmlns:p14="http://schemas.microsoft.com/office/powerpoint/2010/main" val="8659305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37" y="365125"/>
            <a:ext cx="11757890" cy="3006148"/>
          </a:xfrm>
        </p:spPr>
        <p:txBody>
          <a:bodyPr>
            <a:normAutofit/>
          </a:bodyPr>
          <a:lstStyle/>
          <a:p>
            <a:pPr algn="ctr"/>
            <a:r>
              <a:rPr lang="en-US" sz="8800" dirty="0" smtClean="0">
                <a:solidFill>
                  <a:schemeClr val="bg2">
                    <a:lumMod val="50000"/>
                  </a:schemeClr>
                </a:solidFill>
              </a:rPr>
              <a:t>“All good things must come to an end”</a:t>
            </a:r>
            <a:endParaRPr lang="en-US" sz="8800" dirty="0">
              <a:solidFill>
                <a:schemeClr val="bg2">
                  <a:lumMod val="50000"/>
                </a:schemeClr>
              </a:solidFill>
            </a:endParaRPr>
          </a:p>
        </p:txBody>
      </p:sp>
      <p:sp>
        <p:nvSpPr>
          <p:cNvPr id="3" name="Content Placeholder 2"/>
          <p:cNvSpPr>
            <a:spLocks noGrp="1"/>
          </p:cNvSpPr>
          <p:nvPr>
            <p:ph idx="1"/>
          </p:nvPr>
        </p:nvSpPr>
        <p:spPr>
          <a:xfrm>
            <a:off x="838200" y="3611417"/>
            <a:ext cx="10515600" cy="2565545"/>
          </a:xfrm>
        </p:spPr>
        <p:txBody>
          <a:bodyPr>
            <a:normAutofit fontScale="92500" lnSpcReduction="10000"/>
          </a:bodyPr>
          <a:lstStyle/>
          <a:p>
            <a:r>
              <a:rPr lang="en-US" sz="3600" dirty="0"/>
              <a:t>The idea contained in the expression </a:t>
            </a:r>
            <a:r>
              <a:rPr lang="en-US" sz="3600" dirty="0" smtClean="0"/>
              <a:t>“all </a:t>
            </a:r>
            <a:r>
              <a:rPr lang="en-US" sz="3600" dirty="0"/>
              <a:t>good things must come to an </a:t>
            </a:r>
            <a:r>
              <a:rPr lang="en-US" sz="3600" dirty="0" smtClean="0"/>
              <a:t>end” </a:t>
            </a:r>
            <a:r>
              <a:rPr lang="en-US" sz="3600" dirty="0"/>
              <a:t>originated with Geoffrey </a:t>
            </a:r>
            <a:r>
              <a:rPr lang="en-US" sz="3600" dirty="0" smtClean="0"/>
              <a:t>Chaucer (1342-1400), the English poet who also wrote the Canterbury Tales. </a:t>
            </a:r>
          </a:p>
          <a:p>
            <a:pPr marL="0" indent="0">
              <a:buNone/>
            </a:pPr>
            <a:endParaRPr lang="en-US" dirty="0"/>
          </a:p>
          <a:p>
            <a:pPr marL="0" indent="0">
              <a:buNone/>
            </a:pPr>
            <a:r>
              <a:rPr lang="en-US" sz="1800" dirty="0" smtClean="0"/>
              <a:t>Source: </a:t>
            </a:r>
            <a:r>
              <a:rPr lang="en-US" sz="1800" dirty="0" err="1" smtClean="0"/>
              <a:t>Grammerist</a:t>
            </a:r>
            <a:endParaRPr lang="en-US" sz="1800" dirty="0"/>
          </a:p>
        </p:txBody>
      </p:sp>
      <p:sp>
        <p:nvSpPr>
          <p:cNvPr id="4" name="Slide Number Placeholder 3"/>
          <p:cNvSpPr>
            <a:spLocks noGrp="1"/>
          </p:cNvSpPr>
          <p:nvPr>
            <p:ph type="sldNum" sz="quarter" idx="12"/>
          </p:nvPr>
        </p:nvSpPr>
        <p:spPr/>
        <p:txBody>
          <a:bodyPr/>
          <a:lstStyle/>
          <a:p>
            <a:fld id="{DA45802C-6B22-41B4-8117-0DAA99FE3604}" type="slidenum">
              <a:rPr lang="en-US" smtClean="0"/>
              <a:t>34</a:t>
            </a:fld>
            <a:endParaRPr lang="en-US"/>
          </a:p>
        </p:txBody>
      </p:sp>
    </p:spTree>
    <p:extLst>
      <p:ext uri="{BB962C8B-B14F-4D97-AF65-F5344CB8AC3E}">
        <p14:creationId xmlns:p14="http://schemas.microsoft.com/office/powerpoint/2010/main" val="37344721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1055" y="461818"/>
            <a:ext cx="11323781" cy="6040582"/>
          </a:xfrm>
          <a:prstGeom prst="rect">
            <a:avLst/>
          </a:prstGeom>
        </p:spPr>
      </p:pic>
      <p:sp>
        <p:nvSpPr>
          <p:cNvPr id="3" name="Slide Number Placeholder 2"/>
          <p:cNvSpPr>
            <a:spLocks noGrp="1"/>
          </p:cNvSpPr>
          <p:nvPr>
            <p:ph type="sldNum" sz="quarter" idx="12"/>
          </p:nvPr>
        </p:nvSpPr>
        <p:spPr/>
        <p:txBody>
          <a:bodyPr/>
          <a:lstStyle/>
          <a:p>
            <a:fld id="{DA45802C-6B22-41B4-8117-0DAA99FE3604}" type="slidenum">
              <a:rPr lang="en-US" smtClean="0"/>
              <a:t>35</a:t>
            </a:fld>
            <a:endParaRPr lang="en-US"/>
          </a:p>
        </p:txBody>
      </p:sp>
    </p:spTree>
    <p:extLst>
      <p:ext uri="{BB962C8B-B14F-4D97-AF65-F5344CB8AC3E}">
        <p14:creationId xmlns:p14="http://schemas.microsoft.com/office/powerpoint/2010/main" val="2774196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2147166"/>
          </a:xfrm>
        </p:spPr>
        <p:txBody>
          <a:bodyPr/>
          <a:lstStyle/>
          <a:p>
            <a:r>
              <a:rPr lang="en-US" dirty="0" smtClean="0">
                <a:solidFill>
                  <a:srgbClr val="C00000"/>
                </a:solidFill>
              </a:rPr>
              <a:t>Famous Presidential Words that have not aged well during the time of </a:t>
            </a:r>
            <a:r>
              <a:rPr lang="en-US" dirty="0" err="1" smtClean="0">
                <a:solidFill>
                  <a:srgbClr val="C00000"/>
                </a:solidFill>
              </a:rPr>
              <a:t>COVID</a:t>
            </a:r>
            <a:r>
              <a:rPr lang="en-US" dirty="0" smtClean="0">
                <a:solidFill>
                  <a:srgbClr val="C00000"/>
                </a:solidFill>
              </a:rPr>
              <a:t> – 19.</a:t>
            </a:r>
            <a:endParaRPr lang="en-US" dirty="0">
              <a:solidFill>
                <a:srgbClr val="C00000"/>
              </a:solidFill>
            </a:endParaRPr>
          </a:p>
        </p:txBody>
      </p:sp>
      <p:sp>
        <p:nvSpPr>
          <p:cNvPr id="3" name="Text Placeholder 2"/>
          <p:cNvSpPr>
            <a:spLocks noGrp="1"/>
          </p:cNvSpPr>
          <p:nvPr>
            <p:ph type="body" idx="1"/>
          </p:nvPr>
        </p:nvSpPr>
        <p:spPr>
          <a:xfrm>
            <a:off x="839788" y="2660073"/>
            <a:ext cx="5157787" cy="785090"/>
          </a:xfrm>
        </p:spPr>
        <p:txBody>
          <a:bodyPr/>
          <a:lstStyle/>
          <a:p>
            <a:r>
              <a:rPr lang="en-US" dirty="0" smtClean="0"/>
              <a:t>President Reagan’s News Conference, </a:t>
            </a:r>
            <a:r>
              <a:rPr lang="en-US" dirty="0"/>
              <a:t>August 12, 1986</a:t>
            </a:r>
          </a:p>
        </p:txBody>
      </p:sp>
      <p:sp>
        <p:nvSpPr>
          <p:cNvPr id="4" name="Content Placeholder 3"/>
          <p:cNvSpPr>
            <a:spLocks noGrp="1"/>
          </p:cNvSpPr>
          <p:nvPr>
            <p:ph sz="half" idx="2"/>
          </p:nvPr>
        </p:nvSpPr>
        <p:spPr>
          <a:xfrm>
            <a:off x="839788" y="3842327"/>
            <a:ext cx="5157787" cy="2347336"/>
          </a:xfrm>
        </p:spPr>
        <p:txBody>
          <a:bodyPr/>
          <a:lstStyle/>
          <a:p>
            <a:r>
              <a:rPr lang="en-US" dirty="0"/>
              <a:t>"The nine most terrifying words in the English language are: I'm from the Government, and I'm here to help. "</a:t>
            </a:r>
          </a:p>
        </p:txBody>
      </p:sp>
      <p:sp>
        <p:nvSpPr>
          <p:cNvPr id="5" name="Text Placeholder 4"/>
          <p:cNvSpPr>
            <a:spLocks noGrp="1"/>
          </p:cNvSpPr>
          <p:nvPr>
            <p:ph type="body" sz="quarter" idx="3"/>
          </p:nvPr>
        </p:nvSpPr>
        <p:spPr>
          <a:xfrm>
            <a:off x="6172200" y="2660073"/>
            <a:ext cx="5183188" cy="849744"/>
          </a:xfrm>
        </p:spPr>
        <p:txBody>
          <a:bodyPr/>
          <a:lstStyle/>
          <a:p>
            <a:r>
              <a:rPr lang="en-US" dirty="0" smtClean="0"/>
              <a:t>President Clinton’s State of the Union Address, January 23, 1996</a:t>
            </a:r>
            <a:endParaRPr lang="en-US" dirty="0"/>
          </a:p>
        </p:txBody>
      </p:sp>
      <p:sp>
        <p:nvSpPr>
          <p:cNvPr id="6" name="Content Placeholder 5"/>
          <p:cNvSpPr>
            <a:spLocks noGrp="1"/>
          </p:cNvSpPr>
          <p:nvPr>
            <p:ph sz="quarter" idx="4"/>
          </p:nvPr>
        </p:nvSpPr>
        <p:spPr>
          <a:xfrm>
            <a:off x="6172200" y="3842327"/>
            <a:ext cx="5183188" cy="2347335"/>
          </a:xfrm>
        </p:spPr>
        <p:txBody>
          <a:bodyPr/>
          <a:lstStyle/>
          <a:p>
            <a:r>
              <a:rPr lang="en-US" dirty="0" smtClean="0"/>
              <a:t>“The era of big government is over.”</a:t>
            </a:r>
            <a:endParaRPr lang="en-US" dirty="0"/>
          </a:p>
        </p:txBody>
      </p:sp>
      <p:sp>
        <p:nvSpPr>
          <p:cNvPr id="7" name="Slide Number Placeholder 6"/>
          <p:cNvSpPr>
            <a:spLocks noGrp="1"/>
          </p:cNvSpPr>
          <p:nvPr>
            <p:ph type="sldNum" sz="quarter" idx="12"/>
          </p:nvPr>
        </p:nvSpPr>
        <p:spPr/>
        <p:txBody>
          <a:bodyPr/>
          <a:lstStyle/>
          <a:p>
            <a:fld id="{DA45802C-6B22-41B4-8117-0DAA99FE3604}" type="slidenum">
              <a:rPr lang="en-US" smtClean="0"/>
              <a:t>36</a:t>
            </a:fld>
            <a:endParaRPr lang="en-US"/>
          </a:p>
        </p:txBody>
      </p:sp>
    </p:spTree>
    <p:extLst>
      <p:ext uri="{BB962C8B-B14F-4D97-AF65-F5344CB8AC3E}">
        <p14:creationId xmlns:p14="http://schemas.microsoft.com/office/powerpoint/2010/main" val="42200939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rgbClr val="C00000"/>
                </a:solidFill>
              </a:rPr>
              <a:t>Now … to Address the Elephant in the Room</a:t>
            </a:r>
            <a:endParaRPr lang="en-US" dirty="0">
              <a:solidFill>
                <a:srgbClr val="C00000"/>
              </a:solidFill>
            </a:endParaRPr>
          </a:p>
        </p:txBody>
      </p:sp>
      <p:pic>
        <p:nvPicPr>
          <p:cNvPr id="9" name="Content Placeholder 8"/>
          <p:cNvPicPr>
            <a:picLocks noGrp="1" noChangeAspect="1"/>
          </p:cNvPicPr>
          <p:nvPr>
            <p:ph idx="1"/>
          </p:nvPr>
        </p:nvPicPr>
        <p:blipFill>
          <a:blip r:embed="rId2"/>
          <a:stretch>
            <a:fillRect/>
          </a:stretch>
        </p:blipFill>
        <p:spPr>
          <a:xfrm>
            <a:off x="3104772" y="1825625"/>
            <a:ext cx="5982456" cy="4351338"/>
          </a:xfrm>
          <a:prstGeom prst="rect">
            <a:avLst/>
          </a:prstGeom>
        </p:spPr>
      </p:pic>
      <p:sp>
        <p:nvSpPr>
          <p:cNvPr id="10" name="Slide Number Placeholder 9"/>
          <p:cNvSpPr>
            <a:spLocks noGrp="1"/>
          </p:cNvSpPr>
          <p:nvPr>
            <p:ph type="sldNum" sz="quarter" idx="12"/>
          </p:nvPr>
        </p:nvSpPr>
        <p:spPr/>
        <p:txBody>
          <a:bodyPr/>
          <a:lstStyle/>
          <a:p>
            <a:fld id="{DA45802C-6B22-41B4-8117-0DAA99FE3604}" type="slidenum">
              <a:rPr lang="en-US" smtClean="0"/>
              <a:t>37</a:t>
            </a:fld>
            <a:endParaRPr lang="en-US"/>
          </a:p>
        </p:txBody>
      </p:sp>
    </p:spTree>
    <p:extLst>
      <p:ext uri="{BB962C8B-B14F-4D97-AF65-F5344CB8AC3E}">
        <p14:creationId xmlns:p14="http://schemas.microsoft.com/office/powerpoint/2010/main" val="1029105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rPr>
              <a:t>Mask Mandates </a:t>
            </a:r>
            <a:r>
              <a:rPr lang="en-US" dirty="0" smtClean="0"/>
              <a:t>– </a:t>
            </a:r>
            <a:r>
              <a:rPr lang="en-US" sz="3100" dirty="0" smtClean="0"/>
              <a:t>This budget proviso was added to </a:t>
            </a:r>
            <a:r>
              <a:rPr lang="en-US" sz="3100" dirty="0" err="1" smtClean="0"/>
              <a:t>H4100</a:t>
            </a:r>
            <a:r>
              <a:rPr lang="en-US" sz="3100" dirty="0" smtClean="0"/>
              <a:t>, the General Appropriations Bill, on June 9</a:t>
            </a:r>
            <a:r>
              <a:rPr lang="en-US" sz="3100" baseline="30000" dirty="0" smtClean="0"/>
              <a:t>th</a:t>
            </a:r>
            <a:r>
              <a:rPr lang="en-US" sz="3100" dirty="0" smtClean="0"/>
              <a:t> when </a:t>
            </a:r>
            <a:r>
              <a:rPr lang="en-US" sz="3100" dirty="0" smtClean="0">
                <a:solidFill>
                  <a:schemeClr val="accent5"/>
                </a:solidFill>
              </a:rPr>
              <a:t>the House amended the Appropriations Bill to the 3</a:t>
            </a:r>
            <a:r>
              <a:rPr lang="en-US" sz="3100" baseline="30000" dirty="0" smtClean="0">
                <a:solidFill>
                  <a:schemeClr val="accent5"/>
                </a:solidFill>
              </a:rPr>
              <a:t>rd</a:t>
            </a:r>
            <a:r>
              <a:rPr lang="en-US" sz="3100" dirty="0" smtClean="0">
                <a:solidFill>
                  <a:schemeClr val="accent5"/>
                </a:solidFill>
              </a:rPr>
              <a:t> degree.</a:t>
            </a:r>
            <a:endParaRPr lang="en-US" sz="3100" dirty="0">
              <a:solidFill>
                <a:schemeClr val="accent5"/>
              </a:solidFill>
            </a:endParaRPr>
          </a:p>
        </p:txBody>
      </p:sp>
      <p:sp>
        <p:nvSpPr>
          <p:cNvPr id="7" name="Slide Number Placeholder 6"/>
          <p:cNvSpPr>
            <a:spLocks noGrp="1"/>
          </p:cNvSpPr>
          <p:nvPr>
            <p:ph type="sldNum" sz="quarter" idx="12"/>
          </p:nvPr>
        </p:nvSpPr>
        <p:spPr/>
        <p:txBody>
          <a:bodyPr/>
          <a:lstStyle/>
          <a:p>
            <a:fld id="{DA45802C-6B22-41B4-8117-0DAA99FE3604}" type="slidenum">
              <a:rPr lang="en-US" smtClean="0"/>
              <a:t>38</a:t>
            </a:fld>
            <a:endParaRPr lang="en-US"/>
          </a:p>
        </p:txBody>
      </p:sp>
      <p:sp>
        <p:nvSpPr>
          <p:cNvPr id="9" name="Content Placeholder 3"/>
          <p:cNvSpPr>
            <a:spLocks noGrp="1"/>
          </p:cNvSpPr>
          <p:nvPr>
            <p:ph idx="1"/>
          </p:nvPr>
        </p:nvSpPr>
        <p:spPr>
          <a:xfrm>
            <a:off x="838200" y="2826327"/>
            <a:ext cx="10515600" cy="3350636"/>
          </a:xfrm>
        </p:spPr>
        <p:txBody>
          <a:bodyPr>
            <a:noAutofit/>
          </a:bodyPr>
          <a:lstStyle/>
          <a:p>
            <a:r>
              <a:rPr lang="en-US" sz="3600" dirty="0" smtClean="0"/>
              <a:t>1.108</a:t>
            </a:r>
            <a:r>
              <a:rPr lang="en-US" sz="3600" dirty="0"/>
              <a:t>.  </a:t>
            </a:r>
            <a:r>
              <a:rPr lang="en-US" sz="3600" dirty="0" smtClean="0"/>
              <a:t>(</a:t>
            </a:r>
            <a:r>
              <a:rPr lang="en-US" sz="3600" dirty="0" err="1"/>
              <a:t>SDE</a:t>
            </a:r>
            <a:r>
              <a:rPr lang="en-US" sz="3600" dirty="0"/>
              <a:t>: Mask Mandate Prohibition)  No school district, or any of its schools, may use any funds appropriated or authorized pursuant to this act to require that its students and/or employees wear a facemask at any of its education facilities. This prohibition extends to the announcement or enforcement of any such </a:t>
            </a:r>
            <a:r>
              <a:rPr lang="en-US" sz="3600" dirty="0" smtClean="0"/>
              <a:t>policy.</a:t>
            </a:r>
            <a:endParaRPr lang="en-US" sz="3600" dirty="0"/>
          </a:p>
          <a:p>
            <a:endParaRPr lang="en-US" sz="3600" dirty="0"/>
          </a:p>
        </p:txBody>
      </p:sp>
    </p:spTree>
    <p:extLst>
      <p:ext uri="{BB962C8B-B14F-4D97-AF65-F5344CB8AC3E}">
        <p14:creationId xmlns:p14="http://schemas.microsoft.com/office/powerpoint/2010/main" val="15300336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5400" dirty="0" smtClean="0"/>
              <a:t>3 Aspects to Understanding this Budget Proviso Beyond the Policy:</a:t>
            </a:r>
            <a:endParaRPr lang="en-US" sz="5400" dirty="0"/>
          </a:p>
        </p:txBody>
      </p:sp>
      <p:sp>
        <p:nvSpPr>
          <p:cNvPr id="5" name="Content Placeholder 4"/>
          <p:cNvSpPr>
            <a:spLocks noGrp="1"/>
          </p:cNvSpPr>
          <p:nvPr>
            <p:ph idx="1"/>
          </p:nvPr>
        </p:nvSpPr>
        <p:spPr>
          <a:xfrm>
            <a:off x="838200" y="2530763"/>
            <a:ext cx="10515600" cy="3646199"/>
          </a:xfrm>
        </p:spPr>
        <p:txBody>
          <a:bodyPr>
            <a:normAutofit/>
          </a:bodyPr>
          <a:lstStyle/>
          <a:p>
            <a:r>
              <a:rPr lang="en-US" sz="7200" dirty="0" smtClean="0"/>
              <a:t>Legislative Process</a:t>
            </a:r>
          </a:p>
          <a:p>
            <a:r>
              <a:rPr lang="en-US" sz="7200" dirty="0" smtClean="0"/>
              <a:t>Issue of Trust</a:t>
            </a:r>
          </a:p>
          <a:p>
            <a:r>
              <a:rPr lang="en-US" sz="7200" dirty="0" smtClean="0"/>
              <a:t>Culture</a:t>
            </a:r>
            <a:endParaRPr lang="en-US" sz="7200" dirty="0"/>
          </a:p>
        </p:txBody>
      </p:sp>
      <p:sp>
        <p:nvSpPr>
          <p:cNvPr id="3" name="Slide Number Placeholder 2"/>
          <p:cNvSpPr>
            <a:spLocks noGrp="1"/>
          </p:cNvSpPr>
          <p:nvPr>
            <p:ph type="sldNum" sz="quarter" idx="12"/>
          </p:nvPr>
        </p:nvSpPr>
        <p:spPr/>
        <p:txBody>
          <a:bodyPr/>
          <a:lstStyle/>
          <a:p>
            <a:fld id="{DA45802C-6B22-41B4-8117-0DAA99FE3604}" type="slidenum">
              <a:rPr lang="en-US" smtClean="0"/>
              <a:t>39</a:t>
            </a:fld>
            <a:endParaRPr lang="en-US"/>
          </a:p>
        </p:txBody>
      </p:sp>
    </p:spTree>
    <p:extLst>
      <p:ext uri="{BB962C8B-B14F-4D97-AF65-F5344CB8AC3E}">
        <p14:creationId xmlns:p14="http://schemas.microsoft.com/office/powerpoint/2010/main" val="4271967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673" y="365125"/>
            <a:ext cx="11767127" cy="1325563"/>
          </a:xfrm>
        </p:spPr>
        <p:txBody>
          <a:bodyPr>
            <a:normAutofit/>
          </a:bodyPr>
          <a:lstStyle/>
          <a:p>
            <a:r>
              <a:rPr lang="en-US" sz="3200" b="1" dirty="0" smtClean="0"/>
              <a:t>“How </a:t>
            </a:r>
            <a:r>
              <a:rPr lang="en-US" sz="3200" b="1" dirty="0" err="1"/>
              <a:t>COVID</a:t>
            </a:r>
            <a:r>
              <a:rPr lang="en-US" sz="3200" b="1" dirty="0"/>
              <a:t>-19 vaccines were made so quickly without cutting </a:t>
            </a:r>
            <a:r>
              <a:rPr lang="en-US" sz="3200" b="1" dirty="0" smtClean="0"/>
              <a:t>corners”</a:t>
            </a:r>
            <a:r>
              <a:rPr lang="en-US" sz="3200" b="1" dirty="0"/>
              <a:t/>
            </a:r>
            <a:br>
              <a:rPr lang="en-US" sz="3200" b="1" dirty="0"/>
            </a:br>
            <a:r>
              <a:rPr lang="en-US" sz="2000" dirty="0" smtClean="0"/>
              <a:t>by Rachel Lance, Science News, June 29, 2021</a:t>
            </a:r>
            <a:endParaRPr lang="en-US" sz="2000" dirty="0"/>
          </a:p>
        </p:txBody>
      </p:sp>
      <p:sp>
        <p:nvSpPr>
          <p:cNvPr id="3" name="Content Placeholder 2"/>
          <p:cNvSpPr>
            <a:spLocks noGrp="1"/>
          </p:cNvSpPr>
          <p:nvPr>
            <p:ph idx="1"/>
          </p:nvPr>
        </p:nvSpPr>
        <p:spPr>
          <a:xfrm>
            <a:off x="295564" y="1607126"/>
            <a:ext cx="11693236" cy="4849091"/>
          </a:xfrm>
        </p:spPr>
        <p:txBody>
          <a:bodyPr>
            <a:normAutofit fontScale="85000" lnSpcReduction="20000"/>
          </a:bodyPr>
          <a:lstStyle/>
          <a:p>
            <a:pPr marL="0" indent="0">
              <a:buNone/>
            </a:pPr>
            <a:r>
              <a:rPr lang="en-US" dirty="0"/>
              <a:t>Unlocking the coronavirus’ secrets</a:t>
            </a:r>
          </a:p>
          <a:p>
            <a:pPr marL="0" indent="0">
              <a:buNone/>
            </a:pPr>
            <a:r>
              <a:rPr lang="en-US" dirty="0" smtClean="0"/>
              <a:t>“To </a:t>
            </a:r>
            <a:r>
              <a:rPr lang="en-US" dirty="0"/>
              <a:t>back up a bit first, designing the vaccines began far earlier than the jabs-in-arms stage. It began with deciphering the exact genetic makeup of SARS-</a:t>
            </a:r>
            <a:r>
              <a:rPr lang="en-US" dirty="0" err="1"/>
              <a:t>CoV</a:t>
            </a:r>
            <a:r>
              <a:rPr lang="en-US" dirty="0"/>
              <a:t>-2, the virus that causes </a:t>
            </a:r>
            <a:r>
              <a:rPr lang="en-US" dirty="0" err="1"/>
              <a:t>COVID</a:t>
            </a:r>
            <a:r>
              <a:rPr lang="en-US" dirty="0"/>
              <a:t>-19 (SN: 12/11/20). By early </a:t>
            </a:r>
            <a:r>
              <a:rPr lang="en-US" dirty="0">
                <a:solidFill>
                  <a:srgbClr val="C00000"/>
                </a:solidFill>
              </a:rPr>
              <a:t>January 2020</a:t>
            </a:r>
            <a:r>
              <a:rPr lang="en-US" dirty="0"/>
              <a:t>, that genetic blueprint was in hand and the first vaccines to test were ready just a few weeks later</a:t>
            </a:r>
            <a:r>
              <a:rPr lang="en-US" dirty="0" smtClean="0"/>
              <a:t>.</a:t>
            </a:r>
          </a:p>
          <a:p>
            <a:pPr marL="0" indent="0">
              <a:buNone/>
            </a:pPr>
            <a:r>
              <a:rPr lang="en-US" dirty="0"/>
              <a:t>For some perspective, researchers first deciphered, or sequenced, the entire human genome over a span of almost 13 years, starting in 1990 and wrapping up in 2003 (SN: 1/17/03). Because of </a:t>
            </a:r>
            <a:r>
              <a:rPr lang="en-US" dirty="0">
                <a:solidFill>
                  <a:srgbClr val="C00000"/>
                </a:solidFill>
              </a:rPr>
              <a:t>advances in computers</a:t>
            </a:r>
            <a:r>
              <a:rPr lang="en-US" dirty="0"/>
              <a:t>, the same task now can take only hours.</a:t>
            </a:r>
          </a:p>
          <a:p>
            <a:pPr marL="0" indent="0">
              <a:buNone/>
            </a:pPr>
            <a:r>
              <a:rPr lang="en-US" dirty="0" smtClean="0"/>
              <a:t>Most </a:t>
            </a:r>
            <a:r>
              <a:rPr lang="en-US" dirty="0"/>
              <a:t>crucially, researchers now had the genetic instructions for making the spike proteins that the virus uses to break into cells — a key ingredient for making the vaccines. Jutting out from the virus’ surface, these spike proteins make an easy target for the immune system to recognize. </a:t>
            </a:r>
            <a:r>
              <a:rPr lang="en-US" dirty="0">
                <a:solidFill>
                  <a:srgbClr val="C00000"/>
                </a:solidFill>
              </a:rPr>
              <a:t>Researchers knew to zero in on those proteins thanks to decades of work studying coronaviruses, including two that have caused other outbreaks of human diseases — SARS and </a:t>
            </a:r>
            <a:r>
              <a:rPr lang="en-US" dirty="0" err="1">
                <a:solidFill>
                  <a:srgbClr val="C00000"/>
                </a:solidFill>
              </a:rPr>
              <a:t>MERS</a:t>
            </a:r>
            <a:r>
              <a:rPr lang="en-US" dirty="0"/>
              <a:t>. That work also identified the best form of the protein to use: a stable form just before the virus fuses with a cell it’s about to infect</a:t>
            </a:r>
            <a:r>
              <a:rPr lang="en-US" dirty="0" smtClean="0"/>
              <a:t>.”</a:t>
            </a:r>
            <a:endParaRPr lang="en-US" dirty="0"/>
          </a:p>
        </p:txBody>
      </p:sp>
      <p:sp>
        <p:nvSpPr>
          <p:cNvPr id="4" name="Slide Number Placeholder 3"/>
          <p:cNvSpPr>
            <a:spLocks noGrp="1"/>
          </p:cNvSpPr>
          <p:nvPr>
            <p:ph type="sldNum" sz="quarter" idx="12"/>
          </p:nvPr>
        </p:nvSpPr>
        <p:spPr/>
        <p:txBody>
          <a:bodyPr/>
          <a:lstStyle/>
          <a:p>
            <a:fld id="{DA45802C-6B22-41B4-8117-0DAA99FE3604}" type="slidenum">
              <a:rPr lang="en-US" smtClean="0"/>
              <a:t>4</a:t>
            </a:fld>
            <a:endParaRPr lang="en-US"/>
          </a:p>
        </p:txBody>
      </p:sp>
    </p:spTree>
    <p:extLst>
      <p:ext uri="{BB962C8B-B14F-4D97-AF65-F5344CB8AC3E}">
        <p14:creationId xmlns:p14="http://schemas.microsoft.com/office/powerpoint/2010/main" val="7410575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2503331" y="648986"/>
            <a:ext cx="7117773" cy="6089800"/>
          </a:xfrm>
          <a:prstGeom prst="rect">
            <a:avLst/>
          </a:prstGeom>
          <a:blipFill>
            <a:blip r:embed="rId2" cstate="print"/>
            <a:stretch>
              <a:fillRect/>
            </a:stretch>
          </a:blipFill>
        </p:spPr>
        <p:txBody>
          <a:bodyPr wrap="square" lIns="0" tIns="0" rIns="0" bIns="0" rtlCol="0">
            <a:noAutofit/>
          </a:bodyPr>
          <a:lstStyle/>
          <a:p>
            <a:endParaRPr sz="1227" dirty="0"/>
          </a:p>
        </p:txBody>
      </p:sp>
      <p:sp>
        <p:nvSpPr>
          <p:cNvPr id="8" name="object 8"/>
          <p:cNvSpPr txBox="1"/>
          <p:nvPr/>
        </p:nvSpPr>
        <p:spPr>
          <a:xfrm>
            <a:off x="4061322" y="783649"/>
            <a:ext cx="3801133" cy="164435"/>
          </a:xfrm>
          <a:prstGeom prst="rect">
            <a:avLst/>
          </a:prstGeom>
        </p:spPr>
        <p:txBody>
          <a:bodyPr vert="horz" wrap="square" lIns="0" tIns="0" rIns="0" bIns="0" rtlCol="0">
            <a:noAutofit/>
          </a:bodyPr>
          <a:lstStyle/>
          <a:p>
            <a:pPr marL="8659"/>
            <a:r>
              <a:rPr sz="1909" b="1" dirty="0">
                <a:solidFill>
                  <a:srgbClr val="2E5395"/>
                </a:solidFill>
                <a:latin typeface="Arial"/>
                <a:cs typeface="Arial"/>
              </a:rPr>
              <a:t>H</a:t>
            </a:r>
            <a:r>
              <a:rPr sz="1909" b="1" spc="-17" dirty="0">
                <a:solidFill>
                  <a:srgbClr val="2E5395"/>
                </a:solidFill>
                <a:latin typeface="Arial"/>
                <a:cs typeface="Arial"/>
              </a:rPr>
              <a:t>o</a:t>
            </a:r>
            <a:r>
              <a:rPr sz="1909" b="1" dirty="0">
                <a:solidFill>
                  <a:srgbClr val="2E5395"/>
                </a:solidFill>
                <a:latin typeface="Arial"/>
                <a:cs typeface="Arial"/>
              </a:rPr>
              <a:t>w</a:t>
            </a:r>
            <a:r>
              <a:rPr sz="1909" b="1" spc="24" dirty="0">
                <a:solidFill>
                  <a:srgbClr val="2E5395"/>
                </a:solidFill>
                <a:latin typeface="Arial"/>
                <a:cs typeface="Arial"/>
              </a:rPr>
              <a:t> </a:t>
            </a:r>
            <a:r>
              <a:rPr sz="1909" b="1" dirty="0">
                <a:solidFill>
                  <a:srgbClr val="2E5395"/>
                </a:solidFill>
                <a:latin typeface="Arial"/>
                <a:cs typeface="Arial"/>
              </a:rPr>
              <a:t>a</a:t>
            </a:r>
            <a:r>
              <a:rPr sz="1909" b="1" spc="-10" dirty="0">
                <a:solidFill>
                  <a:srgbClr val="2E5395"/>
                </a:solidFill>
                <a:latin typeface="Arial"/>
                <a:cs typeface="Arial"/>
              </a:rPr>
              <a:t> </a:t>
            </a:r>
            <a:r>
              <a:rPr sz="1909" b="1" dirty="0">
                <a:solidFill>
                  <a:srgbClr val="2E5395"/>
                </a:solidFill>
                <a:latin typeface="Arial"/>
                <a:cs typeface="Arial"/>
              </a:rPr>
              <a:t>Bi</a:t>
            </a:r>
            <a:r>
              <a:rPr sz="1909" b="1" spc="3" dirty="0">
                <a:solidFill>
                  <a:srgbClr val="2E5395"/>
                </a:solidFill>
                <a:latin typeface="Arial"/>
                <a:cs typeface="Arial"/>
              </a:rPr>
              <a:t>l</a:t>
            </a:r>
            <a:r>
              <a:rPr sz="1909" b="1" dirty="0">
                <a:solidFill>
                  <a:srgbClr val="2E5395"/>
                </a:solidFill>
                <a:latin typeface="Arial"/>
                <a:cs typeface="Arial"/>
              </a:rPr>
              <a:t>l</a:t>
            </a:r>
            <a:r>
              <a:rPr sz="1909" b="1" spc="-7" dirty="0">
                <a:solidFill>
                  <a:srgbClr val="2E5395"/>
                </a:solidFill>
                <a:latin typeface="Arial"/>
                <a:cs typeface="Arial"/>
              </a:rPr>
              <a:t> </a:t>
            </a:r>
            <a:r>
              <a:rPr sz="1909" b="1" dirty="0">
                <a:solidFill>
                  <a:srgbClr val="2E5395"/>
                </a:solidFill>
                <a:latin typeface="Arial"/>
                <a:cs typeface="Arial"/>
              </a:rPr>
              <a:t>Be</a:t>
            </a:r>
            <a:r>
              <a:rPr sz="1909" b="1" spc="-7" dirty="0">
                <a:solidFill>
                  <a:srgbClr val="2E5395"/>
                </a:solidFill>
                <a:latin typeface="Arial"/>
                <a:cs typeface="Arial"/>
              </a:rPr>
              <a:t>c</a:t>
            </a:r>
            <a:r>
              <a:rPr sz="1909" b="1" dirty="0">
                <a:solidFill>
                  <a:srgbClr val="2E5395"/>
                </a:solidFill>
                <a:latin typeface="Arial"/>
                <a:cs typeface="Arial"/>
              </a:rPr>
              <a:t>omes</a:t>
            </a:r>
            <a:r>
              <a:rPr sz="1909" b="1" spc="-7" dirty="0">
                <a:solidFill>
                  <a:srgbClr val="2E5395"/>
                </a:solidFill>
                <a:latin typeface="Arial"/>
                <a:cs typeface="Arial"/>
              </a:rPr>
              <a:t> </a:t>
            </a:r>
            <a:r>
              <a:rPr sz="1909" b="1" dirty="0">
                <a:solidFill>
                  <a:srgbClr val="2E5395"/>
                </a:solidFill>
                <a:latin typeface="Arial"/>
                <a:cs typeface="Arial"/>
              </a:rPr>
              <a:t>an</a:t>
            </a:r>
            <a:r>
              <a:rPr sz="1909" b="1" spc="17" dirty="0">
                <a:solidFill>
                  <a:srgbClr val="2E5395"/>
                </a:solidFill>
                <a:latin typeface="Arial"/>
                <a:cs typeface="Arial"/>
              </a:rPr>
              <a:t> </a:t>
            </a:r>
            <a:r>
              <a:rPr sz="1909" b="1" spc="-27" dirty="0">
                <a:solidFill>
                  <a:srgbClr val="2E5395"/>
                </a:solidFill>
                <a:latin typeface="Arial"/>
                <a:cs typeface="Arial"/>
              </a:rPr>
              <a:t>A</a:t>
            </a:r>
            <a:r>
              <a:rPr sz="1909" b="1" spc="3" dirty="0">
                <a:solidFill>
                  <a:srgbClr val="2E5395"/>
                </a:solidFill>
                <a:latin typeface="Arial"/>
                <a:cs typeface="Arial"/>
              </a:rPr>
              <a:t>c</a:t>
            </a:r>
            <a:r>
              <a:rPr sz="1909" b="1" dirty="0">
                <a:solidFill>
                  <a:srgbClr val="2E5395"/>
                </a:solidFill>
                <a:latin typeface="Arial"/>
                <a:cs typeface="Arial"/>
              </a:rPr>
              <a:t>t</a:t>
            </a:r>
            <a:endParaRPr sz="1909" dirty="0">
              <a:latin typeface="Arial"/>
              <a:cs typeface="Arial"/>
            </a:endParaRPr>
          </a:p>
        </p:txBody>
      </p:sp>
      <p:sp>
        <p:nvSpPr>
          <p:cNvPr id="9" name="object 9"/>
          <p:cNvSpPr txBox="1"/>
          <p:nvPr/>
        </p:nvSpPr>
        <p:spPr>
          <a:xfrm>
            <a:off x="4061321" y="5430463"/>
            <a:ext cx="4070639" cy="702685"/>
          </a:xfrm>
          <a:prstGeom prst="rect">
            <a:avLst/>
          </a:prstGeom>
        </p:spPr>
        <p:txBody>
          <a:bodyPr vert="horz" wrap="square" lIns="0" tIns="0" rIns="0" bIns="0" rtlCol="0">
            <a:noAutofit/>
          </a:bodyPr>
          <a:lstStyle/>
          <a:p>
            <a:pPr marL="8659" marR="8659" algn="just"/>
            <a:endParaRPr sz="750" dirty="0">
              <a:latin typeface="Calibri"/>
              <a:cs typeface="Calibri"/>
            </a:endParaRPr>
          </a:p>
        </p:txBody>
      </p:sp>
      <p:sp>
        <p:nvSpPr>
          <p:cNvPr id="4" name="Slide Number Placeholder 3"/>
          <p:cNvSpPr>
            <a:spLocks noGrp="1"/>
          </p:cNvSpPr>
          <p:nvPr>
            <p:ph type="sldNum" sz="quarter" idx="4294967295"/>
          </p:nvPr>
        </p:nvSpPr>
        <p:spPr/>
        <p:txBody>
          <a:bodyPr/>
          <a:lstStyle/>
          <a:p>
            <a:fld id="{B6F15528-21DE-4FAA-801E-634DDDAF4B2B}" type="slidenum">
              <a:rPr lang="en-US" smtClean="0"/>
              <a:t>40</a:t>
            </a:fld>
            <a:endParaRPr lang="en-US" dirty="0"/>
          </a:p>
        </p:txBody>
      </p:sp>
      <p:sp>
        <p:nvSpPr>
          <p:cNvPr id="2" name="TextBox 1"/>
          <p:cNvSpPr txBox="1"/>
          <p:nvPr/>
        </p:nvSpPr>
        <p:spPr>
          <a:xfrm>
            <a:off x="434109" y="783649"/>
            <a:ext cx="1930400" cy="1077218"/>
          </a:xfrm>
          <a:prstGeom prst="rect">
            <a:avLst/>
          </a:prstGeom>
          <a:noFill/>
        </p:spPr>
        <p:txBody>
          <a:bodyPr wrap="square" rtlCol="0">
            <a:spAutoFit/>
          </a:bodyPr>
          <a:lstStyle/>
          <a:p>
            <a:r>
              <a:rPr lang="en-US" sz="3200" dirty="0" smtClean="0">
                <a:solidFill>
                  <a:srgbClr val="C00000"/>
                </a:solidFill>
              </a:rPr>
              <a:t>Legislative</a:t>
            </a:r>
          </a:p>
          <a:p>
            <a:r>
              <a:rPr lang="en-US" sz="3200" dirty="0" smtClean="0">
                <a:solidFill>
                  <a:srgbClr val="C00000"/>
                </a:solidFill>
              </a:rPr>
              <a:t>Process</a:t>
            </a:r>
            <a:endParaRPr lang="en-US" sz="3200" dirty="0">
              <a:solidFill>
                <a:srgbClr val="C00000"/>
              </a:solidFill>
            </a:endParaRPr>
          </a:p>
        </p:txBody>
      </p:sp>
      <p:sp>
        <p:nvSpPr>
          <p:cNvPr id="3" name="TextBox 2"/>
          <p:cNvSpPr txBox="1"/>
          <p:nvPr/>
        </p:nvSpPr>
        <p:spPr>
          <a:xfrm>
            <a:off x="9621104" y="648986"/>
            <a:ext cx="1979769" cy="4524315"/>
          </a:xfrm>
          <a:prstGeom prst="rect">
            <a:avLst/>
          </a:prstGeom>
          <a:noFill/>
        </p:spPr>
        <p:txBody>
          <a:bodyPr wrap="square" rtlCol="0">
            <a:spAutoFit/>
          </a:bodyPr>
          <a:lstStyle/>
          <a:p>
            <a:r>
              <a:rPr lang="en-US"/>
              <a:t>The annual budget usually originates in the House.  After passage, it is sent to the Senate.  After Senate passage, it is sent back to the House.  At that stage, the House may amend the budget one last time according to the Parliamentary rules used by the House and Senate. </a:t>
            </a:r>
            <a:endParaRPr lang="en-US" dirty="0"/>
          </a:p>
        </p:txBody>
      </p:sp>
    </p:spTree>
    <p:extLst>
      <p:ext uri="{BB962C8B-B14F-4D97-AF65-F5344CB8AC3E}">
        <p14:creationId xmlns:p14="http://schemas.microsoft.com/office/powerpoint/2010/main" val="4318925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2316018"/>
          </a:xfrm>
        </p:spPr>
        <p:txBody>
          <a:bodyPr>
            <a:noAutofit/>
          </a:bodyPr>
          <a:lstStyle/>
          <a:p>
            <a:r>
              <a:rPr lang="en-US" sz="3200" dirty="0" smtClean="0">
                <a:solidFill>
                  <a:srgbClr val="C00000"/>
                </a:solidFill>
              </a:rPr>
              <a:t>Legislative Process</a:t>
            </a:r>
            <a:br>
              <a:rPr lang="en-US" sz="3200" dirty="0" smtClean="0">
                <a:solidFill>
                  <a:srgbClr val="C00000"/>
                </a:solidFill>
              </a:rPr>
            </a:br>
            <a:r>
              <a:rPr lang="en-US" sz="3200" dirty="0" smtClean="0"/>
              <a:t>“How SC Gets Stuck With Bad Laws Most Legislators </a:t>
            </a:r>
            <a:br>
              <a:rPr lang="en-US" sz="3200" dirty="0" smtClean="0"/>
            </a:br>
            <a:r>
              <a:rPr lang="en-US" sz="3200" dirty="0" smtClean="0"/>
              <a:t>Had No Interest in Passing” </a:t>
            </a:r>
            <a:br>
              <a:rPr lang="en-US" sz="3200" dirty="0" smtClean="0"/>
            </a:br>
            <a:r>
              <a:rPr lang="en-US" sz="2400" dirty="0" smtClean="0"/>
              <a:t>by Cindi Ross Scoppe, Charleston Post and Courier, Saturday, August 28, 2021</a:t>
            </a:r>
            <a:endParaRPr lang="en-US" sz="2400" dirty="0"/>
          </a:p>
        </p:txBody>
      </p:sp>
      <p:sp>
        <p:nvSpPr>
          <p:cNvPr id="4" name="Content Placeholder 3"/>
          <p:cNvSpPr>
            <a:spLocks noGrp="1"/>
          </p:cNvSpPr>
          <p:nvPr>
            <p:ph idx="1"/>
          </p:nvPr>
        </p:nvSpPr>
        <p:spPr>
          <a:xfrm>
            <a:off x="838200" y="2789382"/>
            <a:ext cx="10515600" cy="3823854"/>
          </a:xfrm>
        </p:spPr>
        <p:txBody>
          <a:bodyPr>
            <a:normAutofit fontScale="85000" lnSpcReduction="20000"/>
          </a:bodyPr>
          <a:lstStyle/>
          <a:p>
            <a:r>
              <a:rPr lang="en-US" dirty="0"/>
              <a:t>But whether the proviso stands or falls, it’s important to understand that using provisos to write state law allows at best narrow minorities and at worst extremists to hijack the legislative process and give us laws that don’t reflect the will of the majority of legislators, let alone the public</a:t>
            </a:r>
            <a:r>
              <a:rPr lang="en-US" dirty="0" smtClean="0"/>
              <a:t>.</a:t>
            </a:r>
          </a:p>
          <a:p>
            <a:r>
              <a:rPr lang="en-US" dirty="0"/>
              <a:t>There’s nothing new or unusual about getting stuck with bad laws that aren’t broadly supported because they were slipped in through budget provisos. Lawmakers used to pass a second category of provisos that became permanent law rather than lasting just the year the budget was in effect, and that’s how the Legislature opened up our state to the nation’s nuclear waste. And hazardous waste. And medical waste. It’s how the Legislature passed a bribery-tainted retroactive tax break. It’s how the Legislature legalized video gambling — in that case passing a proviso that was written so deceptively that no one even realized it was there, much less what a devastating effect it would have on our state.</a:t>
            </a:r>
          </a:p>
        </p:txBody>
      </p:sp>
      <p:sp>
        <p:nvSpPr>
          <p:cNvPr id="5" name="Slide Number Placeholder 4"/>
          <p:cNvSpPr>
            <a:spLocks noGrp="1"/>
          </p:cNvSpPr>
          <p:nvPr>
            <p:ph type="sldNum" sz="quarter" idx="12"/>
          </p:nvPr>
        </p:nvSpPr>
        <p:spPr/>
        <p:txBody>
          <a:bodyPr/>
          <a:lstStyle/>
          <a:p>
            <a:fld id="{DA45802C-6B22-41B4-8117-0DAA99FE3604}" type="slidenum">
              <a:rPr lang="en-US" smtClean="0"/>
              <a:t>41</a:t>
            </a:fld>
            <a:endParaRPr lang="en-US"/>
          </a:p>
        </p:txBody>
      </p:sp>
    </p:spTree>
    <p:extLst>
      <p:ext uri="{BB962C8B-B14F-4D97-AF65-F5344CB8AC3E}">
        <p14:creationId xmlns:p14="http://schemas.microsoft.com/office/powerpoint/2010/main" val="36287518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A45802C-6B22-41B4-8117-0DAA99FE3604}" type="slidenum">
              <a:rPr lang="en-US" smtClean="0"/>
              <a:t>42</a:t>
            </a:fld>
            <a:endParaRPr lang="en-US"/>
          </a:p>
        </p:txBody>
      </p:sp>
      <p:sp>
        <p:nvSpPr>
          <p:cNvPr id="2" name="Title 1"/>
          <p:cNvSpPr>
            <a:spLocks noGrp="1"/>
          </p:cNvSpPr>
          <p:nvPr>
            <p:ph type="title" idx="4294967295"/>
          </p:nvPr>
        </p:nvSpPr>
        <p:spPr>
          <a:xfrm>
            <a:off x="365759" y="184727"/>
            <a:ext cx="11656193" cy="1505961"/>
          </a:xfrm>
        </p:spPr>
        <p:txBody>
          <a:bodyPr>
            <a:normAutofit fontScale="90000"/>
          </a:bodyPr>
          <a:lstStyle/>
          <a:p>
            <a:r>
              <a:rPr lang="en-US" dirty="0" smtClean="0"/>
              <a:t>Pew Research Center Poll: </a:t>
            </a:r>
            <a:br>
              <a:rPr lang="en-US" dirty="0" smtClean="0"/>
            </a:br>
            <a:r>
              <a:rPr lang="en-US" b="1" dirty="0" smtClean="0"/>
              <a:t>Public </a:t>
            </a:r>
            <a:r>
              <a:rPr lang="en-US" b="1" dirty="0"/>
              <a:t>Trust in Government: </a:t>
            </a:r>
            <a:r>
              <a:rPr lang="en-US" b="1" dirty="0" smtClean="0"/>
              <a:t>1958-2021  </a:t>
            </a:r>
            <a:r>
              <a:rPr lang="en-US" b="1" dirty="0" smtClean="0">
                <a:solidFill>
                  <a:srgbClr val="C00000"/>
                </a:solidFill>
              </a:rPr>
              <a:t>Issue of Trust</a:t>
            </a:r>
            <a:br>
              <a:rPr lang="en-US" b="1" dirty="0" smtClean="0">
                <a:solidFill>
                  <a:srgbClr val="C00000"/>
                </a:solidFill>
              </a:rPr>
            </a:br>
            <a:r>
              <a:rPr lang="en-US" sz="1800" b="1" dirty="0" smtClean="0"/>
              <a:t>May 17, 2021</a:t>
            </a:r>
            <a:r>
              <a:rPr lang="en-US" sz="1800" b="1" dirty="0"/>
              <a:t/>
            </a:r>
            <a:br>
              <a:rPr lang="en-US" sz="1800" b="1" dirty="0"/>
            </a:br>
            <a:endParaRPr lang="en-US" sz="1800" dirty="0"/>
          </a:p>
        </p:txBody>
      </p:sp>
      <p:pic>
        <p:nvPicPr>
          <p:cNvPr id="6" name="Picture 5"/>
          <p:cNvPicPr>
            <a:picLocks noChangeAspect="1"/>
          </p:cNvPicPr>
          <p:nvPr/>
        </p:nvPicPr>
        <p:blipFill rotWithShape="1">
          <a:blip r:embed="rId2"/>
          <a:srcRect l="4980" t="38937" r="7703" b="13718"/>
          <a:stretch/>
        </p:blipFill>
        <p:spPr>
          <a:xfrm>
            <a:off x="365760" y="1893455"/>
            <a:ext cx="11656193" cy="4462895"/>
          </a:xfrm>
          <a:prstGeom prst="rect">
            <a:avLst/>
          </a:prstGeom>
        </p:spPr>
      </p:pic>
    </p:spTree>
    <p:extLst>
      <p:ext uri="{BB962C8B-B14F-4D97-AF65-F5344CB8AC3E}">
        <p14:creationId xmlns:p14="http://schemas.microsoft.com/office/powerpoint/2010/main" val="30136602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A45802C-6B22-41B4-8117-0DAA99FE3604}" type="slidenum">
              <a:rPr lang="en-US" smtClean="0"/>
              <a:t>43</a:t>
            </a:fld>
            <a:endParaRPr lang="en-US"/>
          </a:p>
        </p:txBody>
      </p:sp>
      <p:pic>
        <p:nvPicPr>
          <p:cNvPr id="3" name="Picture 2"/>
          <p:cNvPicPr>
            <a:picLocks noChangeAspect="1"/>
          </p:cNvPicPr>
          <p:nvPr/>
        </p:nvPicPr>
        <p:blipFill>
          <a:blip r:embed="rId2"/>
          <a:stretch>
            <a:fillRect/>
          </a:stretch>
        </p:blipFill>
        <p:spPr>
          <a:xfrm>
            <a:off x="2646947" y="609355"/>
            <a:ext cx="9172876" cy="5639289"/>
          </a:xfrm>
          <a:prstGeom prst="rect">
            <a:avLst/>
          </a:prstGeom>
        </p:spPr>
      </p:pic>
      <p:sp>
        <p:nvSpPr>
          <p:cNvPr id="4" name="TextBox 3"/>
          <p:cNvSpPr txBox="1"/>
          <p:nvPr/>
        </p:nvSpPr>
        <p:spPr>
          <a:xfrm>
            <a:off x="154004" y="609355"/>
            <a:ext cx="2492943" cy="3970318"/>
          </a:xfrm>
          <a:prstGeom prst="rect">
            <a:avLst/>
          </a:prstGeom>
          <a:noFill/>
        </p:spPr>
        <p:txBody>
          <a:bodyPr wrap="square" rtlCol="0">
            <a:spAutoFit/>
          </a:bodyPr>
          <a:lstStyle/>
          <a:p>
            <a:r>
              <a:rPr lang="en-US" sz="3600" dirty="0" smtClean="0">
                <a:solidFill>
                  <a:srgbClr val="C00000"/>
                </a:solidFill>
              </a:rPr>
              <a:t>Issue of Trust</a:t>
            </a:r>
          </a:p>
          <a:p>
            <a:endParaRPr lang="en-US" sz="3600" dirty="0"/>
          </a:p>
          <a:p>
            <a:r>
              <a:rPr lang="en-US" sz="3600" dirty="0" smtClean="0"/>
              <a:t>Pew</a:t>
            </a:r>
          </a:p>
          <a:p>
            <a:r>
              <a:rPr lang="en-US" sz="3600" dirty="0" smtClean="0"/>
              <a:t>Research Center </a:t>
            </a:r>
          </a:p>
          <a:p>
            <a:r>
              <a:rPr lang="en-US" sz="3600" dirty="0" smtClean="0"/>
              <a:t>Poll</a:t>
            </a:r>
            <a:endParaRPr lang="en-US" sz="3600" dirty="0"/>
          </a:p>
        </p:txBody>
      </p:sp>
    </p:spTree>
    <p:extLst>
      <p:ext uri="{BB962C8B-B14F-4D97-AF65-F5344CB8AC3E}">
        <p14:creationId xmlns:p14="http://schemas.microsoft.com/office/powerpoint/2010/main" val="15197751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15" y="210486"/>
            <a:ext cx="9355755" cy="1600200"/>
          </a:xfrm>
        </p:spPr>
        <p:txBody>
          <a:bodyPr>
            <a:normAutofit fontScale="90000"/>
          </a:bodyPr>
          <a:lstStyle/>
          <a:p>
            <a:r>
              <a:rPr lang="en-US" b="1" dirty="0" smtClean="0">
                <a:solidFill>
                  <a:srgbClr val="FF0000"/>
                </a:solidFill>
              </a:rPr>
              <a:t>Pew Research Center: </a:t>
            </a:r>
            <a:br>
              <a:rPr lang="en-US" b="1" dirty="0" smtClean="0">
                <a:solidFill>
                  <a:srgbClr val="FF0000"/>
                </a:solidFill>
              </a:rPr>
            </a:br>
            <a:r>
              <a:rPr lang="en-US" b="1" dirty="0" smtClean="0"/>
              <a:t>“Young </a:t>
            </a:r>
            <a:r>
              <a:rPr lang="en-US" b="1" dirty="0"/>
              <a:t>Americans are less trusting of other people – and key institutions – than their </a:t>
            </a:r>
            <a:r>
              <a:rPr lang="en-US" b="1" dirty="0" smtClean="0"/>
              <a:t>elders.”</a:t>
            </a:r>
            <a:br>
              <a:rPr lang="en-US" b="1" dirty="0" smtClean="0"/>
            </a:br>
            <a:r>
              <a:rPr lang="en-US" sz="2000" b="1" dirty="0" smtClean="0"/>
              <a:t>August 6, 2019 by John </a:t>
            </a:r>
            <a:r>
              <a:rPr lang="en-US" sz="2000" b="1" dirty="0" err="1" smtClean="0"/>
              <a:t>Gramlich</a:t>
            </a:r>
            <a:endParaRPr lang="en-US" sz="2000" dirty="0"/>
          </a:p>
        </p:txBody>
      </p:sp>
      <p:sp>
        <p:nvSpPr>
          <p:cNvPr id="5" name="Slide Number Placeholder 4"/>
          <p:cNvSpPr>
            <a:spLocks noGrp="1"/>
          </p:cNvSpPr>
          <p:nvPr>
            <p:ph type="sldNum" sz="quarter" idx="12"/>
          </p:nvPr>
        </p:nvSpPr>
        <p:spPr/>
        <p:txBody>
          <a:bodyPr/>
          <a:lstStyle/>
          <a:p>
            <a:fld id="{DA45802C-6B22-41B4-8117-0DAA99FE3604}" type="slidenum">
              <a:rPr lang="en-US" smtClean="0"/>
              <a:t>44</a:t>
            </a:fld>
            <a:endParaRPr lang="en-US"/>
          </a:p>
        </p:txBody>
      </p:sp>
      <p:pic>
        <p:nvPicPr>
          <p:cNvPr id="6" name="Picture 5"/>
          <p:cNvPicPr>
            <a:picLocks noChangeAspect="1"/>
          </p:cNvPicPr>
          <p:nvPr/>
        </p:nvPicPr>
        <p:blipFill rotWithShape="1">
          <a:blip r:embed="rId2"/>
          <a:srcRect l="4140" t="38935" r="44702" b="21673"/>
          <a:stretch/>
        </p:blipFill>
        <p:spPr>
          <a:xfrm>
            <a:off x="1614415" y="2057400"/>
            <a:ext cx="9355755" cy="4052236"/>
          </a:xfrm>
          <a:prstGeom prst="rect">
            <a:avLst/>
          </a:prstGeom>
        </p:spPr>
      </p:pic>
      <p:sp>
        <p:nvSpPr>
          <p:cNvPr id="7" name="TextBox 6"/>
          <p:cNvSpPr txBox="1"/>
          <p:nvPr/>
        </p:nvSpPr>
        <p:spPr>
          <a:xfrm>
            <a:off x="286327" y="2124364"/>
            <a:ext cx="1136073" cy="1569660"/>
          </a:xfrm>
          <a:prstGeom prst="rect">
            <a:avLst/>
          </a:prstGeom>
          <a:noFill/>
        </p:spPr>
        <p:txBody>
          <a:bodyPr wrap="square" rtlCol="0">
            <a:spAutoFit/>
          </a:bodyPr>
          <a:lstStyle/>
          <a:p>
            <a:r>
              <a:rPr lang="en-US" sz="3200" dirty="0">
                <a:solidFill>
                  <a:srgbClr val="C00000"/>
                </a:solidFill>
              </a:rPr>
              <a:t>Issue </a:t>
            </a:r>
            <a:endParaRPr lang="en-US" sz="3200" dirty="0" smtClean="0">
              <a:solidFill>
                <a:srgbClr val="C00000"/>
              </a:solidFill>
            </a:endParaRPr>
          </a:p>
          <a:p>
            <a:r>
              <a:rPr lang="en-US" sz="3200" dirty="0" smtClean="0">
                <a:solidFill>
                  <a:srgbClr val="C00000"/>
                </a:solidFill>
              </a:rPr>
              <a:t>of </a:t>
            </a:r>
          </a:p>
          <a:p>
            <a:r>
              <a:rPr lang="en-US" sz="3200" dirty="0" smtClean="0">
                <a:solidFill>
                  <a:srgbClr val="C00000"/>
                </a:solidFill>
              </a:rPr>
              <a:t>Trust</a:t>
            </a:r>
            <a:endParaRPr lang="en-US" sz="3200" dirty="0">
              <a:solidFill>
                <a:srgbClr val="C00000"/>
              </a:solidFill>
            </a:endParaRPr>
          </a:p>
        </p:txBody>
      </p:sp>
    </p:spTree>
    <p:extLst>
      <p:ext uri="{BB962C8B-B14F-4D97-AF65-F5344CB8AC3E}">
        <p14:creationId xmlns:p14="http://schemas.microsoft.com/office/powerpoint/2010/main" val="4025363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331" y="259772"/>
            <a:ext cx="7657628" cy="2435301"/>
          </a:xfrm>
        </p:spPr>
        <p:txBody>
          <a:bodyPr>
            <a:noAutofit/>
          </a:bodyPr>
          <a:lstStyle/>
          <a:p>
            <a:pPr algn="ctr"/>
            <a:r>
              <a:rPr lang="en-US" sz="6000" dirty="0" smtClean="0">
                <a:solidFill>
                  <a:srgbClr val="C00000"/>
                </a:solidFill>
              </a:rPr>
              <a:t>CULTURE</a:t>
            </a:r>
            <a:r>
              <a:rPr lang="en-US" sz="4091" dirty="0" smtClean="0"/>
              <a:t/>
            </a:r>
            <a:br>
              <a:rPr lang="en-US" sz="4091" dirty="0" smtClean="0"/>
            </a:br>
            <a:r>
              <a:rPr lang="en-US" sz="4091" dirty="0" smtClean="0"/>
              <a:t>In </a:t>
            </a:r>
            <a:r>
              <a:rPr lang="en-US" sz="4091" dirty="0"/>
              <a:t>South Carolina we are particularly sensitive to tyranny</a:t>
            </a:r>
          </a:p>
        </p:txBody>
      </p:sp>
      <p:pic>
        <p:nvPicPr>
          <p:cNvPr id="5" name="Content Placeholder 4"/>
          <p:cNvPicPr>
            <a:picLocks noGrp="1" noChangeAspect="1"/>
          </p:cNvPicPr>
          <p:nvPr>
            <p:ph idx="1"/>
          </p:nvPr>
        </p:nvPicPr>
        <p:blipFill>
          <a:blip r:embed="rId2"/>
          <a:stretch>
            <a:fillRect/>
          </a:stretch>
        </p:blipFill>
        <p:spPr>
          <a:xfrm>
            <a:off x="5827809" y="2820202"/>
            <a:ext cx="4039150" cy="3051209"/>
          </a:xfrm>
          <a:prstGeom prst="rect">
            <a:avLst/>
          </a:prstGeom>
        </p:spPr>
      </p:pic>
      <p:sp>
        <p:nvSpPr>
          <p:cNvPr id="4" name="Text Placeholder 3"/>
          <p:cNvSpPr>
            <a:spLocks noGrp="1"/>
          </p:cNvSpPr>
          <p:nvPr>
            <p:ph type="body" sz="half" idx="2"/>
          </p:nvPr>
        </p:nvSpPr>
        <p:spPr>
          <a:xfrm>
            <a:off x="2209332" y="2820202"/>
            <a:ext cx="3263941" cy="3829981"/>
          </a:xfrm>
        </p:spPr>
        <p:txBody>
          <a:bodyPr>
            <a:noAutofit/>
          </a:bodyPr>
          <a:lstStyle/>
          <a:p>
            <a:pPr marL="311719" indent="-311719">
              <a:buFont typeface="Wingdings" panose="05000000000000000000" pitchFamily="2" charset="2"/>
              <a:buChar char="ü"/>
            </a:pPr>
            <a:r>
              <a:rPr lang="en-US" sz="1909" dirty="0"/>
              <a:t>The Gadsden flag is named after revolutionary war hero General Christopher Gadsden of South Carolina.</a:t>
            </a:r>
          </a:p>
          <a:p>
            <a:pPr marL="311719" indent="-311719">
              <a:buFont typeface="Wingdings" panose="05000000000000000000" pitchFamily="2" charset="2"/>
              <a:buChar char="ü"/>
            </a:pPr>
            <a:r>
              <a:rPr lang="en-US" sz="1909" dirty="0"/>
              <a:t>Many colonists in South Carolina associated tyranny with King George III.</a:t>
            </a:r>
          </a:p>
          <a:p>
            <a:pPr marL="311719" indent="-311719">
              <a:buFont typeface="Wingdings" panose="05000000000000000000" pitchFamily="2" charset="2"/>
              <a:buChar char="ü"/>
            </a:pPr>
            <a:r>
              <a:rPr lang="en-US" sz="1909" dirty="0"/>
              <a:t>Even to this day, distrust of the executive yields the governmental structure we use today.</a:t>
            </a:r>
          </a:p>
        </p:txBody>
      </p:sp>
    </p:spTree>
    <p:extLst>
      <p:ext uri="{BB962C8B-B14F-4D97-AF65-F5344CB8AC3E}">
        <p14:creationId xmlns:p14="http://schemas.microsoft.com/office/powerpoint/2010/main" val="31048333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839788" y="211756"/>
            <a:ext cx="5792018" cy="6424862"/>
          </a:xfrm>
        </p:spPr>
        <p:txBody>
          <a:bodyPr>
            <a:normAutofit fontScale="92500"/>
          </a:bodyPr>
          <a:lstStyle/>
          <a:p>
            <a:r>
              <a:rPr lang="en-US" sz="6000" dirty="0" smtClean="0">
                <a:solidFill>
                  <a:srgbClr val="C00000"/>
                </a:solidFill>
              </a:rPr>
              <a:t>CULTURE</a:t>
            </a:r>
          </a:p>
          <a:p>
            <a:endParaRPr lang="en-US" sz="2400" dirty="0"/>
          </a:p>
          <a:p>
            <a:r>
              <a:rPr lang="en-US" sz="2400" dirty="0" smtClean="0"/>
              <a:t>“Tight cultures have strong social norms and little tolerance for deviance, while loose cultures have weak social norms and are highly permissive.  The former are rule makers and the latter are rule breakers.”</a:t>
            </a:r>
          </a:p>
          <a:p>
            <a:r>
              <a:rPr lang="en-US" sz="2400" dirty="0" smtClean="0"/>
              <a:t>“Tightness-looseness is also distinct from previous ways that scholars have compared cultures, such as whether they are collectivist or individualist (collectivist cultures emphasize family ties; individualist cultures stress self-reliance).  There are plenty of nations in each of the four quadrants: collectivist and tight (Japan and Singapore), collectivist and loose (Brazil and Spain), </a:t>
            </a:r>
            <a:r>
              <a:rPr lang="en-US" sz="2400" dirty="0" smtClean="0">
                <a:solidFill>
                  <a:srgbClr val="C00000"/>
                </a:solidFill>
              </a:rPr>
              <a:t>individualist and loose (the United States and New Zealand)</a:t>
            </a:r>
            <a:r>
              <a:rPr lang="en-US" sz="2400" dirty="0" smtClean="0"/>
              <a:t> and individualist and tight (Austria and Germany).”</a:t>
            </a:r>
            <a:endParaRPr lang="en-US" sz="2400" dirty="0"/>
          </a:p>
        </p:txBody>
      </p:sp>
      <p:sp>
        <p:nvSpPr>
          <p:cNvPr id="5" name="Slide Number Placeholder 4"/>
          <p:cNvSpPr>
            <a:spLocks noGrp="1"/>
          </p:cNvSpPr>
          <p:nvPr>
            <p:ph type="sldNum" sz="quarter" idx="12"/>
          </p:nvPr>
        </p:nvSpPr>
        <p:spPr/>
        <p:txBody>
          <a:bodyPr/>
          <a:lstStyle/>
          <a:p>
            <a:fld id="{DA45802C-6B22-41B4-8117-0DAA99FE3604}" type="slidenum">
              <a:rPr lang="en-US" smtClean="0"/>
              <a:t>46</a:t>
            </a:fld>
            <a:endParaRPr lang="en-US"/>
          </a:p>
        </p:txBody>
      </p:sp>
      <p:pic>
        <p:nvPicPr>
          <p:cNvPr id="13" name="Picture 12"/>
          <p:cNvPicPr>
            <a:picLocks noChangeAspect="1"/>
          </p:cNvPicPr>
          <p:nvPr/>
        </p:nvPicPr>
        <p:blipFill rotWithShape="1">
          <a:blip r:embed="rId2"/>
          <a:srcRect l="38351" t="24058" r="39860" b="15872"/>
          <a:stretch/>
        </p:blipFill>
        <p:spPr>
          <a:xfrm>
            <a:off x="6816850" y="457200"/>
            <a:ext cx="3984859" cy="6179419"/>
          </a:xfrm>
          <a:prstGeom prst="rect">
            <a:avLst/>
          </a:prstGeom>
        </p:spPr>
      </p:pic>
    </p:spTree>
    <p:extLst>
      <p:ext uri="{BB962C8B-B14F-4D97-AF65-F5344CB8AC3E}">
        <p14:creationId xmlns:p14="http://schemas.microsoft.com/office/powerpoint/2010/main" val="32170720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909782"/>
          </a:xfrm>
        </p:spPr>
        <p:txBody>
          <a:bodyPr>
            <a:normAutofit/>
          </a:bodyPr>
          <a:lstStyle/>
          <a:p>
            <a:r>
              <a:rPr lang="en-US" sz="5400" dirty="0" smtClean="0">
                <a:solidFill>
                  <a:srgbClr val="C00000"/>
                </a:solidFill>
              </a:rPr>
              <a:t>CULTURE</a:t>
            </a:r>
            <a:endParaRPr lang="en-US" sz="5400" dirty="0">
              <a:solidFill>
                <a:srgbClr val="C00000"/>
              </a:solidFill>
            </a:endParaRPr>
          </a:p>
        </p:txBody>
      </p:sp>
      <p:sp>
        <p:nvSpPr>
          <p:cNvPr id="4" name="Text Placeholder 3"/>
          <p:cNvSpPr>
            <a:spLocks noGrp="1"/>
          </p:cNvSpPr>
          <p:nvPr>
            <p:ph type="body" sz="half" idx="2"/>
          </p:nvPr>
        </p:nvSpPr>
        <p:spPr>
          <a:xfrm>
            <a:off x="839788" y="1496291"/>
            <a:ext cx="3932237" cy="4860059"/>
          </a:xfrm>
        </p:spPr>
        <p:txBody>
          <a:bodyPr>
            <a:normAutofit/>
          </a:bodyPr>
          <a:lstStyle/>
          <a:p>
            <a:r>
              <a:rPr lang="en-US" sz="2000" dirty="0" smtClean="0"/>
              <a:t>Fixed and Fluid</a:t>
            </a:r>
          </a:p>
          <a:p>
            <a:endParaRPr lang="en-US" sz="2000" dirty="0"/>
          </a:p>
          <a:p>
            <a:r>
              <a:rPr lang="en-US" sz="2000" dirty="0" smtClean="0"/>
              <a:t>“The term “fixed” describes people who are warier of social and cultural change and hence more set in their ways, more suspicious of outsiders, and more comfortable with the familiar and predictable.  People we call “fluid,” on the other hand, support changing social and cultural norms, are excited by things that are new and novel, and are open to, and welcoming of, people who look and sound different.” </a:t>
            </a:r>
            <a:endParaRPr lang="en-US" sz="2000" dirty="0"/>
          </a:p>
        </p:txBody>
      </p:sp>
      <p:sp>
        <p:nvSpPr>
          <p:cNvPr id="5" name="Slide Number Placeholder 4"/>
          <p:cNvSpPr>
            <a:spLocks noGrp="1"/>
          </p:cNvSpPr>
          <p:nvPr>
            <p:ph type="sldNum" sz="quarter" idx="12"/>
          </p:nvPr>
        </p:nvSpPr>
        <p:spPr/>
        <p:txBody>
          <a:bodyPr/>
          <a:lstStyle/>
          <a:p>
            <a:fld id="{DA45802C-6B22-41B4-8117-0DAA99FE3604}" type="slidenum">
              <a:rPr lang="en-US" smtClean="0"/>
              <a:t>47</a:t>
            </a:fld>
            <a:endParaRPr lang="en-US"/>
          </a:p>
        </p:txBody>
      </p:sp>
      <p:pic>
        <p:nvPicPr>
          <p:cNvPr id="10" name="Picture 9"/>
          <p:cNvPicPr>
            <a:picLocks noChangeAspect="1"/>
          </p:cNvPicPr>
          <p:nvPr/>
        </p:nvPicPr>
        <p:blipFill rotWithShape="1">
          <a:blip r:embed="rId2"/>
          <a:srcRect l="11561" t="28720" r="68018" b="14560"/>
          <a:stretch/>
        </p:blipFill>
        <p:spPr>
          <a:xfrm>
            <a:off x="7064943" y="526472"/>
            <a:ext cx="3734700" cy="5834685"/>
          </a:xfrm>
          <a:prstGeom prst="rect">
            <a:avLst/>
          </a:prstGeom>
        </p:spPr>
      </p:pic>
    </p:spTree>
    <p:extLst>
      <p:ext uri="{BB962C8B-B14F-4D97-AF65-F5344CB8AC3E}">
        <p14:creationId xmlns:p14="http://schemas.microsoft.com/office/powerpoint/2010/main" val="14243848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rgbClr val="C00000"/>
                </a:solidFill>
              </a:rPr>
              <a:t>Culture</a:t>
            </a:r>
            <a:r>
              <a:rPr lang="en-US" dirty="0" smtClean="0"/>
              <a:t/>
            </a:r>
            <a:br>
              <a:rPr lang="en-US" dirty="0" smtClean="0"/>
            </a:br>
            <a:r>
              <a:rPr lang="en-US" dirty="0" smtClean="0"/>
              <a:t>4 Simple Questions from </a:t>
            </a:r>
            <a:r>
              <a:rPr lang="en-US" u="sng" dirty="0" smtClean="0"/>
              <a:t>Prius or Pickup</a:t>
            </a:r>
            <a:endParaRPr lang="en-US" u="sng" dirty="0"/>
          </a:p>
        </p:txBody>
      </p:sp>
      <p:sp>
        <p:nvSpPr>
          <p:cNvPr id="7" name="Content Placeholder 6"/>
          <p:cNvSpPr>
            <a:spLocks noGrp="1"/>
          </p:cNvSpPr>
          <p:nvPr>
            <p:ph idx="1"/>
          </p:nvPr>
        </p:nvSpPr>
        <p:spPr/>
        <p:txBody>
          <a:bodyPr/>
          <a:lstStyle/>
          <a:p>
            <a:pPr marL="0" indent="0">
              <a:buNone/>
            </a:pPr>
            <a:r>
              <a:rPr lang="en-US" i="1" dirty="0">
                <a:solidFill>
                  <a:srgbClr val="000000"/>
                </a:solidFill>
                <a:latin typeface="roboto"/>
              </a:rPr>
              <a:t>Although there are a number of qualities that people feel children should have, every person thinks that some are more important than others. I am going to read you pairs of desirable qualities. Please tell me which one you think is more important for a child to have.</a:t>
            </a:r>
            <a:endParaRPr lang="en-US" dirty="0">
              <a:solidFill>
                <a:srgbClr val="000000"/>
              </a:solidFill>
              <a:latin typeface="roboto"/>
            </a:endParaRPr>
          </a:p>
          <a:p>
            <a:pPr>
              <a:buFont typeface="+mj-lt"/>
              <a:buAutoNum type="arabicPeriod"/>
            </a:pPr>
            <a:r>
              <a:rPr lang="en-US" i="1" dirty="0">
                <a:solidFill>
                  <a:srgbClr val="000000"/>
                </a:solidFill>
                <a:latin typeface="roboto"/>
              </a:rPr>
              <a:t>Independence versus respect for elders</a:t>
            </a:r>
            <a:endParaRPr lang="en-US" dirty="0">
              <a:solidFill>
                <a:srgbClr val="000000"/>
              </a:solidFill>
              <a:latin typeface="roboto"/>
            </a:endParaRPr>
          </a:p>
          <a:p>
            <a:pPr>
              <a:buFont typeface="+mj-lt"/>
              <a:buAutoNum type="arabicPeriod"/>
            </a:pPr>
            <a:r>
              <a:rPr lang="en-US" i="1" dirty="0">
                <a:solidFill>
                  <a:srgbClr val="000000"/>
                </a:solidFill>
                <a:latin typeface="roboto"/>
              </a:rPr>
              <a:t>Obedience versus self-reliance</a:t>
            </a:r>
            <a:endParaRPr lang="en-US" dirty="0">
              <a:solidFill>
                <a:srgbClr val="000000"/>
              </a:solidFill>
              <a:latin typeface="roboto"/>
            </a:endParaRPr>
          </a:p>
          <a:p>
            <a:pPr>
              <a:buFont typeface="+mj-lt"/>
              <a:buAutoNum type="arabicPeriod"/>
            </a:pPr>
            <a:r>
              <a:rPr lang="en-US" i="1" dirty="0">
                <a:solidFill>
                  <a:srgbClr val="000000"/>
                </a:solidFill>
                <a:latin typeface="roboto"/>
              </a:rPr>
              <a:t>Curiosity versus good manners</a:t>
            </a:r>
            <a:endParaRPr lang="en-US" dirty="0">
              <a:solidFill>
                <a:srgbClr val="000000"/>
              </a:solidFill>
              <a:latin typeface="roboto"/>
            </a:endParaRPr>
          </a:p>
          <a:p>
            <a:pPr>
              <a:buFont typeface="+mj-lt"/>
              <a:buAutoNum type="arabicPeriod"/>
            </a:pPr>
            <a:r>
              <a:rPr lang="en-US" i="1" dirty="0">
                <a:solidFill>
                  <a:srgbClr val="000000"/>
                </a:solidFill>
                <a:latin typeface="roboto"/>
              </a:rPr>
              <a:t>Being considerate versus being well behaved</a:t>
            </a:r>
            <a:endParaRPr lang="en-US" dirty="0">
              <a:solidFill>
                <a:srgbClr val="000000"/>
              </a:solidFill>
              <a:latin typeface="roboto"/>
            </a:endParaRPr>
          </a:p>
          <a:p>
            <a:endParaRPr lang="en-US" dirty="0"/>
          </a:p>
        </p:txBody>
      </p:sp>
      <p:sp>
        <p:nvSpPr>
          <p:cNvPr id="5" name="Slide Number Placeholder 4"/>
          <p:cNvSpPr>
            <a:spLocks noGrp="1"/>
          </p:cNvSpPr>
          <p:nvPr>
            <p:ph type="sldNum" sz="quarter" idx="12"/>
          </p:nvPr>
        </p:nvSpPr>
        <p:spPr/>
        <p:txBody>
          <a:bodyPr/>
          <a:lstStyle/>
          <a:p>
            <a:fld id="{DA45802C-6B22-41B4-8117-0DAA99FE3604}" type="slidenum">
              <a:rPr lang="en-US" smtClean="0"/>
              <a:t>48</a:t>
            </a:fld>
            <a:endParaRPr lang="en-US"/>
          </a:p>
        </p:txBody>
      </p:sp>
    </p:spTree>
    <p:extLst>
      <p:ext uri="{BB962C8B-B14F-4D97-AF65-F5344CB8AC3E}">
        <p14:creationId xmlns:p14="http://schemas.microsoft.com/office/powerpoint/2010/main" val="6539231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50875"/>
          </a:xfrm>
        </p:spPr>
        <p:txBody>
          <a:bodyPr>
            <a:noAutofit/>
          </a:bodyPr>
          <a:lstStyle/>
          <a:p>
            <a:r>
              <a:rPr lang="en-US" sz="5400" dirty="0" smtClean="0">
                <a:solidFill>
                  <a:srgbClr val="0070C0"/>
                </a:solidFill>
              </a:rPr>
              <a:t>Take Away</a:t>
            </a:r>
            <a:endParaRPr lang="en-US" sz="5400" dirty="0">
              <a:solidFill>
                <a:srgbClr val="0070C0"/>
              </a:solidFill>
            </a:endParaRPr>
          </a:p>
        </p:txBody>
      </p:sp>
      <p:sp>
        <p:nvSpPr>
          <p:cNvPr id="3" name="Content Placeholder 2"/>
          <p:cNvSpPr>
            <a:spLocks noGrp="1"/>
          </p:cNvSpPr>
          <p:nvPr>
            <p:ph idx="1"/>
          </p:nvPr>
        </p:nvSpPr>
        <p:spPr>
          <a:xfrm>
            <a:off x="838200" y="1385455"/>
            <a:ext cx="10515600" cy="4791508"/>
          </a:xfrm>
        </p:spPr>
        <p:txBody>
          <a:bodyPr>
            <a:normAutofit/>
          </a:bodyPr>
          <a:lstStyle/>
          <a:p>
            <a:r>
              <a:rPr lang="en-US" dirty="0" smtClean="0"/>
              <a:t>The past 18 months of the Pandemic have been a roller coaster.</a:t>
            </a:r>
            <a:br>
              <a:rPr lang="en-US" dirty="0" smtClean="0"/>
            </a:br>
            <a:endParaRPr lang="en-US" dirty="0" smtClean="0"/>
          </a:p>
          <a:p>
            <a:r>
              <a:rPr lang="en-US" dirty="0" smtClean="0"/>
              <a:t>Revenue did not perform as poorly as expected during the Pandemic.</a:t>
            </a:r>
            <a:br>
              <a:rPr lang="en-US" dirty="0" smtClean="0"/>
            </a:br>
            <a:endParaRPr lang="en-US" dirty="0" smtClean="0"/>
          </a:p>
          <a:p>
            <a:r>
              <a:rPr lang="en-US" dirty="0" smtClean="0"/>
              <a:t>Luckily, SC had cash on hand from March 2020 and beyond to deploy for </a:t>
            </a:r>
            <a:r>
              <a:rPr lang="en-US" dirty="0" err="1" smtClean="0"/>
              <a:t>COVID</a:t>
            </a:r>
            <a:r>
              <a:rPr lang="en-US" dirty="0" smtClean="0"/>
              <a:t> related expenses.  Implementing a “Continuing Resolution” was key.</a:t>
            </a:r>
            <a:br>
              <a:rPr lang="en-US" dirty="0" smtClean="0"/>
            </a:br>
            <a:endParaRPr lang="en-US" dirty="0" smtClean="0"/>
          </a:p>
          <a:p>
            <a:r>
              <a:rPr lang="en-US" dirty="0" smtClean="0"/>
              <a:t>Federal stimulus funds are plentiful, and the deployment of these funds can be transformative for SC.</a:t>
            </a:r>
          </a:p>
        </p:txBody>
      </p:sp>
      <p:sp>
        <p:nvSpPr>
          <p:cNvPr id="4" name="Slide Number Placeholder 3"/>
          <p:cNvSpPr>
            <a:spLocks noGrp="1"/>
          </p:cNvSpPr>
          <p:nvPr>
            <p:ph type="sldNum" sz="quarter" idx="12"/>
          </p:nvPr>
        </p:nvSpPr>
        <p:spPr/>
        <p:txBody>
          <a:bodyPr/>
          <a:lstStyle/>
          <a:p>
            <a:fld id="{DA45802C-6B22-41B4-8117-0DAA99FE3604}" type="slidenum">
              <a:rPr lang="en-US" smtClean="0"/>
              <a:t>49</a:t>
            </a:fld>
            <a:endParaRPr lang="en-US"/>
          </a:p>
        </p:txBody>
      </p:sp>
    </p:spTree>
    <p:extLst>
      <p:ext uri="{BB962C8B-B14F-4D97-AF65-F5344CB8AC3E}">
        <p14:creationId xmlns:p14="http://schemas.microsoft.com/office/powerpoint/2010/main" val="31158289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8382" y="287697"/>
            <a:ext cx="7142018" cy="5909903"/>
          </a:xfrm>
        </p:spPr>
        <p:txBody>
          <a:bodyPr>
            <a:normAutofit/>
          </a:bodyPr>
          <a:lstStyle/>
          <a:p>
            <a:r>
              <a:rPr lang="en-US" dirty="0" smtClean="0">
                <a:solidFill>
                  <a:srgbClr val="C00000"/>
                </a:solidFill>
              </a:rPr>
              <a:t>Harvard Business Review </a:t>
            </a:r>
            <a:br>
              <a:rPr lang="en-US" dirty="0" smtClean="0">
                <a:solidFill>
                  <a:srgbClr val="C00000"/>
                </a:solidFill>
              </a:rPr>
            </a:br>
            <a:r>
              <a:rPr lang="en-US" dirty="0">
                <a:solidFill>
                  <a:srgbClr val="C00000"/>
                </a:solidFill>
              </a:rPr>
              <a:t/>
            </a:r>
            <a:br>
              <a:rPr lang="en-US" dirty="0">
                <a:solidFill>
                  <a:srgbClr val="C00000"/>
                </a:solidFill>
              </a:rPr>
            </a:br>
            <a:r>
              <a:rPr lang="en-US" dirty="0" smtClean="0"/>
              <a:t>“Adapt </a:t>
            </a:r>
            <a:r>
              <a:rPr lang="en-US" dirty="0"/>
              <a:t>Your Business to the New </a:t>
            </a:r>
            <a:r>
              <a:rPr lang="en-US" dirty="0" smtClean="0"/>
              <a:t>Reality” </a:t>
            </a:r>
            <a:br>
              <a:rPr lang="en-US" dirty="0" smtClean="0"/>
            </a:br>
            <a:r>
              <a:rPr lang="en-US" sz="2800" dirty="0" smtClean="0"/>
              <a:t>Start </a:t>
            </a:r>
            <a:r>
              <a:rPr lang="en-US" sz="2800" dirty="0"/>
              <a:t>by understanding how habits have changed</a:t>
            </a:r>
            <a:r>
              <a:rPr lang="en-US" sz="2800" dirty="0" smtClean="0"/>
              <a:t>.</a:t>
            </a:r>
            <a:br>
              <a:rPr lang="en-US" sz="2800" dirty="0" smtClean="0"/>
            </a:br>
            <a:r>
              <a:rPr lang="en-US" sz="2800" dirty="0" smtClean="0"/>
              <a:t/>
            </a:r>
            <a:br>
              <a:rPr lang="en-US" sz="2800" dirty="0" smtClean="0"/>
            </a:br>
            <a:r>
              <a:rPr lang="en-US" sz="2700" dirty="0" smtClean="0"/>
              <a:t>by </a:t>
            </a:r>
            <a:r>
              <a:rPr lang="en-US" sz="2700" dirty="0"/>
              <a:t>Michael G. </a:t>
            </a:r>
            <a:r>
              <a:rPr lang="en-US" sz="2700" dirty="0" err="1"/>
              <a:t>Jacobides</a:t>
            </a:r>
            <a:r>
              <a:rPr lang="en-US" sz="2700" dirty="0"/>
              <a:t> and Martin </a:t>
            </a:r>
            <a:r>
              <a:rPr lang="en-US" sz="2700" dirty="0" smtClean="0"/>
              <a:t>Reeves (</a:t>
            </a:r>
            <a:r>
              <a:rPr lang="en-US" sz="2700" dirty="0"/>
              <a:t>September–October 2020)</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362" y="0"/>
            <a:ext cx="4165601" cy="6858000"/>
          </a:xfrm>
        </p:spPr>
      </p:pic>
      <p:sp>
        <p:nvSpPr>
          <p:cNvPr id="4" name="Slide Number Placeholder 3"/>
          <p:cNvSpPr>
            <a:spLocks noGrp="1"/>
          </p:cNvSpPr>
          <p:nvPr>
            <p:ph type="sldNum" sz="quarter" idx="12"/>
          </p:nvPr>
        </p:nvSpPr>
        <p:spPr/>
        <p:txBody>
          <a:bodyPr/>
          <a:lstStyle/>
          <a:p>
            <a:fld id="{DA45802C-6B22-41B4-8117-0DAA99FE3604}" type="slidenum">
              <a:rPr lang="en-US" smtClean="0"/>
              <a:t>5</a:t>
            </a:fld>
            <a:endParaRPr lang="en-US"/>
          </a:p>
        </p:txBody>
      </p:sp>
    </p:spTree>
    <p:extLst>
      <p:ext uri="{BB962C8B-B14F-4D97-AF65-F5344CB8AC3E}">
        <p14:creationId xmlns:p14="http://schemas.microsoft.com/office/powerpoint/2010/main" val="10159792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5287530"/>
          </a:xfrm>
        </p:spPr>
        <p:txBody>
          <a:bodyPr>
            <a:normAutofit/>
          </a:bodyPr>
          <a:lstStyle/>
          <a:p>
            <a:r>
              <a:rPr lang="en-US" dirty="0"/>
              <a:t>“The biggest communication problem is we do not listen to understand. We listen to reply.”</a:t>
            </a:r>
            <a:br>
              <a:rPr lang="en-US" dirty="0"/>
            </a:br>
            <a:r>
              <a:rPr lang="en-US" dirty="0"/>
              <a:t/>
            </a:r>
            <a:br>
              <a:rPr lang="en-US" dirty="0"/>
            </a:br>
            <a:r>
              <a:rPr lang="en-US" dirty="0"/>
              <a:t>― Stephen R. Covey</a:t>
            </a:r>
          </a:p>
        </p:txBody>
      </p:sp>
      <p:sp>
        <p:nvSpPr>
          <p:cNvPr id="8" name="Slide Number Placeholder 7"/>
          <p:cNvSpPr>
            <a:spLocks noGrp="1"/>
          </p:cNvSpPr>
          <p:nvPr>
            <p:ph type="sldNum" sz="quarter" idx="12"/>
          </p:nvPr>
        </p:nvSpPr>
        <p:spPr/>
        <p:txBody>
          <a:bodyPr/>
          <a:lstStyle/>
          <a:p>
            <a:fld id="{DA45802C-6B22-41B4-8117-0DAA99FE3604}" type="slidenum">
              <a:rPr lang="en-US" smtClean="0"/>
              <a:t>50</a:t>
            </a:fld>
            <a:endParaRPr lang="en-US"/>
          </a:p>
        </p:txBody>
      </p:sp>
    </p:spTree>
    <p:extLst>
      <p:ext uri="{BB962C8B-B14F-4D97-AF65-F5344CB8AC3E}">
        <p14:creationId xmlns:p14="http://schemas.microsoft.com/office/powerpoint/2010/main" val="32986674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216111"/>
          </a:xfrm>
        </p:spPr>
        <p:txBody>
          <a:bodyPr>
            <a:noAutofit/>
          </a:bodyPr>
          <a:lstStyle/>
          <a:p>
            <a:r>
              <a:rPr lang="en-US" sz="9600" dirty="0" smtClean="0">
                <a:solidFill>
                  <a:schemeClr val="accent1">
                    <a:lumMod val="75000"/>
                  </a:schemeClr>
                </a:solidFill>
              </a:rPr>
              <a:t>THANK YOU </a:t>
            </a:r>
            <a:endParaRPr lang="en-US" sz="9600" dirty="0">
              <a:solidFill>
                <a:schemeClr val="accent1">
                  <a:lumMod val="75000"/>
                </a:schemeClr>
              </a:solidFill>
            </a:endParaRPr>
          </a:p>
        </p:txBody>
      </p:sp>
      <p:sp>
        <p:nvSpPr>
          <p:cNvPr id="3" name="Slide Number Placeholder 2"/>
          <p:cNvSpPr>
            <a:spLocks noGrp="1"/>
          </p:cNvSpPr>
          <p:nvPr>
            <p:ph type="sldNum" sz="quarter" idx="12"/>
          </p:nvPr>
        </p:nvSpPr>
        <p:spPr/>
        <p:txBody>
          <a:bodyPr/>
          <a:lstStyle/>
          <a:p>
            <a:fld id="{DA45802C-6B22-41B4-8117-0DAA99FE3604}" type="slidenum">
              <a:rPr lang="en-US" smtClean="0"/>
              <a:t>51</a:t>
            </a:fld>
            <a:endParaRPr lang="en-US"/>
          </a:p>
        </p:txBody>
      </p:sp>
    </p:spTree>
    <p:extLst>
      <p:ext uri="{BB962C8B-B14F-4D97-AF65-F5344CB8AC3E}">
        <p14:creationId xmlns:p14="http://schemas.microsoft.com/office/powerpoint/2010/main" val="446233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365125"/>
            <a:ext cx="6031345" cy="6173787"/>
          </a:xfrm>
        </p:spPr>
        <p:txBody>
          <a:bodyPr/>
          <a:lstStyle/>
          <a:p>
            <a:r>
              <a:rPr lang="en-US" dirty="0">
                <a:solidFill>
                  <a:srgbClr val="C00000"/>
                </a:solidFill>
              </a:rPr>
              <a:t>Harvard Business Review </a:t>
            </a:r>
            <a:br>
              <a:rPr lang="en-US" dirty="0">
                <a:solidFill>
                  <a:srgbClr val="C00000"/>
                </a:solidFill>
              </a:rPr>
            </a:br>
            <a:r>
              <a:rPr lang="en-US" dirty="0">
                <a:solidFill>
                  <a:srgbClr val="C00000"/>
                </a:solidFill>
              </a:rPr>
              <a:t/>
            </a:r>
            <a:br>
              <a:rPr lang="en-US" dirty="0">
                <a:solidFill>
                  <a:srgbClr val="C00000"/>
                </a:solidFill>
              </a:rPr>
            </a:br>
            <a:r>
              <a:rPr lang="en-US" dirty="0">
                <a:solidFill>
                  <a:prstClr val="black"/>
                </a:solidFill>
              </a:rPr>
              <a:t>“Adapt Your Business to the New Reality” </a:t>
            </a:r>
            <a:br>
              <a:rPr lang="en-US" dirty="0">
                <a:solidFill>
                  <a:prstClr val="black"/>
                </a:solidFill>
              </a:rPr>
            </a:br>
            <a:r>
              <a:rPr lang="en-US" sz="2800" dirty="0">
                <a:solidFill>
                  <a:prstClr val="black"/>
                </a:solidFill>
              </a:rPr>
              <a:t>Start by understanding how habits have changed.</a:t>
            </a:r>
            <a:br>
              <a:rPr lang="en-US" sz="2800" dirty="0">
                <a:solidFill>
                  <a:prstClr val="black"/>
                </a:solidFill>
              </a:rPr>
            </a:br>
            <a:r>
              <a:rPr lang="en-US" sz="2800" dirty="0">
                <a:solidFill>
                  <a:prstClr val="black"/>
                </a:solidFill>
              </a:rPr>
              <a:t/>
            </a:r>
            <a:br>
              <a:rPr lang="en-US" sz="2800" dirty="0">
                <a:solidFill>
                  <a:prstClr val="black"/>
                </a:solidFill>
              </a:rPr>
            </a:br>
            <a:r>
              <a:rPr lang="en-US" sz="2700" dirty="0">
                <a:solidFill>
                  <a:prstClr val="black"/>
                </a:solidFill>
              </a:rPr>
              <a:t>by Michael G. </a:t>
            </a:r>
            <a:r>
              <a:rPr lang="en-US" sz="2700" dirty="0" err="1">
                <a:solidFill>
                  <a:prstClr val="black"/>
                </a:solidFill>
              </a:rPr>
              <a:t>Jacobides</a:t>
            </a:r>
            <a:r>
              <a:rPr lang="en-US" sz="2700" dirty="0">
                <a:solidFill>
                  <a:prstClr val="black"/>
                </a:solidFill>
              </a:rPr>
              <a:t> and Martin Reeves (September–October 2020)</a:t>
            </a:r>
            <a:endParaRPr lang="en-US" dirty="0"/>
          </a:p>
        </p:txBody>
      </p:sp>
      <p:sp>
        <p:nvSpPr>
          <p:cNvPr id="4" name="Slide Number Placeholder 3"/>
          <p:cNvSpPr>
            <a:spLocks noGrp="1"/>
          </p:cNvSpPr>
          <p:nvPr>
            <p:ph type="sldNum" sz="quarter" idx="12"/>
          </p:nvPr>
        </p:nvSpPr>
        <p:spPr/>
        <p:txBody>
          <a:bodyPr/>
          <a:lstStyle/>
          <a:p>
            <a:fld id="{DA45802C-6B22-41B4-8117-0DAA99FE3604}" type="slidenum">
              <a:rPr lang="en-US" smtClean="0"/>
              <a:t>6</a:t>
            </a:fld>
            <a:endParaRPr lang="en-US"/>
          </a:p>
        </p:txBody>
      </p:sp>
      <p:pic>
        <p:nvPicPr>
          <p:cNvPr id="5" name="Picture 4"/>
          <p:cNvPicPr>
            <a:picLocks noChangeAspect="1"/>
          </p:cNvPicPr>
          <p:nvPr/>
        </p:nvPicPr>
        <p:blipFill rotWithShape="1">
          <a:blip r:embed="rId2"/>
          <a:srcRect l="29930" t="23123" r="39228" b="5672"/>
          <a:stretch/>
        </p:blipFill>
        <p:spPr>
          <a:xfrm>
            <a:off x="596766" y="392309"/>
            <a:ext cx="4733127" cy="6146603"/>
          </a:xfrm>
          <a:prstGeom prst="rect">
            <a:avLst/>
          </a:prstGeom>
        </p:spPr>
      </p:pic>
    </p:spTree>
    <p:extLst>
      <p:ext uri="{BB962C8B-B14F-4D97-AF65-F5344CB8AC3E}">
        <p14:creationId xmlns:p14="http://schemas.microsoft.com/office/powerpoint/2010/main" val="24724711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000" dirty="0" smtClean="0"/>
              <a:t>Adaptation</a:t>
            </a:r>
            <a:endParaRPr lang="en-US" sz="8000" dirty="0"/>
          </a:p>
        </p:txBody>
      </p:sp>
      <p:sp>
        <p:nvSpPr>
          <p:cNvPr id="3" name="Text Placeholder 2"/>
          <p:cNvSpPr>
            <a:spLocks noGrp="1"/>
          </p:cNvSpPr>
          <p:nvPr>
            <p:ph type="body" idx="1"/>
          </p:nvPr>
        </p:nvSpPr>
        <p:spPr/>
        <p:txBody>
          <a:bodyPr/>
          <a:lstStyle/>
          <a:p>
            <a:r>
              <a:rPr lang="en-US" dirty="0" smtClean="0"/>
              <a:t>New Trend</a:t>
            </a:r>
            <a:endParaRPr lang="en-US" dirty="0"/>
          </a:p>
        </p:txBody>
      </p:sp>
      <p:pic>
        <p:nvPicPr>
          <p:cNvPr id="8" name="Content Placeholder 7"/>
          <p:cNvPicPr>
            <a:picLocks noGrp="1" noChangeAspect="1"/>
          </p:cNvPicPr>
          <p:nvPr>
            <p:ph sz="half" idx="2"/>
          </p:nvPr>
        </p:nvPicPr>
        <p:blipFill>
          <a:blip r:embed="rId2"/>
          <a:stretch>
            <a:fillRect/>
          </a:stretch>
        </p:blipFill>
        <p:spPr>
          <a:xfrm>
            <a:off x="839788" y="2629898"/>
            <a:ext cx="5157787" cy="3434942"/>
          </a:xfrm>
          <a:prstGeom prst="rect">
            <a:avLst/>
          </a:prstGeom>
        </p:spPr>
      </p:pic>
      <p:sp>
        <p:nvSpPr>
          <p:cNvPr id="5" name="Text Placeholder 4"/>
          <p:cNvSpPr>
            <a:spLocks noGrp="1"/>
          </p:cNvSpPr>
          <p:nvPr>
            <p:ph type="body" sz="quarter" idx="3"/>
          </p:nvPr>
        </p:nvSpPr>
        <p:spPr/>
        <p:txBody>
          <a:bodyPr/>
          <a:lstStyle/>
          <a:p>
            <a:r>
              <a:rPr lang="en-US" dirty="0" smtClean="0"/>
              <a:t>Structural Change</a:t>
            </a:r>
            <a:endParaRPr lang="en-US" dirty="0"/>
          </a:p>
        </p:txBody>
      </p:sp>
      <p:pic>
        <p:nvPicPr>
          <p:cNvPr id="9" name="Content Placeholder 8"/>
          <p:cNvPicPr>
            <a:picLocks noGrp="1" noChangeAspect="1"/>
          </p:cNvPicPr>
          <p:nvPr>
            <p:ph sz="quarter" idx="4"/>
          </p:nvPr>
        </p:nvPicPr>
        <p:blipFill>
          <a:blip r:embed="rId3"/>
          <a:stretch>
            <a:fillRect/>
          </a:stretch>
        </p:blipFill>
        <p:spPr>
          <a:xfrm>
            <a:off x="6172200" y="2535527"/>
            <a:ext cx="5183188" cy="3623684"/>
          </a:xfrm>
          <a:prstGeom prst="rect">
            <a:avLst/>
          </a:prstGeom>
        </p:spPr>
      </p:pic>
      <p:sp>
        <p:nvSpPr>
          <p:cNvPr id="7" name="Slide Number Placeholder 6"/>
          <p:cNvSpPr>
            <a:spLocks noGrp="1"/>
          </p:cNvSpPr>
          <p:nvPr>
            <p:ph type="sldNum" sz="quarter" idx="12"/>
          </p:nvPr>
        </p:nvSpPr>
        <p:spPr/>
        <p:txBody>
          <a:bodyPr/>
          <a:lstStyle/>
          <a:p>
            <a:fld id="{DA45802C-6B22-41B4-8117-0DAA99FE3604}" type="slidenum">
              <a:rPr lang="en-US" smtClean="0"/>
              <a:t>7</a:t>
            </a:fld>
            <a:endParaRPr lang="en-US"/>
          </a:p>
        </p:txBody>
      </p:sp>
    </p:spTree>
    <p:extLst>
      <p:ext uri="{BB962C8B-B14F-4D97-AF65-F5344CB8AC3E}">
        <p14:creationId xmlns:p14="http://schemas.microsoft.com/office/powerpoint/2010/main" val="3679070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64" y="987426"/>
            <a:ext cx="5010655" cy="4873624"/>
          </a:xfrm>
        </p:spPr>
        <p:txBody>
          <a:bodyPr>
            <a:noAutofit/>
          </a:bodyPr>
          <a:lstStyle/>
          <a:p>
            <a:pPr algn="ctr"/>
            <a:r>
              <a:rPr lang="en-US" sz="6000" dirty="0" smtClean="0">
                <a:solidFill>
                  <a:srgbClr val="0070C0"/>
                </a:solidFill>
              </a:rPr>
              <a:t>Budget Status as of March 2020: </a:t>
            </a:r>
            <a:br>
              <a:rPr lang="en-US" sz="6000" dirty="0" smtClean="0">
                <a:solidFill>
                  <a:srgbClr val="0070C0"/>
                </a:solidFill>
              </a:rPr>
            </a:br>
            <a:r>
              <a:rPr lang="en-US" sz="6000" dirty="0" smtClean="0">
                <a:solidFill>
                  <a:srgbClr val="0070C0"/>
                </a:solidFill>
              </a:rPr>
              <a:t>A Beautiful Horizon</a:t>
            </a:r>
            <a:endParaRPr lang="en-US" sz="6000" dirty="0">
              <a:solidFill>
                <a:srgbClr val="0070C0"/>
              </a:solidFill>
            </a:endParaRPr>
          </a:p>
        </p:txBody>
      </p:sp>
      <p:pic>
        <p:nvPicPr>
          <p:cNvPr id="8" name="Picture Placeholder 7"/>
          <p:cNvPicPr>
            <a:picLocks noGrp="1" noChangeAspect="1"/>
          </p:cNvPicPr>
          <p:nvPr>
            <p:ph type="pic" idx="1"/>
          </p:nvPr>
        </p:nvPicPr>
        <p:blipFill>
          <a:blip r:embed="rId2"/>
          <a:srcRect l="10535" r="10535"/>
          <a:stretch>
            <a:fillRect/>
          </a:stretch>
        </p:blipFill>
        <p:spPr>
          <a:prstGeom prst="rect">
            <a:avLst/>
          </a:prstGeom>
        </p:spPr>
      </p:pic>
      <p:sp>
        <p:nvSpPr>
          <p:cNvPr id="3" name="Slide Number Placeholder 2"/>
          <p:cNvSpPr>
            <a:spLocks noGrp="1"/>
          </p:cNvSpPr>
          <p:nvPr>
            <p:ph type="sldNum" sz="quarter" idx="12"/>
          </p:nvPr>
        </p:nvSpPr>
        <p:spPr/>
        <p:txBody>
          <a:bodyPr/>
          <a:lstStyle/>
          <a:p>
            <a:fld id="{8F7FAA12-90C3-4095-A796-56FA6F24019A}" type="slidenum">
              <a:rPr lang="en-US" smtClean="0"/>
              <a:t>8</a:t>
            </a:fld>
            <a:endParaRPr lang="en-US"/>
          </a:p>
        </p:txBody>
      </p:sp>
      <p:sp>
        <p:nvSpPr>
          <p:cNvPr id="4" name="TextBox 3"/>
          <p:cNvSpPr txBox="1"/>
          <p:nvPr/>
        </p:nvSpPr>
        <p:spPr>
          <a:xfrm>
            <a:off x="143435" y="125506"/>
            <a:ext cx="11430000" cy="923330"/>
          </a:xfrm>
          <a:prstGeom prst="rect">
            <a:avLst/>
          </a:prstGeom>
          <a:noFill/>
        </p:spPr>
        <p:txBody>
          <a:bodyPr wrap="square" rtlCol="0">
            <a:spAutoFit/>
          </a:bodyPr>
          <a:lstStyle/>
          <a:p>
            <a:pPr algn="ctr"/>
            <a:r>
              <a:rPr lang="en-US" sz="5400" dirty="0" smtClean="0"/>
              <a:t>Reflections on BC – Before </a:t>
            </a:r>
            <a:r>
              <a:rPr lang="en-US" sz="5400" dirty="0" err="1" smtClean="0"/>
              <a:t>Covid</a:t>
            </a:r>
            <a:endParaRPr lang="en-US" sz="5400" dirty="0"/>
          </a:p>
        </p:txBody>
      </p:sp>
    </p:spTree>
    <p:extLst>
      <p:ext uri="{BB962C8B-B14F-4D97-AF65-F5344CB8AC3E}">
        <p14:creationId xmlns:p14="http://schemas.microsoft.com/office/powerpoint/2010/main" val="1420432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77866" y="1692973"/>
            <a:ext cx="4436269" cy="499139"/>
          </a:xfrm>
        </p:spPr>
        <p:txBody>
          <a:bodyPr>
            <a:normAutofit fontScale="90000"/>
          </a:bodyPr>
          <a:lstStyle/>
          <a:p>
            <a:pPr algn="ctr"/>
            <a:r>
              <a:rPr lang="en-US" dirty="0"/>
              <a:t>FY 2020-21 General Fund </a:t>
            </a:r>
            <a:r>
              <a:rPr lang="en-US" dirty="0" smtClean="0"/>
              <a:t>Outlook </a:t>
            </a:r>
            <a:r>
              <a:rPr lang="en-US" dirty="0" smtClean="0">
                <a:solidFill>
                  <a:srgbClr val="C00000"/>
                </a:solidFill>
              </a:rPr>
              <a:t>(February 2020)</a:t>
            </a:r>
            <a:r>
              <a:rPr lang="en-US" dirty="0">
                <a:solidFill>
                  <a:srgbClr val="C00000"/>
                </a:solidFill>
              </a:rPr>
              <a:t/>
            </a:r>
            <a:br>
              <a:rPr lang="en-US" dirty="0">
                <a:solidFill>
                  <a:srgbClr val="C00000"/>
                </a:solidFill>
              </a:rPr>
            </a:br>
            <a:r>
              <a:rPr lang="en-US" sz="1125" dirty="0"/>
              <a:t>(PRELIMINARY- Dollars in Millions) </a:t>
            </a:r>
            <a:br>
              <a:rPr lang="en-US" sz="1125" dirty="0"/>
            </a:br>
            <a:endParaRPr lang="en-US" sz="1125"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557437169"/>
              </p:ext>
            </p:extLst>
          </p:nvPr>
        </p:nvGraphicFramePr>
        <p:xfrm>
          <a:off x="3877866" y="2737136"/>
          <a:ext cx="4436268" cy="3211820"/>
        </p:xfrm>
        <a:graphic>
          <a:graphicData uri="http://schemas.openxmlformats.org/drawingml/2006/table">
            <a:tbl>
              <a:tblPr firstRow="1" bandRow="1">
                <a:tableStyleId>{F5AB1C69-6EDB-4FF4-983F-18BD219EF322}</a:tableStyleId>
              </a:tblPr>
              <a:tblGrid>
                <a:gridCol w="3143964">
                  <a:extLst>
                    <a:ext uri="{9D8B030D-6E8A-4147-A177-3AD203B41FA5}">
                      <a16:colId xmlns:a16="http://schemas.microsoft.com/office/drawing/2014/main" val="1081764732"/>
                    </a:ext>
                  </a:extLst>
                </a:gridCol>
                <a:gridCol w="1292304">
                  <a:extLst>
                    <a:ext uri="{9D8B030D-6E8A-4147-A177-3AD203B41FA5}">
                      <a16:colId xmlns:a16="http://schemas.microsoft.com/office/drawing/2014/main" val="4137905130"/>
                    </a:ext>
                  </a:extLst>
                </a:gridCol>
              </a:tblGrid>
              <a:tr h="220339">
                <a:tc>
                  <a:txBody>
                    <a:bodyPr/>
                    <a:lstStyle/>
                    <a:p>
                      <a:pPr algn="l"/>
                      <a:r>
                        <a:rPr lang="en-US" sz="1200" b="1" kern="1200" dirty="0">
                          <a:solidFill>
                            <a:srgbClr val="1C3961"/>
                          </a:solidFill>
                          <a:latin typeface="Book Antiqua" panose="02040602050305030304" pitchFamily="18" charset="0"/>
                          <a:ea typeface="+mj-ea"/>
                          <a:cs typeface="+mj-cs"/>
                        </a:rPr>
                        <a:t>BEA Revenue Estimate (11/8/2019)</a:t>
                      </a:r>
                    </a:p>
                  </a:txBody>
                  <a:tcPr marL="51435" marR="51435" marT="25717" marB="25717">
                    <a:noFill/>
                  </a:tcPr>
                </a:tc>
                <a:tc>
                  <a:txBody>
                    <a:bodyPr/>
                    <a:lstStyle/>
                    <a:p>
                      <a:pPr algn="ctr"/>
                      <a:r>
                        <a:rPr lang="en-US" sz="1200" b="1" kern="1200" dirty="0">
                          <a:solidFill>
                            <a:srgbClr val="1C3961"/>
                          </a:solidFill>
                          <a:latin typeface="Book Antiqua" panose="02040602050305030304" pitchFamily="18" charset="0"/>
                          <a:ea typeface="+mj-ea"/>
                          <a:cs typeface="+mj-cs"/>
                        </a:rPr>
                        <a:t>$10,229</a:t>
                      </a:r>
                    </a:p>
                  </a:txBody>
                  <a:tcPr marL="51435" marR="51435" marT="25717" marB="25717">
                    <a:noFill/>
                  </a:tcPr>
                </a:tc>
                <a:extLst>
                  <a:ext uri="{0D108BD9-81ED-4DB2-BD59-A6C34878D82A}">
                    <a16:rowId xmlns:a16="http://schemas.microsoft.com/office/drawing/2014/main" val="295956362"/>
                  </a:ext>
                </a:extLst>
              </a:tr>
              <a:tr h="220339">
                <a:tc>
                  <a:txBody>
                    <a:bodyPr/>
                    <a:lstStyle/>
                    <a:p>
                      <a:r>
                        <a:rPr lang="en-US" sz="1200" b="1" kern="1200" dirty="0">
                          <a:solidFill>
                            <a:srgbClr val="1C3961"/>
                          </a:solidFill>
                          <a:latin typeface="Book Antiqua" panose="02040602050305030304" pitchFamily="18" charset="0"/>
                          <a:ea typeface="+mj-ea"/>
                          <a:cs typeface="+mj-cs"/>
                        </a:rPr>
                        <a:t> - Tax Relief Trust Fund</a:t>
                      </a:r>
                    </a:p>
                  </a:txBody>
                  <a:tcPr marL="51435" marR="51435" marT="25717" marB="25717">
                    <a:noFill/>
                  </a:tcPr>
                </a:tc>
                <a:tc>
                  <a:txBody>
                    <a:bodyPr/>
                    <a:lstStyle/>
                    <a:p>
                      <a:pPr algn="ctr"/>
                      <a:r>
                        <a:rPr lang="en-US" sz="1200" b="1" u="none" kern="1200" dirty="0">
                          <a:solidFill>
                            <a:srgbClr val="1C3961"/>
                          </a:solidFill>
                          <a:latin typeface="Book Antiqua" panose="02040602050305030304" pitchFamily="18" charset="0"/>
                          <a:ea typeface="+mj-ea"/>
                          <a:cs typeface="+mj-cs"/>
                        </a:rPr>
                        <a:t>($629)</a:t>
                      </a:r>
                    </a:p>
                  </a:txBody>
                  <a:tcPr marL="51435" marR="51435" marT="25717" marB="25717">
                    <a:noFill/>
                  </a:tcPr>
                </a:tc>
                <a:extLst>
                  <a:ext uri="{0D108BD9-81ED-4DB2-BD59-A6C34878D82A}">
                    <a16:rowId xmlns:a16="http://schemas.microsoft.com/office/drawing/2014/main" val="2046354001"/>
                  </a:ext>
                </a:extLst>
              </a:tr>
              <a:tr h="393462">
                <a:tc>
                  <a:txBody>
                    <a:bodyPr/>
                    <a:lstStyle/>
                    <a:p>
                      <a:r>
                        <a:rPr lang="en-US" sz="1200" b="1" kern="1200" dirty="0">
                          <a:solidFill>
                            <a:srgbClr val="1C3961"/>
                          </a:solidFill>
                          <a:latin typeface="Book Antiqua" panose="02040602050305030304" pitchFamily="18" charset="0"/>
                          <a:ea typeface="+mj-ea"/>
                          <a:cs typeface="+mj-cs"/>
                        </a:rPr>
                        <a:t> - FY 19-20 Appropriation</a:t>
                      </a:r>
                      <a:r>
                        <a:rPr lang="en-US" sz="1200" b="1" kern="1200" baseline="0" dirty="0">
                          <a:solidFill>
                            <a:srgbClr val="1C3961"/>
                          </a:solidFill>
                          <a:latin typeface="Book Antiqua" panose="02040602050305030304" pitchFamily="18" charset="0"/>
                          <a:ea typeface="+mj-ea"/>
                          <a:cs typeface="+mj-cs"/>
                        </a:rPr>
                        <a:t> Act</a:t>
                      </a:r>
                      <a:endParaRPr lang="en-US" sz="1200" b="1" kern="1200" dirty="0">
                        <a:solidFill>
                          <a:srgbClr val="1C3961"/>
                        </a:solidFill>
                        <a:latin typeface="Book Antiqua" panose="02040602050305030304" pitchFamily="18" charset="0"/>
                        <a:ea typeface="+mj-ea"/>
                        <a:cs typeface="+mj-cs"/>
                      </a:endParaRPr>
                    </a:p>
                  </a:txBody>
                  <a:tcPr marL="51435" marR="51435" marT="25717" marB="25717">
                    <a:noFill/>
                  </a:tcPr>
                </a:tc>
                <a:tc>
                  <a:txBody>
                    <a:bodyPr/>
                    <a:lstStyle/>
                    <a:p>
                      <a:pPr algn="ctr"/>
                      <a:r>
                        <a:rPr lang="en-US" sz="1200" b="1" u="sng" kern="1200" dirty="0">
                          <a:solidFill>
                            <a:srgbClr val="1C3961"/>
                          </a:solidFill>
                          <a:latin typeface="Book Antiqua" panose="02040602050305030304" pitchFamily="18" charset="0"/>
                          <a:ea typeface="+mj-ea"/>
                          <a:cs typeface="+mj-cs"/>
                        </a:rPr>
                        <a:t>($8,737)</a:t>
                      </a:r>
                    </a:p>
                    <a:p>
                      <a:pPr algn="ctr"/>
                      <a:endParaRPr lang="en-US" sz="1200" b="1" u="sng" kern="1200" dirty="0">
                        <a:solidFill>
                          <a:srgbClr val="1C3961"/>
                        </a:solidFill>
                        <a:latin typeface="Book Antiqua" panose="02040602050305030304" pitchFamily="18" charset="0"/>
                        <a:ea typeface="+mj-ea"/>
                        <a:cs typeface="+mj-cs"/>
                      </a:endParaRPr>
                    </a:p>
                  </a:txBody>
                  <a:tcPr marL="51435" marR="51435" marT="25717" marB="25717">
                    <a:noFill/>
                  </a:tcPr>
                </a:tc>
                <a:extLst>
                  <a:ext uri="{0D108BD9-81ED-4DB2-BD59-A6C34878D82A}">
                    <a16:rowId xmlns:a16="http://schemas.microsoft.com/office/drawing/2014/main" val="841588772"/>
                  </a:ext>
                </a:extLst>
              </a:tr>
              <a:tr h="220339">
                <a:tc>
                  <a:txBody>
                    <a:bodyPr/>
                    <a:lstStyle/>
                    <a:p>
                      <a:r>
                        <a:rPr lang="en-US" sz="1200" b="1" kern="1200" dirty="0">
                          <a:solidFill>
                            <a:srgbClr val="1C3961"/>
                          </a:solidFill>
                          <a:latin typeface="Book Antiqua" panose="02040602050305030304" pitchFamily="18" charset="0"/>
                          <a:ea typeface="+mj-ea"/>
                          <a:cs typeface="+mj-cs"/>
                        </a:rPr>
                        <a:t>Estimated</a:t>
                      </a:r>
                      <a:r>
                        <a:rPr lang="en-US" sz="1200" b="1" kern="1200" baseline="0" dirty="0">
                          <a:solidFill>
                            <a:srgbClr val="1C3961"/>
                          </a:solidFill>
                          <a:latin typeface="Book Antiqua" panose="02040602050305030304" pitchFamily="18" charset="0"/>
                          <a:ea typeface="+mj-ea"/>
                          <a:cs typeface="+mj-cs"/>
                        </a:rPr>
                        <a:t> </a:t>
                      </a:r>
                      <a:r>
                        <a:rPr lang="en-US" sz="1200" b="1" kern="1200" dirty="0">
                          <a:solidFill>
                            <a:srgbClr val="1C3961"/>
                          </a:solidFill>
                          <a:latin typeface="Book Antiqua" panose="02040602050305030304" pitchFamily="18" charset="0"/>
                          <a:ea typeface="+mj-ea"/>
                          <a:cs typeface="+mj-cs"/>
                        </a:rPr>
                        <a:t>“New” General Fund</a:t>
                      </a:r>
                      <a:r>
                        <a:rPr lang="en-US" sz="1200" b="1" kern="1200" baseline="0" dirty="0">
                          <a:solidFill>
                            <a:srgbClr val="1C3961"/>
                          </a:solidFill>
                          <a:latin typeface="Book Antiqua" panose="02040602050305030304" pitchFamily="18" charset="0"/>
                          <a:ea typeface="+mj-ea"/>
                          <a:cs typeface="+mj-cs"/>
                        </a:rPr>
                        <a:t> </a:t>
                      </a:r>
                      <a:r>
                        <a:rPr lang="en-US" sz="1200" b="1" kern="1200" dirty="0">
                          <a:solidFill>
                            <a:srgbClr val="1C3961"/>
                          </a:solidFill>
                          <a:latin typeface="Book Antiqua" panose="02040602050305030304" pitchFamily="18" charset="0"/>
                          <a:ea typeface="+mj-ea"/>
                          <a:cs typeface="+mj-cs"/>
                        </a:rPr>
                        <a:t>Revenue</a:t>
                      </a:r>
                    </a:p>
                  </a:txBody>
                  <a:tcPr marL="51435" marR="51435" marT="25717" marB="25717">
                    <a:noFill/>
                  </a:tcPr>
                </a:tc>
                <a:tc>
                  <a:txBody>
                    <a:bodyPr/>
                    <a:lstStyle/>
                    <a:p>
                      <a:pPr algn="ctr"/>
                      <a:r>
                        <a:rPr lang="en-US" sz="1200" b="1" kern="1200" dirty="0">
                          <a:solidFill>
                            <a:srgbClr val="1C3961"/>
                          </a:solidFill>
                          <a:latin typeface="Book Antiqua" panose="02040602050305030304" pitchFamily="18" charset="0"/>
                          <a:ea typeface="+mj-ea"/>
                          <a:cs typeface="+mj-cs"/>
                        </a:rPr>
                        <a:t>$863</a:t>
                      </a:r>
                    </a:p>
                  </a:txBody>
                  <a:tcPr marL="51435" marR="51435" marT="25717" marB="25717">
                    <a:noFill/>
                  </a:tcPr>
                </a:tc>
                <a:extLst>
                  <a:ext uri="{0D108BD9-81ED-4DB2-BD59-A6C34878D82A}">
                    <a16:rowId xmlns:a16="http://schemas.microsoft.com/office/drawing/2014/main" val="691894173"/>
                  </a:ext>
                </a:extLst>
              </a:tr>
              <a:tr h="208741">
                <a:tc>
                  <a:txBody>
                    <a:bodyPr/>
                    <a:lstStyle/>
                    <a:p>
                      <a:endParaRPr lang="en-US" sz="500" b="1" kern="1200" dirty="0">
                        <a:solidFill>
                          <a:srgbClr val="1C3961"/>
                        </a:solidFill>
                        <a:latin typeface="Book Antiqua" panose="02040602050305030304" pitchFamily="18" charset="0"/>
                        <a:ea typeface="+mj-ea"/>
                        <a:cs typeface="+mj-cs"/>
                      </a:endParaRPr>
                    </a:p>
                  </a:txBody>
                  <a:tcPr marL="51435" marR="51435" marT="25717" marB="25717">
                    <a:noFill/>
                  </a:tcPr>
                </a:tc>
                <a:tc>
                  <a:txBody>
                    <a:bodyPr/>
                    <a:lstStyle/>
                    <a:p>
                      <a:endParaRPr lang="en-US" sz="1200"/>
                    </a:p>
                  </a:txBody>
                  <a:tcPr marL="51435" marR="51435" marT="25717" marB="25717">
                    <a:noFill/>
                  </a:tcPr>
                </a:tc>
                <a:extLst>
                  <a:ext uri="{0D108BD9-81ED-4DB2-BD59-A6C34878D82A}">
                    <a16:rowId xmlns:a16="http://schemas.microsoft.com/office/drawing/2014/main" val="1926918757"/>
                  </a:ext>
                </a:extLst>
              </a:tr>
              <a:tr h="22033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rgbClr val="1C3961"/>
                          </a:solidFill>
                          <a:latin typeface="Book Antiqua" panose="02040602050305030304" pitchFamily="18" charset="0"/>
                          <a:ea typeface="+mn-ea"/>
                          <a:cs typeface="+mn-cs"/>
                        </a:rPr>
                        <a:t>Reserve Fund Contributions</a:t>
                      </a:r>
                      <a:endParaRPr lang="en-US" sz="1200" b="1" kern="1200" dirty="0">
                        <a:solidFill>
                          <a:srgbClr val="1C3961"/>
                        </a:solidFill>
                        <a:latin typeface="Book Antiqua" panose="02040602050305030304" pitchFamily="18" charset="0"/>
                        <a:ea typeface="+mn-ea"/>
                        <a:cs typeface="+mn-cs"/>
                      </a:endParaRPr>
                    </a:p>
                  </a:txBody>
                  <a:tcPr marL="51435" marR="51435" marT="25717" marB="25717">
                    <a:noFill/>
                  </a:tcPr>
                </a:tc>
                <a:tc hMerge="1">
                  <a:txBody>
                    <a:bodyPr/>
                    <a:lstStyle/>
                    <a:p>
                      <a:endParaRPr lang="en-US"/>
                    </a:p>
                  </a:txBody>
                  <a:tcPr/>
                </a:tc>
                <a:extLst>
                  <a:ext uri="{0D108BD9-81ED-4DB2-BD59-A6C34878D82A}">
                    <a16:rowId xmlns:a16="http://schemas.microsoft.com/office/drawing/2014/main" val="2538262945"/>
                  </a:ext>
                </a:extLst>
              </a:tr>
              <a:tr h="220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rgbClr val="1C3961"/>
                          </a:solidFill>
                          <a:latin typeface="Book Antiqua" panose="02040602050305030304" pitchFamily="18" charset="0"/>
                          <a:ea typeface="+mn-ea"/>
                          <a:cs typeface="+mn-cs"/>
                        </a:rPr>
                        <a:t> - Incremental </a:t>
                      </a:r>
                      <a:r>
                        <a:rPr lang="en-US" sz="1200" b="1" kern="1200" dirty="0">
                          <a:solidFill>
                            <a:srgbClr val="1C3961"/>
                          </a:solidFill>
                          <a:latin typeface="Book Antiqua" panose="02040602050305030304" pitchFamily="18" charset="0"/>
                          <a:ea typeface="+mn-ea"/>
                          <a:cs typeface="+mn-cs"/>
                        </a:rPr>
                        <a:t>General Reserve Fund </a:t>
                      </a:r>
                      <a:r>
                        <a:rPr lang="en-US" sz="1000" b="1" kern="1200" dirty="0">
                          <a:solidFill>
                            <a:srgbClr val="1C3961"/>
                          </a:solidFill>
                          <a:latin typeface="Book Antiqua" panose="02040602050305030304" pitchFamily="18" charset="0"/>
                          <a:ea typeface="+mn-ea"/>
                          <a:cs typeface="+mn-cs"/>
                        </a:rPr>
                        <a:t>(5%)</a:t>
                      </a:r>
                    </a:p>
                  </a:txBody>
                  <a:tcPr marL="51435" marR="51435" marT="25717" marB="25717">
                    <a:noFill/>
                  </a:tcPr>
                </a:tc>
                <a:tc>
                  <a:txBody>
                    <a:bodyPr/>
                    <a:lstStyle/>
                    <a:p>
                      <a:pPr marL="0" algn="ctr" defTabSz="914400" rtl="0" eaLnBrk="1" latinLnBrk="0" hangingPunct="1"/>
                      <a:r>
                        <a:rPr lang="en-US" sz="1200" b="1" kern="1200" dirty="0">
                          <a:solidFill>
                            <a:srgbClr val="1C3961"/>
                          </a:solidFill>
                          <a:latin typeface="Book Antiqua" panose="02040602050305030304" pitchFamily="18" charset="0"/>
                          <a:ea typeface="+mj-ea"/>
                          <a:cs typeface="+mj-cs"/>
                        </a:rPr>
                        <a:t>($34)</a:t>
                      </a:r>
                    </a:p>
                  </a:txBody>
                  <a:tcPr marL="51435" marR="51435" marT="25717" marB="25717">
                    <a:noFill/>
                  </a:tcPr>
                </a:tc>
                <a:extLst>
                  <a:ext uri="{0D108BD9-81ED-4DB2-BD59-A6C34878D82A}">
                    <a16:rowId xmlns:a16="http://schemas.microsoft.com/office/drawing/2014/main" val="2345961393"/>
                  </a:ext>
                </a:extLst>
              </a:tr>
              <a:tr h="220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rgbClr val="1C3961"/>
                          </a:solidFill>
                          <a:latin typeface="Book Antiqua" panose="02040602050305030304" pitchFamily="18" charset="0"/>
                          <a:ea typeface="+mn-ea"/>
                          <a:cs typeface="+mn-cs"/>
                        </a:rPr>
                        <a:t> - Incremental Capital Reserve Fund </a:t>
                      </a:r>
                      <a:r>
                        <a:rPr lang="en-US" sz="1000" b="1" kern="1200" baseline="0" dirty="0">
                          <a:solidFill>
                            <a:srgbClr val="1C3961"/>
                          </a:solidFill>
                          <a:latin typeface="Book Antiqua" panose="02040602050305030304" pitchFamily="18" charset="0"/>
                          <a:ea typeface="+mn-ea"/>
                          <a:cs typeface="+mn-cs"/>
                        </a:rPr>
                        <a:t>(2%)</a:t>
                      </a:r>
                      <a:endParaRPr lang="en-US" sz="1000" b="1" kern="1200" dirty="0">
                        <a:solidFill>
                          <a:srgbClr val="1C3961"/>
                        </a:solidFill>
                        <a:latin typeface="Book Antiqua" panose="02040602050305030304" pitchFamily="18" charset="0"/>
                        <a:ea typeface="+mn-ea"/>
                        <a:cs typeface="+mn-cs"/>
                      </a:endParaRPr>
                    </a:p>
                  </a:txBody>
                  <a:tcPr marL="51435" marR="51435" marT="25717" marB="25717">
                    <a:noFill/>
                  </a:tcPr>
                </a:tc>
                <a:tc>
                  <a:txBody>
                    <a:bodyPr/>
                    <a:lstStyle/>
                    <a:p>
                      <a:pPr lvl="0" algn="ctr"/>
                      <a:r>
                        <a:rPr lang="en-US" sz="1200" b="1" kern="1200" dirty="0">
                          <a:solidFill>
                            <a:srgbClr val="1C3961"/>
                          </a:solidFill>
                          <a:latin typeface="Book Antiqua" panose="02040602050305030304" pitchFamily="18" charset="0"/>
                          <a:ea typeface="+mj-ea"/>
                          <a:cs typeface="+mj-cs"/>
                        </a:rPr>
                        <a:t>($14)</a:t>
                      </a:r>
                    </a:p>
                  </a:txBody>
                  <a:tcPr marL="51435" marR="51435" marT="25717" marB="25717">
                    <a:noFill/>
                  </a:tcPr>
                </a:tc>
                <a:extLst>
                  <a:ext uri="{0D108BD9-81ED-4DB2-BD59-A6C34878D82A}">
                    <a16:rowId xmlns:a16="http://schemas.microsoft.com/office/drawing/2014/main" val="1970982180"/>
                  </a:ext>
                </a:extLst>
              </a:tr>
              <a:tr h="2087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rgbClr val="1C3961"/>
                        </a:solidFill>
                        <a:latin typeface="Book Antiqua" panose="02040602050305030304" pitchFamily="18" charset="0"/>
                        <a:ea typeface="+mn-ea"/>
                        <a:cs typeface="+mn-cs"/>
                      </a:endParaRPr>
                    </a:p>
                  </a:txBody>
                  <a:tcPr marL="51435" marR="51435" marT="25717" marB="25717">
                    <a:noFill/>
                  </a:tcPr>
                </a:tc>
                <a:tc>
                  <a:txBody>
                    <a:bodyPr/>
                    <a:lstStyle/>
                    <a:p>
                      <a:endParaRPr lang="en-US" sz="1200"/>
                    </a:p>
                  </a:txBody>
                  <a:tcPr marL="51435" marR="51435" marT="25717" marB="25717">
                    <a:noFill/>
                  </a:tcPr>
                </a:tc>
                <a:extLst>
                  <a:ext uri="{0D108BD9-81ED-4DB2-BD59-A6C34878D82A}">
                    <a16:rowId xmlns:a16="http://schemas.microsoft.com/office/drawing/2014/main" val="3807900027"/>
                  </a:ext>
                </a:extLst>
              </a:tr>
              <a:tr h="823396">
                <a:tc>
                  <a:txBody>
                    <a:bodyPr/>
                    <a:lstStyle/>
                    <a:p>
                      <a:pPr marL="0" algn="l" defTabSz="914400" rtl="0" eaLnBrk="1" latinLnBrk="0" hangingPunct="1"/>
                      <a:r>
                        <a:rPr lang="en-US" sz="1200" b="1" kern="1200" dirty="0">
                          <a:solidFill>
                            <a:srgbClr val="1C3961"/>
                          </a:solidFill>
                          <a:latin typeface="Book Antiqua" panose="02040602050305030304" pitchFamily="18" charset="0"/>
                          <a:ea typeface="+mj-ea"/>
                          <a:cs typeface="+mj-cs"/>
                        </a:rPr>
                        <a:t>Estimated “New” General Fund</a:t>
                      </a:r>
                      <a:r>
                        <a:rPr lang="en-US" sz="1200" b="1" kern="1200" baseline="0" dirty="0">
                          <a:solidFill>
                            <a:srgbClr val="1C3961"/>
                          </a:solidFill>
                          <a:latin typeface="Book Antiqua" panose="02040602050305030304" pitchFamily="18" charset="0"/>
                          <a:ea typeface="+mj-ea"/>
                          <a:cs typeface="+mj-cs"/>
                        </a:rPr>
                        <a:t> </a:t>
                      </a:r>
                      <a:r>
                        <a:rPr lang="en-US" sz="1200" b="1" kern="1200" dirty="0">
                          <a:solidFill>
                            <a:srgbClr val="1C3961"/>
                          </a:solidFill>
                          <a:latin typeface="Book Antiqua" panose="02040602050305030304" pitchFamily="18" charset="0"/>
                          <a:ea typeface="+mj-ea"/>
                          <a:cs typeface="+mj-cs"/>
                        </a:rPr>
                        <a:t>Revenue</a:t>
                      </a:r>
                      <a:r>
                        <a:rPr lang="en-US" sz="1200" b="1" kern="1200" baseline="0" dirty="0">
                          <a:solidFill>
                            <a:srgbClr val="1C3961"/>
                          </a:solidFill>
                          <a:latin typeface="Book Antiqua" panose="02040602050305030304" pitchFamily="18" charset="0"/>
                          <a:ea typeface="+mj-ea"/>
                          <a:cs typeface="+mj-cs"/>
                        </a:rPr>
                        <a:t> </a:t>
                      </a:r>
                      <a:r>
                        <a:rPr lang="en-US" sz="1200" b="1" kern="1200" dirty="0">
                          <a:solidFill>
                            <a:srgbClr val="1C3961"/>
                          </a:solidFill>
                          <a:latin typeface="Book Antiqua" panose="02040602050305030304" pitchFamily="18" charset="0"/>
                          <a:ea typeface="+mj-ea"/>
                          <a:cs typeface="+mj-cs"/>
                        </a:rPr>
                        <a:t>Available for Appropriation</a:t>
                      </a:r>
                    </a:p>
                    <a:p>
                      <a:pPr marL="0" algn="l" defTabSz="914400" rtl="0" eaLnBrk="1" latinLnBrk="0" hangingPunct="1"/>
                      <a:r>
                        <a:rPr lang="en-US" sz="1000" b="1" kern="1200" dirty="0">
                          <a:solidFill>
                            <a:srgbClr val="1C3961"/>
                          </a:solidFill>
                          <a:latin typeface="Book Antiqua" panose="02040602050305030304" pitchFamily="18" charset="0"/>
                          <a:ea typeface="+mj-ea"/>
                          <a:cs typeface="+mj-cs"/>
                        </a:rPr>
                        <a:t>(less Reserve Fund Contributions)</a:t>
                      </a:r>
                    </a:p>
                  </a:txBody>
                  <a:tcPr marL="51435" marR="51435" marT="25717" marB="25717">
                    <a:noFill/>
                  </a:tcPr>
                </a:tc>
                <a:tc>
                  <a:txBody>
                    <a:bodyPr/>
                    <a:lstStyle/>
                    <a:p>
                      <a:pPr marL="0" algn="ctr" defTabSz="914400" rtl="0" eaLnBrk="1" latinLnBrk="0" hangingPunct="1"/>
                      <a:r>
                        <a:rPr lang="en-US" sz="4500" b="1" kern="1200" dirty="0">
                          <a:solidFill>
                            <a:schemeClr val="accent6">
                              <a:lumMod val="75000"/>
                            </a:schemeClr>
                          </a:solidFill>
                          <a:latin typeface="Book Antiqua" panose="02040602050305030304" pitchFamily="18" charset="0"/>
                          <a:ea typeface="+mj-ea"/>
                          <a:cs typeface="+mj-cs"/>
                        </a:rPr>
                        <a:t>$815</a:t>
                      </a:r>
                    </a:p>
                    <a:p>
                      <a:pPr marL="0" algn="ctr" defTabSz="914400" rtl="0" eaLnBrk="1" latinLnBrk="0" hangingPunct="1"/>
                      <a:endParaRPr lang="en-US" sz="1200" b="1" kern="1200" dirty="0">
                        <a:solidFill>
                          <a:srgbClr val="1C3961"/>
                        </a:solidFill>
                        <a:latin typeface="Book Antiqua" panose="02040602050305030304" pitchFamily="18" charset="0"/>
                        <a:ea typeface="+mj-ea"/>
                        <a:cs typeface="+mj-cs"/>
                      </a:endParaRPr>
                    </a:p>
                  </a:txBody>
                  <a:tcPr marL="51435" marR="51435" marT="25717" marB="25717" anchor="ctr">
                    <a:noFill/>
                  </a:tcPr>
                </a:tc>
                <a:extLst>
                  <a:ext uri="{0D108BD9-81ED-4DB2-BD59-A6C34878D82A}">
                    <a16:rowId xmlns:a16="http://schemas.microsoft.com/office/drawing/2014/main" val="1923147964"/>
                  </a:ext>
                </a:extLst>
              </a:tr>
            </a:tbl>
          </a:graphicData>
        </a:graphic>
      </p:graphicFrame>
      <p:sp>
        <p:nvSpPr>
          <p:cNvPr id="2" name="Slide Number Placeholder 1"/>
          <p:cNvSpPr>
            <a:spLocks noGrp="1"/>
          </p:cNvSpPr>
          <p:nvPr>
            <p:ph type="sldNum" sz="quarter" idx="4294967295"/>
          </p:nvPr>
        </p:nvSpPr>
        <p:spPr/>
        <p:txBody>
          <a:bodyPr/>
          <a:lstStyle/>
          <a:p>
            <a:fld id="{E41AA835-FCAF-4F80-A4F7-479CDE886DB6}" type="slidenum">
              <a:rPr lang="en-US" smtClean="0"/>
              <a:t>9</a:t>
            </a:fld>
            <a:endParaRPr lang="en-US"/>
          </a:p>
        </p:txBody>
      </p:sp>
    </p:spTree>
    <p:extLst>
      <p:ext uri="{BB962C8B-B14F-4D97-AF65-F5344CB8AC3E}">
        <p14:creationId xmlns:p14="http://schemas.microsoft.com/office/powerpoint/2010/main" val="42674272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3130</TotalTime>
  <Words>3359</Words>
  <Application>Microsoft Office PowerPoint</Application>
  <PresentationFormat>Widescreen</PresentationFormat>
  <Paragraphs>358</Paragraphs>
  <Slides>51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Book Antiqua</vt:lpstr>
      <vt:lpstr>Calibri</vt:lpstr>
      <vt:lpstr>Calibri Light</vt:lpstr>
      <vt:lpstr>roboto</vt:lpstr>
      <vt:lpstr>Times New Roman</vt:lpstr>
      <vt:lpstr>Wingdings</vt:lpstr>
      <vt:lpstr>Office Theme</vt:lpstr>
      <vt:lpstr>CONTRAST a presentation to the South Carolina School Business Officers Association</vt:lpstr>
      <vt:lpstr>The Pandemic Era has been  a Time of Contrast</vt:lpstr>
      <vt:lpstr>Washington Post Headline: “The pandemic marks another grim milestone: 1 in 500 Americans have died of covid-19” By Dan Keating, Akilah Johnson and Monica Ulmanu  Published Sept. 15, 2021 </vt:lpstr>
      <vt:lpstr>“How COVID-19 vaccines were made so quickly without cutting corners” by Rachel Lance, Science News, June 29, 2021</vt:lpstr>
      <vt:lpstr>Harvard Business Review   “Adapt Your Business to the New Reality”  Start by understanding how habits have changed.  by Michael G. Jacobides and Martin Reeves (September–October 2020)</vt:lpstr>
      <vt:lpstr>Harvard Business Review   “Adapt Your Business to the New Reality”  Start by understanding how habits have changed.  by Michael G. Jacobides and Martin Reeves (September–October 2020)</vt:lpstr>
      <vt:lpstr>Adaptation</vt:lpstr>
      <vt:lpstr>Budget Status as of March 2020:  A Beautiful Horizon</vt:lpstr>
      <vt:lpstr>FY 2020-21 General Fund Outlook (February 2020) (PRELIMINARY- Dollars in Millions)  </vt:lpstr>
      <vt:lpstr>FY 2020-21 Budget Outlook  (February 2020) (PRELIMINARY- Dollars in Millions)</vt:lpstr>
      <vt:lpstr>Exogenous Shock (Economic Term)</vt:lpstr>
      <vt:lpstr>Exogenous Shock: The bottom fell out.</vt:lpstr>
      <vt:lpstr>“A Medically Induced  Economic Coma”</vt:lpstr>
      <vt:lpstr>PowerPoint Presentation</vt:lpstr>
      <vt:lpstr>The reaction of  South Carolina State Government ……</vt:lpstr>
      <vt:lpstr>THE CONTINUOUS BUDGET PROCESS  DURING THE PANDEMIC - 2020</vt:lpstr>
      <vt:lpstr>The Reaction of the Federal Government to the Pandemic …</vt:lpstr>
      <vt:lpstr>Coronavirus Aid, Relief and Economic Security Act March 27, 2020 Note: Represents about half of all federal spending on an annual basis.</vt:lpstr>
      <vt:lpstr>2021 - Additional State Appropriation Bills </vt:lpstr>
      <vt:lpstr>H4100 – General Appropriations Bill  (Spring of 2021)</vt:lpstr>
      <vt:lpstr>American Rescue Plan Act March 11, 2021</vt:lpstr>
      <vt:lpstr>American Rescue Plan Act Funding Components for SC</vt:lpstr>
      <vt:lpstr>State and Local Government  Fiscal Recovery Funds</vt:lpstr>
      <vt:lpstr>Eligible Uses</vt:lpstr>
      <vt:lpstr>Prohibited Uses</vt:lpstr>
      <vt:lpstr>Federal Funding Received to Date</vt:lpstr>
      <vt:lpstr>Legislative Subcommittees assigned to develop a blueprint for spending ARPA and SRS Funds</vt:lpstr>
      <vt:lpstr>Legislative Priorities </vt:lpstr>
      <vt:lpstr>Magnitude of the Federal Stimulus in  16 months </vt:lpstr>
      <vt:lpstr>“When it rains, it pours.” (colloquialism)</vt:lpstr>
      <vt:lpstr>Savannah River Systems Settlement Augusta Chronicle, September 3, 2020, by Jonathan Vickery</vt:lpstr>
      <vt:lpstr>Fiscal Year 2020-21 Year End Close of Books</vt:lpstr>
      <vt:lpstr>Post-Pandemic Euphoria</vt:lpstr>
      <vt:lpstr>“All good things must come to an end”</vt:lpstr>
      <vt:lpstr>PowerPoint Presentation</vt:lpstr>
      <vt:lpstr>Famous Presidential Words that have not aged well during the time of COVID – 19.</vt:lpstr>
      <vt:lpstr>Now … to Address the Elephant in the Room</vt:lpstr>
      <vt:lpstr>Mask Mandates – This budget proviso was added to H4100, the General Appropriations Bill, on June 9th when the House amended the Appropriations Bill to the 3rd degree.</vt:lpstr>
      <vt:lpstr>3 Aspects to Understanding this Budget Proviso Beyond the Policy:</vt:lpstr>
      <vt:lpstr>PowerPoint Presentation</vt:lpstr>
      <vt:lpstr>Legislative Process “How SC Gets Stuck With Bad Laws Most Legislators  Had No Interest in Passing”  by Cindi Ross Scoppe, Charleston Post and Courier, Saturday, August 28, 2021</vt:lpstr>
      <vt:lpstr>Pew Research Center Poll:  Public Trust in Government: 1958-2021  Issue of Trust May 17, 2021 </vt:lpstr>
      <vt:lpstr>PowerPoint Presentation</vt:lpstr>
      <vt:lpstr>Pew Research Center:  “Young Americans are less trusting of other people – and key institutions – than their elders.” August 6, 2019 by John Gramlich</vt:lpstr>
      <vt:lpstr>CULTURE In South Carolina we are particularly sensitive to tyranny</vt:lpstr>
      <vt:lpstr>PowerPoint Presentation</vt:lpstr>
      <vt:lpstr>CULTURE</vt:lpstr>
      <vt:lpstr>Culture 4 Simple Questions from Prius or Pickup</vt:lpstr>
      <vt:lpstr>Take Away</vt:lpstr>
      <vt:lpstr>“The biggest communication problem is we do not listen to understand. We listen to reply.”  ― Stephen R. Covey</vt:lpstr>
      <vt:lpstr>THANK YOU </vt:lpstr>
    </vt:vector>
  </TitlesOfParts>
  <Company>Legislative Services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Shealy</dc:creator>
  <cp:lastModifiedBy>Mike Shealy</cp:lastModifiedBy>
  <cp:revision>77</cp:revision>
  <dcterms:created xsi:type="dcterms:W3CDTF">2021-05-25T16:47:12Z</dcterms:created>
  <dcterms:modified xsi:type="dcterms:W3CDTF">2021-11-04T13:35:08Z</dcterms:modified>
</cp:coreProperties>
</file>