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91" r:id="rId5"/>
    <p:sldMasterId id="2147483671" r:id="rId6"/>
    <p:sldMasterId id="2147483727" r:id="rId7"/>
    <p:sldMasterId id="2147483733" r:id="rId8"/>
  </p:sldMasterIdLst>
  <p:notesMasterIdLst>
    <p:notesMasterId r:id="rId52"/>
  </p:notesMasterIdLst>
  <p:sldIdLst>
    <p:sldId id="256" r:id="rId9"/>
    <p:sldId id="2786" r:id="rId10"/>
    <p:sldId id="2857" r:id="rId11"/>
    <p:sldId id="2859" r:id="rId12"/>
    <p:sldId id="2861" r:id="rId13"/>
    <p:sldId id="2862" r:id="rId14"/>
    <p:sldId id="2863" r:id="rId15"/>
    <p:sldId id="283" r:id="rId16"/>
    <p:sldId id="2864" r:id="rId17"/>
    <p:sldId id="2865" r:id="rId18"/>
    <p:sldId id="2866" r:id="rId19"/>
    <p:sldId id="2872" r:id="rId20"/>
    <p:sldId id="316" r:id="rId21"/>
    <p:sldId id="2867" r:id="rId22"/>
    <p:sldId id="2868" r:id="rId23"/>
    <p:sldId id="2870" r:id="rId24"/>
    <p:sldId id="2873" r:id="rId25"/>
    <p:sldId id="2874" r:id="rId26"/>
    <p:sldId id="2326" r:id="rId27"/>
    <p:sldId id="2307" r:id="rId28"/>
    <p:sldId id="2308" r:id="rId29"/>
    <p:sldId id="2309" r:id="rId30"/>
    <p:sldId id="2310" r:id="rId31"/>
    <p:sldId id="2311" r:id="rId32"/>
    <p:sldId id="2312" r:id="rId33"/>
    <p:sldId id="2313" r:id="rId34"/>
    <p:sldId id="2314" r:id="rId35"/>
    <p:sldId id="434" r:id="rId36"/>
    <p:sldId id="2325" r:id="rId37"/>
    <p:sldId id="2315" r:id="rId38"/>
    <p:sldId id="351" r:id="rId39"/>
    <p:sldId id="286" r:id="rId40"/>
    <p:sldId id="265" r:id="rId41"/>
    <p:sldId id="284" r:id="rId42"/>
    <p:sldId id="357" r:id="rId43"/>
    <p:sldId id="358" r:id="rId44"/>
    <p:sldId id="261" r:id="rId45"/>
    <p:sldId id="272" r:id="rId46"/>
    <p:sldId id="339" r:id="rId47"/>
    <p:sldId id="315" r:id="rId48"/>
    <p:sldId id="268" r:id="rId49"/>
    <p:sldId id="354" r:id="rId50"/>
    <p:sldId id="34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28" userDrawn="1">
          <p15:clr>
            <a:srgbClr val="A4A3A4"/>
          </p15:clr>
        </p15:guide>
        <p15:guide id="2" pos="5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Nate" initials="SN" lastIdx="19" clrIdx="0">
    <p:extLst>
      <p:ext uri="{19B8F6BF-5375-455C-9EA6-DF929625EA0E}">
        <p15:presenceInfo xmlns:p15="http://schemas.microsoft.com/office/powerpoint/2012/main" userId="S::NSmith4@UNUM.COM::7485bd9e-edb6-4275-ac13-4606a9f9c7b1" providerId="AD"/>
      </p:ext>
    </p:extLst>
  </p:cmAuthor>
  <p:cmAuthor id="2" name="Randall, Andrea" initials="RA" lastIdx="53" clrIdx="1">
    <p:extLst>
      <p:ext uri="{19B8F6BF-5375-455C-9EA6-DF929625EA0E}">
        <p15:presenceInfo xmlns:p15="http://schemas.microsoft.com/office/powerpoint/2012/main" userId="S::ARandall@UNUM.COM::c10c0f48-02d0-4b2b-b509-a8ae8b88aa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F8F"/>
    <a:srgbClr val="C8EEEF"/>
    <a:srgbClr val="A3E2E4"/>
    <a:srgbClr val="00A9B4"/>
    <a:srgbClr val="1E5581"/>
    <a:srgbClr val="778EA0"/>
    <a:srgbClr val="B72B33"/>
    <a:srgbClr val="F26C6C"/>
    <a:srgbClr val="92D050"/>
    <a:srgbClr val="092C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1"/>
    <p:restoredTop sz="94249" autoAdjust="0"/>
  </p:normalViewPr>
  <p:slideViewPr>
    <p:cSldViewPr snapToGrid="0">
      <p:cViewPr varScale="1">
        <p:scale>
          <a:sx n="88" d="100"/>
          <a:sy n="88" d="100"/>
        </p:scale>
        <p:origin x="150" y="66"/>
      </p:cViewPr>
      <p:guideLst>
        <p:guide orient="horz" pos="1128"/>
        <p:guide pos="52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percentStacked"/>
        <c:varyColors val="0"/>
        <c:ser>
          <c:idx val="0"/>
          <c:order val="0"/>
          <c:tx>
            <c:strRef>
              <c:f>Sheet1!$A$2</c:f>
              <c:strCache>
                <c:ptCount val="1"/>
                <c:pt idx="0">
                  <c:v>In person</c:v>
                </c:pt>
              </c:strCache>
            </c:strRef>
          </c:tx>
          <c:spPr>
            <a:solidFill>
              <a:schemeClr val="tx2">
                <a:lumMod val="50000"/>
              </a:schemeClr>
            </a:solidFill>
            <a:ln>
              <a:noFill/>
            </a:ln>
            <a:effectLst/>
          </c:spPr>
          <c:invertIfNegative val="0"/>
          <c:cat>
            <c:strRef>
              <c:f>Sheet1!$B$1:$D$1</c:f>
              <c:strCache>
                <c:ptCount val="3"/>
                <c:pt idx="0">
                  <c:v>Boomer</c:v>
                </c:pt>
                <c:pt idx="1">
                  <c:v>Gen X</c:v>
                </c:pt>
                <c:pt idx="2">
                  <c:v>Millennials</c:v>
                </c:pt>
              </c:strCache>
            </c:strRef>
          </c:cat>
          <c:val>
            <c:numRef>
              <c:f>Sheet1!$B$2:$D$2</c:f>
              <c:numCache>
                <c:formatCode>General</c:formatCode>
                <c:ptCount val="3"/>
                <c:pt idx="0">
                  <c:v>36</c:v>
                </c:pt>
                <c:pt idx="1">
                  <c:v>39</c:v>
                </c:pt>
                <c:pt idx="2">
                  <c:v>43</c:v>
                </c:pt>
              </c:numCache>
            </c:numRef>
          </c:val>
          <c:extLst>
            <c:ext xmlns:c16="http://schemas.microsoft.com/office/drawing/2014/chart" uri="{C3380CC4-5D6E-409C-BE32-E72D297353CC}">
              <c16:uniqueId val="{00000000-B30F-4E53-A5F4-290D74E1CD70}"/>
            </c:ext>
          </c:extLst>
        </c:ser>
        <c:ser>
          <c:idx val="1"/>
          <c:order val="1"/>
          <c:tx>
            <c:strRef>
              <c:f>Sheet1!$A$3</c:f>
              <c:strCache>
                <c:ptCount val="1"/>
                <c:pt idx="0">
                  <c:v>Over the phone</c:v>
                </c:pt>
              </c:strCache>
            </c:strRef>
          </c:tx>
          <c:spPr>
            <a:solidFill>
              <a:schemeClr val="accent1">
                <a:lumMod val="75000"/>
              </a:schemeClr>
            </a:solidFill>
            <a:ln>
              <a:noFill/>
            </a:ln>
            <a:effectLst/>
          </c:spPr>
          <c:invertIfNegative val="0"/>
          <c:cat>
            <c:strRef>
              <c:f>Sheet1!$B$1:$D$1</c:f>
              <c:strCache>
                <c:ptCount val="3"/>
                <c:pt idx="0">
                  <c:v>Boomer</c:v>
                </c:pt>
                <c:pt idx="1">
                  <c:v>Gen X</c:v>
                </c:pt>
                <c:pt idx="2">
                  <c:v>Millennials</c:v>
                </c:pt>
              </c:strCache>
            </c:strRef>
          </c:cat>
          <c:val>
            <c:numRef>
              <c:f>Sheet1!$B$3:$D$3</c:f>
              <c:numCache>
                <c:formatCode>General</c:formatCode>
                <c:ptCount val="3"/>
                <c:pt idx="0">
                  <c:v>31</c:v>
                </c:pt>
                <c:pt idx="1">
                  <c:v>5</c:v>
                </c:pt>
                <c:pt idx="2">
                  <c:v>12</c:v>
                </c:pt>
              </c:numCache>
            </c:numRef>
          </c:val>
          <c:extLst>
            <c:ext xmlns:c16="http://schemas.microsoft.com/office/drawing/2014/chart" uri="{C3380CC4-5D6E-409C-BE32-E72D297353CC}">
              <c16:uniqueId val="{00000001-B30F-4E53-A5F4-290D74E1CD70}"/>
            </c:ext>
          </c:extLst>
        </c:ser>
        <c:ser>
          <c:idx val="2"/>
          <c:order val="2"/>
          <c:tx>
            <c:strRef>
              <c:f>Sheet1!$A$4</c:f>
              <c:strCache>
                <c:ptCount val="1"/>
                <c:pt idx="0">
                  <c:v>Through the mail</c:v>
                </c:pt>
              </c:strCache>
            </c:strRef>
          </c:tx>
          <c:spPr>
            <a:solidFill>
              <a:schemeClr val="accent6">
                <a:lumMod val="50000"/>
              </a:schemeClr>
            </a:solidFill>
            <a:ln>
              <a:noFill/>
            </a:ln>
            <a:effectLst/>
          </c:spPr>
          <c:invertIfNegative val="0"/>
          <c:cat>
            <c:strRef>
              <c:f>Sheet1!$B$1:$D$1</c:f>
              <c:strCache>
                <c:ptCount val="3"/>
                <c:pt idx="0">
                  <c:v>Boomer</c:v>
                </c:pt>
                <c:pt idx="1">
                  <c:v>Gen X</c:v>
                </c:pt>
                <c:pt idx="2">
                  <c:v>Millennials</c:v>
                </c:pt>
              </c:strCache>
            </c:strRef>
          </c:cat>
          <c:val>
            <c:numRef>
              <c:f>Sheet1!$B$4:$D$4</c:f>
              <c:numCache>
                <c:formatCode>General</c:formatCode>
                <c:ptCount val="3"/>
                <c:pt idx="0">
                  <c:v>11</c:v>
                </c:pt>
                <c:pt idx="1">
                  <c:v>6</c:v>
                </c:pt>
                <c:pt idx="2">
                  <c:v>6</c:v>
                </c:pt>
              </c:numCache>
            </c:numRef>
          </c:val>
          <c:extLst>
            <c:ext xmlns:c16="http://schemas.microsoft.com/office/drawing/2014/chart" uri="{C3380CC4-5D6E-409C-BE32-E72D297353CC}">
              <c16:uniqueId val="{00000002-B30F-4E53-A5F4-290D74E1CD70}"/>
            </c:ext>
          </c:extLst>
        </c:ser>
        <c:ser>
          <c:idx val="3"/>
          <c:order val="3"/>
          <c:tx>
            <c:strRef>
              <c:f>Sheet1!$A$5</c:f>
              <c:strCache>
                <c:ptCount val="1"/>
                <c:pt idx="0">
                  <c:v>E-app/videocall</c:v>
                </c:pt>
              </c:strCache>
            </c:strRef>
          </c:tx>
          <c:spPr>
            <a:solidFill>
              <a:schemeClr val="accent6">
                <a:lumMod val="75000"/>
              </a:schemeClr>
            </a:solidFill>
            <a:ln>
              <a:noFill/>
            </a:ln>
            <a:effectLst/>
          </c:spPr>
          <c:invertIfNegative val="0"/>
          <c:cat>
            <c:strRef>
              <c:f>Sheet1!$B$1:$D$1</c:f>
              <c:strCache>
                <c:ptCount val="3"/>
                <c:pt idx="0">
                  <c:v>Boomer</c:v>
                </c:pt>
                <c:pt idx="1">
                  <c:v>Gen X</c:v>
                </c:pt>
                <c:pt idx="2">
                  <c:v>Millennials</c:v>
                </c:pt>
              </c:strCache>
            </c:strRef>
          </c:cat>
          <c:val>
            <c:numRef>
              <c:f>Sheet1!$B$5:$D$5</c:f>
              <c:numCache>
                <c:formatCode>General</c:formatCode>
                <c:ptCount val="3"/>
                <c:pt idx="0">
                  <c:v>7</c:v>
                </c:pt>
                <c:pt idx="1">
                  <c:v>0</c:v>
                </c:pt>
                <c:pt idx="2">
                  <c:v>1</c:v>
                </c:pt>
              </c:numCache>
            </c:numRef>
          </c:val>
          <c:extLst>
            <c:ext xmlns:c16="http://schemas.microsoft.com/office/drawing/2014/chart" uri="{C3380CC4-5D6E-409C-BE32-E72D297353CC}">
              <c16:uniqueId val="{00000003-B30F-4E53-A5F4-290D74E1CD70}"/>
            </c:ext>
          </c:extLst>
        </c:ser>
        <c:ser>
          <c:idx val="4"/>
          <c:order val="4"/>
          <c:tx>
            <c:strRef>
              <c:f>Sheet1!$A$6</c:f>
              <c:strCache>
                <c:ptCount val="1"/>
                <c:pt idx="0">
                  <c:v>Hybrid with an online element</c:v>
                </c:pt>
              </c:strCache>
            </c:strRef>
          </c:tx>
          <c:spPr>
            <a:solidFill>
              <a:schemeClr val="accent6">
                <a:lumMod val="40000"/>
                <a:lumOff val="60000"/>
              </a:schemeClr>
            </a:solidFill>
            <a:ln>
              <a:noFill/>
            </a:ln>
            <a:effectLst/>
          </c:spPr>
          <c:invertIfNegative val="0"/>
          <c:cat>
            <c:strRef>
              <c:f>Sheet1!$B$1:$D$1</c:f>
              <c:strCache>
                <c:ptCount val="3"/>
                <c:pt idx="0">
                  <c:v>Boomer</c:v>
                </c:pt>
                <c:pt idx="1">
                  <c:v>Gen X</c:v>
                </c:pt>
                <c:pt idx="2">
                  <c:v>Millennials</c:v>
                </c:pt>
              </c:strCache>
            </c:strRef>
          </c:cat>
          <c:val>
            <c:numRef>
              <c:f>Sheet1!$B$6:$D$6</c:f>
              <c:numCache>
                <c:formatCode>General</c:formatCode>
                <c:ptCount val="3"/>
                <c:pt idx="0">
                  <c:v>12</c:v>
                </c:pt>
                <c:pt idx="1">
                  <c:v>42</c:v>
                </c:pt>
                <c:pt idx="2">
                  <c:v>30</c:v>
                </c:pt>
              </c:numCache>
            </c:numRef>
          </c:val>
          <c:extLst>
            <c:ext xmlns:c16="http://schemas.microsoft.com/office/drawing/2014/chart" uri="{C3380CC4-5D6E-409C-BE32-E72D297353CC}">
              <c16:uniqueId val="{00000004-B30F-4E53-A5F4-290D74E1CD70}"/>
            </c:ext>
          </c:extLst>
        </c:ser>
        <c:ser>
          <c:idx val="5"/>
          <c:order val="5"/>
          <c:tx>
            <c:strRef>
              <c:f>Sheet1!$A$7</c:f>
              <c:strCache>
                <c:ptCount val="1"/>
                <c:pt idx="0">
                  <c:v>Purely online</c:v>
                </c:pt>
              </c:strCache>
            </c:strRef>
          </c:tx>
          <c:spPr>
            <a:pattFill prst="wdDnDiag">
              <a:fgClr>
                <a:schemeClr val="accent6">
                  <a:lumMod val="75000"/>
                </a:schemeClr>
              </a:fgClr>
              <a:bgClr>
                <a:schemeClr val="bg1"/>
              </a:bgClr>
            </a:pattFill>
            <a:ln>
              <a:noFill/>
            </a:ln>
            <a:effectLst/>
          </c:spPr>
          <c:invertIfNegative val="0"/>
          <c:cat>
            <c:strRef>
              <c:f>Sheet1!$B$1:$D$1</c:f>
              <c:strCache>
                <c:ptCount val="3"/>
                <c:pt idx="0">
                  <c:v>Boomer</c:v>
                </c:pt>
                <c:pt idx="1">
                  <c:v>Gen X</c:v>
                </c:pt>
                <c:pt idx="2">
                  <c:v>Millennials</c:v>
                </c:pt>
              </c:strCache>
            </c:strRef>
          </c:cat>
          <c:val>
            <c:numRef>
              <c:f>Sheet1!$B$7:$D$7</c:f>
              <c:numCache>
                <c:formatCode>General</c:formatCode>
                <c:ptCount val="3"/>
                <c:pt idx="0">
                  <c:v>3</c:v>
                </c:pt>
                <c:pt idx="1">
                  <c:v>8</c:v>
                </c:pt>
                <c:pt idx="2">
                  <c:v>8</c:v>
                </c:pt>
              </c:numCache>
            </c:numRef>
          </c:val>
          <c:extLst>
            <c:ext xmlns:c16="http://schemas.microsoft.com/office/drawing/2014/chart" uri="{C3380CC4-5D6E-409C-BE32-E72D297353CC}">
              <c16:uniqueId val="{00000005-B30F-4E53-A5F4-290D74E1CD70}"/>
            </c:ext>
          </c:extLst>
        </c:ser>
        <c:dLbls>
          <c:showLegendKey val="0"/>
          <c:showVal val="0"/>
          <c:showCatName val="0"/>
          <c:showSerName val="0"/>
          <c:showPercent val="0"/>
          <c:showBubbleSize val="0"/>
        </c:dLbls>
        <c:gapWidth val="150"/>
        <c:overlap val="100"/>
        <c:axId val="1691455776"/>
        <c:axId val="1691857760"/>
      </c:barChart>
      <c:catAx>
        <c:axId val="169145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691857760"/>
        <c:crosses val="autoZero"/>
        <c:auto val="1"/>
        <c:lblAlgn val="ctr"/>
        <c:lblOffset val="100"/>
        <c:noMultiLvlLbl val="0"/>
      </c:catAx>
      <c:valAx>
        <c:axId val="1691857760"/>
        <c:scaling>
          <c:orientation val="minMax"/>
        </c:scaling>
        <c:delete val="1"/>
        <c:axPos val="l"/>
        <c:numFmt formatCode="0%" sourceLinked="1"/>
        <c:majorTickMark val="none"/>
        <c:minorTickMark val="none"/>
        <c:tickLblPos val="nextTo"/>
        <c:crossAx val="1691455776"/>
        <c:crosses val="autoZero"/>
        <c:crossBetween val="between"/>
      </c:valAx>
      <c:spPr>
        <a:noFill/>
        <a:ln>
          <a:noFill/>
        </a:ln>
        <a:effectLst/>
      </c:spPr>
    </c:plotArea>
    <c:legend>
      <c:legendPos val="b"/>
      <c:layout>
        <c:manualLayout>
          <c:xMode val="edge"/>
          <c:yMode val="edge"/>
          <c:x val="3.9940833136515821E-2"/>
          <c:y val="0.76444826950918887"/>
          <c:w val="0.90586768565693998"/>
          <c:h val="0.1386656533793274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lumMod val="10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9A36EB-F8A6-4958-B9E5-AC3E3DDD90BE}" type="datetimeFigureOut">
              <a:rPr lang="en-US" smtClean="0"/>
              <a:t>11/2/2021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C0FA49-6B87-4773-9F8C-56777CF19B87}" type="slidenum">
              <a:rPr lang="en-US" smtClean="0"/>
              <a:t>‹#›</a:t>
            </a:fld>
            <a:endParaRPr lang="en-US" dirty="0"/>
          </a:p>
        </p:txBody>
      </p:sp>
    </p:spTree>
    <p:extLst>
      <p:ext uri="{BB962C8B-B14F-4D97-AF65-F5344CB8AC3E}">
        <p14:creationId xmlns:p14="http://schemas.microsoft.com/office/powerpoint/2010/main" val="19976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ewresearch.org/fact-tank/2020/11/09/the-pace-of-boomer-retirements-has-accelerated-in-the-past-yea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dirty="0">
              <a:solidFill>
                <a:schemeClr val="tx1"/>
              </a:solidFill>
            </a:endParaRPr>
          </a:p>
        </p:txBody>
      </p:sp>
      <p:sp>
        <p:nvSpPr>
          <p:cNvPr id="4" name="Slide Number Placeholder 3"/>
          <p:cNvSpPr>
            <a:spLocks noGrp="1"/>
          </p:cNvSpPr>
          <p:nvPr>
            <p:ph type="sldNum" sz="quarter" idx="5"/>
          </p:nvPr>
        </p:nvSpPr>
        <p:spPr/>
        <p:txBody>
          <a:bodyPr/>
          <a:lstStyle/>
          <a:p>
            <a:fld id="{729548D4-654A-AF49-A954-BDA355CF93E9}" type="slidenum">
              <a:rPr lang="en-US" smtClean="0"/>
              <a:t>1</a:t>
            </a:fld>
            <a:endParaRPr lang="en-US" dirty="0"/>
          </a:p>
        </p:txBody>
      </p:sp>
    </p:spTree>
    <p:extLst>
      <p:ext uri="{BB962C8B-B14F-4D97-AF65-F5344CB8AC3E}">
        <p14:creationId xmlns:p14="http://schemas.microsoft.com/office/powerpoint/2010/main" val="4208301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OPTIONAL SLIDE. </a:t>
            </a:r>
            <a:r>
              <a:rPr lang="en-US" sz="1000" dirty="0">
                <a:latin typeface="Arial" panose="020B0604020202020204" pitchFamily="34" charset="0"/>
                <a:cs typeface="Arial" panose="020B0604020202020204" pitchFamily="34" charset="0"/>
              </a:rPr>
              <a:t>To go deeper into the conversation about voluntary insurance benefits, provide an overview of the products we offer. </a:t>
            </a:r>
          </a:p>
          <a:p>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SUGGESTED TALKING POINTS:</a:t>
            </a:r>
          </a:p>
          <a:p>
            <a:pPr marL="171450" indent="-171450">
              <a:buFont typeface="Arial" panose="020B0604020202020204" pitchFamily="34" charset="0"/>
              <a:buChar char="•"/>
            </a:pPr>
            <a:r>
              <a:rPr lang="en-US" sz="1000" b="0" i="0" dirty="0">
                <a:solidFill>
                  <a:srgbClr val="444444"/>
                </a:solidFill>
                <a:effectLst/>
                <a:latin typeface="Arial" panose="020B0604020202020204" pitchFamily="34" charset="0"/>
                <a:cs typeface="Arial" panose="020B0604020202020204" pitchFamily="34" charset="0"/>
              </a:rPr>
              <a:t>Some of the most popular voluntary benefits plans include options for dental and vision coverage. </a:t>
            </a:r>
          </a:p>
          <a:p>
            <a:pPr marL="171450" indent="-171450">
              <a:buFont typeface="Arial" panose="020B0604020202020204" pitchFamily="34" charset="0"/>
              <a:buChar char="•"/>
            </a:pPr>
            <a:r>
              <a:rPr lang="en-US" sz="1000" b="0" i="0" dirty="0">
                <a:solidFill>
                  <a:srgbClr val="444444"/>
                </a:solidFill>
                <a:effectLst/>
                <a:latin typeface="Arial" panose="020B0604020202020204" pitchFamily="34" charset="0"/>
                <a:cs typeface="Arial" panose="020B0604020202020204" pitchFamily="34" charset="0"/>
              </a:rPr>
              <a:t>Voluntary benefits can include medical coverage options for specialized issues, such as end-of-life care, cancer insurance, or catastrophic illness. </a:t>
            </a:r>
          </a:p>
          <a:p>
            <a:pPr marL="171450" indent="-171450">
              <a:buFont typeface="Arial" panose="020B0604020202020204" pitchFamily="34" charset="0"/>
              <a:buChar char="•"/>
            </a:pPr>
            <a:r>
              <a:rPr lang="en-US" sz="1000" b="0" i="0" dirty="0">
                <a:solidFill>
                  <a:srgbClr val="092C48"/>
                </a:solidFill>
                <a:effectLst/>
                <a:latin typeface="Arial" panose="020B0604020202020204" pitchFamily="34" charset="0"/>
                <a:cs typeface="Arial" panose="020B0604020202020204" pitchFamily="34" charset="0"/>
              </a:rPr>
              <a:t>The wide range of options available allows employees to choose those voluntary benefits that suit their personal circumstances and lifestyle, whether they’re 20 or 50.</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EC0FA49-6B87-4773-9F8C-56777CF19B87}" type="slidenum">
              <a:rPr lang="en-US" smtClean="0"/>
              <a:t>12</a:t>
            </a:fld>
            <a:endParaRPr lang="en-US" dirty="0"/>
          </a:p>
        </p:txBody>
      </p:sp>
    </p:spTree>
    <p:extLst>
      <p:ext uri="{BB962C8B-B14F-4D97-AF65-F5344CB8AC3E}">
        <p14:creationId xmlns:p14="http://schemas.microsoft.com/office/powerpoint/2010/main" val="3571917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548D4-654A-AF49-A954-BDA355CF93E9}" type="slidenum">
              <a:rPr lang="en-US" smtClean="0"/>
              <a:t>13</a:t>
            </a:fld>
            <a:endParaRPr lang="en-US" dirty="0"/>
          </a:p>
        </p:txBody>
      </p:sp>
    </p:spTree>
    <p:extLst>
      <p:ext uri="{BB962C8B-B14F-4D97-AF65-F5344CB8AC3E}">
        <p14:creationId xmlns:p14="http://schemas.microsoft.com/office/powerpoint/2010/main" val="2191026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latin typeface="Arial" panose="020B0604020202020204" pitchFamily="34" charset="0"/>
                <a:cs typeface="Arial" panose="020B0604020202020204" pitchFamily="34" charset="0"/>
              </a:rPr>
              <a:t>SUGGESTED TALKING POINTS:</a:t>
            </a:r>
          </a:p>
          <a:p>
            <a:pPr marL="171450" marR="0" indent="-171450">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In addition to our broad portfolio of voluntary insurance products, we provide comprehensive employee benefits delivery solutions and services customized to an employer’s business needs on a local and national level. </a:t>
            </a:r>
            <a:r>
              <a:rPr lang="en-US" sz="1000" b="1" dirty="0">
                <a:effectLst/>
                <a:latin typeface="Arial" panose="020B0604020202020204" pitchFamily="34" charset="0"/>
                <a:ea typeface="Calibri" panose="020F050202020403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We create understanding. </a:t>
            </a:r>
          </a:p>
          <a:p>
            <a:pPr marL="628650" marR="0" lvl="1" indent="-171450">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Insurance benefits can get complicated quickly. We’re the experts at explaining them in straightforward, simple language. </a:t>
            </a:r>
          </a:p>
          <a:p>
            <a:pPr marL="171450" marR="0" lvl="0" indent="-171450">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We boost engagement.</a:t>
            </a:r>
          </a:p>
          <a:p>
            <a:pPr marL="628650" marR="0" lvl="1" indent="-171450">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Benefits are only useful when employees understand and value them. Our flexible enrollment solutions help increase participation in both core and voluntary benefits while dramatically increasing employee satisfaction levels. </a:t>
            </a:r>
          </a:p>
          <a:p>
            <a:pPr marL="171450" marR="0" lvl="0" indent="-171450">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We enroll all benefits. </a:t>
            </a:r>
          </a:p>
          <a:p>
            <a:pPr marL="628650" marR="0" lvl="1" indent="-171450">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Through our personalized benefits counseling sessions, we meet 1-to-1 with employees to help them understand their individual lifestyle needs and select the benefits that are right for them. Not just voluntary benefits, but also the core medical insurance, too. </a:t>
            </a:r>
          </a:p>
          <a:p>
            <a:pPr marL="171450" marR="0" lvl="0" indent="-171450">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Our flexible enrollment solutions, proven cost savings strategies, technology platforms and value-added programs all help to make doing business with us easier.</a:t>
            </a:r>
            <a:endParaRPr lang="en-US" sz="1000" dirty="0">
              <a:solidFill>
                <a:srgbClr val="082C48"/>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EC0FA49-6B87-4773-9F8C-56777CF19B87}" type="slidenum">
              <a:rPr lang="en-US" smtClean="0"/>
              <a:t>14</a:t>
            </a:fld>
            <a:endParaRPr lang="en-US" dirty="0"/>
          </a:p>
        </p:txBody>
      </p:sp>
    </p:spTree>
    <p:extLst>
      <p:ext uri="{BB962C8B-B14F-4D97-AF65-F5344CB8AC3E}">
        <p14:creationId xmlns:p14="http://schemas.microsoft.com/office/powerpoint/2010/main" val="3271475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EC0FA49-6B87-4773-9F8C-56777CF19B87}" type="slidenum">
              <a:rPr lang="en-US" smtClean="0"/>
              <a:t>15</a:t>
            </a:fld>
            <a:endParaRPr lang="en-US" dirty="0"/>
          </a:p>
        </p:txBody>
      </p:sp>
    </p:spTree>
    <p:extLst>
      <p:ext uri="{BB962C8B-B14F-4D97-AF65-F5344CB8AC3E}">
        <p14:creationId xmlns:p14="http://schemas.microsoft.com/office/powerpoint/2010/main" val="2387607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Rob Sims, Nathalia Bellizia, Gina Birchall and Todd Silverhart, “The COVID-19 effect: high tech with human touch to optimize life insurance customer experience.” LIMRA and BCG. August 2020. </a:t>
            </a:r>
            <a:br>
              <a:rPr lang="en-US" sz="1000" dirty="0"/>
            </a:br>
            <a:r>
              <a:rPr lang="en-US" sz="1000" dirty="0"/>
              <a:t>2. Insurance Inspired 2021 Presentation, "COVID-19 and life insurance customer experience." LIMRA. July 9, 2021. </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EC0FA49-6B87-4773-9F8C-56777CF19B87}" type="slidenum">
              <a:rPr lang="en-US" smtClean="0"/>
              <a:t>16</a:t>
            </a:fld>
            <a:endParaRPr lang="en-US" dirty="0"/>
          </a:p>
        </p:txBody>
      </p:sp>
    </p:spTree>
    <p:extLst>
      <p:ext uri="{BB962C8B-B14F-4D97-AF65-F5344CB8AC3E}">
        <p14:creationId xmlns:p14="http://schemas.microsoft.com/office/powerpoint/2010/main" val="2607214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EC0FA49-6B87-4773-9F8C-56777CF19B87}" type="slidenum">
              <a:rPr lang="en-US" smtClean="0"/>
              <a:t>17</a:t>
            </a:fld>
            <a:endParaRPr lang="en-US" dirty="0"/>
          </a:p>
        </p:txBody>
      </p:sp>
    </p:spTree>
    <p:extLst>
      <p:ext uri="{BB962C8B-B14F-4D97-AF65-F5344CB8AC3E}">
        <p14:creationId xmlns:p14="http://schemas.microsoft.com/office/powerpoint/2010/main" val="52217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548D4-654A-AF49-A954-BDA355CF93E9}" type="slidenum">
              <a:rPr lang="en-US" smtClean="0"/>
              <a:t>18</a:t>
            </a:fld>
            <a:endParaRPr lang="en-US" dirty="0"/>
          </a:p>
        </p:txBody>
      </p:sp>
    </p:spTree>
    <p:extLst>
      <p:ext uri="{BB962C8B-B14F-4D97-AF65-F5344CB8AC3E}">
        <p14:creationId xmlns:p14="http://schemas.microsoft.com/office/powerpoint/2010/main" val="318932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548D4-654A-AF49-A954-BDA355CF93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301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Arial" panose="020B0604020202020204" pitchFamily="34" charset="0"/>
                <a:ea typeface="+mn-ea"/>
                <a:cs typeface="Arial" panose="020B0604020202020204" pitchFamily="34" charset="0"/>
              </a:rPr>
              <a:t>States alone collectively spend more than $2 trillion each year on a portfolio that ranges from nuts-and-bolts operations such as snow removal to complicated IT systems such as whole-of-government enterprise resource planning (ERP) software. </a:t>
            </a:r>
          </a:p>
          <a:p>
            <a:r>
              <a:rPr lang="en-US" sz="1000" kern="1200" dirty="0">
                <a:solidFill>
                  <a:schemeClr val="tx1"/>
                </a:solidFill>
                <a:effectLst/>
                <a:latin typeface="Arial" panose="020B0604020202020204" pitchFamily="34" charset="0"/>
                <a:ea typeface="+mn-ea"/>
                <a:cs typeface="Arial" panose="020B0604020202020204" pitchFamily="34" charset="0"/>
              </a:rPr>
              <a:t> </a:t>
            </a:r>
          </a:p>
          <a:p>
            <a:r>
              <a:rPr lang="en-US" sz="1000" kern="1200" dirty="0">
                <a:solidFill>
                  <a:schemeClr val="tx1"/>
                </a:solidFill>
                <a:effectLst/>
                <a:latin typeface="Arial" panose="020B0604020202020204" pitchFamily="34" charset="0"/>
                <a:ea typeface="+mn-ea"/>
                <a:cs typeface="Arial" panose="020B0604020202020204" pitchFamily="34" charset="0"/>
              </a:rPr>
              <a:t>The range of products that are sourced and the aggregate value of procurements solicited exceeds that of many multinational corporations. </a:t>
            </a:r>
          </a:p>
          <a:p>
            <a:r>
              <a:rPr lang="en-US" sz="1000" kern="1200" dirty="0">
                <a:solidFill>
                  <a:schemeClr val="tx1"/>
                </a:solidFill>
                <a:effectLst/>
                <a:latin typeface="Arial" panose="020B0604020202020204" pitchFamily="34" charset="0"/>
                <a:ea typeface="+mn-ea"/>
                <a:cs typeface="Arial" panose="020B0604020202020204" pitchFamily="34" charset="0"/>
              </a:rPr>
              <a:t> </a:t>
            </a:r>
          </a:p>
          <a:p>
            <a:r>
              <a:rPr lang="en-US" sz="1000" kern="1200" dirty="0">
                <a:solidFill>
                  <a:schemeClr val="tx1"/>
                </a:solidFill>
                <a:effectLst/>
                <a:latin typeface="Arial" panose="020B0604020202020204" pitchFamily="34" charset="0"/>
                <a:ea typeface="+mn-ea"/>
                <a:cs typeface="Arial" panose="020B0604020202020204" pitchFamily="34" charset="0"/>
              </a:rPr>
              <a:t>Government spending is the largest industry in the U.S., representing over 13% of U.S. Gross Domestic Product (GDP) — manufacturing is second at 12% of GDP.</a:t>
            </a:r>
          </a:p>
          <a:p>
            <a:r>
              <a:rPr lang="en-US" sz="1000" kern="1200" dirty="0">
                <a:solidFill>
                  <a:schemeClr val="tx1"/>
                </a:solidFill>
                <a:effectLst/>
                <a:latin typeface="Arial" panose="020B0604020202020204" pitchFamily="34" charset="0"/>
                <a:ea typeface="+mn-ea"/>
                <a:cs typeface="Arial" panose="020B0604020202020204" pitchFamily="34" charset="0"/>
              </a:rPr>
              <a:t> </a:t>
            </a:r>
          </a:p>
          <a:p>
            <a:r>
              <a:rPr lang="en-US" sz="1000" i="1" kern="1200" dirty="0">
                <a:solidFill>
                  <a:schemeClr val="tx1"/>
                </a:solidFill>
                <a:effectLst/>
                <a:latin typeface="Arial" panose="020B0604020202020204" pitchFamily="34" charset="0"/>
                <a:ea typeface="+mn-ea"/>
                <a:cs typeface="Arial" panose="020B0604020202020204" pitchFamily="34" charset="0"/>
              </a:rPr>
              <a:t>McKinsey.com, A Path to Successful State Procurement Transformation, May 2019</a:t>
            </a:r>
            <a:endParaRPr lang="en-US"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29548D4-654A-AF49-A954-BDA355CF93E9}" type="slidenum">
              <a:rPr lang="en-US" smtClean="0"/>
              <a:t>20</a:t>
            </a:fld>
            <a:endParaRPr lang="en-US" dirty="0"/>
          </a:p>
        </p:txBody>
      </p:sp>
    </p:spTree>
    <p:extLst>
      <p:ext uri="{BB962C8B-B14F-4D97-AF65-F5344CB8AC3E}">
        <p14:creationId xmlns:p14="http://schemas.microsoft.com/office/powerpoint/2010/main" val="2812605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2"/>
              </a:buClr>
              <a:buSzPct val="95000"/>
              <a:buFontTx/>
              <a:buNone/>
              <a:tabLst/>
              <a:defRPr/>
            </a:pPr>
            <a:r>
              <a:rPr lang="en-US" sz="1000" kern="1200" dirty="0">
                <a:solidFill>
                  <a:schemeClr val="tx1"/>
                </a:solidFill>
                <a:effectLst/>
                <a:latin typeface="Arial" panose="020B0604020202020204" pitchFamily="34" charset="0"/>
                <a:ea typeface="+mn-ea"/>
                <a:cs typeface="Arial" panose="020B0604020202020204" pitchFamily="34" charset="0"/>
              </a:rPr>
              <a:t>As stewards of public funds, city officials are acutely aware of the need to manage and spend taxpayer dollars wisely. Whether the spending is for office supplies, public safety equipment or public works projects, individuals responsible for procuring supplies and negotiating purchase agreements are at the forefront of safeguarding public funds.</a:t>
            </a:r>
          </a:p>
          <a:p>
            <a:pPr marL="0" indent="0">
              <a:buClr>
                <a:schemeClr val="tx2"/>
              </a:buClr>
              <a:buSzPct val="95000"/>
              <a:buNone/>
            </a:pPr>
            <a:endParaRPr lang="en-US" sz="1000" b="1" dirty="0">
              <a:latin typeface="Arial" panose="020B0604020202020204" pitchFamily="34" charset="0"/>
              <a:cs typeface="Arial" panose="020B0604020202020204" pitchFamily="34" charset="0"/>
            </a:endParaRPr>
          </a:p>
          <a:p>
            <a:pPr marL="0" indent="0">
              <a:buClr>
                <a:schemeClr val="tx2"/>
              </a:buClr>
              <a:buSzPct val="95000"/>
              <a:buNone/>
            </a:pPr>
            <a:r>
              <a:rPr lang="en-US" sz="1000" b="1" dirty="0">
                <a:latin typeface="Arial" panose="020B0604020202020204" pitchFamily="34" charset="0"/>
                <a:cs typeface="Arial" panose="020B0604020202020204" pitchFamily="34" charset="0"/>
              </a:rPr>
              <a:t>Procurement teams face two decisions: </a:t>
            </a:r>
          </a:p>
          <a:p>
            <a:pPr>
              <a:buClr>
                <a:schemeClr val="tx2"/>
              </a:buClr>
              <a:buSzPct val="95000"/>
              <a:buFont typeface="Wingdings" panose="05000000000000000000" pitchFamily="2" charset="2"/>
              <a:buChar char="§"/>
            </a:pPr>
            <a:r>
              <a:rPr lang="en-US" sz="1000" dirty="0">
                <a:latin typeface="Arial" panose="020B0604020202020204" pitchFamily="34" charset="0"/>
                <a:cs typeface="Arial" panose="020B0604020202020204" pitchFamily="34" charset="0"/>
              </a:rPr>
              <a:t>What are you going to buy?</a:t>
            </a:r>
          </a:p>
          <a:p>
            <a:pPr>
              <a:buClr>
                <a:schemeClr val="tx2"/>
              </a:buClr>
              <a:buSzPct val="95000"/>
              <a:buFont typeface="Wingdings" panose="05000000000000000000" pitchFamily="2" charset="2"/>
              <a:buChar char="§"/>
            </a:pPr>
            <a:r>
              <a:rPr lang="en-US" sz="1000" dirty="0">
                <a:latin typeface="Arial" panose="020B0604020202020204" pitchFamily="34" charset="0"/>
                <a:cs typeface="Arial" panose="020B0604020202020204" pitchFamily="34" charset="0"/>
              </a:rPr>
              <a:t>How are you going to buy it?</a:t>
            </a:r>
          </a:p>
          <a:p>
            <a:pPr marL="285750" lvl="1" indent="-285750">
              <a:buClr>
                <a:schemeClr val="tx2"/>
              </a:buClr>
              <a:buSzPct val="95000"/>
              <a:buFont typeface="Wingdings" panose="05000000000000000000" pitchFamily="2" charset="2"/>
              <a:buChar char="§"/>
            </a:pPr>
            <a:endParaRPr lang="en-US" sz="1000" dirty="0">
              <a:latin typeface="Arial" panose="020B0604020202020204" pitchFamily="34" charset="0"/>
              <a:cs typeface="Arial" panose="020B0604020202020204" pitchFamily="34" charset="0"/>
            </a:endParaRPr>
          </a:p>
          <a:p>
            <a:pPr marL="0" indent="0">
              <a:buClr>
                <a:schemeClr val="tx2"/>
              </a:buClr>
              <a:buSzPct val="95000"/>
              <a:buNone/>
            </a:pPr>
            <a:r>
              <a:rPr lang="en-US" sz="1000" b="1" dirty="0">
                <a:latin typeface="Arial" panose="020B0604020202020204" pitchFamily="34" charset="0"/>
                <a:cs typeface="Arial" panose="020B0604020202020204" pitchFamily="34" charset="0"/>
              </a:rPr>
              <a:t>Procurement teams have two choices: </a:t>
            </a:r>
          </a:p>
          <a:p>
            <a:pPr>
              <a:buClr>
                <a:schemeClr val="tx2"/>
              </a:buClr>
              <a:buSzPct val="95000"/>
              <a:buFont typeface="Wingdings" panose="05000000000000000000" pitchFamily="2" charset="2"/>
              <a:buChar char="§"/>
            </a:pPr>
            <a:r>
              <a:rPr lang="en-US" sz="1000" dirty="0">
                <a:latin typeface="Arial" panose="020B0604020202020204" pitchFamily="34" charset="0"/>
                <a:cs typeface="Arial" panose="020B0604020202020204" pitchFamily="34" charset="0"/>
              </a:rPr>
              <a:t>Do you need to bid it? </a:t>
            </a:r>
          </a:p>
          <a:p>
            <a:pPr>
              <a:buClr>
                <a:schemeClr val="tx2"/>
              </a:buClr>
              <a:buSzPct val="95000"/>
              <a:buFont typeface="Wingdings" panose="05000000000000000000" pitchFamily="2" charset="2"/>
              <a:buChar char="§"/>
            </a:pPr>
            <a:r>
              <a:rPr lang="en-US" sz="1000" dirty="0">
                <a:latin typeface="Arial" panose="020B0604020202020204" pitchFamily="34" charset="0"/>
                <a:cs typeface="Arial" panose="020B0604020202020204" pitchFamily="34" charset="0"/>
              </a:rPr>
              <a:t>Do you need to just follow a competitive bidding process?</a:t>
            </a:r>
          </a:p>
          <a:p>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29548D4-654A-AF49-A954-BDA355CF93E9}" type="slidenum">
              <a:rPr lang="en-US" smtClean="0"/>
              <a:t>21</a:t>
            </a:fld>
            <a:endParaRPr lang="en-US" dirty="0"/>
          </a:p>
        </p:txBody>
      </p:sp>
    </p:spTree>
    <p:extLst>
      <p:ext uri="{BB962C8B-B14F-4D97-AF65-F5344CB8AC3E}">
        <p14:creationId xmlns:p14="http://schemas.microsoft.com/office/powerpoint/2010/main" val="344490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729548D4-654A-AF49-A954-BDA355CF93E9}" type="slidenum">
              <a:rPr lang="en-US" smtClean="0"/>
              <a:t>3</a:t>
            </a:fld>
            <a:endParaRPr lang="en-US" dirty="0"/>
          </a:p>
        </p:txBody>
      </p:sp>
    </p:spTree>
    <p:extLst>
      <p:ext uri="{BB962C8B-B14F-4D97-AF65-F5344CB8AC3E}">
        <p14:creationId xmlns:p14="http://schemas.microsoft.com/office/powerpoint/2010/main" val="222759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548D4-654A-AF49-A954-BDA355CF93E9}" type="slidenum">
              <a:rPr lang="en-US" smtClean="0"/>
              <a:t>22</a:t>
            </a:fld>
            <a:endParaRPr lang="en-US" dirty="0"/>
          </a:p>
        </p:txBody>
      </p:sp>
    </p:spTree>
    <p:extLst>
      <p:ext uri="{BB962C8B-B14F-4D97-AF65-F5344CB8AC3E}">
        <p14:creationId xmlns:p14="http://schemas.microsoft.com/office/powerpoint/2010/main" val="413321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378">
              <a:spcBef>
                <a:spcPts val="0"/>
              </a:spcBef>
              <a:buClr>
                <a:schemeClr val="tx2"/>
              </a:buClr>
              <a:buSzPct val="95000"/>
              <a:buNone/>
              <a:defRPr/>
            </a:pPr>
            <a:r>
              <a:rPr lang="en-US" sz="1000" b="0" dirty="0">
                <a:solidFill>
                  <a:schemeClr val="tx2"/>
                </a:solidFill>
                <a:latin typeface="Arial" panose="020B0604020202020204" pitchFamily="34" charset="0"/>
                <a:cs typeface="Arial" panose="020B0604020202020204" pitchFamily="34" charset="0"/>
              </a:rPr>
              <a:t>Cooperative purchasing is a very effective tool that procurement managers can use to obtain effective, best-value solutions. </a:t>
            </a:r>
          </a:p>
          <a:p>
            <a:pPr marL="0" indent="0" defTabSz="914378">
              <a:spcBef>
                <a:spcPts val="0"/>
              </a:spcBef>
              <a:buClr>
                <a:schemeClr val="tx2"/>
              </a:buClr>
              <a:buSzPct val="95000"/>
              <a:buNone/>
              <a:defRPr/>
            </a:pPr>
            <a:endParaRPr lang="en-US" sz="1000" b="0" dirty="0">
              <a:solidFill>
                <a:schemeClr val="tx2"/>
              </a:solidFill>
              <a:latin typeface="Arial" panose="020B0604020202020204" pitchFamily="34" charset="0"/>
              <a:cs typeface="Arial" panose="020B0604020202020204" pitchFamily="34" charset="0"/>
            </a:endParaRPr>
          </a:p>
          <a:p>
            <a:pPr marL="0" indent="0">
              <a:spcBef>
                <a:spcPts val="0"/>
              </a:spcBef>
              <a:buClr>
                <a:schemeClr val="tx2"/>
              </a:buClr>
              <a:buSzPct val="95000"/>
              <a:buNone/>
            </a:pPr>
            <a:r>
              <a:rPr lang="en-US" sz="1000" b="0" dirty="0">
                <a:solidFill>
                  <a:schemeClr val="tx2"/>
                </a:solidFill>
                <a:latin typeface="Arial" panose="020B0604020202020204" pitchFamily="34" charset="0"/>
                <a:cs typeface="Arial" panose="020B0604020202020204" pitchFamily="34" charset="0"/>
              </a:rPr>
              <a:t>By standardizing products and services and aggregating requirements, governments benefit from the combined economies of scale of multiple organizations. </a:t>
            </a:r>
          </a:p>
          <a:p>
            <a:pPr marL="0" indent="0">
              <a:spcBef>
                <a:spcPts val="0"/>
              </a:spcBef>
              <a:buClr>
                <a:schemeClr val="tx2"/>
              </a:buClr>
              <a:buSzPct val="95000"/>
              <a:buNone/>
            </a:pPr>
            <a:endParaRPr lang="en-US" sz="1000" b="0" dirty="0">
              <a:solidFill>
                <a:schemeClr val="tx2"/>
              </a:solidFill>
              <a:latin typeface="Arial" panose="020B0604020202020204" pitchFamily="34" charset="0"/>
              <a:cs typeface="Arial" panose="020B0604020202020204" pitchFamily="34" charset="0"/>
            </a:endParaRPr>
          </a:p>
          <a:p>
            <a:pPr>
              <a:spcBef>
                <a:spcPts val="0"/>
              </a:spcBef>
              <a:spcAft>
                <a:spcPts val="600"/>
              </a:spcAft>
              <a:buClr>
                <a:schemeClr val="accent3">
                  <a:lumMod val="75000"/>
                </a:schemeClr>
              </a:buClr>
              <a:buSzPct val="95000"/>
              <a:buFont typeface="Wingdings" panose="05000000000000000000" pitchFamily="2" charset="2"/>
              <a:buChar char="§"/>
            </a:pPr>
            <a:r>
              <a:rPr lang="en-US" sz="1000" b="0" dirty="0">
                <a:solidFill>
                  <a:schemeClr val="accent3">
                    <a:lumMod val="75000"/>
                  </a:schemeClr>
                </a:solidFill>
                <a:latin typeface="Arial" panose="020B0604020202020204" pitchFamily="34" charset="0"/>
                <a:cs typeface="Arial" panose="020B0604020202020204" pitchFamily="34" charset="0"/>
              </a:rPr>
              <a:t>Shorten the procurement lifecycle</a:t>
            </a:r>
          </a:p>
          <a:p>
            <a:pPr>
              <a:spcBef>
                <a:spcPts val="0"/>
              </a:spcBef>
              <a:spcAft>
                <a:spcPts val="600"/>
              </a:spcAft>
              <a:buClr>
                <a:schemeClr val="accent3">
                  <a:lumMod val="75000"/>
                </a:schemeClr>
              </a:buClr>
              <a:buSzPct val="95000"/>
              <a:buFont typeface="Wingdings" panose="05000000000000000000" pitchFamily="2" charset="2"/>
              <a:buChar char="§"/>
            </a:pPr>
            <a:r>
              <a:rPr lang="en-US" sz="1000" b="0" dirty="0">
                <a:solidFill>
                  <a:schemeClr val="accent3">
                    <a:lumMod val="75000"/>
                  </a:schemeClr>
                </a:solidFill>
                <a:latin typeface="Arial" panose="020B0604020202020204" pitchFamily="34" charset="0"/>
                <a:cs typeface="Arial" panose="020B0604020202020204" pitchFamily="34" charset="0"/>
              </a:rPr>
              <a:t>Reduce errors</a:t>
            </a:r>
          </a:p>
          <a:p>
            <a:pPr>
              <a:spcBef>
                <a:spcPts val="0"/>
              </a:spcBef>
              <a:spcAft>
                <a:spcPts val="600"/>
              </a:spcAft>
              <a:buClr>
                <a:schemeClr val="accent3">
                  <a:lumMod val="75000"/>
                </a:schemeClr>
              </a:buClr>
              <a:buSzPct val="95000"/>
              <a:buFont typeface="Wingdings" panose="05000000000000000000" pitchFamily="2" charset="2"/>
              <a:buChar char="§"/>
            </a:pPr>
            <a:r>
              <a:rPr lang="en-US" sz="1000" b="0" dirty="0">
                <a:solidFill>
                  <a:schemeClr val="accent3">
                    <a:lumMod val="75000"/>
                  </a:schemeClr>
                </a:solidFill>
                <a:latin typeface="Arial" panose="020B0604020202020204" pitchFamily="34" charset="0"/>
                <a:cs typeface="Arial" panose="020B0604020202020204" pitchFamily="34" charset="0"/>
              </a:rPr>
              <a:t>Lessen the workload </a:t>
            </a:r>
          </a:p>
          <a:p>
            <a:pPr>
              <a:spcBef>
                <a:spcPts val="0"/>
              </a:spcBef>
              <a:spcAft>
                <a:spcPts val="600"/>
              </a:spcAft>
              <a:buClr>
                <a:schemeClr val="accent3">
                  <a:lumMod val="75000"/>
                </a:schemeClr>
              </a:buClr>
              <a:buSzPct val="95000"/>
              <a:buFont typeface="Wingdings" panose="05000000000000000000" pitchFamily="2" charset="2"/>
              <a:buChar char="§"/>
            </a:pPr>
            <a:r>
              <a:rPr lang="en-US" sz="1000" b="0" dirty="0">
                <a:solidFill>
                  <a:schemeClr val="accent3">
                    <a:lumMod val="75000"/>
                  </a:schemeClr>
                </a:solidFill>
                <a:latin typeface="Arial" panose="020B0604020202020204" pitchFamily="34" charset="0"/>
                <a:cs typeface="Arial" panose="020B0604020202020204" pitchFamily="34" charset="0"/>
              </a:rPr>
              <a:t>Keep the process accurate and consistent</a:t>
            </a:r>
          </a:p>
          <a:p>
            <a:pPr>
              <a:spcBef>
                <a:spcPts val="0"/>
              </a:spcBef>
              <a:spcAft>
                <a:spcPts val="600"/>
              </a:spcAft>
              <a:buClr>
                <a:schemeClr val="accent3">
                  <a:lumMod val="75000"/>
                </a:schemeClr>
              </a:buClr>
              <a:buSzPct val="95000"/>
              <a:buFont typeface="Wingdings" panose="05000000000000000000" pitchFamily="2" charset="2"/>
              <a:buChar char="§"/>
            </a:pPr>
            <a:r>
              <a:rPr lang="en-US" sz="1000" b="0" dirty="0">
                <a:solidFill>
                  <a:schemeClr val="accent3">
                    <a:lumMod val="75000"/>
                  </a:schemeClr>
                </a:solidFill>
                <a:latin typeface="Arial" panose="020B0604020202020204" pitchFamily="34" charset="0"/>
                <a:cs typeface="Arial" panose="020B0604020202020204" pitchFamily="34" charset="0"/>
              </a:rPr>
              <a:t>Inject transparency into the process flow</a:t>
            </a:r>
          </a:p>
          <a:p>
            <a:pPr>
              <a:spcBef>
                <a:spcPts val="0"/>
              </a:spcBef>
              <a:spcAft>
                <a:spcPts val="600"/>
              </a:spcAft>
              <a:buClr>
                <a:schemeClr val="accent3">
                  <a:lumMod val="75000"/>
                </a:schemeClr>
              </a:buClr>
              <a:buSzPct val="95000"/>
              <a:buFont typeface="Wingdings" panose="05000000000000000000" pitchFamily="2" charset="2"/>
              <a:buChar char="§"/>
            </a:pPr>
            <a:r>
              <a:rPr lang="en-US" sz="1000" b="0" dirty="0">
                <a:solidFill>
                  <a:schemeClr val="accent3">
                    <a:lumMod val="75000"/>
                  </a:schemeClr>
                </a:solidFill>
                <a:latin typeface="Arial" panose="020B0604020202020204" pitchFamily="34" charset="0"/>
                <a:cs typeface="Arial" panose="020B0604020202020204" pitchFamily="34" charset="0"/>
              </a:rPr>
              <a:t>Stick to the predefined procurement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effectLst/>
              <a:latin typeface="Arial" panose="020B0604020202020204" pitchFamily="34" charset="0"/>
              <a:ea typeface="+mn-ea"/>
              <a:cs typeface="Arial" panose="020B0604020202020204" pitchFamily="34" charset="0"/>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29548D4-654A-AF49-A954-BDA355CF93E9}" type="slidenum">
              <a:rPr lang="en-US" smtClean="0"/>
              <a:t>23</a:t>
            </a:fld>
            <a:endParaRPr lang="en-US" dirty="0"/>
          </a:p>
        </p:txBody>
      </p:sp>
    </p:spTree>
    <p:extLst>
      <p:ext uri="{BB962C8B-B14F-4D97-AF65-F5344CB8AC3E}">
        <p14:creationId xmlns:p14="http://schemas.microsoft.com/office/powerpoint/2010/main" val="2278548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29548D4-654A-AF49-A954-BDA355CF93E9}" type="slidenum">
              <a:rPr lang="en-US" smtClean="0"/>
              <a:t>24</a:t>
            </a:fld>
            <a:endParaRPr lang="en-US" dirty="0"/>
          </a:p>
        </p:txBody>
      </p:sp>
    </p:spTree>
    <p:extLst>
      <p:ext uri="{BB962C8B-B14F-4D97-AF65-F5344CB8AC3E}">
        <p14:creationId xmlns:p14="http://schemas.microsoft.com/office/powerpoint/2010/main" val="799112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548D4-654A-AF49-A954-BDA355CF93E9}" type="slidenum">
              <a:rPr lang="en-US" smtClean="0"/>
              <a:t>25</a:t>
            </a:fld>
            <a:endParaRPr lang="en-US" dirty="0"/>
          </a:p>
        </p:txBody>
      </p:sp>
    </p:spTree>
    <p:extLst>
      <p:ext uri="{BB962C8B-B14F-4D97-AF65-F5344CB8AC3E}">
        <p14:creationId xmlns:p14="http://schemas.microsoft.com/office/powerpoint/2010/main" val="2971209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29548D4-654A-AF49-A954-BDA355CF93E9}" type="slidenum">
              <a:rPr lang="en-US" smtClean="0"/>
              <a:t>26</a:t>
            </a:fld>
            <a:endParaRPr lang="en-US" dirty="0"/>
          </a:p>
        </p:txBody>
      </p:sp>
    </p:spTree>
    <p:extLst>
      <p:ext uri="{BB962C8B-B14F-4D97-AF65-F5344CB8AC3E}">
        <p14:creationId xmlns:p14="http://schemas.microsoft.com/office/powerpoint/2010/main" val="4041598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548D4-654A-AF49-A954-BDA355CF93E9}" type="slidenum">
              <a:rPr lang="en-US" smtClean="0"/>
              <a:t>27</a:t>
            </a:fld>
            <a:endParaRPr lang="en-US" dirty="0"/>
          </a:p>
        </p:txBody>
      </p:sp>
    </p:spTree>
    <p:extLst>
      <p:ext uri="{BB962C8B-B14F-4D97-AF65-F5344CB8AC3E}">
        <p14:creationId xmlns:p14="http://schemas.microsoft.com/office/powerpoint/2010/main" val="3261453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70EFE-1217-4CF0-A0D8-8B2A00837333}" type="slidenum">
              <a:rPr lang="en-US" smtClean="0"/>
              <a:t>28</a:t>
            </a:fld>
            <a:endParaRPr lang="en-US" dirty="0"/>
          </a:p>
        </p:txBody>
      </p:sp>
    </p:spTree>
    <p:extLst>
      <p:ext uri="{BB962C8B-B14F-4D97-AF65-F5344CB8AC3E}">
        <p14:creationId xmlns:p14="http://schemas.microsoft.com/office/powerpoint/2010/main" val="2625849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70EFE-1217-4CF0-A0D8-8B2A00837333}" type="slidenum">
              <a:rPr lang="en-US" smtClean="0"/>
              <a:t>29</a:t>
            </a:fld>
            <a:endParaRPr lang="en-US" dirty="0"/>
          </a:p>
        </p:txBody>
      </p:sp>
    </p:spTree>
    <p:extLst>
      <p:ext uri="{BB962C8B-B14F-4D97-AF65-F5344CB8AC3E}">
        <p14:creationId xmlns:p14="http://schemas.microsoft.com/office/powerpoint/2010/main" val="4246766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548D4-654A-AF49-A954-BDA355CF93E9}" type="slidenum">
              <a:rPr lang="en-US" smtClean="0"/>
              <a:t>30</a:t>
            </a:fld>
            <a:endParaRPr lang="en-US" dirty="0"/>
          </a:p>
        </p:txBody>
      </p:sp>
    </p:spTree>
    <p:extLst>
      <p:ext uri="{BB962C8B-B14F-4D97-AF65-F5344CB8AC3E}">
        <p14:creationId xmlns:p14="http://schemas.microsoft.com/office/powerpoint/2010/main" val="226400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1. Richard Fry, “The pace of Boomer retirements has accelerated in the past year.” Pew Research. November 9, 2020. </a:t>
            </a:r>
          </a:p>
          <a:p>
            <a:pPr marL="0" indent="0">
              <a:buNone/>
            </a:pPr>
            <a:r>
              <a:rPr lang="en-US" sz="1200" dirty="0"/>
              <a:t>Available at: </a:t>
            </a:r>
            <a:r>
              <a:rPr lang="en-US" sz="1200" u="sng" dirty="0">
                <a:hlinkClick r:id="rId3"/>
              </a:rPr>
              <a:t>https://www.pewresearch.org/fact-tank/2020/11/09/the-pace-of-boomer-retirements-has-accelerated-in-the-past-year/.</a:t>
            </a:r>
            <a:r>
              <a:rPr lang="en-US" sz="1200" dirty="0"/>
              <a:t> </a:t>
            </a:r>
          </a:p>
          <a:p>
            <a:pPr marL="0" indent="0">
              <a:buNone/>
            </a:pPr>
            <a:r>
              <a:rPr lang="en-US" sz="1200" dirty="0"/>
              <a:t>. “A double imperative: The public sector must address the Silver Tsunami and the millennial gap today.” Ceridian, June 26, 2020. 2. “Labor Force Share, by Age Group 1999, 2009, 2019 and Projected 2029.” U.S. Bureau of Labor Statistics, February 2021.  3. “Employee Tenure Summary.” U.S. Bureau of Labor Statistics, September 22, 2020.  </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729548D4-654A-AF49-A954-BDA355CF93E9}" type="slidenum">
              <a:rPr lang="en-US" smtClean="0"/>
              <a:t>4</a:t>
            </a:fld>
            <a:endParaRPr lang="en-US" dirty="0"/>
          </a:p>
        </p:txBody>
      </p:sp>
    </p:spTree>
    <p:extLst>
      <p:ext uri="{BB962C8B-B14F-4D97-AF65-F5344CB8AC3E}">
        <p14:creationId xmlns:p14="http://schemas.microsoft.com/office/powerpoint/2010/main" val="1518811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548D4-654A-AF49-A954-BDA355CF93E9}" type="slidenum">
              <a:rPr lang="en-US" smtClean="0"/>
              <a:t>5</a:t>
            </a:fld>
            <a:endParaRPr lang="en-US" dirty="0"/>
          </a:p>
        </p:txBody>
      </p:sp>
    </p:spTree>
    <p:extLst>
      <p:ext uri="{BB962C8B-B14F-4D97-AF65-F5344CB8AC3E}">
        <p14:creationId xmlns:p14="http://schemas.microsoft.com/office/powerpoint/2010/main" val="2830523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548D4-654A-AF49-A954-BDA355CF93E9}" type="slidenum">
              <a:rPr lang="en-US" smtClean="0"/>
              <a:t>6</a:t>
            </a:fld>
            <a:endParaRPr lang="en-US" dirty="0"/>
          </a:p>
        </p:txBody>
      </p:sp>
    </p:spTree>
    <p:extLst>
      <p:ext uri="{BB962C8B-B14F-4D97-AF65-F5344CB8AC3E}">
        <p14:creationId xmlns:p14="http://schemas.microsoft.com/office/powerpoint/2010/main" val="1766692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548D4-654A-AF49-A954-BDA355CF93E9}" type="slidenum">
              <a:rPr lang="en-US" smtClean="0"/>
              <a:t>7</a:t>
            </a:fld>
            <a:endParaRPr lang="en-US" dirty="0"/>
          </a:p>
        </p:txBody>
      </p:sp>
    </p:spTree>
    <p:extLst>
      <p:ext uri="{BB962C8B-B14F-4D97-AF65-F5344CB8AC3E}">
        <p14:creationId xmlns:p14="http://schemas.microsoft.com/office/powerpoint/2010/main" val="1785940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548D4-654A-AF49-A954-BDA355CF93E9}" type="slidenum">
              <a:rPr lang="en-US" smtClean="0"/>
              <a:t>9</a:t>
            </a:fld>
            <a:endParaRPr lang="en-US" dirty="0"/>
          </a:p>
        </p:txBody>
      </p:sp>
    </p:spTree>
    <p:extLst>
      <p:ext uri="{BB962C8B-B14F-4D97-AF65-F5344CB8AC3E}">
        <p14:creationId xmlns:p14="http://schemas.microsoft.com/office/powerpoint/2010/main" val="447662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548D4-654A-AF49-A954-BDA355CF93E9}" type="slidenum">
              <a:rPr lang="en-US" smtClean="0"/>
              <a:t>10</a:t>
            </a:fld>
            <a:endParaRPr lang="en-US" dirty="0"/>
          </a:p>
        </p:txBody>
      </p:sp>
    </p:spTree>
    <p:extLst>
      <p:ext uri="{BB962C8B-B14F-4D97-AF65-F5344CB8AC3E}">
        <p14:creationId xmlns:p14="http://schemas.microsoft.com/office/powerpoint/2010/main" val="3742305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OPTIONAL SLIDE. </a:t>
            </a:r>
            <a:r>
              <a:rPr lang="en-US" sz="1000" dirty="0">
                <a:latin typeface="Arial" panose="020B0604020202020204" pitchFamily="34" charset="0"/>
                <a:cs typeface="Arial" panose="020B0604020202020204" pitchFamily="34" charset="0"/>
              </a:rPr>
              <a:t>To go deeper into the conversation about voluntary insurance benefits, provide an overview of the products we offer. </a:t>
            </a:r>
          </a:p>
          <a:p>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SUGGESTED TALKING POINTS:</a:t>
            </a:r>
          </a:p>
          <a:p>
            <a:pPr marL="171450" indent="-171450">
              <a:buFont typeface="Arial" panose="020B0604020202020204" pitchFamily="34" charset="0"/>
              <a:buChar char="•"/>
            </a:pPr>
            <a:r>
              <a:rPr lang="en-US" sz="1000" b="0" i="0" dirty="0">
                <a:solidFill>
                  <a:srgbClr val="444444"/>
                </a:solidFill>
                <a:effectLst/>
                <a:latin typeface="Arial" panose="020B0604020202020204" pitchFamily="34" charset="0"/>
                <a:cs typeface="Arial" panose="020B0604020202020204" pitchFamily="34" charset="0"/>
              </a:rPr>
              <a:t>Some of the most popular voluntary benefits plans include options for dental and vision coverage. </a:t>
            </a:r>
          </a:p>
          <a:p>
            <a:pPr marL="171450" indent="-171450">
              <a:buFont typeface="Arial" panose="020B0604020202020204" pitchFamily="34" charset="0"/>
              <a:buChar char="•"/>
            </a:pPr>
            <a:r>
              <a:rPr lang="en-US" sz="1000" b="0" i="0" dirty="0">
                <a:solidFill>
                  <a:srgbClr val="444444"/>
                </a:solidFill>
                <a:effectLst/>
                <a:latin typeface="Arial" panose="020B0604020202020204" pitchFamily="34" charset="0"/>
                <a:cs typeface="Arial" panose="020B0604020202020204" pitchFamily="34" charset="0"/>
              </a:rPr>
              <a:t>Voluntary benefits can include medical coverage options for specialized issues, such as end-of-life care, cancer insurance, or catastrophic illness. </a:t>
            </a:r>
          </a:p>
          <a:p>
            <a:pPr marL="171450" indent="-171450">
              <a:buFont typeface="Arial" panose="020B0604020202020204" pitchFamily="34" charset="0"/>
              <a:buChar char="•"/>
            </a:pPr>
            <a:r>
              <a:rPr lang="en-US" sz="1000" b="0" i="0" dirty="0">
                <a:solidFill>
                  <a:srgbClr val="092C48"/>
                </a:solidFill>
                <a:effectLst/>
                <a:latin typeface="Arial" panose="020B0604020202020204" pitchFamily="34" charset="0"/>
                <a:cs typeface="Arial" panose="020B0604020202020204" pitchFamily="34" charset="0"/>
              </a:rPr>
              <a:t>The wide range of options available allows employees to choose those voluntary benefits that suit their personal circumstances and lifestyle, whether they’re 20 or 50.</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EC0FA49-6B87-4773-9F8C-56777CF19B87}" type="slidenum">
              <a:rPr lang="en-US" smtClean="0"/>
              <a:t>11</a:t>
            </a:fld>
            <a:endParaRPr lang="en-US" dirty="0"/>
          </a:p>
        </p:txBody>
      </p:sp>
    </p:spTree>
    <p:extLst>
      <p:ext uri="{BB962C8B-B14F-4D97-AF65-F5344CB8AC3E}">
        <p14:creationId xmlns:p14="http://schemas.microsoft.com/office/powerpoint/2010/main" val="1204966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5CE6AA-15D2-4396-99FE-9904DA20905D}"/>
              </a:ext>
            </a:extLst>
          </p:cNvPr>
          <p:cNvSpPr>
            <a:spLocks noGrp="1"/>
          </p:cNvSpPr>
          <p:nvPr>
            <p:ph type="sldNum" sz="quarter" idx="10"/>
          </p:nvPr>
        </p:nvSpPr>
        <p:spPr/>
        <p:txBody>
          <a:bodyPr/>
          <a:lstStyle/>
          <a:p>
            <a:fld id="{406AAB76-5E90-4A9C-9FCF-401F619A091A}" type="slidenum">
              <a:rPr lang="en-US" smtClean="0"/>
              <a:pPr/>
              <a:t>‹#›</a:t>
            </a:fld>
            <a:endParaRPr lang="en-US" dirty="0"/>
          </a:p>
        </p:txBody>
      </p:sp>
    </p:spTree>
    <p:extLst>
      <p:ext uri="{BB962C8B-B14F-4D97-AF65-F5344CB8AC3E}">
        <p14:creationId xmlns:p14="http://schemas.microsoft.com/office/powerpoint/2010/main" val="1823654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34183-0E25-4CE8-96BD-9E4E88E23481}"/>
              </a:ext>
            </a:extLst>
          </p:cNvPr>
          <p:cNvSpPr>
            <a:spLocks noGrp="1"/>
          </p:cNvSpPr>
          <p:nvPr>
            <p:ph sz="half" idx="1"/>
          </p:nvPr>
        </p:nvSpPr>
        <p:spPr>
          <a:xfrm>
            <a:off x="848360" y="2692400"/>
            <a:ext cx="5181600" cy="3239472"/>
          </a:xfrm>
          <a:prstGeom prst="rect">
            <a:avLst/>
          </a:prstGeom>
        </p:spPr>
        <p:txBody>
          <a:bodyPr lIns="0" tIns="0" rIns="0" bIns="0"/>
          <a:lstStyle>
            <a:lvl1pPr>
              <a:lnSpc>
                <a:spcPct val="100000"/>
              </a:lnSpc>
              <a:spcBef>
                <a:spcPts val="0"/>
              </a:spcBef>
              <a:defRPr>
                <a:solidFill>
                  <a:srgbClr val="082C48"/>
                </a:solidFill>
              </a:defRPr>
            </a:lvl1pPr>
            <a:lvl2pPr>
              <a:lnSpc>
                <a:spcPct val="100000"/>
              </a:lnSpc>
              <a:spcBef>
                <a:spcPts val="0"/>
              </a:spcBef>
              <a:defRPr>
                <a:solidFill>
                  <a:srgbClr val="082C48"/>
                </a:solidFill>
              </a:defRPr>
            </a:lvl2pPr>
            <a:lvl3pPr>
              <a:lnSpc>
                <a:spcPct val="100000"/>
              </a:lnSpc>
              <a:spcBef>
                <a:spcPts val="0"/>
              </a:spcBef>
              <a:defRPr>
                <a:solidFill>
                  <a:srgbClr val="082C48"/>
                </a:solidFill>
              </a:defRPr>
            </a:lvl3pPr>
            <a:lvl4pPr>
              <a:lnSpc>
                <a:spcPct val="100000"/>
              </a:lnSpc>
              <a:spcBef>
                <a:spcPts val="0"/>
              </a:spcBef>
              <a:defRPr>
                <a:solidFill>
                  <a:srgbClr val="082C48"/>
                </a:solidFill>
              </a:defRPr>
            </a:lvl4pPr>
            <a:lvl5pPr>
              <a:lnSpc>
                <a:spcPct val="100000"/>
              </a:lnSpc>
              <a:spcBef>
                <a:spcPts val="0"/>
              </a:spcBef>
              <a:defRPr>
                <a:solidFill>
                  <a:srgbClr val="082C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92BD1F-A69C-47A1-8B3C-1867BFC1BFD2}"/>
              </a:ext>
            </a:extLst>
          </p:cNvPr>
          <p:cNvSpPr>
            <a:spLocks noGrp="1"/>
          </p:cNvSpPr>
          <p:nvPr>
            <p:ph sz="half" idx="2"/>
          </p:nvPr>
        </p:nvSpPr>
        <p:spPr>
          <a:xfrm>
            <a:off x="6394704" y="2692398"/>
            <a:ext cx="5181600" cy="323947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9" name="Text Placeholder 8">
            <a:extLst>
              <a:ext uri="{FF2B5EF4-FFF2-40B4-BE49-F238E27FC236}">
                <a16:creationId xmlns:a16="http://schemas.microsoft.com/office/drawing/2014/main" id="{7849DFF7-B46C-417F-B142-C9D274F0F5B4}"/>
              </a:ext>
            </a:extLst>
          </p:cNvPr>
          <p:cNvSpPr>
            <a:spLocks noGrp="1"/>
          </p:cNvSpPr>
          <p:nvPr>
            <p:ph type="body" sz="quarter" idx="11" hasCustomPrompt="1"/>
          </p:nvPr>
        </p:nvSpPr>
        <p:spPr>
          <a:xfrm>
            <a:off x="848614" y="2114263"/>
            <a:ext cx="5181600"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11" name="Text Placeholder 8">
            <a:extLst>
              <a:ext uri="{FF2B5EF4-FFF2-40B4-BE49-F238E27FC236}">
                <a16:creationId xmlns:a16="http://schemas.microsoft.com/office/drawing/2014/main" id="{DDC4573F-C9B5-4720-93C4-40166B29A7D3}"/>
              </a:ext>
            </a:extLst>
          </p:cNvPr>
          <p:cNvSpPr>
            <a:spLocks noGrp="1"/>
          </p:cNvSpPr>
          <p:nvPr>
            <p:ph type="body" sz="quarter" idx="12" hasCustomPrompt="1"/>
          </p:nvPr>
        </p:nvSpPr>
        <p:spPr>
          <a:xfrm>
            <a:off x="6394704" y="2114263"/>
            <a:ext cx="5181600"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13" name="Text Placeholder 12">
            <a:extLst>
              <a:ext uri="{FF2B5EF4-FFF2-40B4-BE49-F238E27FC236}">
                <a16:creationId xmlns:a16="http://schemas.microsoft.com/office/drawing/2014/main" id="{4EF9916C-255A-457D-B544-FC29AE43F3EA}"/>
              </a:ext>
            </a:extLst>
          </p:cNvPr>
          <p:cNvSpPr>
            <a:spLocks noGrp="1"/>
          </p:cNvSpPr>
          <p:nvPr>
            <p:ph type="body" sz="quarter" idx="13" hasCustomPrompt="1"/>
          </p:nvPr>
        </p:nvSpPr>
        <p:spPr>
          <a:xfrm>
            <a:off x="847725" y="6206794"/>
            <a:ext cx="9159875" cy="404813"/>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12" name="Title 1">
            <a:extLst>
              <a:ext uri="{FF2B5EF4-FFF2-40B4-BE49-F238E27FC236}">
                <a16:creationId xmlns:a16="http://schemas.microsoft.com/office/drawing/2014/main" id="{1C291F52-BE9E-492A-967C-7FC98F0DE949}"/>
              </a:ext>
            </a:extLst>
          </p:cNvPr>
          <p:cNvSpPr>
            <a:spLocks noGrp="1"/>
          </p:cNvSpPr>
          <p:nvPr>
            <p:ph type="title"/>
          </p:nvPr>
        </p:nvSpPr>
        <p:spPr>
          <a:xfrm>
            <a:off x="848360" y="1049194"/>
            <a:ext cx="10727944" cy="709458"/>
          </a:xfrm>
          <a:prstGeom prst="rect">
            <a:avLst/>
          </a:prstGeom>
        </p:spPr>
        <p:txBody>
          <a:bodyPr lIns="0" tIns="0" rIns="0" bIns="0" anchor="t" anchorCtr="0"/>
          <a:lstStyle/>
          <a:p>
            <a:r>
              <a:rPr lang="en-US"/>
              <a:t>Click to edit Master title style</a:t>
            </a:r>
          </a:p>
        </p:txBody>
      </p:sp>
      <p:cxnSp>
        <p:nvCxnSpPr>
          <p:cNvPr id="14" name="Straight Connector 13">
            <a:extLst>
              <a:ext uri="{FF2B5EF4-FFF2-40B4-BE49-F238E27FC236}">
                <a16:creationId xmlns:a16="http://schemas.microsoft.com/office/drawing/2014/main" id="{F0EEAB28-FB6B-4B2D-8E50-CDD262D57E32}"/>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1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with picture call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3" name="Text Placeholder 12">
            <a:extLst>
              <a:ext uri="{FF2B5EF4-FFF2-40B4-BE49-F238E27FC236}">
                <a16:creationId xmlns:a16="http://schemas.microsoft.com/office/drawing/2014/main" id="{4EF9916C-255A-457D-B544-FC29AE43F3EA}"/>
              </a:ext>
            </a:extLst>
          </p:cNvPr>
          <p:cNvSpPr>
            <a:spLocks noGrp="1"/>
          </p:cNvSpPr>
          <p:nvPr>
            <p:ph type="body" sz="quarter" idx="13" hasCustomPrompt="1"/>
          </p:nvPr>
        </p:nvSpPr>
        <p:spPr>
          <a:xfrm>
            <a:off x="847725" y="6206794"/>
            <a:ext cx="6935117" cy="404813"/>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10" name="Content Placeholder 2">
            <a:extLst>
              <a:ext uri="{FF2B5EF4-FFF2-40B4-BE49-F238E27FC236}">
                <a16:creationId xmlns:a16="http://schemas.microsoft.com/office/drawing/2014/main" id="{EFD29BC9-4978-46A6-B6ED-63510F7BEF30}"/>
              </a:ext>
            </a:extLst>
          </p:cNvPr>
          <p:cNvSpPr>
            <a:spLocks noGrp="1"/>
          </p:cNvSpPr>
          <p:nvPr>
            <p:ph sz="half" idx="1" hasCustomPrompt="1"/>
          </p:nvPr>
        </p:nvSpPr>
        <p:spPr>
          <a:xfrm>
            <a:off x="847725" y="4379803"/>
            <a:ext cx="3200400" cy="1581770"/>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12" name="Text Placeholder 8">
            <a:extLst>
              <a:ext uri="{FF2B5EF4-FFF2-40B4-BE49-F238E27FC236}">
                <a16:creationId xmlns:a16="http://schemas.microsoft.com/office/drawing/2014/main" id="{301B0487-B180-42D8-A6BC-2D814AD34405}"/>
              </a:ext>
            </a:extLst>
          </p:cNvPr>
          <p:cNvSpPr>
            <a:spLocks noGrp="1"/>
          </p:cNvSpPr>
          <p:nvPr>
            <p:ph type="body" sz="quarter" idx="11" hasCustomPrompt="1"/>
          </p:nvPr>
        </p:nvSpPr>
        <p:spPr>
          <a:xfrm>
            <a:off x="847725" y="3334818"/>
            <a:ext cx="32004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15" name="Text Placeholder 14">
            <a:extLst>
              <a:ext uri="{FF2B5EF4-FFF2-40B4-BE49-F238E27FC236}">
                <a16:creationId xmlns:a16="http://schemas.microsoft.com/office/drawing/2014/main" id="{5D5699C4-6633-479F-AD3E-C432B4DF01EC}"/>
              </a:ext>
            </a:extLst>
          </p:cNvPr>
          <p:cNvSpPr>
            <a:spLocks noGrp="1"/>
          </p:cNvSpPr>
          <p:nvPr>
            <p:ph type="body" sz="quarter" idx="15" hasCustomPrompt="1"/>
          </p:nvPr>
        </p:nvSpPr>
        <p:spPr>
          <a:xfrm>
            <a:off x="847725" y="3690257"/>
            <a:ext cx="3200400" cy="646463"/>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
        <p:nvSpPr>
          <p:cNvPr id="16" name="Content Placeholder 2">
            <a:extLst>
              <a:ext uri="{FF2B5EF4-FFF2-40B4-BE49-F238E27FC236}">
                <a16:creationId xmlns:a16="http://schemas.microsoft.com/office/drawing/2014/main" id="{E12F49F5-537A-4567-8527-B9EB7AFB3055}"/>
              </a:ext>
            </a:extLst>
          </p:cNvPr>
          <p:cNvSpPr>
            <a:spLocks noGrp="1"/>
          </p:cNvSpPr>
          <p:nvPr>
            <p:ph sz="half" idx="16" hasCustomPrompt="1"/>
          </p:nvPr>
        </p:nvSpPr>
        <p:spPr>
          <a:xfrm>
            <a:off x="4582442" y="4379803"/>
            <a:ext cx="3200400" cy="1581770"/>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17" name="Text Placeholder 8">
            <a:extLst>
              <a:ext uri="{FF2B5EF4-FFF2-40B4-BE49-F238E27FC236}">
                <a16:creationId xmlns:a16="http://schemas.microsoft.com/office/drawing/2014/main" id="{6E311358-B327-47F4-83A8-940D73FBF11E}"/>
              </a:ext>
            </a:extLst>
          </p:cNvPr>
          <p:cNvSpPr>
            <a:spLocks noGrp="1"/>
          </p:cNvSpPr>
          <p:nvPr>
            <p:ph type="body" sz="quarter" idx="17" hasCustomPrompt="1"/>
          </p:nvPr>
        </p:nvSpPr>
        <p:spPr>
          <a:xfrm>
            <a:off x="4582442" y="3334818"/>
            <a:ext cx="32004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19" name="Text Placeholder 14">
            <a:extLst>
              <a:ext uri="{FF2B5EF4-FFF2-40B4-BE49-F238E27FC236}">
                <a16:creationId xmlns:a16="http://schemas.microsoft.com/office/drawing/2014/main" id="{8894C556-3EC7-4055-8432-BED02B570268}"/>
              </a:ext>
            </a:extLst>
          </p:cNvPr>
          <p:cNvSpPr>
            <a:spLocks noGrp="1"/>
          </p:cNvSpPr>
          <p:nvPr>
            <p:ph type="body" sz="quarter" idx="19" hasCustomPrompt="1"/>
          </p:nvPr>
        </p:nvSpPr>
        <p:spPr>
          <a:xfrm>
            <a:off x="4582441" y="3690257"/>
            <a:ext cx="3200400" cy="646463"/>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
        <p:nvSpPr>
          <p:cNvPr id="20" name="Text Placeholder 7">
            <a:extLst>
              <a:ext uri="{FF2B5EF4-FFF2-40B4-BE49-F238E27FC236}">
                <a16:creationId xmlns:a16="http://schemas.microsoft.com/office/drawing/2014/main" id="{02D6F7CF-E351-4A0E-82B2-4989E0D57545}"/>
              </a:ext>
            </a:extLst>
          </p:cNvPr>
          <p:cNvSpPr>
            <a:spLocks noGrp="1"/>
          </p:cNvSpPr>
          <p:nvPr>
            <p:ph type="body" sz="quarter" idx="14" hasCustomPrompt="1"/>
          </p:nvPr>
        </p:nvSpPr>
        <p:spPr>
          <a:xfrm>
            <a:off x="848169" y="2037759"/>
            <a:ext cx="6935117" cy="1160454"/>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21" name="Picture Placeholder 58">
            <a:extLst>
              <a:ext uri="{FF2B5EF4-FFF2-40B4-BE49-F238E27FC236}">
                <a16:creationId xmlns:a16="http://schemas.microsoft.com/office/drawing/2014/main" id="{779D25B0-81ED-4709-B852-14E692E5451F}"/>
              </a:ext>
            </a:extLst>
          </p:cNvPr>
          <p:cNvSpPr>
            <a:spLocks noGrp="1"/>
          </p:cNvSpPr>
          <p:nvPr>
            <p:ph type="pic" sz="quarter" idx="24"/>
          </p:nvPr>
        </p:nvSpPr>
        <p:spPr>
          <a:xfrm>
            <a:off x="8736077" y="791210"/>
            <a:ext cx="2757424" cy="2886620"/>
          </a:xfrm>
          <a:prstGeom prst="rect">
            <a:avLst/>
          </a:prstGeom>
        </p:spPr>
        <p:txBody>
          <a:bodyPr>
            <a:normAutofit/>
          </a:bodyPr>
          <a:lstStyle>
            <a:lvl1pPr marL="0" indent="0">
              <a:buNone/>
              <a:defRPr sz="1600"/>
            </a:lvl1pPr>
          </a:lstStyle>
          <a:p>
            <a:r>
              <a:rPr lang="en-US" dirty="0"/>
              <a:t>Click icon to add picture</a:t>
            </a:r>
          </a:p>
        </p:txBody>
      </p:sp>
      <p:sp>
        <p:nvSpPr>
          <p:cNvPr id="22" name="Rectangle 21">
            <a:extLst>
              <a:ext uri="{FF2B5EF4-FFF2-40B4-BE49-F238E27FC236}">
                <a16:creationId xmlns:a16="http://schemas.microsoft.com/office/drawing/2014/main" id="{D510BCE1-DFD3-49E2-9BEE-B25AA4E9EFFD}"/>
              </a:ext>
            </a:extLst>
          </p:cNvPr>
          <p:cNvSpPr/>
          <p:nvPr userDrawn="1"/>
        </p:nvSpPr>
        <p:spPr>
          <a:xfrm>
            <a:off x="8736076" y="3657600"/>
            <a:ext cx="2770124" cy="2514600"/>
          </a:xfrm>
          <a:prstGeom prst="rect">
            <a:avLst/>
          </a:prstGeom>
          <a:solidFill>
            <a:srgbClr val="08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
            <a:extLst>
              <a:ext uri="{FF2B5EF4-FFF2-40B4-BE49-F238E27FC236}">
                <a16:creationId xmlns:a16="http://schemas.microsoft.com/office/drawing/2014/main" id="{433B7E84-3577-411E-BD99-78ECD9046B15}"/>
              </a:ext>
            </a:extLst>
          </p:cNvPr>
          <p:cNvSpPr>
            <a:spLocks noGrp="1"/>
          </p:cNvSpPr>
          <p:nvPr>
            <p:ph type="body" sz="quarter" idx="27" hasCustomPrompt="1"/>
          </p:nvPr>
        </p:nvSpPr>
        <p:spPr>
          <a:xfrm>
            <a:off x="8958651" y="3955238"/>
            <a:ext cx="2323268" cy="558934"/>
          </a:xfrm>
          <a:prstGeom prst="rect">
            <a:avLst/>
          </a:prstGeom>
        </p:spPr>
        <p:txBody>
          <a:bodyPr lIns="0" tIns="0" rIns="0" bIns="0"/>
          <a:lstStyle>
            <a:lvl1pPr marL="0" indent="0" algn="ctr">
              <a:buFontTx/>
              <a:buNone/>
              <a:defRPr sz="1600" b="1" i="0" cap="all" baseline="0">
                <a:solidFill>
                  <a:schemeClr val="bg1"/>
                </a:solidFill>
                <a:latin typeface="Barlow" panose="00000500000000000000" pitchFamily="2" charset="0"/>
              </a:defRPr>
            </a:lvl1pPr>
            <a:lvl2pPr>
              <a:defRPr sz="1600" b="1" i="0" cap="all" baseline="0">
                <a:solidFill>
                  <a:schemeClr val="bg1"/>
                </a:solidFill>
                <a:latin typeface="Barlow" panose="00000500000000000000" pitchFamily="2" charset="0"/>
              </a:defRPr>
            </a:lvl2pPr>
            <a:lvl3pPr>
              <a:defRPr sz="1600" b="1" i="0" cap="all" baseline="0">
                <a:solidFill>
                  <a:schemeClr val="bg1"/>
                </a:solidFill>
                <a:latin typeface="Barlow" panose="00000500000000000000" pitchFamily="2" charset="0"/>
              </a:defRPr>
            </a:lvl3pPr>
            <a:lvl4pPr>
              <a:defRPr sz="1600" b="1" i="0" cap="all" baseline="0">
                <a:solidFill>
                  <a:schemeClr val="bg1"/>
                </a:solidFill>
                <a:latin typeface="Barlow" panose="00000500000000000000" pitchFamily="2" charset="0"/>
              </a:defRPr>
            </a:lvl4pPr>
            <a:lvl5pPr>
              <a:defRPr sz="1600" b="1" i="0" cap="all" baseline="0">
                <a:solidFill>
                  <a:schemeClr val="bg1"/>
                </a:solidFill>
                <a:latin typeface="Barlow" panose="00000500000000000000" pitchFamily="2" charset="0"/>
              </a:defRPr>
            </a:lvl5pPr>
          </a:lstStyle>
          <a:p>
            <a:pPr lvl="0"/>
            <a:r>
              <a:rPr lang="en-US"/>
              <a:t>Click to Add </a:t>
            </a:r>
            <a:r>
              <a:rPr lang="en-US" err="1"/>
              <a:t>SideBar</a:t>
            </a:r>
            <a:r>
              <a:rPr lang="en-US"/>
              <a:t> Headline </a:t>
            </a:r>
          </a:p>
        </p:txBody>
      </p:sp>
      <p:sp>
        <p:nvSpPr>
          <p:cNvPr id="24" name="Text Placeholder 2">
            <a:extLst>
              <a:ext uri="{FF2B5EF4-FFF2-40B4-BE49-F238E27FC236}">
                <a16:creationId xmlns:a16="http://schemas.microsoft.com/office/drawing/2014/main" id="{23BFC48D-0C1C-4C66-B80C-EC7FBA96E7C5}"/>
              </a:ext>
            </a:extLst>
          </p:cNvPr>
          <p:cNvSpPr>
            <a:spLocks noGrp="1"/>
          </p:cNvSpPr>
          <p:nvPr>
            <p:ph type="body" sz="quarter" idx="28" hasCustomPrompt="1"/>
          </p:nvPr>
        </p:nvSpPr>
        <p:spPr>
          <a:xfrm>
            <a:off x="8958651" y="4616062"/>
            <a:ext cx="2323267" cy="1104900"/>
          </a:xfrm>
          <a:prstGeom prst="rect">
            <a:avLst/>
          </a:prstGeom>
        </p:spPr>
        <p:txBody>
          <a:bodyPr/>
          <a:lstStyle>
            <a:lvl1pPr marL="0" indent="0" algn="ctr">
              <a:buFontTx/>
              <a:buNone/>
              <a:defRPr sz="1400" kern="1200" baseline="0">
                <a:solidFill>
                  <a:schemeClr val="bg1"/>
                </a:solidFill>
                <a:latin typeface="Barlow SemiBold" panose="00000700000000000000" pitchFamily="2" charset="0"/>
              </a:defRPr>
            </a:lvl1pPr>
            <a:lvl2pPr algn="ctr">
              <a:defRPr sz="1400">
                <a:solidFill>
                  <a:schemeClr val="bg1"/>
                </a:solidFill>
                <a:latin typeface="Barlow SemiBold" panose="00000700000000000000" pitchFamily="2" charset="0"/>
              </a:defRPr>
            </a:lvl2pPr>
            <a:lvl3pPr algn="ctr">
              <a:defRPr sz="1400">
                <a:solidFill>
                  <a:schemeClr val="bg1"/>
                </a:solidFill>
                <a:latin typeface="Barlow SemiBold" panose="00000700000000000000" pitchFamily="2" charset="0"/>
              </a:defRPr>
            </a:lvl3pPr>
            <a:lvl4pPr algn="ctr">
              <a:defRPr sz="1400">
                <a:solidFill>
                  <a:schemeClr val="bg1"/>
                </a:solidFill>
                <a:latin typeface="Barlow SemiBold" panose="00000700000000000000" pitchFamily="2" charset="0"/>
              </a:defRPr>
            </a:lvl4pPr>
            <a:lvl5pPr algn="ctr">
              <a:defRPr sz="1400">
                <a:solidFill>
                  <a:schemeClr val="bg1"/>
                </a:solidFill>
                <a:latin typeface="Barlow SemiBold" panose="00000700000000000000" pitchFamily="2" charset="0"/>
              </a:defRPr>
            </a:lvl5pPr>
          </a:lstStyle>
          <a:p>
            <a:pPr lvl="0"/>
            <a:r>
              <a:rPr lang="en-US"/>
              <a:t>Click to add copy</a:t>
            </a:r>
          </a:p>
        </p:txBody>
      </p:sp>
      <p:sp>
        <p:nvSpPr>
          <p:cNvPr id="26" name="Title 1">
            <a:extLst>
              <a:ext uri="{FF2B5EF4-FFF2-40B4-BE49-F238E27FC236}">
                <a16:creationId xmlns:a16="http://schemas.microsoft.com/office/drawing/2014/main" id="{8F555E61-32AE-46F9-AA17-5946AEE9BFC1}"/>
              </a:ext>
            </a:extLst>
          </p:cNvPr>
          <p:cNvSpPr>
            <a:spLocks noGrp="1"/>
          </p:cNvSpPr>
          <p:nvPr>
            <p:ph type="title"/>
          </p:nvPr>
        </p:nvSpPr>
        <p:spPr>
          <a:xfrm>
            <a:off x="848360" y="1049194"/>
            <a:ext cx="6934481" cy="709458"/>
          </a:xfrm>
          <a:prstGeom prst="rect">
            <a:avLst/>
          </a:prstGeom>
        </p:spPr>
        <p:txBody>
          <a:bodyPr lIns="0" tIns="0" rIns="0" bIns="0" anchor="t" anchorCtr="0"/>
          <a:lstStyle/>
          <a:p>
            <a:r>
              <a:rPr lang="en-US"/>
              <a:t>Click to edit Master title style</a:t>
            </a:r>
          </a:p>
        </p:txBody>
      </p:sp>
      <p:cxnSp>
        <p:nvCxnSpPr>
          <p:cNvPr id="27" name="Straight Connector 26">
            <a:extLst>
              <a:ext uri="{FF2B5EF4-FFF2-40B4-BE49-F238E27FC236}">
                <a16:creationId xmlns:a16="http://schemas.microsoft.com/office/drawing/2014/main" id="{7948637D-A540-4516-B3A9-3FDDE5DF558D}"/>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092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bar with 3 column">
    <p:spTree>
      <p:nvGrpSpPr>
        <p:cNvPr id="1" name=""/>
        <p:cNvGrpSpPr/>
        <p:nvPr/>
      </p:nvGrpSpPr>
      <p:grpSpPr>
        <a:xfrm>
          <a:off x="0" y="0"/>
          <a:ext cx="0" cy="0"/>
          <a:chOff x="0" y="0"/>
          <a:chExt cx="0" cy="0"/>
        </a:xfrm>
      </p:grpSpPr>
      <p:pic>
        <p:nvPicPr>
          <p:cNvPr id="10" name="Picture 9" descr="A picture containing building&#10;&#10;Description automatically generated">
            <a:extLst>
              <a:ext uri="{FF2B5EF4-FFF2-40B4-BE49-F238E27FC236}">
                <a16:creationId xmlns:a16="http://schemas.microsoft.com/office/drawing/2014/main" id="{E63789B4-2476-4C40-B532-CB1EFFEADE1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543300" cy="6858000"/>
          </a:xfrm>
          <a:prstGeom prst="rect">
            <a:avLst/>
          </a:prstGeom>
        </p:spPr>
      </p:pic>
      <p:sp>
        <p:nvSpPr>
          <p:cNvPr id="2" name="Title 1">
            <a:extLst>
              <a:ext uri="{FF2B5EF4-FFF2-40B4-BE49-F238E27FC236}">
                <a16:creationId xmlns:a16="http://schemas.microsoft.com/office/drawing/2014/main" id="{9DEF806A-7F43-4F9E-A77C-B73634468F14}"/>
              </a:ext>
            </a:extLst>
          </p:cNvPr>
          <p:cNvSpPr>
            <a:spLocks noGrp="1"/>
          </p:cNvSpPr>
          <p:nvPr>
            <p:ph type="title" hasCustomPrompt="1"/>
          </p:nvPr>
        </p:nvSpPr>
        <p:spPr>
          <a:xfrm>
            <a:off x="670365" y="1552009"/>
            <a:ext cx="2569464" cy="3099816"/>
          </a:xfrm>
          <a:prstGeom prst="rect">
            <a:avLst/>
          </a:prstGeom>
        </p:spPr>
        <p:txBody>
          <a:bodyPr lIns="0" tIns="0" rIns="0" bIns="0" anchor="t" anchorCtr="0"/>
          <a:lstStyle>
            <a:lvl1pPr>
              <a:defRPr>
                <a:solidFill>
                  <a:schemeClr val="bg1"/>
                </a:solidFill>
              </a:defRPr>
            </a:lvl1pPr>
          </a:lstStyle>
          <a:p>
            <a:r>
              <a:rPr lang="en-US"/>
              <a:t>Click to add heading</a:t>
            </a:r>
          </a:p>
        </p:txBody>
      </p:sp>
      <p:sp>
        <p:nvSpPr>
          <p:cNvPr id="3" name="Content Placeholder 2">
            <a:extLst>
              <a:ext uri="{FF2B5EF4-FFF2-40B4-BE49-F238E27FC236}">
                <a16:creationId xmlns:a16="http://schemas.microsoft.com/office/drawing/2014/main" id="{57834183-0E25-4CE8-96BD-9E4E88E23481}"/>
              </a:ext>
            </a:extLst>
          </p:cNvPr>
          <p:cNvSpPr>
            <a:spLocks noGrp="1"/>
          </p:cNvSpPr>
          <p:nvPr>
            <p:ph sz="half" idx="1" hasCustomPrompt="1"/>
          </p:nvPr>
        </p:nvSpPr>
        <p:spPr>
          <a:xfrm>
            <a:off x="4248150" y="3808597"/>
            <a:ext cx="2133600" cy="2167188"/>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7" name="Straight Connector 6">
            <a:extLst>
              <a:ext uri="{FF2B5EF4-FFF2-40B4-BE49-F238E27FC236}">
                <a16:creationId xmlns:a16="http://schemas.microsoft.com/office/drawing/2014/main" id="{F4FC77C0-ACD8-4E4F-A30F-52570493F109}"/>
              </a:ext>
            </a:extLst>
          </p:cNvPr>
          <p:cNvCxnSpPr>
            <a:cxnSpLocks/>
          </p:cNvCxnSpPr>
          <p:nvPr userDrawn="1"/>
        </p:nvCxnSpPr>
        <p:spPr>
          <a:xfrm>
            <a:off x="688653" y="1289304"/>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7849DFF7-B46C-417F-B142-C9D274F0F5B4}"/>
              </a:ext>
            </a:extLst>
          </p:cNvPr>
          <p:cNvSpPr>
            <a:spLocks noGrp="1"/>
          </p:cNvSpPr>
          <p:nvPr>
            <p:ph type="body" sz="quarter" idx="11" hasCustomPrompt="1"/>
          </p:nvPr>
        </p:nvSpPr>
        <p:spPr>
          <a:xfrm>
            <a:off x="4248150" y="2872942"/>
            <a:ext cx="21336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8" name="Picture Placeholder 7">
            <a:extLst>
              <a:ext uri="{FF2B5EF4-FFF2-40B4-BE49-F238E27FC236}">
                <a16:creationId xmlns:a16="http://schemas.microsoft.com/office/drawing/2014/main" id="{AA278BA2-CA06-42FA-8264-AD5B33FB5514}"/>
              </a:ext>
            </a:extLst>
          </p:cNvPr>
          <p:cNvSpPr>
            <a:spLocks noGrp="1"/>
          </p:cNvSpPr>
          <p:nvPr>
            <p:ph type="pic" sz="quarter" idx="13" hasCustomPrompt="1"/>
          </p:nvPr>
        </p:nvSpPr>
        <p:spPr>
          <a:xfrm>
            <a:off x="4248150" y="1499616"/>
            <a:ext cx="1188720" cy="1188720"/>
          </a:xfrm>
          <a:prstGeom prst="rect">
            <a:avLst/>
          </a:prstGeom>
        </p:spPr>
        <p:txBody>
          <a:bodyPr>
            <a:normAutofit/>
          </a:bodyPr>
          <a:lstStyle>
            <a:lvl1pPr marL="0" indent="0">
              <a:buFontTx/>
              <a:buNone/>
              <a:defRPr sz="1600"/>
            </a:lvl1pPr>
          </a:lstStyle>
          <a:p>
            <a:r>
              <a:rPr lang="en-US" dirty="0"/>
              <a:t>Icon</a:t>
            </a:r>
          </a:p>
        </p:txBody>
      </p:sp>
      <p:sp>
        <p:nvSpPr>
          <p:cNvPr id="15" name="Text Placeholder 14">
            <a:extLst>
              <a:ext uri="{FF2B5EF4-FFF2-40B4-BE49-F238E27FC236}">
                <a16:creationId xmlns:a16="http://schemas.microsoft.com/office/drawing/2014/main" id="{FBA61B44-D41E-499A-AFCE-1338BAA91E38}"/>
              </a:ext>
            </a:extLst>
          </p:cNvPr>
          <p:cNvSpPr>
            <a:spLocks noGrp="1"/>
          </p:cNvSpPr>
          <p:nvPr>
            <p:ph type="body" sz="quarter" idx="14" hasCustomPrompt="1"/>
          </p:nvPr>
        </p:nvSpPr>
        <p:spPr>
          <a:xfrm>
            <a:off x="4248150" y="3228381"/>
            <a:ext cx="2133600" cy="538549"/>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
        <p:nvSpPr>
          <p:cNvPr id="16" name="Content Placeholder 2">
            <a:extLst>
              <a:ext uri="{FF2B5EF4-FFF2-40B4-BE49-F238E27FC236}">
                <a16:creationId xmlns:a16="http://schemas.microsoft.com/office/drawing/2014/main" id="{630C7CFD-2E20-4A5C-BBED-201A90467255}"/>
              </a:ext>
            </a:extLst>
          </p:cNvPr>
          <p:cNvSpPr>
            <a:spLocks noGrp="1"/>
          </p:cNvSpPr>
          <p:nvPr>
            <p:ph sz="half" idx="15" hasCustomPrompt="1"/>
          </p:nvPr>
        </p:nvSpPr>
        <p:spPr>
          <a:xfrm>
            <a:off x="6845427" y="3808597"/>
            <a:ext cx="2133600" cy="2167188"/>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17" name="Text Placeholder 8">
            <a:extLst>
              <a:ext uri="{FF2B5EF4-FFF2-40B4-BE49-F238E27FC236}">
                <a16:creationId xmlns:a16="http://schemas.microsoft.com/office/drawing/2014/main" id="{BC0757B4-39CD-4922-AE7A-036A5C429404}"/>
              </a:ext>
            </a:extLst>
          </p:cNvPr>
          <p:cNvSpPr>
            <a:spLocks noGrp="1"/>
          </p:cNvSpPr>
          <p:nvPr>
            <p:ph type="body" sz="quarter" idx="16" hasCustomPrompt="1"/>
          </p:nvPr>
        </p:nvSpPr>
        <p:spPr>
          <a:xfrm>
            <a:off x="6845427" y="2872942"/>
            <a:ext cx="21336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18" name="Picture Placeholder 7">
            <a:extLst>
              <a:ext uri="{FF2B5EF4-FFF2-40B4-BE49-F238E27FC236}">
                <a16:creationId xmlns:a16="http://schemas.microsoft.com/office/drawing/2014/main" id="{86659317-0619-4899-826E-BE5C4B730AC6}"/>
              </a:ext>
            </a:extLst>
          </p:cNvPr>
          <p:cNvSpPr>
            <a:spLocks noGrp="1"/>
          </p:cNvSpPr>
          <p:nvPr>
            <p:ph type="pic" sz="quarter" idx="17" hasCustomPrompt="1"/>
          </p:nvPr>
        </p:nvSpPr>
        <p:spPr>
          <a:xfrm>
            <a:off x="6845427" y="1499616"/>
            <a:ext cx="1188720" cy="1188720"/>
          </a:xfrm>
          <a:prstGeom prst="rect">
            <a:avLst/>
          </a:prstGeom>
        </p:spPr>
        <p:txBody>
          <a:bodyPr>
            <a:normAutofit/>
          </a:bodyPr>
          <a:lstStyle>
            <a:lvl1pPr marL="0" indent="0">
              <a:buFontTx/>
              <a:buNone/>
              <a:defRPr sz="1600"/>
            </a:lvl1pPr>
          </a:lstStyle>
          <a:p>
            <a:r>
              <a:rPr lang="en-US" dirty="0"/>
              <a:t>Icon</a:t>
            </a:r>
          </a:p>
        </p:txBody>
      </p:sp>
      <p:sp>
        <p:nvSpPr>
          <p:cNvPr id="19" name="Text Placeholder 14">
            <a:extLst>
              <a:ext uri="{FF2B5EF4-FFF2-40B4-BE49-F238E27FC236}">
                <a16:creationId xmlns:a16="http://schemas.microsoft.com/office/drawing/2014/main" id="{22142F6A-5BF3-4AD1-A9A2-C6707D3687AB}"/>
              </a:ext>
            </a:extLst>
          </p:cNvPr>
          <p:cNvSpPr>
            <a:spLocks noGrp="1"/>
          </p:cNvSpPr>
          <p:nvPr>
            <p:ph type="body" sz="quarter" idx="18" hasCustomPrompt="1"/>
          </p:nvPr>
        </p:nvSpPr>
        <p:spPr>
          <a:xfrm>
            <a:off x="6845427" y="3228381"/>
            <a:ext cx="2133600" cy="538549"/>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
        <p:nvSpPr>
          <p:cNvPr id="20" name="Content Placeholder 2">
            <a:extLst>
              <a:ext uri="{FF2B5EF4-FFF2-40B4-BE49-F238E27FC236}">
                <a16:creationId xmlns:a16="http://schemas.microsoft.com/office/drawing/2014/main" id="{8B8BA67C-35BA-405E-A8FF-F562E832059F}"/>
              </a:ext>
            </a:extLst>
          </p:cNvPr>
          <p:cNvSpPr>
            <a:spLocks noGrp="1"/>
          </p:cNvSpPr>
          <p:nvPr>
            <p:ph sz="half" idx="19" hasCustomPrompt="1"/>
          </p:nvPr>
        </p:nvSpPr>
        <p:spPr>
          <a:xfrm>
            <a:off x="9442704" y="3808597"/>
            <a:ext cx="2133600" cy="2167188"/>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21" name="Text Placeholder 8">
            <a:extLst>
              <a:ext uri="{FF2B5EF4-FFF2-40B4-BE49-F238E27FC236}">
                <a16:creationId xmlns:a16="http://schemas.microsoft.com/office/drawing/2014/main" id="{E337B8BF-AF8D-4B30-AEF7-133872D2B026}"/>
              </a:ext>
            </a:extLst>
          </p:cNvPr>
          <p:cNvSpPr>
            <a:spLocks noGrp="1"/>
          </p:cNvSpPr>
          <p:nvPr>
            <p:ph type="body" sz="quarter" idx="20" hasCustomPrompt="1"/>
          </p:nvPr>
        </p:nvSpPr>
        <p:spPr>
          <a:xfrm>
            <a:off x="9442704" y="2872942"/>
            <a:ext cx="21336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22" name="Picture Placeholder 7">
            <a:extLst>
              <a:ext uri="{FF2B5EF4-FFF2-40B4-BE49-F238E27FC236}">
                <a16:creationId xmlns:a16="http://schemas.microsoft.com/office/drawing/2014/main" id="{66D77B1E-357E-41B7-B8BE-74F3F350396C}"/>
              </a:ext>
            </a:extLst>
          </p:cNvPr>
          <p:cNvSpPr>
            <a:spLocks noGrp="1"/>
          </p:cNvSpPr>
          <p:nvPr>
            <p:ph type="pic" sz="quarter" idx="21" hasCustomPrompt="1"/>
          </p:nvPr>
        </p:nvSpPr>
        <p:spPr>
          <a:xfrm>
            <a:off x="9442704" y="1499616"/>
            <a:ext cx="1188720" cy="1188720"/>
          </a:xfrm>
          <a:prstGeom prst="rect">
            <a:avLst/>
          </a:prstGeom>
        </p:spPr>
        <p:txBody>
          <a:bodyPr>
            <a:normAutofit/>
          </a:bodyPr>
          <a:lstStyle>
            <a:lvl1pPr marL="0" indent="0">
              <a:buFontTx/>
              <a:buNone/>
              <a:defRPr sz="1600"/>
            </a:lvl1pPr>
          </a:lstStyle>
          <a:p>
            <a:r>
              <a:rPr lang="en-US" dirty="0"/>
              <a:t>Icon</a:t>
            </a:r>
          </a:p>
        </p:txBody>
      </p:sp>
      <p:sp>
        <p:nvSpPr>
          <p:cNvPr id="23" name="Text Placeholder 14">
            <a:extLst>
              <a:ext uri="{FF2B5EF4-FFF2-40B4-BE49-F238E27FC236}">
                <a16:creationId xmlns:a16="http://schemas.microsoft.com/office/drawing/2014/main" id="{E72D4CCB-F2B1-43C5-8183-2DF7435F9E3B}"/>
              </a:ext>
            </a:extLst>
          </p:cNvPr>
          <p:cNvSpPr>
            <a:spLocks noGrp="1"/>
          </p:cNvSpPr>
          <p:nvPr>
            <p:ph type="body" sz="quarter" idx="22" hasCustomPrompt="1"/>
          </p:nvPr>
        </p:nvSpPr>
        <p:spPr>
          <a:xfrm>
            <a:off x="9442704" y="3228381"/>
            <a:ext cx="2133600" cy="538549"/>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Tree>
    <p:extLst>
      <p:ext uri="{BB962C8B-B14F-4D97-AF65-F5344CB8AC3E}">
        <p14:creationId xmlns:p14="http://schemas.microsoft.com/office/powerpoint/2010/main" val="220167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lumn with icons">
    <p:spTree>
      <p:nvGrpSpPr>
        <p:cNvPr id="1" name=""/>
        <p:cNvGrpSpPr/>
        <p:nvPr/>
      </p:nvGrpSpPr>
      <p:grpSpPr>
        <a:xfrm>
          <a:off x="0" y="0"/>
          <a:ext cx="0" cy="0"/>
          <a:chOff x="0" y="0"/>
          <a:chExt cx="0" cy="0"/>
        </a:xfrm>
      </p:grpSpPr>
      <p:sp>
        <p:nvSpPr>
          <p:cNvPr id="16" name="Slide Number Placeholder 4">
            <a:extLst>
              <a:ext uri="{FF2B5EF4-FFF2-40B4-BE49-F238E27FC236}">
                <a16:creationId xmlns:a16="http://schemas.microsoft.com/office/drawing/2014/main" id="{9124CBCF-4B92-4CF7-82C9-D538F21EF4DB}"/>
              </a:ext>
            </a:extLst>
          </p:cNvPr>
          <p:cNvSpPr>
            <a:spLocks noGrp="1"/>
          </p:cNvSpPr>
          <p:nvPr>
            <p:ph type="sldNum" sz="quarter" idx="10"/>
          </p:nvPr>
        </p:nvSpPr>
        <p:spPr>
          <a:xfrm>
            <a:off x="11576304" y="6492240"/>
            <a:ext cx="251902" cy="242857"/>
          </a:xfrm>
        </p:spPr>
        <p:txBody>
          <a:bodyPr/>
          <a:lstStyle/>
          <a:p>
            <a:fld id="{406AAB76-5E90-4A9C-9FCF-401F619A091A}" type="slidenum">
              <a:rPr lang="en-US" smtClean="0"/>
              <a:pPr/>
              <a:t>‹#›</a:t>
            </a:fld>
            <a:endParaRPr lang="en-US" dirty="0"/>
          </a:p>
        </p:txBody>
      </p:sp>
      <p:sp>
        <p:nvSpPr>
          <p:cNvPr id="19" name="Text Placeholder 12">
            <a:extLst>
              <a:ext uri="{FF2B5EF4-FFF2-40B4-BE49-F238E27FC236}">
                <a16:creationId xmlns:a16="http://schemas.microsoft.com/office/drawing/2014/main" id="{9FBDC91F-AB95-4E21-97E2-CC5B3CBB9526}"/>
              </a:ext>
            </a:extLst>
          </p:cNvPr>
          <p:cNvSpPr>
            <a:spLocks noGrp="1"/>
          </p:cNvSpPr>
          <p:nvPr>
            <p:ph type="body" sz="quarter" idx="13" hasCustomPrompt="1"/>
          </p:nvPr>
        </p:nvSpPr>
        <p:spPr>
          <a:xfrm>
            <a:off x="847725" y="6206794"/>
            <a:ext cx="6935117" cy="404813"/>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20" name="Content Placeholder 2">
            <a:extLst>
              <a:ext uri="{FF2B5EF4-FFF2-40B4-BE49-F238E27FC236}">
                <a16:creationId xmlns:a16="http://schemas.microsoft.com/office/drawing/2014/main" id="{76CCE433-00B0-4DEC-BA1C-A00D51123043}"/>
              </a:ext>
            </a:extLst>
          </p:cNvPr>
          <p:cNvSpPr>
            <a:spLocks noGrp="1"/>
          </p:cNvSpPr>
          <p:nvPr>
            <p:ph sz="half" idx="1" hasCustomPrompt="1"/>
          </p:nvPr>
        </p:nvSpPr>
        <p:spPr>
          <a:xfrm>
            <a:off x="847725" y="4877410"/>
            <a:ext cx="2011680" cy="1170966"/>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21" name="Text Placeholder 8">
            <a:extLst>
              <a:ext uri="{FF2B5EF4-FFF2-40B4-BE49-F238E27FC236}">
                <a16:creationId xmlns:a16="http://schemas.microsoft.com/office/drawing/2014/main" id="{7464B3E0-15D8-4C03-B412-448708A8FD1D}"/>
              </a:ext>
            </a:extLst>
          </p:cNvPr>
          <p:cNvSpPr>
            <a:spLocks noGrp="1"/>
          </p:cNvSpPr>
          <p:nvPr>
            <p:ph type="body" sz="quarter" idx="11" hasCustomPrompt="1"/>
          </p:nvPr>
        </p:nvSpPr>
        <p:spPr>
          <a:xfrm>
            <a:off x="847725" y="4456007"/>
            <a:ext cx="2011680" cy="329835"/>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22" name="Picture Placeholder 7">
            <a:extLst>
              <a:ext uri="{FF2B5EF4-FFF2-40B4-BE49-F238E27FC236}">
                <a16:creationId xmlns:a16="http://schemas.microsoft.com/office/drawing/2014/main" id="{B4A91933-F637-462F-A061-41CF42B74132}"/>
              </a:ext>
            </a:extLst>
          </p:cNvPr>
          <p:cNvSpPr>
            <a:spLocks noGrp="1"/>
          </p:cNvSpPr>
          <p:nvPr>
            <p:ph type="pic" sz="quarter" idx="15" hasCustomPrompt="1"/>
          </p:nvPr>
        </p:nvSpPr>
        <p:spPr>
          <a:xfrm>
            <a:off x="847725" y="3111257"/>
            <a:ext cx="1188720" cy="1188720"/>
          </a:xfrm>
          <a:prstGeom prst="rect">
            <a:avLst/>
          </a:prstGeom>
        </p:spPr>
        <p:txBody>
          <a:bodyPr>
            <a:normAutofit/>
          </a:bodyPr>
          <a:lstStyle>
            <a:lvl1pPr marL="0" indent="0">
              <a:buFontTx/>
              <a:buNone/>
              <a:defRPr sz="1600"/>
            </a:lvl1pPr>
          </a:lstStyle>
          <a:p>
            <a:r>
              <a:rPr lang="en-US" dirty="0"/>
              <a:t>Icon</a:t>
            </a:r>
          </a:p>
        </p:txBody>
      </p:sp>
      <p:sp>
        <p:nvSpPr>
          <p:cNvPr id="23" name="Content Placeholder 2">
            <a:extLst>
              <a:ext uri="{FF2B5EF4-FFF2-40B4-BE49-F238E27FC236}">
                <a16:creationId xmlns:a16="http://schemas.microsoft.com/office/drawing/2014/main" id="{8AA23659-292B-41C3-BB02-B44F29E9B244}"/>
              </a:ext>
            </a:extLst>
          </p:cNvPr>
          <p:cNvSpPr>
            <a:spLocks noGrp="1"/>
          </p:cNvSpPr>
          <p:nvPr>
            <p:ph sz="half" idx="17" hasCustomPrompt="1"/>
          </p:nvPr>
        </p:nvSpPr>
        <p:spPr>
          <a:xfrm>
            <a:off x="3662770" y="4877410"/>
            <a:ext cx="2011680" cy="1170966"/>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24" name="Text Placeholder 8">
            <a:extLst>
              <a:ext uri="{FF2B5EF4-FFF2-40B4-BE49-F238E27FC236}">
                <a16:creationId xmlns:a16="http://schemas.microsoft.com/office/drawing/2014/main" id="{2E28983B-68F1-4042-A81E-282582EEB5BD}"/>
              </a:ext>
            </a:extLst>
          </p:cNvPr>
          <p:cNvSpPr>
            <a:spLocks noGrp="1"/>
          </p:cNvSpPr>
          <p:nvPr>
            <p:ph type="body" sz="quarter" idx="18" hasCustomPrompt="1"/>
          </p:nvPr>
        </p:nvSpPr>
        <p:spPr>
          <a:xfrm>
            <a:off x="3662770" y="4456008"/>
            <a:ext cx="2011680" cy="294804"/>
          </a:xfrm>
          <a:prstGeom prst="rect">
            <a:avLst/>
          </a:prstGeom>
        </p:spPr>
        <p:txBody>
          <a:bodyPr lIns="0" tIns="0" rIns="0" bIns="0"/>
          <a:lstStyle>
            <a:lvl1pPr marL="0" indent="0">
              <a:buFontTx/>
              <a:buNone/>
              <a:defRPr sz="1600" b="1" cap="all" baseline="0">
                <a:solidFill>
                  <a:srgbClr val="082C48"/>
                </a:solidFill>
                <a:latin typeface="Barlow" panose="00000500000000000000" pitchFamily="2" charset="0"/>
              </a:defRPr>
            </a:lvl1pPr>
          </a:lstStyle>
          <a:p>
            <a:pPr lvl="0"/>
            <a:r>
              <a:rPr lang="en-US"/>
              <a:t>Subhead</a:t>
            </a:r>
          </a:p>
        </p:txBody>
      </p:sp>
      <p:sp>
        <p:nvSpPr>
          <p:cNvPr id="27" name="Picture Placeholder 7">
            <a:extLst>
              <a:ext uri="{FF2B5EF4-FFF2-40B4-BE49-F238E27FC236}">
                <a16:creationId xmlns:a16="http://schemas.microsoft.com/office/drawing/2014/main" id="{FE10FF5E-20F8-4653-9707-A3DE50566579}"/>
              </a:ext>
            </a:extLst>
          </p:cNvPr>
          <p:cNvSpPr>
            <a:spLocks noGrp="1"/>
          </p:cNvSpPr>
          <p:nvPr>
            <p:ph type="pic" sz="quarter" idx="19" hasCustomPrompt="1"/>
          </p:nvPr>
        </p:nvSpPr>
        <p:spPr>
          <a:xfrm>
            <a:off x="3662771" y="3111257"/>
            <a:ext cx="1188720" cy="1188720"/>
          </a:xfrm>
          <a:prstGeom prst="rect">
            <a:avLst/>
          </a:prstGeom>
        </p:spPr>
        <p:txBody>
          <a:bodyPr>
            <a:normAutofit/>
          </a:bodyPr>
          <a:lstStyle>
            <a:lvl1pPr marL="0" indent="0">
              <a:buFontTx/>
              <a:buNone/>
              <a:defRPr sz="1600"/>
            </a:lvl1pPr>
          </a:lstStyle>
          <a:p>
            <a:r>
              <a:rPr lang="en-US" dirty="0"/>
              <a:t>Icon</a:t>
            </a:r>
          </a:p>
        </p:txBody>
      </p:sp>
      <p:sp>
        <p:nvSpPr>
          <p:cNvPr id="28" name="Content Placeholder 2">
            <a:extLst>
              <a:ext uri="{FF2B5EF4-FFF2-40B4-BE49-F238E27FC236}">
                <a16:creationId xmlns:a16="http://schemas.microsoft.com/office/drawing/2014/main" id="{096C7EE6-5C56-4003-A6C2-88D9CB4C8D4A}"/>
              </a:ext>
            </a:extLst>
          </p:cNvPr>
          <p:cNvSpPr>
            <a:spLocks noGrp="1"/>
          </p:cNvSpPr>
          <p:nvPr>
            <p:ph sz="half" idx="21" hasCustomPrompt="1"/>
          </p:nvPr>
        </p:nvSpPr>
        <p:spPr>
          <a:xfrm>
            <a:off x="6477815" y="4877410"/>
            <a:ext cx="2011680" cy="1170966"/>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29" name="Text Placeholder 8">
            <a:extLst>
              <a:ext uri="{FF2B5EF4-FFF2-40B4-BE49-F238E27FC236}">
                <a16:creationId xmlns:a16="http://schemas.microsoft.com/office/drawing/2014/main" id="{5F1B9C6D-D7BE-43F4-A599-83C38FAE112B}"/>
              </a:ext>
            </a:extLst>
          </p:cNvPr>
          <p:cNvSpPr>
            <a:spLocks noGrp="1"/>
          </p:cNvSpPr>
          <p:nvPr>
            <p:ph type="body" sz="quarter" idx="22" hasCustomPrompt="1"/>
          </p:nvPr>
        </p:nvSpPr>
        <p:spPr>
          <a:xfrm>
            <a:off x="6477815" y="4456008"/>
            <a:ext cx="2011680" cy="294804"/>
          </a:xfrm>
          <a:prstGeom prst="rect">
            <a:avLst/>
          </a:prstGeom>
        </p:spPr>
        <p:txBody>
          <a:bodyPr lIns="0" tIns="0" rIns="0" bIns="0"/>
          <a:lstStyle>
            <a:lvl1pPr marL="0" indent="0">
              <a:buFontTx/>
              <a:buNone/>
              <a:defRPr sz="1600" b="1" cap="all" baseline="0">
                <a:solidFill>
                  <a:srgbClr val="082C48"/>
                </a:solidFill>
                <a:latin typeface="Barlow" panose="00000500000000000000" pitchFamily="2" charset="0"/>
              </a:defRPr>
            </a:lvl1pPr>
          </a:lstStyle>
          <a:p>
            <a:pPr lvl="0"/>
            <a:r>
              <a:rPr lang="en-US"/>
              <a:t>Subhead</a:t>
            </a:r>
          </a:p>
        </p:txBody>
      </p:sp>
      <p:sp>
        <p:nvSpPr>
          <p:cNvPr id="30" name="Picture Placeholder 7">
            <a:extLst>
              <a:ext uri="{FF2B5EF4-FFF2-40B4-BE49-F238E27FC236}">
                <a16:creationId xmlns:a16="http://schemas.microsoft.com/office/drawing/2014/main" id="{4E4AC9E0-C00F-4CB7-98D7-E26A8FFE5A2C}"/>
              </a:ext>
            </a:extLst>
          </p:cNvPr>
          <p:cNvSpPr>
            <a:spLocks noGrp="1"/>
          </p:cNvSpPr>
          <p:nvPr>
            <p:ph type="pic" sz="quarter" idx="23" hasCustomPrompt="1"/>
          </p:nvPr>
        </p:nvSpPr>
        <p:spPr>
          <a:xfrm>
            <a:off x="6477815" y="3111257"/>
            <a:ext cx="1188720" cy="1188720"/>
          </a:xfrm>
          <a:prstGeom prst="rect">
            <a:avLst/>
          </a:prstGeom>
        </p:spPr>
        <p:txBody>
          <a:bodyPr>
            <a:normAutofit/>
          </a:bodyPr>
          <a:lstStyle>
            <a:lvl1pPr marL="0" indent="0">
              <a:buFontTx/>
              <a:buNone/>
              <a:defRPr sz="1600"/>
            </a:lvl1pPr>
          </a:lstStyle>
          <a:p>
            <a:r>
              <a:rPr lang="en-US" dirty="0"/>
              <a:t>Icon</a:t>
            </a:r>
          </a:p>
        </p:txBody>
      </p:sp>
      <p:sp>
        <p:nvSpPr>
          <p:cNvPr id="31" name="Text Placeholder 7">
            <a:extLst>
              <a:ext uri="{FF2B5EF4-FFF2-40B4-BE49-F238E27FC236}">
                <a16:creationId xmlns:a16="http://schemas.microsoft.com/office/drawing/2014/main" id="{85C3D724-01F7-4BB3-A513-89E69BBB26A8}"/>
              </a:ext>
            </a:extLst>
          </p:cNvPr>
          <p:cNvSpPr>
            <a:spLocks noGrp="1"/>
          </p:cNvSpPr>
          <p:nvPr>
            <p:ph type="body" sz="quarter" idx="14" hasCustomPrompt="1"/>
          </p:nvPr>
        </p:nvSpPr>
        <p:spPr>
          <a:xfrm>
            <a:off x="848169" y="2007280"/>
            <a:ext cx="10727944" cy="871746"/>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32" name="Content Placeholder 2">
            <a:extLst>
              <a:ext uri="{FF2B5EF4-FFF2-40B4-BE49-F238E27FC236}">
                <a16:creationId xmlns:a16="http://schemas.microsoft.com/office/drawing/2014/main" id="{C0D75DF6-28DC-4490-9730-07DC00F885A8}"/>
              </a:ext>
            </a:extLst>
          </p:cNvPr>
          <p:cNvSpPr>
            <a:spLocks noGrp="1"/>
          </p:cNvSpPr>
          <p:nvPr>
            <p:ph sz="half" idx="24" hasCustomPrompt="1"/>
          </p:nvPr>
        </p:nvSpPr>
        <p:spPr>
          <a:xfrm>
            <a:off x="9292859" y="4877410"/>
            <a:ext cx="2011680" cy="1170966"/>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33" name="Text Placeholder 8">
            <a:extLst>
              <a:ext uri="{FF2B5EF4-FFF2-40B4-BE49-F238E27FC236}">
                <a16:creationId xmlns:a16="http://schemas.microsoft.com/office/drawing/2014/main" id="{A8EF5D21-FB29-4728-B64F-A5895DC78198}"/>
              </a:ext>
            </a:extLst>
          </p:cNvPr>
          <p:cNvSpPr>
            <a:spLocks noGrp="1"/>
          </p:cNvSpPr>
          <p:nvPr>
            <p:ph type="body" sz="quarter" idx="25" hasCustomPrompt="1"/>
          </p:nvPr>
        </p:nvSpPr>
        <p:spPr>
          <a:xfrm>
            <a:off x="9292859" y="4456008"/>
            <a:ext cx="2011680" cy="294804"/>
          </a:xfrm>
          <a:prstGeom prst="rect">
            <a:avLst/>
          </a:prstGeom>
        </p:spPr>
        <p:txBody>
          <a:bodyPr lIns="0" tIns="0" rIns="0" bIns="0"/>
          <a:lstStyle>
            <a:lvl1pPr marL="0" indent="0">
              <a:buFontTx/>
              <a:buNone/>
              <a:defRPr sz="1600" b="1" cap="all" baseline="0">
                <a:solidFill>
                  <a:srgbClr val="082C48"/>
                </a:solidFill>
                <a:latin typeface="Barlow" panose="00000500000000000000" pitchFamily="2" charset="0"/>
              </a:defRPr>
            </a:lvl1pPr>
          </a:lstStyle>
          <a:p>
            <a:pPr lvl="0"/>
            <a:r>
              <a:rPr lang="en-US"/>
              <a:t>Subhead</a:t>
            </a:r>
          </a:p>
        </p:txBody>
      </p:sp>
      <p:sp>
        <p:nvSpPr>
          <p:cNvPr id="34" name="Picture Placeholder 7">
            <a:extLst>
              <a:ext uri="{FF2B5EF4-FFF2-40B4-BE49-F238E27FC236}">
                <a16:creationId xmlns:a16="http://schemas.microsoft.com/office/drawing/2014/main" id="{9DF2FD4A-8AEF-4A70-A9F9-3DFDA855A5C2}"/>
              </a:ext>
            </a:extLst>
          </p:cNvPr>
          <p:cNvSpPr>
            <a:spLocks noGrp="1"/>
          </p:cNvSpPr>
          <p:nvPr>
            <p:ph type="pic" sz="quarter" idx="26" hasCustomPrompt="1"/>
          </p:nvPr>
        </p:nvSpPr>
        <p:spPr>
          <a:xfrm>
            <a:off x="9292859" y="3111257"/>
            <a:ext cx="1188720" cy="1188720"/>
          </a:xfrm>
          <a:prstGeom prst="rect">
            <a:avLst/>
          </a:prstGeom>
        </p:spPr>
        <p:txBody>
          <a:bodyPr>
            <a:normAutofit/>
          </a:bodyPr>
          <a:lstStyle>
            <a:lvl1pPr marL="0" indent="0">
              <a:buFontTx/>
              <a:buNone/>
              <a:defRPr sz="1600"/>
            </a:lvl1pPr>
          </a:lstStyle>
          <a:p>
            <a:r>
              <a:rPr lang="en-US" dirty="0"/>
              <a:t>Icon</a:t>
            </a:r>
          </a:p>
        </p:txBody>
      </p:sp>
      <p:sp>
        <p:nvSpPr>
          <p:cNvPr id="25" name="Title 1">
            <a:extLst>
              <a:ext uri="{FF2B5EF4-FFF2-40B4-BE49-F238E27FC236}">
                <a16:creationId xmlns:a16="http://schemas.microsoft.com/office/drawing/2014/main" id="{4597D002-70FC-40E2-B347-246E2EAC1C97}"/>
              </a:ext>
            </a:extLst>
          </p:cNvPr>
          <p:cNvSpPr>
            <a:spLocks noGrp="1"/>
          </p:cNvSpPr>
          <p:nvPr>
            <p:ph type="title"/>
          </p:nvPr>
        </p:nvSpPr>
        <p:spPr>
          <a:xfrm>
            <a:off x="848360" y="1049194"/>
            <a:ext cx="10727944" cy="709458"/>
          </a:xfrm>
          <a:prstGeom prst="rect">
            <a:avLst/>
          </a:prstGeom>
        </p:spPr>
        <p:txBody>
          <a:bodyPr lIns="0" tIns="0" rIns="0" bIns="0" anchor="t" anchorCtr="0"/>
          <a:lstStyle/>
          <a:p>
            <a:r>
              <a:rPr lang="en-US"/>
              <a:t>Click to edit Master title style</a:t>
            </a:r>
          </a:p>
        </p:txBody>
      </p:sp>
      <p:cxnSp>
        <p:nvCxnSpPr>
          <p:cNvPr id="26" name="Straight Connector 25">
            <a:extLst>
              <a:ext uri="{FF2B5EF4-FFF2-40B4-BE49-F238E27FC236}">
                <a16:creationId xmlns:a16="http://schemas.microsoft.com/office/drawing/2014/main" id="{A4D9E047-6CD9-4C86-AAD7-D7E320BE0D5E}"/>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605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ound pictur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7" name="Straight Connector 6">
            <a:extLst>
              <a:ext uri="{FF2B5EF4-FFF2-40B4-BE49-F238E27FC236}">
                <a16:creationId xmlns:a16="http://schemas.microsoft.com/office/drawing/2014/main" id="{F4FC77C0-ACD8-4E4F-A30F-52570493F109}"/>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EF9916C-255A-457D-B544-FC29AE43F3EA}"/>
              </a:ext>
            </a:extLst>
          </p:cNvPr>
          <p:cNvSpPr>
            <a:spLocks noGrp="1"/>
          </p:cNvSpPr>
          <p:nvPr>
            <p:ph type="body" sz="quarter" idx="13" hasCustomPrompt="1"/>
          </p:nvPr>
        </p:nvSpPr>
        <p:spPr>
          <a:xfrm>
            <a:off x="847726" y="6206794"/>
            <a:ext cx="5574591" cy="404813"/>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16" name="Picture Placeholder 2">
            <a:extLst>
              <a:ext uri="{FF2B5EF4-FFF2-40B4-BE49-F238E27FC236}">
                <a16:creationId xmlns:a16="http://schemas.microsoft.com/office/drawing/2014/main" id="{086D1CC9-2CDB-4BF0-83F7-9876896FBE5A}"/>
              </a:ext>
            </a:extLst>
          </p:cNvPr>
          <p:cNvSpPr>
            <a:spLocks noGrp="1"/>
          </p:cNvSpPr>
          <p:nvPr>
            <p:ph type="pic" sz="quarter" idx="36"/>
          </p:nvPr>
        </p:nvSpPr>
        <p:spPr>
          <a:xfrm>
            <a:off x="6957381" y="1356813"/>
            <a:ext cx="4434840" cy="4435475"/>
          </a:xfrm>
          <a:prstGeom prst="ellipse">
            <a:avLst/>
          </a:prstGeom>
        </p:spPr>
        <p:txBody>
          <a:bodyPr>
            <a:normAutofit/>
          </a:bodyPr>
          <a:lstStyle>
            <a:lvl1pPr marL="0" indent="0">
              <a:buNone/>
              <a:defRPr sz="1600"/>
            </a:lvl1pPr>
          </a:lstStyle>
          <a:p>
            <a:r>
              <a:rPr lang="en-US" dirty="0"/>
              <a:t>Click icon to add picture</a:t>
            </a:r>
          </a:p>
        </p:txBody>
      </p:sp>
      <p:sp>
        <p:nvSpPr>
          <p:cNvPr id="9" name="Title 1">
            <a:extLst>
              <a:ext uri="{FF2B5EF4-FFF2-40B4-BE49-F238E27FC236}">
                <a16:creationId xmlns:a16="http://schemas.microsoft.com/office/drawing/2014/main" id="{7465BD8E-6C58-4EF7-ABE8-0DF0723E469A}"/>
              </a:ext>
            </a:extLst>
          </p:cNvPr>
          <p:cNvSpPr>
            <a:spLocks noGrp="1"/>
          </p:cNvSpPr>
          <p:nvPr>
            <p:ph type="title"/>
          </p:nvPr>
        </p:nvSpPr>
        <p:spPr>
          <a:xfrm>
            <a:off x="848360" y="1047496"/>
            <a:ext cx="5573957" cy="1057795"/>
          </a:xfrm>
          <a:prstGeom prst="rect">
            <a:avLst/>
          </a:prstGeom>
        </p:spPr>
        <p:txBody>
          <a:bodyPr lIns="0" tIns="0" rIns="0" bIns="0" anchor="t" anchorCtr="0"/>
          <a:lstStyle/>
          <a:p>
            <a:r>
              <a:rPr lang="en-US"/>
              <a:t>Click to edit Master title style</a:t>
            </a:r>
          </a:p>
        </p:txBody>
      </p:sp>
      <p:sp>
        <p:nvSpPr>
          <p:cNvPr id="10" name="Text Placeholder 7">
            <a:extLst>
              <a:ext uri="{FF2B5EF4-FFF2-40B4-BE49-F238E27FC236}">
                <a16:creationId xmlns:a16="http://schemas.microsoft.com/office/drawing/2014/main" id="{35BF6F01-1AE2-4C7E-859D-27FEAF267C4A}"/>
              </a:ext>
            </a:extLst>
          </p:cNvPr>
          <p:cNvSpPr>
            <a:spLocks noGrp="1"/>
          </p:cNvSpPr>
          <p:nvPr>
            <p:ph type="body" sz="quarter" idx="14" hasCustomPrompt="1"/>
          </p:nvPr>
        </p:nvSpPr>
        <p:spPr>
          <a:xfrm>
            <a:off x="847725" y="3252485"/>
            <a:ext cx="5574846" cy="2649459"/>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11" name="Text Placeholder 8">
            <a:extLst>
              <a:ext uri="{FF2B5EF4-FFF2-40B4-BE49-F238E27FC236}">
                <a16:creationId xmlns:a16="http://schemas.microsoft.com/office/drawing/2014/main" id="{12B7DD55-3D39-4F53-8C66-22D2D93C55A3}"/>
              </a:ext>
            </a:extLst>
          </p:cNvPr>
          <p:cNvSpPr>
            <a:spLocks noGrp="1"/>
          </p:cNvSpPr>
          <p:nvPr>
            <p:ph type="body" sz="quarter" idx="11" hasCustomPrompt="1"/>
          </p:nvPr>
        </p:nvSpPr>
        <p:spPr>
          <a:xfrm>
            <a:off x="848614" y="2671145"/>
            <a:ext cx="5573957" cy="404813"/>
          </a:xfrm>
          <a:prstGeom prst="rect">
            <a:avLst/>
          </a:prstGeom>
        </p:spPr>
        <p:txBody>
          <a:bodyPr lIns="0" tIns="0" rIns="0" bIns="0">
            <a:noAutofit/>
          </a:bodyPr>
          <a:lstStyle>
            <a:lvl1pPr marL="0" indent="0">
              <a:buFontTx/>
              <a:buNone/>
              <a:defRPr sz="1800" b="1" cap="all" baseline="0">
                <a:solidFill>
                  <a:schemeClr val="tx1"/>
                </a:solidFill>
                <a:latin typeface="Barlow" panose="00000500000000000000" pitchFamily="2" charset="0"/>
              </a:defRPr>
            </a:lvl1pPr>
          </a:lstStyle>
          <a:p>
            <a:pPr lvl="0"/>
            <a:r>
              <a:rPr lang="en-US"/>
              <a:t>Subhead</a:t>
            </a:r>
          </a:p>
        </p:txBody>
      </p:sp>
    </p:spTree>
    <p:extLst>
      <p:ext uri="{BB962C8B-B14F-4D97-AF65-F5344CB8AC3E}">
        <p14:creationId xmlns:p14="http://schemas.microsoft.com/office/powerpoint/2010/main" val="3938367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EB6A0E-3443-43F9-B8DB-252CDAD78938}"/>
              </a:ext>
            </a:extLst>
          </p:cNvPr>
          <p:cNvSpPr>
            <a:spLocks noGrp="1"/>
          </p:cNvSpPr>
          <p:nvPr>
            <p:ph type="sldNum" sz="quarter" idx="10"/>
          </p:nvPr>
        </p:nvSpPr>
        <p:spPr/>
        <p:txBody>
          <a:bodyPr/>
          <a:lstStyle/>
          <a:p>
            <a:fld id="{406AAB76-5E90-4A9C-9FCF-401F619A091A}" type="slidenum">
              <a:rPr lang="en-US" smtClean="0"/>
              <a:pPr/>
              <a:t>‹#›</a:t>
            </a:fld>
            <a:endParaRPr lang="en-US" dirty="0"/>
          </a:p>
        </p:txBody>
      </p:sp>
      <p:grpSp>
        <p:nvGrpSpPr>
          <p:cNvPr id="8" name="Group 7">
            <a:extLst>
              <a:ext uri="{FF2B5EF4-FFF2-40B4-BE49-F238E27FC236}">
                <a16:creationId xmlns:a16="http://schemas.microsoft.com/office/drawing/2014/main" id="{68C4DECA-3438-4B69-8A52-15816ADAA7C3}"/>
              </a:ext>
            </a:extLst>
          </p:cNvPr>
          <p:cNvGrpSpPr/>
          <p:nvPr userDrawn="1"/>
        </p:nvGrpSpPr>
        <p:grpSpPr>
          <a:xfrm>
            <a:off x="3878580" y="1211580"/>
            <a:ext cx="4434840" cy="4434840"/>
            <a:chOff x="7495268" y="1357448"/>
            <a:chExt cx="4434840" cy="4434840"/>
          </a:xfrm>
        </p:grpSpPr>
        <p:sp>
          <p:nvSpPr>
            <p:cNvPr id="9" name="Oval 8">
              <a:extLst>
                <a:ext uri="{FF2B5EF4-FFF2-40B4-BE49-F238E27FC236}">
                  <a16:creationId xmlns:a16="http://schemas.microsoft.com/office/drawing/2014/main" id="{044C2E73-0E16-45C3-B8E7-C9D72AE42053}"/>
                </a:ext>
              </a:extLst>
            </p:cNvPr>
            <p:cNvSpPr/>
            <p:nvPr/>
          </p:nvSpPr>
          <p:spPr>
            <a:xfrm>
              <a:off x="7805139" y="1668344"/>
              <a:ext cx="3815098" cy="38130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9557F"/>
                </a:solidFill>
              </a:endParaRPr>
            </a:p>
          </p:txBody>
        </p:sp>
        <p:sp>
          <p:nvSpPr>
            <p:cNvPr id="10" name="Oval 9">
              <a:extLst>
                <a:ext uri="{FF2B5EF4-FFF2-40B4-BE49-F238E27FC236}">
                  <a16:creationId xmlns:a16="http://schemas.microsoft.com/office/drawing/2014/main" id="{26860422-118D-4825-ACBE-C469D4866D48}"/>
                </a:ext>
              </a:extLst>
            </p:cNvPr>
            <p:cNvSpPr/>
            <p:nvPr/>
          </p:nvSpPr>
          <p:spPr>
            <a:xfrm>
              <a:off x="7698300" y="1558743"/>
              <a:ext cx="4028776" cy="4032250"/>
            </a:xfrm>
            <a:prstGeom prst="ellipse">
              <a:avLst/>
            </a:prstGeom>
            <a:noFill/>
            <a:ln>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C28DD77-E277-43EE-B58E-FB9164D2A725}"/>
                </a:ext>
              </a:extLst>
            </p:cNvPr>
            <p:cNvSpPr/>
            <p:nvPr/>
          </p:nvSpPr>
          <p:spPr>
            <a:xfrm>
              <a:off x="7586708" y="1449895"/>
              <a:ext cx="4251960" cy="4249947"/>
            </a:xfrm>
            <a:prstGeom prst="ellipse">
              <a:avLst/>
            </a:prstGeom>
            <a:noFill/>
            <a:ln>
              <a:solidFill>
                <a:srgbClr val="F156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3CA93CA-D6FF-4601-99CC-3E1BFFFCC25A}"/>
                </a:ext>
              </a:extLst>
            </p:cNvPr>
            <p:cNvSpPr/>
            <p:nvPr/>
          </p:nvSpPr>
          <p:spPr>
            <a:xfrm>
              <a:off x="7495268" y="1357448"/>
              <a:ext cx="4434840" cy="44348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 Placeholder 35">
            <a:extLst>
              <a:ext uri="{FF2B5EF4-FFF2-40B4-BE49-F238E27FC236}">
                <a16:creationId xmlns:a16="http://schemas.microsoft.com/office/drawing/2014/main" id="{A6E893F7-FDDC-45FD-AD15-1F9ABC1F58BB}"/>
              </a:ext>
            </a:extLst>
          </p:cNvPr>
          <p:cNvSpPr>
            <a:spLocks noGrp="1"/>
          </p:cNvSpPr>
          <p:nvPr>
            <p:ph type="body" sz="quarter" idx="11" hasCustomPrompt="1"/>
          </p:nvPr>
        </p:nvSpPr>
        <p:spPr>
          <a:xfrm>
            <a:off x="4188451" y="3075245"/>
            <a:ext cx="3815098" cy="729281"/>
          </a:xfrm>
          <a:prstGeom prst="rect">
            <a:avLst/>
          </a:prstGeom>
        </p:spPr>
        <p:txBody>
          <a:bodyPr anchor="ctr" anchorCtr="0"/>
          <a:lstStyle>
            <a:lvl1pPr marL="0" indent="0" algn="ctr">
              <a:lnSpc>
                <a:spcPts val="3600"/>
              </a:lnSpc>
              <a:spcBef>
                <a:spcPts val="500"/>
              </a:spcBef>
              <a:buNone/>
              <a:defRPr sz="3600" kern="1200" baseline="0">
                <a:solidFill>
                  <a:srgbClr val="19557F"/>
                </a:solidFill>
                <a:latin typeface="Barlow SemiBold" panose="00000700000000000000" pitchFamily="2" charset="0"/>
              </a:defRPr>
            </a:lvl1pPr>
          </a:lstStyle>
          <a:p>
            <a:pPr lvl="0"/>
            <a:r>
              <a:rPr lang="en-US"/>
              <a:t>Questions?/ Thank you</a:t>
            </a:r>
          </a:p>
        </p:txBody>
      </p:sp>
    </p:spTree>
    <p:extLst>
      <p:ext uri="{BB962C8B-B14F-4D97-AF65-F5344CB8AC3E}">
        <p14:creationId xmlns:p14="http://schemas.microsoft.com/office/powerpoint/2010/main" val="2440322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D04DB0-F8CD-484B-BBB5-5864FE3067A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048" y="0"/>
            <a:ext cx="12185904" cy="6858000"/>
          </a:xfrm>
          <a:prstGeom prst="rect">
            <a:avLst/>
          </a:prstGeom>
        </p:spPr>
      </p:pic>
      <p:sp>
        <p:nvSpPr>
          <p:cNvPr id="2" name="TextBox 1">
            <a:extLst>
              <a:ext uri="{FF2B5EF4-FFF2-40B4-BE49-F238E27FC236}">
                <a16:creationId xmlns:a16="http://schemas.microsoft.com/office/drawing/2014/main" id="{3B41909E-44F4-4B42-94D9-B8DBD7BB94F3}"/>
              </a:ext>
            </a:extLst>
          </p:cNvPr>
          <p:cNvSpPr txBox="1"/>
          <p:nvPr userDrawn="1"/>
        </p:nvSpPr>
        <p:spPr>
          <a:xfrm>
            <a:off x="4807744" y="4183210"/>
            <a:ext cx="2576513" cy="461665"/>
          </a:xfrm>
          <a:prstGeom prst="rect">
            <a:avLst/>
          </a:prstGeom>
          <a:noFill/>
        </p:spPr>
        <p:txBody>
          <a:bodyPr wrap="square" rtlCol="0">
            <a:spAutoFit/>
          </a:bodyPr>
          <a:lstStyle/>
          <a:p>
            <a:pPr algn="ctr"/>
            <a:r>
              <a:rPr lang="en-US" sz="2400" dirty="0">
                <a:solidFill>
                  <a:schemeClr val="bg1"/>
                </a:solidFill>
              </a:rPr>
              <a:t>Colonial Life.com</a:t>
            </a:r>
          </a:p>
        </p:txBody>
      </p:sp>
      <p:pic>
        <p:nvPicPr>
          <p:cNvPr id="10" name="Picture 9">
            <a:extLst>
              <a:ext uri="{FF2B5EF4-FFF2-40B4-BE49-F238E27FC236}">
                <a16:creationId xmlns:a16="http://schemas.microsoft.com/office/drawing/2014/main" id="{DE4CD90B-68E6-44CC-B357-A40FF2795D2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12920" y="2961913"/>
            <a:ext cx="3566160" cy="891540"/>
          </a:xfrm>
          <a:prstGeom prst="rect">
            <a:avLst/>
          </a:prstGeom>
        </p:spPr>
      </p:pic>
      <p:sp>
        <p:nvSpPr>
          <p:cNvPr id="11" name="Text Placeholder 51">
            <a:extLst>
              <a:ext uri="{FF2B5EF4-FFF2-40B4-BE49-F238E27FC236}">
                <a16:creationId xmlns:a16="http://schemas.microsoft.com/office/drawing/2014/main" id="{ACD5EB76-866D-4C03-AC32-91EDF24CBEF3}"/>
              </a:ext>
            </a:extLst>
          </p:cNvPr>
          <p:cNvSpPr>
            <a:spLocks noGrp="1"/>
          </p:cNvSpPr>
          <p:nvPr>
            <p:ph type="body" sz="quarter" idx="23" hasCustomPrompt="1"/>
          </p:nvPr>
        </p:nvSpPr>
        <p:spPr>
          <a:xfrm>
            <a:off x="330778" y="5818909"/>
            <a:ext cx="11530444" cy="711339"/>
          </a:xfrm>
          <a:prstGeom prst="rect">
            <a:avLst/>
          </a:prstGeom>
        </p:spPr>
        <p:txBody>
          <a:bodyPr lIns="0" tIns="0" rIns="0" bIns="0" anchor="b" anchorCtr="1"/>
          <a:lstStyle>
            <a:lvl1pPr marL="0" indent="0" algn="ctr">
              <a:buFontTx/>
              <a:buNone/>
              <a:defRPr sz="950">
                <a:solidFill>
                  <a:schemeClr val="bg1"/>
                </a:solidFill>
                <a:latin typeface="Barlow SemiBold" panose="00000700000000000000" pitchFamily="2" charset="0"/>
              </a:defRPr>
            </a:lvl1pPr>
          </a:lstStyle>
          <a:p>
            <a:pPr lvl="0"/>
            <a:r>
              <a:rPr lang="en-US"/>
              <a:t>Disclaimer/Copyright info</a:t>
            </a:r>
          </a:p>
        </p:txBody>
      </p:sp>
    </p:spTree>
    <p:extLst>
      <p:ext uri="{BB962C8B-B14F-4D97-AF65-F5344CB8AC3E}">
        <p14:creationId xmlns:p14="http://schemas.microsoft.com/office/powerpoint/2010/main" val="3618448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771E8E0-FAC1-2F4F-B59E-9036DE71DE91}" type="datetime1">
              <a:rPr lang="en-US" smtClean="0"/>
              <a:t>11/2/2021</a:t>
            </a:fld>
            <a:endParaRPr lang="en-US" dirty="0"/>
          </a:p>
        </p:txBody>
      </p:sp>
      <p:sp>
        <p:nvSpPr>
          <p:cNvPr id="6" name="Holder 6"/>
          <p:cNvSpPr>
            <a:spLocks noGrp="1"/>
          </p:cNvSpPr>
          <p:nvPr>
            <p:ph type="sldNum" sz="quarter" idx="7"/>
          </p:nvPr>
        </p:nvSpPr>
        <p:spPr/>
        <p:txBody>
          <a:bodyPr lIns="0" tIns="0" rIns="0" bIns="0"/>
          <a:lstStyle>
            <a:lvl1pPr>
              <a:defRPr sz="1000" b="1" i="0" spc="0">
                <a:solidFill>
                  <a:srgbClr val="062C48"/>
                </a:solidFill>
                <a:latin typeface="Barlow SemiBold" pitchFamily="2" charset="77"/>
                <a:cs typeface="Arial"/>
              </a:defRPr>
            </a:lvl1pPr>
          </a:lstStyle>
          <a:p>
            <a:pPr marL="38100">
              <a:spcBef>
                <a:spcPts val="100"/>
              </a:spcBef>
            </a:pPr>
            <a:fld id="{81D60167-4931-47E6-BA6A-407CBD079E47}" type="slidenum">
              <a:rPr lang="en-US" smtClean="0"/>
              <a:pPr marL="38100">
                <a:spcBef>
                  <a:spcPts val="100"/>
                </a:spcBef>
              </a:pPr>
              <a:t>‹#›</a:t>
            </a:fld>
            <a:endParaRPr lang="en-US" dirty="0"/>
          </a:p>
        </p:txBody>
      </p:sp>
    </p:spTree>
    <p:extLst>
      <p:ext uri="{BB962C8B-B14F-4D97-AF65-F5344CB8AC3E}">
        <p14:creationId xmlns:p14="http://schemas.microsoft.com/office/powerpoint/2010/main" val="2694880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4 column with icons">
    <p:bg>
      <p:bgPr>
        <a:solidFill>
          <a:schemeClr val="bg2"/>
        </a:solidFill>
        <a:effectLst/>
      </p:bgPr>
    </p:bg>
    <p:spTree>
      <p:nvGrpSpPr>
        <p:cNvPr id="1" name=""/>
        <p:cNvGrpSpPr/>
        <p:nvPr/>
      </p:nvGrpSpPr>
      <p:grpSpPr>
        <a:xfrm>
          <a:off x="0" y="0"/>
          <a:ext cx="0" cy="0"/>
          <a:chOff x="0" y="0"/>
          <a:chExt cx="0" cy="0"/>
        </a:xfrm>
      </p:grpSpPr>
      <p:sp>
        <p:nvSpPr>
          <p:cNvPr id="16" name="Slide Number Placeholder 4">
            <a:extLst>
              <a:ext uri="{FF2B5EF4-FFF2-40B4-BE49-F238E27FC236}">
                <a16:creationId xmlns:a16="http://schemas.microsoft.com/office/drawing/2014/main" id="{9124CBCF-4B92-4CF7-82C9-D538F21EF4DB}"/>
              </a:ext>
            </a:extLst>
          </p:cNvPr>
          <p:cNvSpPr>
            <a:spLocks noGrp="1"/>
          </p:cNvSpPr>
          <p:nvPr>
            <p:ph type="sldNum" sz="quarter" idx="10"/>
          </p:nvPr>
        </p:nvSpPr>
        <p:spPr>
          <a:xfrm>
            <a:off x="11576304" y="6492240"/>
            <a:ext cx="251902" cy="242857"/>
          </a:xfrm>
        </p:spPr>
        <p:txBody>
          <a:bodyPr/>
          <a:lstStyle/>
          <a:p>
            <a:fld id="{406AAB76-5E90-4A9C-9FCF-401F619A091A}" type="slidenum">
              <a:rPr lang="en-US" smtClean="0"/>
              <a:pPr/>
              <a:t>‹#›</a:t>
            </a:fld>
            <a:endParaRPr lang="en-US" dirty="0"/>
          </a:p>
        </p:txBody>
      </p:sp>
      <p:sp>
        <p:nvSpPr>
          <p:cNvPr id="20" name="Content Placeholder 2">
            <a:extLst>
              <a:ext uri="{FF2B5EF4-FFF2-40B4-BE49-F238E27FC236}">
                <a16:creationId xmlns:a16="http://schemas.microsoft.com/office/drawing/2014/main" id="{76CCE433-00B0-4DEC-BA1C-A00D51123043}"/>
              </a:ext>
            </a:extLst>
          </p:cNvPr>
          <p:cNvSpPr>
            <a:spLocks noGrp="1"/>
          </p:cNvSpPr>
          <p:nvPr>
            <p:ph sz="half" idx="1" hasCustomPrompt="1"/>
          </p:nvPr>
        </p:nvSpPr>
        <p:spPr>
          <a:xfrm>
            <a:off x="847725" y="5622477"/>
            <a:ext cx="2011680" cy="546038"/>
          </a:xfrm>
          <a:prstGeom prst="rect">
            <a:avLst/>
          </a:prstGeom>
        </p:spPr>
        <p:txBody>
          <a:bodyPr lIns="0" tIns="0" rIns="0" bIns="0">
            <a:normAutofit/>
          </a:bodyPr>
          <a:lstStyle>
            <a:lvl1pPr marL="0" indent="0" algn="ctr">
              <a:lnSpc>
                <a:spcPct val="100000"/>
              </a:lnSpc>
              <a:spcBef>
                <a:spcPts val="0"/>
              </a:spcBef>
              <a:buFontTx/>
              <a:buNone/>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Title</a:t>
            </a:r>
          </a:p>
          <a:p>
            <a:pPr lvl="0"/>
            <a:endParaRPr lang="en-US"/>
          </a:p>
        </p:txBody>
      </p:sp>
      <p:sp>
        <p:nvSpPr>
          <p:cNvPr id="21" name="Text Placeholder 8">
            <a:extLst>
              <a:ext uri="{FF2B5EF4-FFF2-40B4-BE49-F238E27FC236}">
                <a16:creationId xmlns:a16="http://schemas.microsoft.com/office/drawing/2014/main" id="{7464B3E0-15D8-4C03-B412-448708A8FD1D}"/>
              </a:ext>
            </a:extLst>
          </p:cNvPr>
          <p:cNvSpPr>
            <a:spLocks noGrp="1"/>
          </p:cNvSpPr>
          <p:nvPr>
            <p:ph type="body" sz="quarter" idx="11" hasCustomPrompt="1"/>
          </p:nvPr>
        </p:nvSpPr>
        <p:spPr>
          <a:xfrm>
            <a:off x="847725" y="5268806"/>
            <a:ext cx="2011680" cy="329835"/>
          </a:xfrm>
          <a:prstGeom prst="rect">
            <a:avLst/>
          </a:prstGeom>
        </p:spPr>
        <p:txBody>
          <a:bodyPr lIns="0" tIns="0" rIns="0" bIns="0"/>
          <a:lstStyle>
            <a:lvl1pPr marL="0" indent="0" algn="ctr">
              <a:buFontTx/>
              <a:buNone/>
              <a:defRPr sz="1600" b="1" cap="all" baseline="0">
                <a:solidFill>
                  <a:schemeClr val="tx1"/>
                </a:solidFill>
                <a:latin typeface="Barlow" panose="00000500000000000000" pitchFamily="2" charset="0"/>
              </a:defRPr>
            </a:lvl1pPr>
          </a:lstStyle>
          <a:p>
            <a:pPr lvl="0"/>
            <a:r>
              <a:rPr lang="en-US"/>
              <a:t>CM Name</a:t>
            </a:r>
          </a:p>
        </p:txBody>
      </p:sp>
      <p:sp>
        <p:nvSpPr>
          <p:cNvPr id="23" name="Content Placeholder 2">
            <a:extLst>
              <a:ext uri="{FF2B5EF4-FFF2-40B4-BE49-F238E27FC236}">
                <a16:creationId xmlns:a16="http://schemas.microsoft.com/office/drawing/2014/main" id="{8AA23659-292B-41C3-BB02-B44F29E9B244}"/>
              </a:ext>
            </a:extLst>
          </p:cNvPr>
          <p:cNvSpPr>
            <a:spLocks noGrp="1"/>
          </p:cNvSpPr>
          <p:nvPr>
            <p:ph sz="half" idx="17" hasCustomPrompt="1"/>
          </p:nvPr>
        </p:nvSpPr>
        <p:spPr>
          <a:xfrm>
            <a:off x="3662770" y="5622477"/>
            <a:ext cx="2011680" cy="546038"/>
          </a:xfrm>
          <a:prstGeom prst="rect">
            <a:avLst/>
          </a:prstGeom>
        </p:spPr>
        <p:txBody>
          <a:bodyPr lIns="0" tIns="0" rIns="0" bIns="0">
            <a:normAutofit/>
          </a:bodyPr>
          <a:lstStyle>
            <a:lvl1pPr marL="0" indent="0" algn="ctr">
              <a:lnSpc>
                <a:spcPct val="100000"/>
              </a:lnSpc>
              <a:spcBef>
                <a:spcPts val="0"/>
              </a:spcBef>
              <a:buFontTx/>
              <a:buNone/>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Title</a:t>
            </a:r>
          </a:p>
        </p:txBody>
      </p:sp>
      <p:sp>
        <p:nvSpPr>
          <p:cNvPr id="24" name="Text Placeholder 8">
            <a:extLst>
              <a:ext uri="{FF2B5EF4-FFF2-40B4-BE49-F238E27FC236}">
                <a16:creationId xmlns:a16="http://schemas.microsoft.com/office/drawing/2014/main" id="{2E28983B-68F1-4042-A81E-282582EEB5BD}"/>
              </a:ext>
            </a:extLst>
          </p:cNvPr>
          <p:cNvSpPr>
            <a:spLocks noGrp="1"/>
          </p:cNvSpPr>
          <p:nvPr>
            <p:ph type="body" sz="quarter" idx="18" hasCustomPrompt="1"/>
          </p:nvPr>
        </p:nvSpPr>
        <p:spPr>
          <a:xfrm>
            <a:off x="3662770" y="5268807"/>
            <a:ext cx="2011680" cy="294804"/>
          </a:xfrm>
          <a:prstGeom prst="rect">
            <a:avLst/>
          </a:prstGeom>
        </p:spPr>
        <p:txBody>
          <a:bodyPr lIns="0" tIns="0" rIns="0" bIns="0"/>
          <a:lstStyle>
            <a:lvl1pPr marL="0" indent="0" algn="ctr">
              <a:buFontTx/>
              <a:buNone/>
              <a:defRPr sz="1600" b="1" cap="all" baseline="0">
                <a:solidFill>
                  <a:srgbClr val="082C48"/>
                </a:solidFill>
                <a:latin typeface="Barlow" panose="00000500000000000000" pitchFamily="2" charset="0"/>
              </a:defRPr>
            </a:lvl1pPr>
          </a:lstStyle>
          <a:p>
            <a:pPr lvl="0"/>
            <a:r>
              <a:rPr lang="en-US"/>
              <a:t>CM Name</a:t>
            </a:r>
          </a:p>
        </p:txBody>
      </p:sp>
      <p:sp>
        <p:nvSpPr>
          <p:cNvPr id="28" name="Content Placeholder 2">
            <a:extLst>
              <a:ext uri="{FF2B5EF4-FFF2-40B4-BE49-F238E27FC236}">
                <a16:creationId xmlns:a16="http://schemas.microsoft.com/office/drawing/2014/main" id="{096C7EE6-5C56-4003-A6C2-88D9CB4C8D4A}"/>
              </a:ext>
            </a:extLst>
          </p:cNvPr>
          <p:cNvSpPr>
            <a:spLocks noGrp="1"/>
          </p:cNvSpPr>
          <p:nvPr>
            <p:ph sz="half" idx="21" hasCustomPrompt="1"/>
          </p:nvPr>
        </p:nvSpPr>
        <p:spPr>
          <a:xfrm>
            <a:off x="6477815" y="5622477"/>
            <a:ext cx="2011680" cy="546038"/>
          </a:xfrm>
          <a:prstGeom prst="rect">
            <a:avLst/>
          </a:prstGeom>
        </p:spPr>
        <p:txBody>
          <a:bodyPr lIns="0" tIns="0" rIns="0" bIns="0">
            <a:normAutofit/>
          </a:bodyPr>
          <a:lstStyle>
            <a:lvl1pPr marL="0" indent="0" algn="ctr">
              <a:lnSpc>
                <a:spcPct val="100000"/>
              </a:lnSpc>
              <a:spcBef>
                <a:spcPts val="0"/>
              </a:spcBef>
              <a:buFontTx/>
              <a:buNone/>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Title</a:t>
            </a:r>
          </a:p>
          <a:p>
            <a:pPr lvl="0"/>
            <a:endParaRPr lang="en-US"/>
          </a:p>
        </p:txBody>
      </p:sp>
      <p:sp>
        <p:nvSpPr>
          <p:cNvPr id="29" name="Text Placeholder 8">
            <a:extLst>
              <a:ext uri="{FF2B5EF4-FFF2-40B4-BE49-F238E27FC236}">
                <a16:creationId xmlns:a16="http://schemas.microsoft.com/office/drawing/2014/main" id="{5F1B9C6D-D7BE-43F4-A599-83C38FAE112B}"/>
              </a:ext>
            </a:extLst>
          </p:cNvPr>
          <p:cNvSpPr>
            <a:spLocks noGrp="1"/>
          </p:cNvSpPr>
          <p:nvPr>
            <p:ph type="body" sz="quarter" idx="22" hasCustomPrompt="1"/>
          </p:nvPr>
        </p:nvSpPr>
        <p:spPr>
          <a:xfrm>
            <a:off x="6477815" y="5268807"/>
            <a:ext cx="2011680" cy="294804"/>
          </a:xfrm>
          <a:prstGeom prst="rect">
            <a:avLst/>
          </a:prstGeom>
        </p:spPr>
        <p:txBody>
          <a:bodyPr lIns="0" tIns="0" rIns="0" bIns="0"/>
          <a:lstStyle>
            <a:lvl1pPr marL="0" indent="0" algn="ctr">
              <a:buFontTx/>
              <a:buNone/>
              <a:defRPr sz="1600" b="1" cap="all" baseline="0">
                <a:solidFill>
                  <a:srgbClr val="082C48"/>
                </a:solidFill>
                <a:latin typeface="Barlow" panose="00000500000000000000" pitchFamily="2" charset="0"/>
              </a:defRPr>
            </a:lvl1pPr>
          </a:lstStyle>
          <a:p>
            <a:pPr lvl="0"/>
            <a:r>
              <a:rPr lang="en-US"/>
              <a:t>CLA Rep Name</a:t>
            </a:r>
          </a:p>
        </p:txBody>
      </p:sp>
      <p:sp>
        <p:nvSpPr>
          <p:cNvPr id="31" name="Text Placeholder 7">
            <a:extLst>
              <a:ext uri="{FF2B5EF4-FFF2-40B4-BE49-F238E27FC236}">
                <a16:creationId xmlns:a16="http://schemas.microsoft.com/office/drawing/2014/main" id="{85C3D724-01F7-4BB3-A513-89E69BBB26A8}"/>
              </a:ext>
            </a:extLst>
          </p:cNvPr>
          <p:cNvSpPr>
            <a:spLocks noGrp="1"/>
          </p:cNvSpPr>
          <p:nvPr>
            <p:ph type="body" sz="quarter" idx="14" hasCustomPrompt="1"/>
          </p:nvPr>
        </p:nvSpPr>
        <p:spPr>
          <a:xfrm>
            <a:off x="848169" y="2007280"/>
            <a:ext cx="4826281" cy="466584"/>
          </a:xfrm>
          <a:prstGeom prst="rect">
            <a:avLst/>
          </a:prstGeom>
        </p:spPr>
        <p:txBody>
          <a:bodyPr lIns="0" tIns="0" rIns="0" bIns="0">
            <a:normAutofit/>
          </a:bodyPr>
          <a:lstStyle>
            <a:lvl1pPr marL="0" indent="0">
              <a:spcAft>
                <a:spcPts val="600"/>
              </a:spcAft>
              <a:buFontTx/>
              <a:buNone/>
              <a:defRPr sz="24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32" name="Content Placeholder 2">
            <a:extLst>
              <a:ext uri="{FF2B5EF4-FFF2-40B4-BE49-F238E27FC236}">
                <a16:creationId xmlns:a16="http://schemas.microsoft.com/office/drawing/2014/main" id="{C0D75DF6-28DC-4490-9730-07DC00F885A8}"/>
              </a:ext>
            </a:extLst>
          </p:cNvPr>
          <p:cNvSpPr>
            <a:spLocks noGrp="1"/>
          </p:cNvSpPr>
          <p:nvPr>
            <p:ph sz="half" idx="24" hasCustomPrompt="1"/>
          </p:nvPr>
        </p:nvSpPr>
        <p:spPr>
          <a:xfrm>
            <a:off x="9292859" y="5622477"/>
            <a:ext cx="2011680" cy="546038"/>
          </a:xfrm>
          <a:prstGeom prst="rect">
            <a:avLst/>
          </a:prstGeom>
        </p:spPr>
        <p:txBody>
          <a:bodyPr lIns="0" tIns="0" rIns="0" bIns="0">
            <a:normAutofit/>
          </a:bodyPr>
          <a:lstStyle>
            <a:lvl1pPr marL="0" indent="0" algn="ctr">
              <a:lnSpc>
                <a:spcPct val="100000"/>
              </a:lnSpc>
              <a:spcBef>
                <a:spcPts val="0"/>
              </a:spcBef>
              <a:buFontTx/>
              <a:buNone/>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Title</a:t>
            </a:r>
          </a:p>
          <a:p>
            <a:pPr lvl="0"/>
            <a:endParaRPr lang="en-US"/>
          </a:p>
        </p:txBody>
      </p:sp>
      <p:sp>
        <p:nvSpPr>
          <p:cNvPr id="33" name="Text Placeholder 8">
            <a:extLst>
              <a:ext uri="{FF2B5EF4-FFF2-40B4-BE49-F238E27FC236}">
                <a16:creationId xmlns:a16="http://schemas.microsoft.com/office/drawing/2014/main" id="{A8EF5D21-FB29-4728-B64F-A5895DC78198}"/>
              </a:ext>
            </a:extLst>
          </p:cNvPr>
          <p:cNvSpPr>
            <a:spLocks noGrp="1"/>
          </p:cNvSpPr>
          <p:nvPr>
            <p:ph type="body" sz="quarter" idx="25" hasCustomPrompt="1"/>
          </p:nvPr>
        </p:nvSpPr>
        <p:spPr>
          <a:xfrm>
            <a:off x="9292859" y="5268807"/>
            <a:ext cx="2011680" cy="294804"/>
          </a:xfrm>
          <a:prstGeom prst="rect">
            <a:avLst/>
          </a:prstGeom>
        </p:spPr>
        <p:txBody>
          <a:bodyPr lIns="0" tIns="0" rIns="0" bIns="0"/>
          <a:lstStyle>
            <a:lvl1pPr marL="0" indent="0" algn="ctr">
              <a:buFontTx/>
              <a:buNone/>
              <a:defRPr sz="1600" b="1" cap="all" baseline="0">
                <a:solidFill>
                  <a:srgbClr val="082C48"/>
                </a:solidFill>
                <a:latin typeface="Barlow" panose="00000500000000000000" pitchFamily="2" charset="0"/>
              </a:defRPr>
            </a:lvl1pPr>
          </a:lstStyle>
          <a:p>
            <a:pPr lvl="0"/>
            <a:r>
              <a:rPr lang="en-US"/>
              <a:t>CLA Rep Name</a:t>
            </a:r>
          </a:p>
        </p:txBody>
      </p:sp>
      <p:sp>
        <p:nvSpPr>
          <p:cNvPr id="25" name="Title 1">
            <a:extLst>
              <a:ext uri="{FF2B5EF4-FFF2-40B4-BE49-F238E27FC236}">
                <a16:creationId xmlns:a16="http://schemas.microsoft.com/office/drawing/2014/main" id="{4597D002-70FC-40E2-B347-246E2EAC1C97}"/>
              </a:ext>
            </a:extLst>
          </p:cNvPr>
          <p:cNvSpPr>
            <a:spLocks noGrp="1"/>
          </p:cNvSpPr>
          <p:nvPr>
            <p:ph type="title"/>
          </p:nvPr>
        </p:nvSpPr>
        <p:spPr>
          <a:xfrm>
            <a:off x="848360" y="1049194"/>
            <a:ext cx="10727944" cy="709458"/>
          </a:xfrm>
          <a:prstGeom prst="rect">
            <a:avLst/>
          </a:prstGeom>
        </p:spPr>
        <p:txBody>
          <a:bodyPr lIns="0" tIns="0" rIns="0" bIns="0" anchor="t" anchorCtr="0"/>
          <a:lstStyle/>
          <a:p>
            <a:r>
              <a:rPr lang="en-US"/>
              <a:t>Click to edit Master title style</a:t>
            </a:r>
          </a:p>
        </p:txBody>
      </p:sp>
      <p:cxnSp>
        <p:nvCxnSpPr>
          <p:cNvPr id="26" name="Straight Connector 25">
            <a:extLst>
              <a:ext uri="{FF2B5EF4-FFF2-40B4-BE49-F238E27FC236}">
                <a16:creationId xmlns:a16="http://schemas.microsoft.com/office/drawing/2014/main" id="{A4D9E047-6CD9-4C86-AAD7-D7E320BE0D5E}"/>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35" name="Picture Placeholder 2">
            <a:extLst>
              <a:ext uri="{FF2B5EF4-FFF2-40B4-BE49-F238E27FC236}">
                <a16:creationId xmlns:a16="http://schemas.microsoft.com/office/drawing/2014/main" id="{A10FA46B-4975-F94F-950B-7B55DD1B70C5}"/>
              </a:ext>
            </a:extLst>
          </p:cNvPr>
          <p:cNvSpPr>
            <a:spLocks noGrp="1"/>
          </p:cNvSpPr>
          <p:nvPr>
            <p:ph type="pic" sz="quarter" idx="36"/>
          </p:nvPr>
        </p:nvSpPr>
        <p:spPr>
          <a:xfrm>
            <a:off x="802538" y="2879424"/>
            <a:ext cx="2102054" cy="2102355"/>
          </a:xfrm>
          <a:prstGeom prst="ellipse">
            <a:avLst/>
          </a:prstGeom>
        </p:spPr>
        <p:txBody>
          <a:bodyPr anchor="t" anchorCtr="0">
            <a:normAutofit/>
          </a:bodyPr>
          <a:lstStyle>
            <a:lvl1pPr marL="0" indent="0">
              <a:buNone/>
              <a:defRPr sz="1600"/>
            </a:lvl1pPr>
          </a:lstStyle>
          <a:p>
            <a:endParaRPr lang="en-US" dirty="0"/>
          </a:p>
        </p:txBody>
      </p:sp>
      <p:sp>
        <p:nvSpPr>
          <p:cNvPr id="36" name="Picture Placeholder 2">
            <a:extLst>
              <a:ext uri="{FF2B5EF4-FFF2-40B4-BE49-F238E27FC236}">
                <a16:creationId xmlns:a16="http://schemas.microsoft.com/office/drawing/2014/main" id="{AC96CCD3-2935-714D-ADEF-861181B8D340}"/>
              </a:ext>
            </a:extLst>
          </p:cNvPr>
          <p:cNvSpPr>
            <a:spLocks noGrp="1"/>
          </p:cNvSpPr>
          <p:nvPr>
            <p:ph type="pic" sz="quarter" idx="37"/>
          </p:nvPr>
        </p:nvSpPr>
        <p:spPr>
          <a:xfrm>
            <a:off x="3618206" y="2879424"/>
            <a:ext cx="2102054" cy="2102355"/>
          </a:xfrm>
          <a:prstGeom prst="ellipse">
            <a:avLst/>
          </a:prstGeom>
        </p:spPr>
        <p:txBody>
          <a:bodyPr anchor="t" anchorCtr="0">
            <a:normAutofit/>
          </a:bodyPr>
          <a:lstStyle>
            <a:lvl1pPr marL="0" indent="0">
              <a:buNone/>
              <a:defRPr sz="1600"/>
            </a:lvl1pPr>
          </a:lstStyle>
          <a:p>
            <a:endParaRPr lang="en-US" dirty="0"/>
          </a:p>
        </p:txBody>
      </p:sp>
      <p:sp>
        <p:nvSpPr>
          <p:cNvPr id="37" name="Picture Placeholder 2">
            <a:extLst>
              <a:ext uri="{FF2B5EF4-FFF2-40B4-BE49-F238E27FC236}">
                <a16:creationId xmlns:a16="http://schemas.microsoft.com/office/drawing/2014/main" id="{B326119D-84EC-5143-8D82-4B7D3CCC9A03}"/>
              </a:ext>
            </a:extLst>
          </p:cNvPr>
          <p:cNvSpPr>
            <a:spLocks noGrp="1"/>
          </p:cNvSpPr>
          <p:nvPr>
            <p:ph type="pic" sz="quarter" idx="38"/>
          </p:nvPr>
        </p:nvSpPr>
        <p:spPr>
          <a:xfrm>
            <a:off x="6433874" y="2879424"/>
            <a:ext cx="2102054" cy="2102355"/>
          </a:xfrm>
          <a:prstGeom prst="ellipse">
            <a:avLst/>
          </a:prstGeom>
        </p:spPr>
        <p:txBody>
          <a:bodyPr anchor="t" anchorCtr="0">
            <a:normAutofit/>
          </a:bodyPr>
          <a:lstStyle>
            <a:lvl1pPr marL="0" indent="0">
              <a:buNone/>
              <a:defRPr sz="1600"/>
            </a:lvl1pPr>
          </a:lstStyle>
          <a:p>
            <a:endParaRPr lang="en-US" dirty="0"/>
          </a:p>
        </p:txBody>
      </p:sp>
      <p:sp>
        <p:nvSpPr>
          <p:cNvPr id="38" name="Picture Placeholder 2">
            <a:extLst>
              <a:ext uri="{FF2B5EF4-FFF2-40B4-BE49-F238E27FC236}">
                <a16:creationId xmlns:a16="http://schemas.microsoft.com/office/drawing/2014/main" id="{1E4CCB2E-F488-FF49-82FE-855D40A978B8}"/>
              </a:ext>
            </a:extLst>
          </p:cNvPr>
          <p:cNvSpPr>
            <a:spLocks noGrp="1"/>
          </p:cNvSpPr>
          <p:nvPr>
            <p:ph type="pic" sz="quarter" idx="39"/>
          </p:nvPr>
        </p:nvSpPr>
        <p:spPr>
          <a:xfrm>
            <a:off x="9249542" y="2879424"/>
            <a:ext cx="2102054" cy="2102355"/>
          </a:xfrm>
          <a:prstGeom prst="ellipse">
            <a:avLst/>
          </a:prstGeom>
        </p:spPr>
        <p:txBody>
          <a:bodyPr anchor="t" anchorCtr="0">
            <a:normAutofit/>
          </a:bodyPr>
          <a:lstStyle>
            <a:lvl1pPr marL="0" indent="0">
              <a:buNone/>
              <a:defRPr sz="1600"/>
            </a:lvl1pPr>
          </a:lstStyle>
          <a:p>
            <a:endParaRPr lang="en-US" dirty="0"/>
          </a:p>
        </p:txBody>
      </p:sp>
      <p:sp>
        <p:nvSpPr>
          <p:cNvPr id="39" name="Text Placeholder 7">
            <a:extLst>
              <a:ext uri="{FF2B5EF4-FFF2-40B4-BE49-F238E27FC236}">
                <a16:creationId xmlns:a16="http://schemas.microsoft.com/office/drawing/2014/main" id="{BBEEC14F-8E36-5845-BADF-4C0C8FC01ABA}"/>
              </a:ext>
            </a:extLst>
          </p:cNvPr>
          <p:cNvSpPr>
            <a:spLocks noGrp="1"/>
          </p:cNvSpPr>
          <p:nvPr>
            <p:ph type="body" sz="quarter" idx="40" hasCustomPrompt="1"/>
          </p:nvPr>
        </p:nvSpPr>
        <p:spPr>
          <a:xfrm>
            <a:off x="6387441" y="2007280"/>
            <a:ext cx="4826281" cy="466584"/>
          </a:xfrm>
          <a:prstGeom prst="rect">
            <a:avLst/>
          </a:prstGeom>
        </p:spPr>
        <p:txBody>
          <a:bodyPr lIns="0" tIns="0" rIns="0" bIns="0">
            <a:normAutofit/>
          </a:bodyPr>
          <a:lstStyle>
            <a:lvl1pPr marL="0" indent="0">
              <a:spcAft>
                <a:spcPts val="600"/>
              </a:spcAft>
              <a:buFontTx/>
              <a:buNone/>
              <a:defRPr sz="24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Tree>
    <p:extLst>
      <p:ext uri="{BB962C8B-B14F-4D97-AF65-F5344CB8AC3E}">
        <p14:creationId xmlns:p14="http://schemas.microsoft.com/office/powerpoint/2010/main" val="3999394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609600" y="6356351"/>
            <a:ext cx="3860800" cy="365125"/>
          </a:xfrm>
          <a:prstGeom prst="rect">
            <a:avLst/>
          </a:prstGeom>
        </p:spPr>
        <p:txBody>
          <a:bodyPr/>
          <a:lstStyle/>
          <a:p>
            <a:r>
              <a:rPr lang="en-US" dirty="0"/>
              <a:t>Sourcewell  |  Title goes here</a:t>
            </a:r>
          </a:p>
        </p:txBody>
      </p:sp>
      <p:sp>
        <p:nvSpPr>
          <p:cNvPr id="4" name="Slide Number Placeholder 3"/>
          <p:cNvSpPr>
            <a:spLocks noGrp="1"/>
          </p:cNvSpPr>
          <p:nvPr>
            <p:ph type="sldNum" sz="quarter" idx="11"/>
          </p:nvPr>
        </p:nvSpPr>
        <p:spPr>
          <a:xfrm>
            <a:off x="10871200" y="6356351"/>
            <a:ext cx="711200" cy="365125"/>
          </a:xfrm>
          <a:prstGeom prst="rect">
            <a:avLst/>
          </a:prstGeom>
        </p:spPr>
        <p:txBody>
          <a:bodyPr/>
          <a:lstStyle/>
          <a:p>
            <a:fld id="{CC07A0C6-0FC1-476D-8928-A360A0127B30}" type="slidenum">
              <a:rPr lang="en-US" smtClean="0"/>
              <a:pPr/>
              <a:t>‹#›</a:t>
            </a:fld>
            <a:endParaRPr lang="en-US" dirty="0"/>
          </a:p>
        </p:txBody>
      </p:sp>
      <p:sp>
        <p:nvSpPr>
          <p:cNvPr id="5" name="Date Placeholder 4"/>
          <p:cNvSpPr>
            <a:spLocks noGrp="1"/>
          </p:cNvSpPr>
          <p:nvPr>
            <p:ph type="dt" sz="half" idx="12"/>
          </p:nvPr>
        </p:nvSpPr>
        <p:spPr>
          <a:xfrm>
            <a:off x="7924800" y="6356351"/>
            <a:ext cx="2844800" cy="365125"/>
          </a:xfrm>
          <a:prstGeom prst="rect">
            <a:avLst/>
          </a:prstGeom>
        </p:spPr>
        <p:txBody>
          <a:bodyPr/>
          <a:lstStyle/>
          <a:p>
            <a:fld id="{DBCD28B7-DCE4-FC4D-8557-915E0078C5B0}" type="datetime4">
              <a:rPr lang="en-US" smtClean="0"/>
              <a:t>November 2, 2021</a:t>
            </a:fld>
            <a:endParaRPr lang="en-US" dirty="0"/>
          </a:p>
        </p:txBody>
      </p:sp>
      <p:sp>
        <p:nvSpPr>
          <p:cNvPr id="2" name="Title 1"/>
          <p:cNvSpPr>
            <a:spLocks noGrp="1"/>
          </p:cNvSpPr>
          <p:nvPr>
            <p:ph type="title"/>
          </p:nvPr>
        </p:nvSpPr>
        <p:spPr/>
        <p:txBody>
          <a:bodyPr numCol="1"/>
          <a:lstStyle/>
          <a:p>
            <a:r>
              <a:rPr lang="en-US"/>
              <a:t>Click to edit Master title style</a:t>
            </a:r>
            <a:endParaRPr lang="en-US" dirty="0"/>
          </a:p>
        </p:txBody>
      </p:sp>
    </p:spTree>
    <p:extLst>
      <p:ext uri="{BB962C8B-B14F-4D97-AF65-F5344CB8AC3E}">
        <p14:creationId xmlns:p14="http://schemas.microsoft.com/office/powerpoint/2010/main" val="3388308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A7249-BD7B-4008-821A-2B7F4A5EAF1F}"/>
              </a:ext>
            </a:extLst>
          </p:cNvPr>
          <p:cNvSpPr>
            <a:spLocks noGrp="1"/>
          </p:cNvSpPr>
          <p:nvPr>
            <p:ph type="ctrTitle" hasCustomPrompt="1"/>
          </p:nvPr>
        </p:nvSpPr>
        <p:spPr>
          <a:xfrm>
            <a:off x="6277956" y="3003462"/>
            <a:ext cx="5281782" cy="1078689"/>
          </a:xfrm>
          <a:prstGeom prst="rect">
            <a:avLst/>
          </a:prstGeom>
        </p:spPr>
        <p:txBody>
          <a:bodyPr lIns="0" tIns="0" rIns="0" bIns="0" anchor="t" anchorCtr="0"/>
          <a:lstStyle>
            <a:lvl1pPr algn="l">
              <a:lnSpc>
                <a:spcPts val="4000"/>
              </a:lnSpc>
              <a:spcBef>
                <a:spcPts val="600"/>
              </a:spcBef>
              <a:defRPr sz="4000"/>
            </a:lvl1pPr>
          </a:lstStyle>
          <a:p>
            <a:r>
              <a:rPr lang="en-US"/>
              <a:t>Click to add presentation title</a:t>
            </a:r>
          </a:p>
        </p:txBody>
      </p:sp>
      <p:sp>
        <p:nvSpPr>
          <p:cNvPr id="3" name="Subtitle 2">
            <a:extLst>
              <a:ext uri="{FF2B5EF4-FFF2-40B4-BE49-F238E27FC236}">
                <a16:creationId xmlns:a16="http://schemas.microsoft.com/office/drawing/2014/main" id="{F1385463-1EA7-495D-93A9-AB8374D4A417}"/>
              </a:ext>
            </a:extLst>
          </p:cNvPr>
          <p:cNvSpPr>
            <a:spLocks noGrp="1"/>
          </p:cNvSpPr>
          <p:nvPr>
            <p:ph type="subTitle" idx="1" hasCustomPrompt="1"/>
          </p:nvPr>
        </p:nvSpPr>
        <p:spPr>
          <a:xfrm>
            <a:off x="6277956" y="4162530"/>
            <a:ext cx="5281784" cy="823965"/>
          </a:xfrm>
          <a:prstGeom prst="rect">
            <a:avLst/>
          </a:prstGeom>
        </p:spPr>
        <p:txBody>
          <a:bodyPr lIns="0" tIns="0" rIns="0" bIns="0"/>
          <a:lstStyle>
            <a:lvl1pPr marL="0" indent="0" algn="l">
              <a:buNone/>
              <a:defRPr sz="2400">
                <a:solidFill>
                  <a:srgbClr val="082C4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5" name="Slide Number Placeholder 4">
            <a:extLst>
              <a:ext uri="{FF2B5EF4-FFF2-40B4-BE49-F238E27FC236}">
                <a16:creationId xmlns:a16="http://schemas.microsoft.com/office/drawing/2014/main" id="{E358743D-AC60-4069-9FC8-6FEBBBC83C94}"/>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7" name="Straight Connector 6">
            <a:extLst>
              <a:ext uri="{FF2B5EF4-FFF2-40B4-BE49-F238E27FC236}">
                <a16:creationId xmlns:a16="http://schemas.microsoft.com/office/drawing/2014/main" id="{9FA1DA0F-13F0-4A06-8C41-12D7BBC2CD73}"/>
              </a:ext>
            </a:extLst>
          </p:cNvPr>
          <p:cNvCxnSpPr>
            <a:cxnSpLocks/>
          </p:cNvCxnSpPr>
          <p:nvPr userDrawn="1"/>
        </p:nvCxnSpPr>
        <p:spPr>
          <a:xfrm>
            <a:off x="6277956" y="274320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03602B-9469-4A9F-9ECE-C6D48337248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77956" y="1020318"/>
            <a:ext cx="2624328" cy="656082"/>
          </a:xfrm>
          <a:prstGeom prst="rect">
            <a:avLst/>
          </a:prstGeom>
        </p:spPr>
      </p:pic>
      <p:sp>
        <p:nvSpPr>
          <p:cNvPr id="9" name="Picture Placeholder 2">
            <a:extLst>
              <a:ext uri="{FF2B5EF4-FFF2-40B4-BE49-F238E27FC236}">
                <a16:creationId xmlns:a16="http://schemas.microsoft.com/office/drawing/2014/main" id="{92F9E46F-8F4B-4006-A320-20B46D308709}"/>
              </a:ext>
            </a:extLst>
          </p:cNvPr>
          <p:cNvSpPr>
            <a:spLocks noGrp="1"/>
          </p:cNvSpPr>
          <p:nvPr>
            <p:ph type="pic" sz="quarter" idx="18"/>
          </p:nvPr>
        </p:nvSpPr>
        <p:spPr>
          <a:xfrm>
            <a:off x="0" y="0"/>
            <a:ext cx="6324600" cy="6858000"/>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00" h="6858000">
                <a:moveTo>
                  <a:pt x="0" y="0"/>
                </a:moveTo>
                <a:lnTo>
                  <a:pt x="6324600" y="0"/>
                </a:lnTo>
                <a:cubicBezTo>
                  <a:pt x="6145645" y="273627"/>
                  <a:pt x="5228936" y="1482436"/>
                  <a:pt x="5237018" y="3262745"/>
                </a:cubicBezTo>
                <a:cubicBezTo>
                  <a:pt x="5225473" y="5489863"/>
                  <a:pt x="6024418" y="6428510"/>
                  <a:pt x="6324600" y="6858000"/>
                </a:cubicBezTo>
                <a:lnTo>
                  <a:pt x="0" y="6858000"/>
                </a:lnTo>
                <a:lnTo>
                  <a:pt x="0" y="0"/>
                </a:lnTo>
                <a:close/>
              </a:path>
            </a:pathLst>
          </a:custGeom>
        </p:spPr>
        <p:txBody>
          <a:bodyPr/>
          <a:lstStyle>
            <a:lvl1pPr marL="0" indent="0">
              <a:buFontTx/>
              <a:buNone/>
              <a:defRPr sz="1600"/>
            </a:lvl1pPr>
          </a:lstStyle>
          <a:p>
            <a:r>
              <a:rPr lang="en-US" dirty="0"/>
              <a:t>Click icon to add picture</a:t>
            </a:r>
          </a:p>
        </p:txBody>
      </p:sp>
      <p:sp>
        <p:nvSpPr>
          <p:cNvPr id="10" name="Rectangle 9">
            <a:extLst>
              <a:ext uri="{FF2B5EF4-FFF2-40B4-BE49-F238E27FC236}">
                <a16:creationId xmlns:a16="http://schemas.microsoft.com/office/drawing/2014/main" id="{7B7146B8-AA1B-4B65-B8FA-2D2BDAB35E03}"/>
              </a:ext>
            </a:extLst>
          </p:cNvPr>
          <p:cNvSpPr/>
          <p:nvPr userDrawn="1"/>
        </p:nvSpPr>
        <p:spPr>
          <a:xfrm>
            <a:off x="6531429" y="5978769"/>
            <a:ext cx="5660572" cy="87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06913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_sectio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5CE6AA-15D2-4396-99FE-9904DA20905D}"/>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3" name="Text Placeholder 8">
            <a:extLst>
              <a:ext uri="{FF2B5EF4-FFF2-40B4-BE49-F238E27FC236}">
                <a16:creationId xmlns:a16="http://schemas.microsoft.com/office/drawing/2014/main" id="{8E34B264-DF7C-4A6B-A5BD-A64B5AC5192D}"/>
              </a:ext>
            </a:extLst>
          </p:cNvPr>
          <p:cNvSpPr>
            <a:spLocks noGrp="1"/>
          </p:cNvSpPr>
          <p:nvPr>
            <p:ph type="body" sz="quarter" idx="11" hasCustomPrompt="1"/>
          </p:nvPr>
        </p:nvSpPr>
        <p:spPr>
          <a:xfrm>
            <a:off x="6864096" y="320972"/>
            <a:ext cx="4372886" cy="404813"/>
          </a:xfrm>
          <a:prstGeom prst="rect">
            <a:avLst/>
          </a:prstGeom>
        </p:spPr>
        <p:txBody>
          <a:bodyPr lIns="0" tIns="0" rIns="0" bIns="0" anchor="ctr" anchorCtr="0"/>
          <a:lstStyle>
            <a:lvl1pPr marL="0" indent="0" algn="r">
              <a:buFontTx/>
              <a:buNone/>
              <a:defRPr sz="1600" b="1" cap="all" baseline="0">
                <a:solidFill>
                  <a:schemeClr val="tx2"/>
                </a:solidFill>
                <a:latin typeface="Barlow" panose="00000500000000000000" pitchFamily="2" charset="0"/>
              </a:defRPr>
            </a:lvl1pPr>
          </a:lstStyle>
          <a:p>
            <a:pPr lvl="0"/>
            <a:r>
              <a:rPr lang="en-US"/>
              <a:t>Section Head</a:t>
            </a:r>
          </a:p>
        </p:txBody>
      </p:sp>
    </p:spTree>
    <p:extLst>
      <p:ext uri="{BB962C8B-B14F-4D97-AF65-F5344CB8AC3E}">
        <p14:creationId xmlns:p14="http://schemas.microsoft.com/office/powerpoint/2010/main" val="3354979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sic content_sectio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9" name="Text Placeholder 8">
            <a:extLst>
              <a:ext uri="{FF2B5EF4-FFF2-40B4-BE49-F238E27FC236}">
                <a16:creationId xmlns:a16="http://schemas.microsoft.com/office/drawing/2014/main" id="{408841A6-0EC4-4B90-8C0E-8DC089890694}"/>
              </a:ext>
            </a:extLst>
          </p:cNvPr>
          <p:cNvSpPr>
            <a:spLocks noGrp="1"/>
          </p:cNvSpPr>
          <p:nvPr>
            <p:ph type="body" sz="quarter" idx="15" hasCustomPrompt="1"/>
          </p:nvPr>
        </p:nvSpPr>
        <p:spPr>
          <a:xfrm>
            <a:off x="6864096" y="320972"/>
            <a:ext cx="4372886" cy="404813"/>
          </a:xfrm>
          <a:prstGeom prst="rect">
            <a:avLst/>
          </a:prstGeom>
        </p:spPr>
        <p:txBody>
          <a:bodyPr lIns="0" tIns="0" rIns="0" bIns="0" anchor="ctr" anchorCtr="0"/>
          <a:lstStyle>
            <a:lvl1pPr marL="0" indent="0" algn="r">
              <a:buFontTx/>
              <a:buNone/>
              <a:defRPr sz="1600" b="1" cap="all" baseline="0">
                <a:solidFill>
                  <a:schemeClr val="tx2"/>
                </a:solidFill>
                <a:latin typeface="Barlow" panose="00000500000000000000" pitchFamily="2" charset="0"/>
              </a:defRPr>
            </a:lvl1pPr>
          </a:lstStyle>
          <a:p>
            <a:pPr lvl="0"/>
            <a:r>
              <a:rPr lang="en-US"/>
              <a:t>Section Head</a:t>
            </a:r>
          </a:p>
        </p:txBody>
      </p:sp>
      <p:sp>
        <p:nvSpPr>
          <p:cNvPr id="10" name="Text Placeholder 12">
            <a:extLst>
              <a:ext uri="{FF2B5EF4-FFF2-40B4-BE49-F238E27FC236}">
                <a16:creationId xmlns:a16="http://schemas.microsoft.com/office/drawing/2014/main" id="{C7A4281D-5F29-43FE-90A7-AF5045ECEAF2}"/>
              </a:ext>
            </a:extLst>
          </p:cNvPr>
          <p:cNvSpPr>
            <a:spLocks noGrp="1"/>
          </p:cNvSpPr>
          <p:nvPr>
            <p:ph type="body" sz="quarter" idx="13" hasCustomPrompt="1"/>
          </p:nvPr>
        </p:nvSpPr>
        <p:spPr>
          <a:xfrm>
            <a:off x="847726" y="6206794"/>
            <a:ext cx="7315200" cy="404813"/>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11" name="Text Placeholder 7">
            <a:extLst>
              <a:ext uri="{FF2B5EF4-FFF2-40B4-BE49-F238E27FC236}">
                <a16:creationId xmlns:a16="http://schemas.microsoft.com/office/drawing/2014/main" id="{11737A05-89E5-4DFC-AD1F-7C64160C12CC}"/>
              </a:ext>
            </a:extLst>
          </p:cNvPr>
          <p:cNvSpPr>
            <a:spLocks noGrp="1"/>
          </p:cNvSpPr>
          <p:nvPr>
            <p:ph type="body" sz="quarter" idx="14" hasCustomPrompt="1"/>
          </p:nvPr>
        </p:nvSpPr>
        <p:spPr>
          <a:xfrm>
            <a:off x="847725" y="2703838"/>
            <a:ext cx="7315200" cy="3365952"/>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14" name="Text Placeholder 8">
            <a:extLst>
              <a:ext uri="{FF2B5EF4-FFF2-40B4-BE49-F238E27FC236}">
                <a16:creationId xmlns:a16="http://schemas.microsoft.com/office/drawing/2014/main" id="{E62DF44F-2AC6-4428-855B-B81187F629DA}"/>
              </a:ext>
            </a:extLst>
          </p:cNvPr>
          <p:cNvSpPr>
            <a:spLocks noGrp="1"/>
          </p:cNvSpPr>
          <p:nvPr>
            <p:ph type="body" sz="quarter" idx="11" hasCustomPrompt="1"/>
          </p:nvPr>
        </p:nvSpPr>
        <p:spPr>
          <a:xfrm>
            <a:off x="848614" y="2118993"/>
            <a:ext cx="7315200"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15" name="Title 1">
            <a:extLst>
              <a:ext uri="{FF2B5EF4-FFF2-40B4-BE49-F238E27FC236}">
                <a16:creationId xmlns:a16="http://schemas.microsoft.com/office/drawing/2014/main" id="{0306D3DD-AD0C-434A-83EF-C4EC930F32EC}"/>
              </a:ext>
            </a:extLst>
          </p:cNvPr>
          <p:cNvSpPr>
            <a:spLocks noGrp="1"/>
          </p:cNvSpPr>
          <p:nvPr>
            <p:ph type="title"/>
          </p:nvPr>
        </p:nvSpPr>
        <p:spPr>
          <a:xfrm>
            <a:off x="848360" y="1049194"/>
            <a:ext cx="7314565" cy="709458"/>
          </a:xfrm>
          <a:prstGeom prst="rect">
            <a:avLst/>
          </a:prstGeom>
        </p:spPr>
        <p:txBody>
          <a:bodyPr lIns="0" tIns="0" rIns="0" bIns="0" anchor="t" anchorCtr="0"/>
          <a:lstStyle/>
          <a:p>
            <a:r>
              <a:rPr lang="en-US"/>
              <a:t>Click to edit Master title style</a:t>
            </a:r>
          </a:p>
        </p:txBody>
      </p:sp>
      <p:cxnSp>
        <p:nvCxnSpPr>
          <p:cNvPr id="16" name="Straight Connector 15">
            <a:extLst>
              <a:ext uri="{FF2B5EF4-FFF2-40B4-BE49-F238E27FC236}">
                <a16:creationId xmlns:a16="http://schemas.microsoft.com/office/drawing/2014/main" id="{ADB18AA0-69F9-454B-B212-74FAC14E8C6F}"/>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5096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sidebar">
    <p:spTree>
      <p:nvGrpSpPr>
        <p:cNvPr id="1" name=""/>
        <p:cNvGrpSpPr/>
        <p:nvPr/>
      </p:nvGrpSpPr>
      <p:grpSpPr>
        <a:xfrm>
          <a:off x="0" y="0"/>
          <a:ext cx="0" cy="0"/>
          <a:chOff x="0" y="0"/>
          <a:chExt cx="0" cy="0"/>
        </a:xfrm>
      </p:grpSpPr>
      <p:pic>
        <p:nvPicPr>
          <p:cNvPr id="15" name="Picture 14" descr="A picture containing building&#10;&#10;Description automatically generated">
            <a:extLst>
              <a:ext uri="{FF2B5EF4-FFF2-40B4-BE49-F238E27FC236}">
                <a16:creationId xmlns:a16="http://schemas.microsoft.com/office/drawing/2014/main" id="{35C193A9-CA0D-4152-922B-D3A9C233FDD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92727" y="0"/>
            <a:ext cx="3543300" cy="6858000"/>
          </a:xfrm>
          <a:prstGeom prst="rect">
            <a:avLst/>
          </a:prstGeom>
        </p:spPr>
      </p:pic>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3" name="Text Placeholder 12">
            <a:extLst>
              <a:ext uri="{FF2B5EF4-FFF2-40B4-BE49-F238E27FC236}">
                <a16:creationId xmlns:a16="http://schemas.microsoft.com/office/drawing/2014/main" id="{4EF9916C-255A-457D-B544-FC29AE43F3EA}"/>
              </a:ext>
            </a:extLst>
          </p:cNvPr>
          <p:cNvSpPr>
            <a:spLocks noGrp="1"/>
          </p:cNvSpPr>
          <p:nvPr>
            <p:ph type="body" sz="quarter" idx="13" hasCustomPrompt="1"/>
          </p:nvPr>
        </p:nvSpPr>
        <p:spPr>
          <a:xfrm>
            <a:off x="847725" y="6206794"/>
            <a:ext cx="7167386" cy="404813"/>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26" name="Picture Placeholder 7">
            <a:extLst>
              <a:ext uri="{FF2B5EF4-FFF2-40B4-BE49-F238E27FC236}">
                <a16:creationId xmlns:a16="http://schemas.microsoft.com/office/drawing/2014/main" id="{EDEB08C4-7091-4763-A370-4971C78C7760}"/>
              </a:ext>
            </a:extLst>
          </p:cNvPr>
          <p:cNvSpPr>
            <a:spLocks noGrp="1"/>
          </p:cNvSpPr>
          <p:nvPr>
            <p:ph type="pic" sz="quarter" idx="15" hasCustomPrompt="1"/>
          </p:nvPr>
        </p:nvSpPr>
        <p:spPr>
          <a:xfrm>
            <a:off x="1331277" y="3901532"/>
            <a:ext cx="1188720" cy="1188720"/>
          </a:xfrm>
          <a:prstGeom prst="rect">
            <a:avLst/>
          </a:prstGeom>
        </p:spPr>
        <p:txBody>
          <a:bodyPr>
            <a:normAutofit/>
          </a:bodyPr>
          <a:lstStyle>
            <a:lvl1pPr marL="0" indent="0">
              <a:buFontTx/>
              <a:buNone/>
              <a:defRPr sz="1600"/>
            </a:lvl1pPr>
          </a:lstStyle>
          <a:p>
            <a:r>
              <a:rPr lang="en-US" dirty="0"/>
              <a:t>Icon</a:t>
            </a:r>
          </a:p>
        </p:txBody>
      </p:sp>
      <p:pic>
        <p:nvPicPr>
          <p:cNvPr id="16" name="Picture 15">
            <a:extLst>
              <a:ext uri="{FF2B5EF4-FFF2-40B4-BE49-F238E27FC236}">
                <a16:creationId xmlns:a16="http://schemas.microsoft.com/office/drawing/2014/main" id="{C9773BB3-FB77-443B-BCD1-6C62E1DF85F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63200" y="6355334"/>
            <a:ext cx="1066800" cy="266700"/>
          </a:xfrm>
          <a:prstGeom prst="rect">
            <a:avLst/>
          </a:prstGeom>
        </p:spPr>
      </p:pic>
      <p:sp>
        <p:nvSpPr>
          <p:cNvPr id="4" name="Text Placeholder 3">
            <a:extLst>
              <a:ext uri="{FF2B5EF4-FFF2-40B4-BE49-F238E27FC236}">
                <a16:creationId xmlns:a16="http://schemas.microsoft.com/office/drawing/2014/main" id="{46DE6772-4AC9-409A-9BDE-1F8A4631D53C}"/>
              </a:ext>
            </a:extLst>
          </p:cNvPr>
          <p:cNvSpPr>
            <a:spLocks noGrp="1"/>
          </p:cNvSpPr>
          <p:nvPr>
            <p:ph type="body" sz="quarter" idx="16"/>
          </p:nvPr>
        </p:nvSpPr>
        <p:spPr>
          <a:xfrm>
            <a:off x="847725" y="5238645"/>
            <a:ext cx="2155825" cy="773361"/>
          </a:xfrm>
          <a:prstGeom prst="rect">
            <a:avLst/>
          </a:prstGeom>
        </p:spPr>
        <p:txBody>
          <a:bodyPr/>
          <a:lstStyle>
            <a:lvl1pPr marL="0" indent="0" algn="ctr">
              <a:spcAft>
                <a:spcPts val="600"/>
              </a:spcAft>
              <a:buFontTx/>
              <a:buNone/>
              <a:defRPr sz="1200"/>
            </a:lvl1pPr>
            <a:lvl2pPr marL="365760" indent="0">
              <a:buFontTx/>
              <a:buNone/>
              <a:defRPr sz="1200"/>
            </a:lvl2pPr>
            <a:lvl3pPr marL="731520" indent="0">
              <a:buFontTx/>
              <a:buNone/>
              <a:defRPr sz="1200"/>
            </a:lvl3pPr>
            <a:lvl4pPr marL="1097280" indent="0">
              <a:buFontTx/>
              <a:buNone/>
              <a:defRPr sz="1200"/>
            </a:lvl4pPr>
            <a:lvl5pPr marL="1463040" indent="0">
              <a:buFontTx/>
              <a:buNone/>
              <a:defRPr sz="1200"/>
            </a:lvl5pPr>
          </a:lstStyle>
          <a:p>
            <a:pPr lvl="0"/>
            <a:r>
              <a:rPr lang="en-US"/>
              <a:t>Click to edit Master text styles</a:t>
            </a:r>
          </a:p>
        </p:txBody>
      </p:sp>
      <p:sp>
        <p:nvSpPr>
          <p:cNvPr id="20" name="Picture Placeholder 7">
            <a:extLst>
              <a:ext uri="{FF2B5EF4-FFF2-40B4-BE49-F238E27FC236}">
                <a16:creationId xmlns:a16="http://schemas.microsoft.com/office/drawing/2014/main" id="{AE991F3D-BEBE-4513-9951-2ABE73DDEFBF}"/>
              </a:ext>
            </a:extLst>
          </p:cNvPr>
          <p:cNvSpPr>
            <a:spLocks noGrp="1"/>
          </p:cNvSpPr>
          <p:nvPr>
            <p:ph type="pic" sz="quarter" idx="17" hasCustomPrompt="1"/>
          </p:nvPr>
        </p:nvSpPr>
        <p:spPr>
          <a:xfrm>
            <a:off x="6342838" y="3890251"/>
            <a:ext cx="1188720" cy="1188720"/>
          </a:xfrm>
          <a:prstGeom prst="rect">
            <a:avLst/>
          </a:prstGeom>
        </p:spPr>
        <p:txBody>
          <a:bodyPr>
            <a:normAutofit/>
          </a:bodyPr>
          <a:lstStyle>
            <a:lvl1pPr marL="0" indent="0">
              <a:buFontTx/>
              <a:buNone/>
              <a:defRPr sz="1600"/>
            </a:lvl1pPr>
          </a:lstStyle>
          <a:p>
            <a:r>
              <a:rPr lang="en-US" dirty="0"/>
              <a:t>Icon</a:t>
            </a:r>
          </a:p>
        </p:txBody>
      </p:sp>
      <p:sp>
        <p:nvSpPr>
          <p:cNvPr id="21" name="Text Placeholder 3">
            <a:extLst>
              <a:ext uri="{FF2B5EF4-FFF2-40B4-BE49-F238E27FC236}">
                <a16:creationId xmlns:a16="http://schemas.microsoft.com/office/drawing/2014/main" id="{D7D9001F-239D-4DF9-B8E1-477FED964C93}"/>
              </a:ext>
            </a:extLst>
          </p:cNvPr>
          <p:cNvSpPr>
            <a:spLocks noGrp="1"/>
          </p:cNvSpPr>
          <p:nvPr>
            <p:ph type="body" sz="quarter" idx="18"/>
          </p:nvPr>
        </p:nvSpPr>
        <p:spPr>
          <a:xfrm>
            <a:off x="5859286" y="5227364"/>
            <a:ext cx="2155825" cy="802801"/>
          </a:xfrm>
          <a:prstGeom prst="rect">
            <a:avLst/>
          </a:prstGeom>
        </p:spPr>
        <p:txBody>
          <a:bodyPr/>
          <a:lstStyle>
            <a:lvl1pPr marL="0" indent="0" algn="ctr">
              <a:spcAft>
                <a:spcPts val="600"/>
              </a:spcAft>
              <a:buFontTx/>
              <a:buNone/>
              <a:defRPr sz="1200"/>
            </a:lvl1pPr>
            <a:lvl2pPr marL="365760" indent="0">
              <a:buFontTx/>
              <a:buNone/>
              <a:defRPr sz="1200"/>
            </a:lvl2pPr>
            <a:lvl3pPr marL="731520" indent="0">
              <a:buFontTx/>
              <a:buNone/>
              <a:defRPr sz="1200"/>
            </a:lvl3pPr>
            <a:lvl4pPr marL="1097280" indent="0">
              <a:buFontTx/>
              <a:buNone/>
              <a:defRPr sz="1200"/>
            </a:lvl4pPr>
            <a:lvl5pPr marL="1463040" indent="0">
              <a:buFontTx/>
              <a:buNone/>
              <a:defRPr sz="1200"/>
            </a:lvl5pPr>
          </a:lstStyle>
          <a:p>
            <a:pPr lvl="0"/>
            <a:r>
              <a:rPr lang="en-US"/>
              <a:t>Click to edit Master text styles</a:t>
            </a:r>
          </a:p>
        </p:txBody>
      </p:sp>
      <p:sp>
        <p:nvSpPr>
          <p:cNvPr id="22" name="Picture Placeholder 7">
            <a:extLst>
              <a:ext uri="{FF2B5EF4-FFF2-40B4-BE49-F238E27FC236}">
                <a16:creationId xmlns:a16="http://schemas.microsoft.com/office/drawing/2014/main" id="{9C150F56-15D2-48AE-B3D8-BC40CCCDCAE7}"/>
              </a:ext>
            </a:extLst>
          </p:cNvPr>
          <p:cNvSpPr>
            <a:spLocks noGrp="1"/>
          </p:cNvSpPr>
          <p:nvPr>
            <p:ph type="pic" sz="quarter" idx="19" hasCustomPrompt="1"/>
          </p:nvPr>
        </p:nvSpPr>
        <p:spPr>
          <a:xfrm>
            <a:off x="3848206" y="3901532"/>
            <a:ext cx="1188720" cy="1188720"/>
          </a:xfrm>
          <a:prstGeom prst="rect">
            <a:avLst/>
          </a:prstGeom>
        </p:spPr>
        <p:txBody>
          <a:bodyPr>
            <a:normAutofit/>
          </a:bodyPr>
          <a:lstStyle>
            <a:lvl1pPr marL="0" indent="0">
              <a:buFontTx/>
              <a:buNone/>
              <a:defRPr sz="1600"/>
            </a:lvl1pPr>
          </a:lstStyle>
          <a:p>
            <a:r>
              <a:rPr lang="en-US" dirty="0"/>
              <a:t>Icon</a:t>
            </a:r>
          </a:p>
        </p:txBody>
      </p:sp>
      <p:sp>
        <p:nvSpPr>
          <p:cNvPr id="23" name="Text Placeholder 3">
            <a:extLst>
              <a:ext uri="{FF2B5EF4-FFF2-40B4-BE49-F238E27FC236}">
                <a16:creationId xmlns:a16="http://schemas.microsoft.com/office/drawing/2014/main" id="{96B989E0-9CD6-45E6-9AD3-587359CAC674}"/>
              </a:ext>
            </a:extLst>
          </p:cNvPr>
          <p:cNvSpPr>
            <a:spLocks noGrp="1"/>
          </p:cNvSpPr>
          <p:nvPr>
            <p:ph type="body" sz="quarter" idx="20"/>
          </p:nvPr>
        </p:nvSpPr>
        <p:spPr>
          <a:xfrm>
            <a:off x="3364654" y="5238645"/>
            <a:ext cx="2155825" cy="791520"/>
          </a:xfrm>
          <a:prstGeom prst="rect">
            <a:avLst/>
          </a:prstGeom>
        </p:spPr>
        <p:txBody>
          <a:bodyPr/>
          <a:lstStyle>
            <a:lvl1pPr marL="0" indent="0" algn="ctr">
              <a:spcAft>
                <a:spcPts val="600"/>
              </a:spcAft>
              <a:buFontTx/>
              <a:buNone/>
              <a:defRPr sz="1200"/>
            </a:lvl1pPr>
            <a:lvl2pPr marL="365760" indent="0">
              <a:buFontTx/>
              <a:buNone/>
              <a:defRPr sz="1200"/>
            </a:lvl2pPr>
            <a:lvl3pPr marL="731520" indent="0">
              <a:buFontTx/>
              <a:buNone/>
              <a:defRPr sz="1200"/>
            </a:lvl3pPr>
            <a:lvl4pPr marL="1097280" indent="0">
              <a:buFontTx/>
              <a:buNone/>
              <a:defRPr sz="1200"/>
            </a:lvl4pPr>
            <a:lvl5pPr marL="1463040" indent="0">
              <a:buFontTx/>
              <a:buNone/>
              <a:defRPr sz="1200"/>
            </a:lvl5pPr>
          </a:lstStyle>
          <a:p>
            <a:pPr lvl="0"/>
            <a:r>
              <a:rPr lang="en-US"/>
              <a:t>Click to edit Master text styles</a:t>
            </a:r>
          </a:p>
        </p:txBody>
      </p:sp>
      <p:sp>
        <p:nvSpPr>
          <p:cNvPr id="19" name="Text Placeholder 7">
            <a:extLst>
              <a:ext uri="{FF2B5EF4-FFF2-40B4-BE49-F238E27FC236}">
                <a16:creationId xmlns:a16="http://schemas.microsoft.com/office/drawing/2014/main" id="{B31C19EB-F8D0-4931-903A-65BAD5684C80}"/>
              </a:ext>
            </a:extLst>
          </p:cNvPr>
          <p:cNvSpPr>
            <a:spLocks noGrp="1"/>
          </p:cNvSpPr>
          <p:nvPr>
            <p:ph type="body" sz="quarter" idx="14" hasCustomPrompt="1"/>
          </p:nvPr>
        </p:nvSpPr>
        <p:spPr>
          <a:xfrm>
            <a:off x="847725" y="2703837"/>
            <a:ext cx="7315200" cy="991621"/>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24" name="Text Placeholder 8">
            <a:extLst>
              <a:ext uri="{FF2B5EF4-FFF2-40B4-BE49-F238E27FC236}">
                <a16:creationId xmlns:a16="http://schemas.microsoft.com/office/drawing/2014/main" id="{8F516015-CC0C-4B93-BCDB-E6537623CAD6}"/>
              </a:ext>
            </a:extLst>
          </p:cNvPr>
          <p:cNvSpPr>
            <a:spLocks noGrp="1"/>
          </p:cNvSpPr>
          <p:nvPr>
            <p:ph type="body" sz="quarter" idx="11" hasCustomPrompt="1"/>
          </p:nvPr>
        </p:nvSpPr>
        <p:spPr>
          <a:xfrm>
            <a:off x="848614" y="2118993"/>
            <a:ext cx="7315200"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25" name="Title 1">
            <a:extLst>
              <a:ext uri="{FF2B5EF4-FFF2-40B4-BE49-F238E27FC236}">
                <a16:creationId xmlns:a16="http://schemas.microsoft.com/office/drawing/2014/main" id="{014A9DCC-FFB2-457F-A897-CEA36D4ADB11}"/>
              </a:ext>
            </a:extLst>
          </p:cNvPr>
          <p:cNvSpPr>
            <a:spLocks noGrp="1"/>
          </p:cNvSpPr>
          <p:nvPr>
            <p:ph type="title"/>
          </p:nvPr>
        </p:nvSpPr>
        <p:spPr>
          <a:xfrm>
            <a:off x="848360" y="1049194"/>
            <a:ext cx="7314565" cy="709458"/>
          </a:xfrm>
          <a:prstGeom prst="rect">
            <a:avLst/>
          </a:prstGeom>
        </p:spPr>
        <p:txBody>
          <a:bodyPr lIns="0" tIns="0" rIns="0" bIns="0" anchor="t" anchorCtr="0"/>
          <a:lstStyle/>
          <a:p>
            <a:r>
              <a:rPr lang="en-US"/>
              <a:t>Click to edit Master title style</a:t>
            </a:r>
          </a:p>
        </p:txBody>
      </p:sp>
      <p:cxnSp>
        <p:nvCxnSpPr>
          <p:cNvPr id="27" name="Straight Connector 26">
            <a:extLst>
              <a:ext uri="{FF2B5EF4-FFF2-40B4-BE49-F238E27FC236}">
                <a16:creationId xmlns:a16="http://schemas.microsoft.com/office/drawing/2014/main" id="{465B5D2E-3121-485D-8B7C-6C8308585CBB}"/>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261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_Steel">
    <p:bg>
      <p:bgPr>
        <a:solidFill>
          <a:srgbClr val="082C48"/>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5CE6AA-15D2-4396-99FE-9904DA20905D}"/>
              </a:ext>
            </a:extLst>
          </p:cNvPr>
          <p:cNvSpPr>
            <a:spLocks noGrp="1"/>
          </p:cNvSpPr>
          <p:nvPr>
            <p:ph type="sldNum" sz="quarter" idx="10"/>
          </p:nvPr>
        </p:nvSpPr>
        <p:spPr/>
        <p:txBody>
          <a:bodyPr/>
          <a:lstStyle/>
          <a:p>
            <a:fld id="{406AAB76-5E90-4A9C-9FCF-401F619A091A}" type="slidenum">
              <a:rPr lang="en-US" smtClean="0"/>
              <a:pPr/>
              <a:t>‹#›</a:t>
            </a:fld>
            <a:endParaRPr lang="en-US" dirty="0"/>
          </a:p>
        </p:txBody>
      </p:sp>
    </p:spTree>
    <p:extLst>
      <p:ext uri="{BB962C8B-B14F-4D97-AF65-F5344CB8AC3E}">
        <p14:creationId xmlns:p14="http://schemas.microsoft.com/office/powerpoint/2010/main" val="1493432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_Steel">
    <p:bg>
      <p:bgPr>
        <a:solidFill>
          <a:srgbClr val="082C48"/>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8743D-AC60-4069-9FC8-6FEBBBC83C94}"/>
              </a:ext>
            </a:extLst>
          </p:cNvPr>
          <p:cNvSpPr>
            <a:spLocks noGrp="1"/>
          </p:cNvSpPr>
          <p:nvPr>
            <p:ph type="sldNum" sz="quarter" idx="10"/>
          </p:nvPr>
        </p:nvSpPr>
        <p:spPr/>
        <p:txBody>
          <a:bodyPr/>
          <a:lstStyle/>
          <a:p>
            <a:fld id="{406AAB76-5E90-4A9C-9FCF-401F619A091A}" type="slidenum">
              <a:rPr lang="en-US" smtClean="0"/>
              <a:pPr/>
              <a:t>‹#›</a:t>
            </a:fld>
            <a:endParaRPr lang="en-US" dirty="0"/>
          </a:p>
        </p:txBody>
      </p:sp>
      <p:pic>
        <p:nvPicPr>
          <p:cNvPr id="8" name="Picture 7">
            <a:extLst>
              <a:ext uri="{FF2B5EF4-FFF2-40B4-BE49-F238E27FC236}">
                <a16:creationId xmlns:a16="http://schemas.microsoft.com/office/drawing/2014/main" id="{5903602B-9469-4A9F-9ECE-C6D4833724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294520" y="1020853"/>
            <a:ext cx="2624328" cy="655011"/>
          </a:xfrm>
          <a:prstGeom prst="rect">
            <a:avLst/>
          </a:prstGeom>
        </p:spPr>
      </p:pic>
      <p:sp>
        <p:nvSpPr>
          <p:cNvPr id="9" name="Picture Placeholder 2">
            <a:extLst>
              <a:ext uri="{FF2B5EF4-FFF2-40B4-BE49-F238E27FC236}">
                <a16:creationId xmlns:a16="http://schemas.microsoft.com/office/drawing/2014/main" id="{92F9E46F-8F4B-4006-A320-20B46D308709}"/>
              </a:ext>
            </a:extLst>
          </p:cNvPr>
          <p:cNvSpPr>
            <a:spLocks noGrp="1"/>
          </p:cNvSpPr>
          <p:nvPr>
            <p:ph type="pic" sz="quarter" idx="18"/>
          </p:nvPr>
        </p:nvSpPr>
        <p:spPr>
          <a:xfrm>
            <a:off x="0" y="0"/>
            <a:ext cx="6324600" cy="6858000"/>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00" h="6858000">
                <a:moveTo>
                  <a:pt x="0" y="0"/>
                </a:moveTo>
                <a:lnTo>
                  <a:pt x="6324600" y="0"/>
                </a:lnTo>
                <a:cubicBezTo>
                  <a:pt x="6145645" y="273627"/>
                  <a:pt x="5228936" y="1482436"/>
                  <a:pt x="5237018" y="3262745"/>
                </a:cubicBezTo>
                <a:cubicBezTo>
                  <a:pt x="5225473" y="5489863"/>
                  <a:pt x="6024418" y="6428510"/>
                  <a:pt x="6324600" y="6858000"/>
                </a:cubicBezTo>
                <a:lnTo>
                  <a:pt x="0" y="6858000"/>
                </a:lnTo>
                <a:lnTo>
                  <a:pt x="0" y="0"/>
                </a:lnTo>
                <a:close/>
              </a:path>
            </a:pathLst>
          </a:custGeom>
        </p:spPr>
        <p:txBody>
          <a:bodyPr/>
          <a:lstStyle>
            <a:lvl1pPr marL="0" indent="0">
              <a:buFontTx/>
              <a:buNone/>
              <a:defRPr sz="1600">
                <a:solidFill>
                  <a:schemeClr val="bg1"/>
                </a:solidFill>
              </a:defRPr>
            </a:lvl1pPr>
          </a:lstStyle>
          <a:p>
            <a:r>
              <a:rPr lang="en-US" dirty="0"/>
              <a:t>Click icon to add picture</a:t>
            </a:r>
          </a:p>
        </p:txBody>
      </p:sp>
      <p:sp>
        <p:nvSpPr>
          <p:cNvPr id="10" name="Rectangle 9">
            <a:extLst>
              <a:ext uri="{FF2B5EF4-FFF2-40B4-BE49-F238E27FC236}">
                <a16:creationId xmlns:a16="http://schemas.microsoft.com/office/drawing/2014/main" id="{7B7146B8-AA1B-4B65-B8FA-2D2BDAB35E03}"/>
              </a:ext>
            </a:extLst>
          </p:cNvPr>
          <p:cNvSpPr/>
          <p:nvPr userDrawn="1"/>
        </p:nvSpPr>
        <p:spPr>
          <a:xfrm>
            <a:off x="6531429" y="5978769"/>
            <a:ext cx="5660572" cy="879231"/>
          </a:xfrm>
          <a:prstGeom prst="rect">
            <a:avLst/>
          </a:prstGeom>
          <a:solidFill>
            <a:srgbClr val="08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E65D18C5-9E7D-4632-B671-B6D515C8F0EC}"/>
              </a:ext>
            </a:extLst>
          </p:cNvPr>
          <p:cNvSpPr>
            <a:spLocks noGrp="1"/>
          </p:cNvSpPr>
          <p:nvPr>
            <p:ph type="ctrTitle" hasCustomPrompt="1"/>
          </p:nvPr>
        </p:nvSpPr>
        <p:spPr>
          <a:xfrm>
            <a:off x="6277956" y="3003462"/>
            <a:ext cx="5281782" cy="1078689"/>
          </a:xfrm>
          <a:prstGeom prst="rect">
            <a:avLst/>
          </a:prstGeom>
        </p:spPr>
        <p:txBody>
          <a:bodyPr lIns="0" tIns="0" rIns="0" bIns="0" anchor="t" anchorCtr="0"/>
          <a:lstStyle>
            <a:lvl1pPr algn="l">
              <a:lnSpc>
                <a:spcPts val="4000"/>
              </a:lnSpc>
              <a:spcBef>
                <a:spcPts val="600"/>
              </a:spcBef>
              <a:defRPr sz="4000">
                <a:solidFill>
                  <a:schemeClr val="bg1"/>
                </a:solidFill>
              </a:defRPr>
            </a:lvl1pPr>
          </a:lstStyle>
          <a:p>
            <a:r>
              <a:rPr lang="en-US"/>
              <a:t>Click to add presentation title</a:t>
            </a:r>
          </a:p>
        </p:txBody>
      </p:sp>
      <p:sp>
        <p:nvSpPr>
          <p:cNvPr id="12" name="Subtitle 2">
            <a:extLst>
              <a:ext uri="{FF2B5EF4-FFF2-40B4-BE49-F238E27FC236}">
                <a16:creationId xmlns:a16="http://schemas.microsoft.com/office/drawing/2014/main" id="{89876F3B-7067-4013-AA4E-36F91B3BA531}"/>
              </a:ext>
            </a:extLst>
          </p:cNvPr>
          <p:cNvSpPr>
            <a:spLocks noGrp="1"/>
          </p:cNvSpPr>
          <p:nvPr>
            <p:ph type="subTitle" idx="1" hasCustomPrompt="1"/>
          </p:nvPr>
        </p:nvSpPr>
        <p:spPr>
          <a:xfrm>
            <a:off x="6277956" y="4162530"/>
            <a:ext cx="5281784" cy="823965"/>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cxnSp>
        <p:nvCxnSpPr>
          <p:cNvPr id="13" name="Straight Connector 12">
            <a:extLst>
              <a:ext uri="{FF2B5EF4-FFF2-40B4-BE49-F238E27FC236}">
                <a16:creationId xmlns:a16="http://schemas.microsoft.com/office/drawing/2014/main" id="{9EEEE928-F148-47AE-B109-DE3F38242FC2}"/>
              </a:ext>
            </a:extLst>
          </p:cNvPr>
          <p:cNvCxnSpPr>
            <a:cxnSpLocks/>
          </p:cNvCxnSpPr>
          <p:nvPr userDrawn="1"/>
        </p:nvCxnSpPr>
        <p:spPr>
          <a:xfrm>
            <a:off x="6277956" y="274320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525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_Steel">
    <p:bg>
      <p:bgPr>
        <a:solidFill>
          <a:srgbClr val="082C48"/>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884D5C5-04EE-4E2C-B921-57397799E853}"/>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0" name="Picture Placeholder 9">
            <a:extLst>
              <a:ext uri="{FF2B5EF4-FFF2-40B4-BE49-F238E27FC236}">
                <a16:creationId xmlns:a16="http://schemas.microsoft.com/office/drawing/2014/main" id="{9C44CD2A-035D-419F-A156-319EE51B6227}"/>
              </a:ext>
            </a:extLst>
          </p:cNvPr>
          <p:cNvSpPr>
            <a:spLocks noGrp="1"/>
          </p:cNvSpPr>
          <p:nvPr>
            <p:ph type="pic" sz="quarter" idx="11"/>
          </p:nvPr>
        </p:nvSpPr>
        <p:spPr>
          <a:xfrm>
            <a:off x="-1" y="0"/>
            <a:ext cx="5834745" cy="6858000"/>
          </a:xfrm>
          <a:prstGeom prst="rect">
            <a:avLst/>
          </a:prstGeom>
        </p:spPr>
        <p:txBody>
          <a:bodyPr/>
          <a:lstStyle>
            <a:lvl1pPr marL="0" indent="0">
              <a:buFontTx/>
              <a:buNone/>
              <a:defRPr sz="1600">
                <a:solidFill>
                  <a:schemeClr val="bg1"/>
                </a:solidFill>
              </a:defRPr>
            </a:lvl1pPr>
          </a:lstStyle>
          <a:p>
            <a:endParaRPr lang="en-US" dirty="0"/>
          </a:p>
        </p:txBody>
      </p:sp>
      <p:sp>
        <p:nvSpPr>
          <p:cNvPr id="7" name="Title 1">
            <a:extLst>
              <a:ext uri="{FF2B5EF4-FFF2-40B4-BE49-F238E27FC236}">
                <a16:creationId xmlns:a16="http://schemas.microsoft.com/office/drawing/2014/main" id="{BAEC3AF5-6D1C-4F46-9C3B-5B7EB56C7D69}"/>
              </a:ext>
            </a:extLst>
          </p:cNvPr>
          <p:cNvSpPr>
            <a:spLocks noGrp="1"/>
          </p:cNvSpPr>
          <p:nvPr>
            <p:ph type="title" hasCustomPrompt="1"/>
          </p:nvPr>
        </p:nvSpPr>
        <p:spPr>
          <a:xfrm>
            <a:off x="6357256" y="1548015"/>
            <a:ext cx="5219048" cy="550946"/>
          </a:xfrm>
          <a:prstGeom prst="rect">
            <a:avLst/>
          </a:prstGeom>
        </p:spPr>
        <p:txBody>
          <a:bodyPr lIns="0" tIns="0" rIns="0" bIns="0"/>
          <a:lstStyle>
            <a:lvl1pPr>
              <a:defRPr sz="3600" b="1" i="0" cap="all" baseline="0">
                <a:solidFill>
                  <a:schemeClr val="bg1"/>
                </a:solidFill>
                <a:latin typeface="Barlow" panose="00000500000000000000" pitchFamily="2" charset="0"/>
              </a:defRPr>
            </a:lvl1pPr>
          </a:lstStyle>
          <a:p>
            <a:r>
              <a:rPr lang="en-US"/>
              <a:t>Title/AGENDA/TOC</a:t>
            </a:r>
          </a:p>
        </p:txBody>
      </p:sp>
      <p:sp>
        <p:nvSpPr>
          <p:cNvPr id="9" name="Content Placeholder 2">
            <a:extLst>
              <a:ext uri="{FF2B5EF4-FFF2-40B4-BE49-F238E27FC236}">
                <a16:creationId xmlns:a16="http://schemas.microsoft.com/office/drawing/2014/main" id="{B2CCEA5E-58FB-4428-A471-268FCA3F36D2}"/>
              </a:ext>
            </a:extLst>
          </p:cNvPr>
          <p:cNvSpPr>
            <a:spLocks noGrp="1"/>
          </p:cNvSpPr>
          <p:nvPr>
            <p:ph idx="1"/>
          </p:nvPr>
        </p:nvSpPr>
        <p:spPr>
          <a:xfrm>
            <a:off x="6357255" y="2437045"/>
            <a:ext cx="5219049" cy="3825642"/>
          </a:xfrm>
          <a:prstGeom prst="rect">
            <a:avLst/>
          </a:prstGeo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894FD516-7F86-4F04-AEC7-32EB3B51C191}"/>
              </a:ext>
            </a:extLst>
          </p:cNvPr>
          <p:cNvCxnSpPr>
            <a:cxnSpLocks/>
          </p:cNvCxnSpPr>
          <p:nvPr userDrawn="1"/>
        </p:nvCxnSpPr>
        <p:spPr>
          <a:xfrm>
            <a:off x="6357255" y="128905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472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_Steel">
    <p:bg>
      <p:bgPr>
        <a:solidFill>
          <a:srgbClr val="082C48"/>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6BD465-FC0B-4B65-99BC-5DB2A52878A9}"/>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8" name="Picture Placeholder 7">
            <a:extLst>
              <a:ext uri="{FF2B5EF4-FFF2-40B4-BE49-F238E27FC236}">
                <a16:creationId xmlns:a16="http://schemas.microsoft.com/office/drawing/2014/main" id="{D01DB833-7A84-44A0-B643-82EB3B671C17}"/>
              </a:ext>
            </a:extLst>
          </p:cNvPr>
          <p:cNvSpPr>
            <a:spLocks noGrp="1"/>
          </p:cNvSpPr>
          <p:nvPr>
            <p:ph type="pic" sz="quarter" idx="11"/>
          </p:nvPr>
        </p:nvSpPr>
        <p:spPr>
          <a:xfrm>
            <a:off x="658368" y="1024128"/>
            <a:ext cx="5120640" cy="5120640"/>
          </a:xfrm>
          <a:prstGeom prst="ellipse">
            <a:avLst/>
          </a:prstGeom>
        </p:spPr>
        <p:txBody>
          <a:bodyPr lIns="0" tIns="0" rIns="0" bIns="0"/>
          <a:lstStyle>
            <a:lvl1pPr marL="0" indent="0">
              <a:buFontTx/>
              <a:buNone/>
              <a:defRPr sz="1600">
                <a:solidFill>
                  <a:schemeClr val="bg1"/>
                </a:solidFill>
              </a:defRPr>
            </a:lvl1pPr>
          </a:lstStyle>
          <a:p>
            <a:endParaRPr lang="en-US" dirty="0"/>
          </a:p>
        </p:txBody>
      </p:sp>
      <p:sp>
        <p:nvSpPr>
          <p:cNvPr id="7" name="Title 1">
            <a:extLst>
              <a:ext uri="{FF2B5EF4-FFF2-40B4-BE49-F238E27FC236}">
                <a16:creationId xmlns:a16="http://schemas.microsoft.com/office/drawing/2014/main" id="{8822B262-B560-4D3F-A90F-10F61EA5AB24}"/>
              </a:ext>
            </a:extLst>
          </p:cNvPr>
          <p:cNvSpPr>
            <a:spLocks noGrp="1"/>
          </p:cNvSpPr>
          <p:nvPr>
            <p:ph type="title" hasCustomPrompt="1"/>
          </p:nvPr>
        </p:nvSpPr>
        <p:spPr>
          <a:xfrm>
            <a:off x="6199633" y="3089560"/>
            <a:ext cx="5376672" cy="823025"/>
          </a:xfrm>
          <a:prstGeom prst="rect">
            <a:avLst/>
          </a:prstGeom>
        </p:spPr>
        <p:txBody>
          <a:bodyPr lIns="0" tIns="0" rIns="0" bIns="0" anchor="t" anchorCtr="0"/>
          <a:lstStyle>
            <a:lvl1pPr>
              <a:defRPr sz="3600" b="1" cap="all" baseline="0">
                <a:solidFill>
                  <a:schemeClr val="bg1"/>
                </a:solidFill>
                <a:latin typeface="Barlow" panose="00000500000000000000" pitchFamily="2" charset="0"/>
              </a:defRPr>
            </a:lvl1pPr>
          </a:lstStyle>
          <a:p>
            <a:r>
              <a:rPr lang="en-US"/>
              <a:t>Section title</a:t>
            </a:r>
          </a:p>
        </p:txBody>
      </p:sp>
      <p:sp>
        <p:nvSpPr>
          <p:cNvPr id="9" name="Text Placeholder 2">
            <a:extLst>
              <a:ext uri="{FF2B5EF4-FFF2-40B4-BE49-F238E27FC236}">
                <a16:creationId xmlns:a16="http://schemas.microsoft.com/office/drawing/2014/main" id="{8448EA92-2821-4C4D-8020-E8B50E6E06FA}"/>
              </a:ext>
            </a:extLst>
          </p:cNvPr>
          <p:cNvSpPr>
            <a:spLocks noGrp="1"/>
          </p:cNvSpPr>
          <p:nvPr>
            <p:ph type="body" idx="1"/>
          </p:nvPr>
        </p:nvSpPr>
        <p:spPr>
          <a:xfrm>
            <a:off x="6199632" y="4068979"/>
            <a:ext cx="5376672" cy="1854860"/>
          </a:xfrm>
          <a:prstGeom prst="rect">
            <a:avLst/>
          </a:prstGeom>
        </p:spPr>
        <p:txBody>
          <a:bodyPr/>
          <a:lstStyle>
            <a:lvl1pPr marL="0" indent="0">
              <a:spcAft>
                <a:spcPts val="600"/>
              </a:spcAft>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0" name="Straight Connector 9">
            <a:extLst>
              <a:ext uri="{FF2B5EF4-FFF2-40B4-BE49-F238E27FC236}">
                <a16:creationId xmlns:a16="http://schemas.microsoft.com/office/drawing/2014/main" id="{A5F8770E-B17F-41BD-A25E-667BAC0062A3}"/>
              </a:ext>
            </a:extLst>
          </p:cNvPr>
          <p:cNvCxnSpPr>
            <a:cxnSpLocks/>
          </p:cNvCxnSpPr>
          <p:nvPr userDrawn="1"/>
        </p:nvCxnSpPr>
        <p:spPr>
          <a:xfrm>
            <a:off x="6248402" y="2808479"/>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12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sic_Steel">
    <p:bg>
      <p:bgPr>
        <a:solidFill>
          <a:srgbClr val="082C48"/>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9" name="Text Placeholder 12">
            <a:extLst>
              <a:ext uri="{FF2B5EF4-FFF2-40B4-BE49-F238E27FC236}">
                <a16:creationId xmlns:a16="http://schemas.microsoft.com/office/drawing/2014/main" id="{7A631E27-C947-4E31-B0DF-9F34DC979107}"/>
              </a:ext>
            </a:extLst>
          </p:cNvPr>
          <p:cNvSpPr>
            <a:spLocks noGrp="1"/>
          </p:cNvSpPr>
          <p:nvPr>
            <p:ph type="body" sz="quarter" idx="13" hasCustomPrompt="1"/>
          </p:nvPr>
        </p:nvSpPr>
        <p:spPr>
          <a:xfrm>
            <a:off x="847726" y="6206794"/>
            <a:ext cx="7315200" cy="404813"/>
          </a:xfrm>
          <a:prstGeom prst="rect">
            <a:avLst/>
          </a:prstGeom>
        </p:spPr>
        <p:txBody>
          <a:bodyPr lIns="0" tIns="0" rIns="0" bIns="0" anchor="b" anchorCtr="0"/>
          <a:lstStyle>
            <a:lvl1pPr marL="0" indent="0">
              <a:lnSpc>
                <a:spcPct val="100000"/>
              </a:lnSpc>
              <a:spcBef>
                <a:spcPts val="0"/>
              </a:spcBef>
              <a:buFontTx/>
              <a:buNone/>
              <a:defRPr sz="800">
                <a:solidFill>
                  <a:schemeClr val="bg1"/>
                </a:solidFill>
                <a:latin typeface="Barlow" panose="00000500000000000000" pitchFamily="2" charset="0"/>
              </a:defRPr>
            </a:lvl1pPr>
          </a:lstStyle>
          <a:p>
            <a:pPr lvl="0"/>
            <a:r>
              <a:rPr lang="en-US"/>
              <a:t>Footnote copy</a:t>
            </a:r>
          </a:p>
        </p:txBody>
      </p:sp>
      <p:sp>
        <p:nvSpPr>
          <p:cNvPr id="10" name="Text Placeholder 7">
            <a:extLst>
              <a:ext uri="{FF2B5EF4-FFF2-40B4-BE49-F238E27FC236}">
                <a16:creationId xmlns:a16="http://schemas.microsoft.com/office/drawing/2014/main" id="{A39A741D-0D7D-4C03-A6CE-6F0475E48CBD}"/>
              </a:ext>
            </a:extLst>
          </p:cNvPr>
          <p:cNvSpPr>
            <a:spLocks noGrp="1"/>
          </p:cNvSpPr>
          <p:nvPr>
            <p:ph type="body" sz="quarter" idx="14" hasCustomPrompt="1"/>
          </p:nvPr>
        </p:nvSpPr>
        <p:spPr>
          <a:xfrm>
            <a:off x="847725" y="2703838"/>
            <a:ext cx="7315200" cy="3365952"/>
          </a:xfrm>
          <a:prstGeom prst="rect">
            <a:avLst/>
          </a:prstGeom>
        </p:spPr>
        <p:txBody>
          <a:bodyPr lIns="0" tIns="0" rIns="0" bIns="0">
            <a:normAutofit/>
          </a:bodyPr>
          <a:lstStyle>
            <a:lvl1pPr marL="0" indent="0">
              <a:spcAft>
                <a:spcPts val="600"/>
              </a:spcAft>
              <a:buFontTx/>
              <a:buNone/>
              <a:defRPr sz="1800">
                <a:solidFill>
                  <a:schemeClr val="bg1"/>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11" name="Text Placeholder 8">
            <a:extLst>
              <a:ext uri="{FF2B5EF4-FFF2-40B4-BE49-F238E27FC236}">
                <a16:creationId xmlns:a16="http://schemas.microsoft.com/office/drawing/2014/main" id="{DCFEA90E-C003-43A0-A479-442AC0B573AB}"/>
              </a:ext>
            </a:extLst>
          </p:cNvPr>
          <p:cNvSpPr>
            <a:spLocks noGrp="1"/>
          </p:cNvSpPr>
          <p:nvPr>
            <p:ph type="body" sz="quarter" idx="11" hasCustomPrompt="1"/>
          </p:nvPr>
        </p:nvSpPr>
        <p:spPr>
          <a:xfrm>
            <a:off x="848614" y="2118993"/>
            <a:ext cx="7315200" cy="404813"/>
          </a:xfrm>
          <a:prstGeom prst="rect">
            <a:avLst/>
          </a:prstGeom>
        </p:spPr>
        <p:txBody>
          <a:bodyPr lIns="0" tIns="0" rIns="0" bIns="0"/>
          <a:lstStyle>
            <a:lvl1pPr marL="0" indent="0">
              <a:buFontTx/>
              <a:buNone/>
              <a:defRPr sz="1800" b="1" cap="all" baseline="0">
                <a:solidFill>
                  <a:schemeClr val="bg1"/>
                </a:solidFill>
                <a:latin typeface="Barlow" panose="00000500000000000000" pitchFamily="2" charset="0"/>
              </a:defRPr>
            </a:lvl1pPr>
          </a:lstStyle>
          <a:p>
            <a:pPr lvl="0"/>
            <a:r>
              <a:rPr lang="en-US"/>
              <a:t>Subhead</a:t>
            </a:r>
          </a:p>
        </p:txBody>
      </p:sp>
      <p:sp>
        <p:nvSpPr>
          <p:cNvPr id="14" name="Title 1">
            <a:extLst>
              <a:ext uri="{FF2B5EF4-FFF2-40B4-BE49-F238E27FC236}">
                <a16:creationId xmlns:a16="http://schemas.microsoft.com/office/drawing/2014/main" id="{9D48D386-3282-4162-A2D9-C445ECD0BE1A}"/>
              </a:ext>
            </a:extLst>
          </p:cNvPr>
          <p:cNvSpPr>
            <a:spLocks noGrp="1"/>
          </p:cNvSpPr>
          <p:nvPr>
            <p:ph type="title"/>
          </p:nvPr>
        </p:nvSpPr>
        <p:spPr>
          <a:xfrm>
            <a:off x="848360" y="1049194"/>
            <a:ext cx="7314565" cy="709458"/>
          </a:xfrm>
          <a:prstGeom prst="rect">
            <a:avLst/>
          </a:prstGeom>
        </p:spPr>
        <p:txBody>
          <a:bodyPr lIns="0" tIns="0" rIns="0" bIns="0" anchor="t" anchorCtr="0"/>
          <a:lstStyle>
            <a:lvl1pPr>
              <a:defRPr>
                <a:solidFill>
                  <a:schemeClr val="bg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A5188906-5788-437E-BFD0-D1579CBA7208}"/>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0841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_1_Ste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EB6A0E-3443-43F9-B8DB-252CDAD78938}"/>
              </a:ext>
            </a:extLst>
          </p:cNvPr>
          <p:cNvSpPr>
            <a:spLocks noGrp="1"/>
          </p:cNvSpPr>
          <p:nvPr>
            <p:ph type="sldNum" sz="quarter" idx="10"/>
          </p:nvPr>
        </p:nvSpPr>
        <p:spPr/>
        <p:txBody>
          <a:bodyPr/>
          <a:lstStyle/>
          <a:p>
            <a:fld id="{406AAB76-5E90-4A9C-9FCF-401F619A091A}" type="slidenum">
              <a:rPr lang="en-US" smtClean="0"/>
              <a:pPr/>
              <a:t>‹#›</a:t>
            </a:fld>
            <a:endParaRPr lang="en-US" dirty="0"/>
          </a:p>
        </p:txBody>
      </p:sp>
      <p:grpSp>
        <p:nvGrpSpPr>
          <p:cNvPr id="14" name="Group 13">
            <a:extLst>
              <a:ext uri="{FF2B5EF4-FFF2-40B4-BE49-F238E27FC236}">
                <a16:creationId xmlns:a16="http://schemas.microsoft.com/office/drawing/2014/main" id="{FE342ABD-E08E-41FF-90A5-59BE4E4E2D7A}"/>
              </a:ext>
            </a:extLst>
          </p:cNvPr>
          <p:cNvGrpSpPr/>
          <p:nvPr userDrawn="1"/>
        </p:nvGrpSpPr>
        <p:grpSpPr>
          <a:xfrm>
            <a:off x="2538464" y="1777994"/>
            <a:ext cx="864969" cy="864967"/>
            <a:chOff x="8494782" y="5816600"/>
            <a:chExt cx="544496" cy="544495"/>
          </a:xfrm>
          <a:solidFill>
            <a:srgbClr val="F15660"/>
          </a:solidFill>
        </p:grpSpPr>
        <p:sp>
          <p:nvSpPr>
            <p:cNvPr id="15" name="object 2">
              <a:extLst>
                <a:ext uri="{FF2B5EF4-FFF2-40B4-BE49-F238E27FC236}">
                  <a16:creationId xmlns:a16="http://schemas.microsoft.com/office/drawing/2014/main" id="{BA4CF479-AB61-4838-BC42-BE7D708DF6EA}"/>
                </a:ext>
              </a:extLst>
            </p:cNvPr>
            <p:cNvSpPr/>
            <p:nvPr/>
          </p:nvSpPr>
          <p:spPr>
            <a:xfrm>
              <a:off x="8494782" y="5816600"/>
              <a:ext cx="45085" cy="45085"/>
            </a:xfrm>
            <a:custGeom>
              <a:avLst/>
              <a:gdLst/>
              <a:ahLst/>
              <a:cxnLst/>
              <a:rect l="l" t="t" r="r" b="b"/>
              <a:pathLst>
                <a:path w="45084" h="45085">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grpFill/>
          </p:spPr>
          <p:txBody>
            <a:bodyPr wrap="square" lIns="0" tIns="0" rIns="0" bIns="0" rtlCol="0"/>
            <a:lstStyle/>
            <a:p>
              <a:endParaRPr dirty="0"/>
            </a:p>
          </p:txBody>
        </p:sp>
        <p:sp>
          <p:nvSpPr>
            <p:cNvPr id="16" name="object 3">
              <a:extLst>
                <a:ext uri="{FF2B5EF4-FFF2-40B4-BE49-F238E27FC236}">
                  <a16:creationId xmlns:a16="http://schemas.microsoft.com/office/drawing/2014/main" id="{D16D9E08-EDD6-46C0-8E63-438E674ED058}"/>
                </a:ext>
              </a:extLst>
            </p:cNvPr>
            <p:cNvSpPr/>
            <p:nvPr/>
          </p:nvSpPr>
          <p:spPr>
            <a:xfrm>
              <a:off x="8619621" y="5816600"/>
              <a:ext cx="45085" cy="45085"/>
            </a:xfrm>
            <a:custGeom>
              <a:avLst/>
              <a:gdLst/>
              <a:ahLst/>
              <a:cxnLst/>
              <a:rect l="l" t="t" r="r" b="b"/>
              <a:pathLst>
                <a:path w="45084" h="45085">
                  <a:moveTo>
                    <a:pt x="22301" y="0"/>
                  </a:moveTo>
                  <a:lnTo>
                    <a:pt x="13624" y="1752"/>
                  </a:lnTo>
                  <a:lnTo>
                    <a:pt x="6535" y="6529"/>
                  </a:lnTo>
                  <a:lnTo>
                    <a:pt x="1753" y="13614"/>
                  </a:lnTo>
                  <a:lnTo>
                    <a:pt x="0" y="22288"/>
                  </a:lnTo>
                  <a:lnTo>
                    <a:pt x="1753" y="30970"/>
                  </a:lnTo>
                  <a:lnTo>
                    <a:pt x="6535" y="38058"/>
                  </a:lnTo>
                  <a:lnTo>
                    <a:pt x="13624" y="42837"/>
                  </a:lnTo>
                  <a:lnTo>
                    <a:pt x="22301" y="44589"/>
                  </a:lnTo>
                  <a:lnTo>
                    <a:pt x="30977" y="42837"/>
                  </a:lnTo>
                  <a:lnTo>
                    <a:pt x="38066" y="38058"/>
                  </a:lnTo>
                  <a:lnTo>
                    <a:pt x="42848" y="30970"/>
                  </a:lnTo>
                  <a:lnTo>
                    <a:pt x="44602" y="22288"/>
                  </a:lnTo>
                  <a:lnTo>
                    <a:pt x="42848" y="13614"/>
                  </a:lnTo>
                  <a:lnTo>
                    <a:pt x="38066" y="6529"/>
                  </a:lnTo>
                  <a:lnTo>
                    <a:pt x="30977" y="1752"/>
                  </a:lnTo>
                  <a:lnTo>
                    <a:pt x="22301" y="0"/>
                  </a:lnTo>
                  <a:close/>
                </a:path>
              </a:pathLst>
            </a:custGeom>
            <a:grpFill/>
          </p:spPr>
          <p:txBody>
            <a:bodyPr wrap="square" lIns="0" tIns="0" rIns="0" bIns="0" rtlCol="0"/>
            <a:lstStyle/>
            <a:p>
              <a:endParaRPr dirty="0"/>
            </a:p>
          </p:txBody>
        </p:sp>
        <p:sp>
          <p:nvSpPr>
            <p:cNvPr id="17" name="object 4">
              <a:extLst>
                <a:ext uri="{FF2B5EF4-FFF2-40B4-BE49-F238E27FC236}">
                  <a16:creationId xmlns:a16="http://schemas.microsoft.com/office/drawing/2014/main" id="{C338C7BE-3163-45E6-A717-83EA7695BA5C}"/>
                </a:ext>
              </a:extLst>
            </p:cNvPr>
            <p:cNvSpPr/>
            <p:nvPr/>
          </p:nvSpPr>
          <p:spPr>
            <a:xfrm>
              <a:off x="8744475" y="5816600"/>
              <a:ext cx="45085" cy="45085"/>
            </a:xfrm>
            <a:custGeom>
              <a:avLst/>
              <a:gdLst/>
              <a:ahLst/>
              <a:cxnLst/>
              <a:rect l="l" t="t" r="r" b="b"/>
              <a:pathLst>
                <a:path w="45084" h="45085">
                  <a:moveTo>
                    <a:pt x="22301" y="0"/>
                  </a:moveTo>
                  <a:lnTo>
                    <a:pt x="13624" y="1752"/>
                  </a:lnTo>
                  <a:lnTo>
                    <a:pt x="6535" y="6529"/>
                  </a:lnTo>
                  <a:lnTo>
                    <a:pt x="1753" y="13614"/>
                  </a:lnTo>
                  <a:lnTo>
                    <a:pt x="0" y="22288"/>
                  </a:lnTo>
                  <a:lnTo>
                    <a:pt x="1753" y="30970"/>
                  </a:lnTo>
                  <a:lnTo>
                    <a:pt x="6535" y="38058"/>
                  </a:lnTo>
                  <a:lnTo>
                    <a:pt x="13624" y="42837"/>
                  </a:lnTo>
                  <a:lnTo>
                    <a:pt x="22301" y="44589"/>
                  </a:lnTo>
                  <a:lnTo>
                    <a:pt x="30975" y="42837"/>
                  </a:lnTo>
                  <a:lnTo>
                    <a:pt x="38060" y="38058"/>
                  </a:lnTo>
                  <a:lnTo>
                    <a:pt x="42837" y="30970"/>
                  </a:lnTo>
                  <a:lnTo>
                    <a:pt x="44589" y="22288"/>
                  </a:lnTo>
                  <a:lnTo>
                    <a:pt x="42837" y="13614"/>
                  </a:lnTo>
                  <a:lnTo>
                    <a:pt x="38060" y="6529"/>
                  </a:lnTo>
                  <a:lnTo>
                    <a:pt x="30975" y="1752"/>
                  </a:lnTo>
                  <a:lnTo>
                    <a:pt x="22301" y="0"/>
                  </a:lnTo>
                  <a:close/>
                </a:path>
              </a:pathLst>
            </a:custGeom>
            <a:grpFill/>
          </p:spPr>
          <p:txBody>
            <a:bodyPr wrap="square" lIns="0" tIns="0" rIns="0" bIns="0" rtlCol="0"/>
            <a:lstStyle/>
            <a:p>
              <a:endParaRPr dirty="0"/>
            </a:p>
          </p:txBody>
        </p:sp>
        <p:sp>
          <p:nvSpPr>
            <p:cNvPr id="18" name="object 5">
              <a:extLst>
                <a:ext uri="{FF2B5EF4-FFF2-40B4-BE49-F238E27FC236}">
                  <a16:creationId xmlns:a16="http://schemas.microsoft.com/office/drawing/2014/main" id="{663A4F58-C4D8-4ECA-AA13-60AAF4D48D1F}"/>
                </a:ext>
              </a:extLst>
            </p:cNvPr>
            <p:cNvSpPr/>
            <p:nvPr/>
          </p:nvSpPr>
          <p:spPr>
            <a:xfrm>
              <a:off x="8869340" y="5816600"/>
              <a:ext cx="45085" cy="45085"/>
            </a:xfrm>
            <a:custGeom>
              <a:avLst/>
              <a:gdLst/>
              <a:ahLst/>
              <a:cxnLst/>
              <a:rect l="l" t="t" r="r" b="b"/>
              <a:pathLst>
                <a:path w="45084" h="45085">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grpFill/>
          </p:spPr>
          <p:txBody>
            <a:bodyPr wrap="square" lIns="0" tIns="0" rIns="0" bIns="0" rtlCol="0"/>
            <a:lstStyle/>
            <a:p>
              <a:endParaRPr dirty="0"/>
            </a:p>
          </p:txBody>
        </p:sp>
        <p:sp>
          <p:nvSpPr>
            <p:cNvPr id="19" name="object 6">
              <a:extLst>
                <a:ext uri="{FF2B5EF4-FFF2-40B4-BE49-F238E27FC236}">
                  <a16:creationId xmlns:a16="http://schemas.microsoft.com/office/drawing/2014/main" id="{22EFC0D9-66EC-4633-BFC9-A21DB5961C6E}"/>
                </a:ext>
              </a:extLst>
            </p:cNvPr>
            <p:cNvSpPr/>
            <p:nvPr/>
          </p:nvSpPr>
          <p:spPr>
            <a:xfrm>
              <a:off x="8994193" y="5816600"/>
              <a:ext cx="45085" cy="45085"/>
            </a:xfrm>
            <a:custGeom>
              <a:avLst/>
              <a:gdLst/>
              <a:ahLst/>
              <a:cxnLst/>
              <a:rect l="l" t="t" r="r" b="b"/>
              <a:pathLst>
                <a:path w="45084" h="45085">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grpFill/>
          </p:spPr>
          <p:txBody>
            <a:bodyPr wrap="square" lIns="0" tIns="0" rIns="0" bIns="0" rtlCol="0"/>
            <a:lstStyle/>
            <a:p>
              <a:endParaRPr dirty="0"/>
            </a:p>
          </p:txBody>
        </p:sp>
        <p:sp>
          <p:nvSpPr>
            <p:cNvPr id="20" name="object 7">
              <a:extLst>
                <a:ext uri="{FF2B5EF4-FFF2-40B4-BE49-F238E27FC236}">
                  <a16:creationId xmlns:a16="http://schemas.microsoft.com/office/drawing/2014/main" id="{C8DD0A37-E77B-43FE-B75F-A2421CEAED81}"/>
                </a:ext>
              </a:extLst>
            </p:cNvPr>
            <p:cNvSpPr/>
            <p:nvPr/>
          </p:nvSpPr>
          <p:spPr>
            <a:xfrm>
              <a:off x="8494782" y="5941453"/>
              <a:ext cx="45085" cy="45085"/>
            </a:xfrm>
            <a:custGeom>
              <a:avLst/>
              <a:gdLst/>
              <a:ahLst/>
              <a:cxnLst/>
              <a:rect l="l" t="t" r="r" b="b"/>
              <a:pathLst>
                <a:path w="45084" h="45085">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grpFill/>
          </p:spPr>
          <p:txBody>
            <a:bodyPr wrap="square" lIns="0" tIns="0" rIns="0" bIns="0" rtlCol="0"/>
            <a:lstStyle/>
            <a:p>
              <a:endParaRPr dirty="0"/>
            </a:p>
          </p:txBody>
        </p:sp>
        <p:sp>
          <p:nvSpPr>
            <p:cNvPr id="21" name="object 8">
              <a:extLst>
                <a:ext uri="{FF2B5EF4-FFF2-40B4-BE49-F238E27FC236}">
                  <a16:creationId xmlns:a16="http://schemas.microsoft.com/office/drawing/2014/main" id="{778EE461-8D2B-4963-B239-DC77E2A73CB2}"/>
                </a:ext>
              </a:extLst>
            </p:cNvPr>
            <p:cNvSpPr/>
            <p:nvPr/>
          </p:nvSpPr>
          <p:spPr>
            <a:xfrm>
              <a:off x="8619621" y="5941453"/>
              <a:ext cx="45085" cy="45085"/>
            </a:xfrm>
            <a:custGeom>
              <a:avLst/>
              <a:gdLst/>
              <a:ahLst/>
              <a:cxnLst/>
              <a:rect l="l" t="t" r="r" b="b"/>
              <a:pathLst>
                <a:path w="45084" h="45085">
                  <a:moveTo>
                    <a:pt x="22301" y="0"/>
                  </a:moveTo>
                  <a:lnTo>
                    <a:pt x="13624" y="1752"/>
                  </a:lnTo>
                  <a:lnTo>
                    <a:pt x="6535" y="6529"/>
                  </a:lnTo>
                  <a:lnTo>
                    <a:pt x="1753" y="13614"/>
                  </a:lnTo>
                  <a:lnTo>
                    <a:pt x="0" y="22288"/>
                  </a:lnTo>
                  <a:lnTo>
                    <a:pt x="1753" y="30970"/>
                  </a:lnTo>
                  <a:lnTo>
                    <a:pt x="6535" y="38058"/>
                  </a:lnTo>
                  <a:lnTo>
                    <a:pt x="13624" y="42837"/>
                  </a:lnTo>
                  <a:lnTo>
                    <a:pt x="22301" y="44589"/>
                  </a:lnTo>
                  <a:lnTo>
                    <a:pt x="30977" y="42837"/>
                  </a:lnTo>
                  <a:lnTo>
                    <a:pt x="38066" y="38058"/>
                  </a:lnTo>
                  <a:lnTo>
                    <a:pt x="42848" y="30970"/>
                  </a:lnTo>
                  <a:lnTo>
                    <a:pt x="44602" y="22288"/>
                  </a:lnTo>
                  <a:lnTo>
                    <a:pt x="42848" y="13614"/>
                  </a:lnTo>
                  <a:lnTo>
                    <a:pt x="38066" y="6529"/>
                  </a:lnTo>
                  <a:lnTo>
                    <a:pt x="30977" y="1752"/>
                  </a:lnTo>
                  <a:lnTo>
                    <a:pt x="22301" y="0"/>
                  </a:lnTo>
                  <a:close/>
                </a:path>
              </a:pathLst>
            </a:custGeom>
            <a:grpFill/>
          </p:spPr>
          <p:txBody>
            <a:bodyPr wrap="square" lIns="0" tIns="0" rIns="0" bIns="0" rtlCol="0"/>
            <a:lstStyle/>
            <a:p>
              <a:endParaRPr dirty="0"/>
            </a:p>
          </p:txBody>
        </p:sp>
        <p:sp>
          <p:nvSpPr>
            <p:cNvPr id="22" name="object 9">
              <a:extLst>
                <a:ext uri="{FF2B5EF4-FFF2-40B4-BE49-F238E27FC236}">
                  <a16:creationId xmlns:a16="http://schemas.microsoft.com/office/drawing/2014/main" id="{DFEF2E0C-26FE-4C5F-BBD5-AACAB8120AD5}"/>
                </a:ext>
              </a:extLst>
            </p:cNvPr>
            <p:cNvSpPr/>
            <p:nvPr/>
          </p:nvSpPr>
          <p:spPr>
            <a:xfrm>
              <a:off x="8744475" y="5941453"/>
              <a:ext cx="45085" cy="45085"/>
            </a:xfrm>
            <a:custGeom>
              <a:avLst/>
              <a:gdLst/>
              <a:ahLst/>
              <a:cxnLst/>
              <a:rect l="l" t="t" r="r" b="b"/>
              <a:pathLst>
                <a:path w="45084" h="45085">
                  <a:moveTo>
                    <a:pt x="22301" y="0"/>
                  </a:moveTo>
                  <a:lnTo>
                    <a:pt x="13624" y="1752"/>
                  </a:lnTo>
                  <a:lnTo>
                    <a:pt x="6535" y="6529"/>
                  </a:lnTo>
                  <a:lnTo>
                    <a:pt x="1753" y="13614"/>
                  </a:lnTo>
                  <a:lnTo>
                    <a:pt x="0" y="22288"/>
                  </a:lnTo>
                  <a:lnTo>
                    <a:pt x="1753" y="30970"/>
                  </a:lnTo>
                  <a:lnTo>
                    <a:pt x="6535" y="38058"/>
                  </a:lnTo>
                  <a:lnTo>
                    <a:pt x="13624" y="42837"/>
                  </a:lnTo>
                  <a:lnTo>
                    <a:pt x="22301" y="44589"/>
                  </a:lnTo>
                  <a:lnTo>
                    <a:pt x="30975" y="42837"/>
                  </a:lnTo>
                  <a:lnTo>
                    <a:pt x="38060" y="38058"/>
                  </a:lnTo>
                  <a:lnTo>
                    <a:pt x="42837" y="30970"/>
                  </a:lnTo>
                  <a:lnTo>
                    <a:pt x="44589" y="22288"/>
                  </a:lnTo>
                  <a:lnTo>
                    <a:pt x="42837" y="13614"/>
                  </a:lnTo>
                  <a:lnTo>
                    <a:pt x="38060" y="6529"/>
                  </a:lnTo>
                  <a:lnTo>
                    <a:pt x="30975" y="1752"/>
                  </a:lnTo>
                  <a:lnTo>
                    <a:pt x="22301" y="0"/>
                  </a:lnTo>
                  <a:close/>
                </a:path>
              </a:pathLst>
            </a:custGeom>
            <a:grpFill/>
          </p:spPr>
          <p:txBody>
            <a:bodyPr wrap="square" lIns="0" tIns="0" rIns="0" bIns="0" rtlCol="0"/>
            <a:lstStyle/>
            <a:p>
              <a:endParaRPr dirty="0"/>
            </a:p>
          </p:txBody>
        </p:sp>
        <p:sp>
          <p:nvSpPr>
            <p:cNvPr id="23" name="object 10">
              <a:extLst>
                <a:ext uri="{FF2B5EF4-FFF2-40B4-BE49-F238E27FC236}">
                  <a16:creationId xmlns:a16="http://schemas.microsoft.com/office/drawing/2014/main" id="{B6113DE0-3F9C-464E-A519-1F723313E9AC}"/>
                </a:ext>
              </a:extLst>
            </p:cNvPr>
            <p:cNvSpPr/>
            <p:nvPr/>
          </p:nvSpPr>
          <p:spPr>
            <a:xfrm>
              <a:off x="8869340" y="5941453"/>
              <a:ext cx="45085" cy="45085"/>
            </a:xfrm>
            <a:custGeom>
              <a:avLst/>
              <a:gdLst/>
              <a:ahLst/>
              <a:cxnLst/>
              <a:rect l="l" t="t" r="r" b="b"/>
              <a:pathLst>
                <a:path w="45084" h="45085">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grpFill/>
          </p:spPr>
          <p:txBody>
            <a:bodyPr wrap="square" lIns="0" tIns="0" rIns="0" bIns="0" rtlCol="0"/>
            <a:lstStyle/>
            <a:p>
              <a:endParaRPr dirty="0"/>
            </a:p>
          </p:txBody>
        </p:sp>
        <p:sp>
          <p:nvSpPr>
            <p:cNvPr id="24" name="object 11">
              <a:extLst>
                <a:ext uri="{FF2B5EF4-FFF2-40B4-BE49-F238E27FC236}">
                  <a16:creationId xmlns:a16="http://schemas.microsoft.com/office/drawing/2014/main" id="{D17E6DA3-C672-4C65-A9BE-BCC7D99E4F8C}"/>
                </a:ext>
              </a:extLst>
            </p:cNvPr>
            <p:cNvSpPr/>
            <p:nvPr/>
          </p:nvSpPr>
          <p:spPr>
            <a:xfrm>
              <a:off x="8994193" y="5941453"/>
              <a:ext cx="45085" cy="45085"/>
            </a:xfrm>
            <a:custGeom>
              <a:avLst/>
              <a:gdLst/>
              <a:ahLst/>
              <a:cxnLst/>
              <a:rect l="l" t="t" r="r" b="b"/>
              <a:pathLst>
                <a:path w="45084" h="45085">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grpFill/>
          </p:spPr>
          <p:txBody>
            <a:bodyPr wrap="square" lIns="0" tIns="0" rIns="0" bIns="0" rtlCol="0"/>
            <a:lstStyle/>
            <a:p>
              <a:endParaRPr dirty="0"/>
            </a:p>
          </p:txBody>
        </p:sp>
        <p:sp>
          <p:nvSpPr>
            <p:cNvPr id="25" name="object 12">
              <a:extLst>
                <a:ext uri="{FF2B5EF4-FFF2-40B4-BE49-F238E27FC236}">
                  <a16:creationId xmlns:a16="http://schemas.microsoft.com/office/drawing/2014/main" id="{26F33728-2861-4AE3-B019-E7ECD87C8A4F}"/>
                </a:ext>
              </a:extLst>
            </p:cNvPr>
            <p:cNvSpPr/>
            <p:nvPr/>
          </p:nvSpPr>
          <p:spPr>
            <a:xfrm>
              <a:off x="8494782" y="6066307"/>
              <a:ext cx="45085" cy="45085"/>
            </a:xfrm>
            <a:custGeom>
              <a:avLst/>
              <a:gdLst/>
              <a:ahLst/>
              <a:cxnLst/>
              <a:rect l="l" t="t" r="r" b="b"/>
              <a:pathLst>
                <a:path w="45084" h="45085">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grpFill/>
          </p:spPr>
          <p:txBody>
            <a:bodyPr wrap="square" lIns="0" tIns="0" rIns="0" bIns="0" rtlCol="0"/>
            <a:lstStyle/>
            <a:p>
              <a:endParaRPr dirty="0"/>
            </a:p>
          </p:txBody>
        </p:sp>
        <p:sp>
          <p:nvSpPr>
            <p:cNvPr id="26" name="object 13">
              <a:extLst>
                <a:ext uri="{FF2B5EF4-FFF2-40B4-BE49-F238E27FC236}">
                  <a16:creationId xmlns:a16="http://schemas.microsoft.com/office/drawing/2014/main" id="{FC36E643-2326-47EA-9FD8-65C606CC4015}"/>
                </a:ext>
              </a:extLst>
            </p:cNvPr>
            <p:cNvSpPr/>
            <p:nvPr/>
          </p:nvSpPr>
          <p:spPr>
            <a:xfrm>
              <a:off x="8619621" y="6066307"/>
              <a:ext cx="45085" cy="45085"/>
            </a:xfrm>
            <a:custGeom>
              <a:avLst/>
              <a:gdLst/>
              <a:ahLst/>
              <a:cxnLst/>
              <a:rect l="l" t="t" r="r" b="b"/>
              <a:pathLst>
                <a:path w="45084" h="45085">
                  <a:moveTo>
                    <a:pt x="22301" y="0"/>
                  </a:moveTo>
                  <a:lnTo>
                    <a:pt x="13624" y="1752"/>
                  </a:lnTo>
                  <a:lnTo>
                    <a:pt x="6535" y="6529"/>
                  </a:lnTo>
                  <a:lnTo>
                    <a:pt x="1753" y="13614"/>
                  </a:lnTo>
                  <a:lnTo>
                    <a:pt x="0" y="22288"/>
                  </a:lnTo>
                  <a:lnTo>
                    <a:pt x="1753" y="30970"/>
                  </a:lnTo>
                  <a:lnTo>
                    <a:pt x="6535" y="38058"/>
                  </a:lnTo>
                  <a:lnTo>
                    <a:pt x="13624" y="42837"/>
                  </a:lnTo>
                  <a:lnTo>
                    <a:pt x="22301" y="44589"/>
                  </a:lnTo>
                  <a:lnTo>
                    <a:pt x="30977" y="42837"/>
                  </a:lnTo>
                  <a:lnTo>
                    <a:pt x="38066" y="38058"/>
                  </a:lnTo>
                  <a:lnTo>
                    <a:pt x="42848" y="30970"/>
                  </a:lnTo>
                  <a:lnTo>
                    <a:pt x="44602" y="22288"/>
                  </a:lnTo>
                  <a:lnTo>
                    <a:pt x="42848" y="13614"/>
                  </a:lnTo>
                  <a:lnTo>
                    <a:pt x="38066" y="6529"/>
                  </a:lnTo>
                  <a:lnTo>
                    <a:pt x="30977" y="1752"/>
                  </a:lnTo>
                  <a:lnTo>
                    <a:pt x="22301" y="0"/>
                  </a:lnTo>
                  <a:close/>
                </a:path>
              </a:pathLst>
            </a:custGeom>
            <a:grpFill/>
          </p:spPr>
          <p:txBody>
            <a:bodyPr wrap="square" lIns="0" tIns="0" rIns="0" bIns="0" rtlCol="0"/>
            <a:lstStyle/>
            <a:p>
              <a:endParaRPr dirty="0"/>
            </a:p>
          </p:txBody>
        </p:sp>
        <p:sp>
          <p:nvSpPr>
            <p:cNvPr id="27" name="object 14">
              <a:extLst>
                <a:ext uri="{FF2B5EF4-FFF2-40B4-BE49-F238E27FC236}">
                  <a16:creationId xmlns:a16="http://schemas.microsoft.com/office/drawing/2014/main" id="{ECE33BC6-EF12-4C80-9264-5C9AB84A01D7}"/>
                </a:ext>
              </a:extLst>
            </p:cNvPr>
            <p:cNvSpPr/>
            <p:nvPr/>
          </p:nvSpPr>
          <p:spPr>
            <a:xfrm>
              <a:off x="8744475" y="6066307"/>
              <a:ext cx="45085" cy="45085"/>
            </a:xfrm>
            <a:custGeom>
              <a:avLst/>
              <a:gdLst/>
              <a:ahLst/>
              <a:cxnLst/>
              <a:rect l="l" t="t" r="r" b="b"/>
              <a:pathLst>
                <a:path w="45084" h="45085">
                  <a:moveTo>
                    <a:pt x="22301" y="0"/>
                  </a:moveTo>
                  <a:lnTo>
                    <a:pt x="13624" y="1752"/>
                  </a:lnTo>
                  <a:lnTo>
                    <a:pt x="6535" y="6529"/>
                  </a:lnTo>
                  <a:lnTo>
                    <a:pt x="1753" y="13614"/>
                  </a:lnTo>
                  <a:lnTo>
                    <a:pt x="0" y="22288"/>
                  </a:lnTo>
                  <a:lnTo>
                    <a:pt x="1753" y="30970"/>
                  </a:lnTo>
                  <a:lnTo>
                    <a:pt x="6535" y="38058"/>
                  </a:lnTo>
                  <a:lnTo>
                    <a:pt x="13624" y="42837"/>
                  </a:lnTo>
                  <a:lnTo>
                    <a:pt x="22301" y="44589"/>
                  </a:lnTo>
                  <a:lnTo>
                    <a:pt x="30975" y="42837"/>
                  </a:lnTo>
                  <a:lnTo>
                    <a:pt x="38060" y="38058"/>
                  </a:lnTo>
                  <a:lnTo>
                    <a:pt x="42837" y="30970"/>
                  </a:lnTo>
                  <a:lnTo>
                    <a:pt x="44589" y="22288"/>
                  </a:lnTo>
                  <a:lnTo>
                    <a:pt x="42837" y="13614"/>
                  </a:lnTo>
                  <a:lnTo>
                    <a:pt x="38060" y="6529"/>
                  </a:lnTo>
                  <a:lnTo>
                    <a:pt x="30975" y="1752"/>
                  </a:lnTo>
                  <a:lnTo>
                    <a:pt x="22301" y="0"/>
                  </a:lnTo>
                  <a:close/>
                </a:path>
              </a:pathLst>
            </a:custGeom>
            <a:grpFill/>
          </p:spPr>
          <p:txBody>
            <a:bodyPr wrap="square" lIns="0" tIns="0" rIns="0" bIns="0" rtlCol="0"/>
            <a:lstStyle/>
            <a:p>
              <a:endParaRPr dirty="0"/>
            </a:p>
          </p:txBody>
        </p:sp>
        <p:sp>
          <p:nvSpPr>
            <p:cNvPr id="28" name="object 15">
              <a:extLst>
                <a:ext uri="{FF2B5EF4-FFF2-40B4-BE49-F238E27FC236}">
                  <a16:creationId xmlns:a16="http://schemas.microsoft.com/office/drawing/2014/main" id="{AE3B9F33-925F-4518-A488-A174701D4477}"/>
                </a:ext>
              </a:extLst>
            </p:cNvPr>
            <p:cNvSpPr/>
            <p:nvPr/>
          </p:nvSpPr>
          <p:spPr>
            <a:xfrm>
              <a:off x="8869340" y="6066307"/>
              <a:ext cx="45085" cy="45085"/>
            </a:xfrm>
            <a:custGeom>
              <a:avLst/>
              <a:gdLst/>
              <a:ahLst/>
              <a:cxnLst/>
              <a:rect l="l" t="t" r="r" b="b"/>
              <a:pathLst>
                <a:path w="45084" h="45085">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grpFill/>
          </p:spPr>
          <p:txBody>
            <a:bodyPr wrap="square" lIns="0" tIns="0" rIns="0" bIns="0" rtlCol="0"/>
            <a:lstStyle/>
            <a:p>
              <a:endParaRPr dirty="0"/>
            </a:p>
          </p:txBody>
        </p:sp>
        <p:sp>
          <p:nvSpPr>
            <p:cNvPr id="29" name="object 16">
              <a:extLst>
                <a:ext uri="{FF2B5EF4-FFF2-40B4-BE49-F238E27FC236}">
                  <a16:creationId xmlns:a16="http://schemas.microsoft.com/office/drawing/2014/main" id="{83570960-1CF9-4220-A07A-2A6036E5D58B}"/>
                </a:ext>
              </a:extLst>
            </p:cNvPr>
            <p:cNvSpPr/>
            <p:nvPr/>
          </p:nvSpPr>
          <p:spPr>
            <a:xfrm>
              <a:off x="8994193" y="6066307"/>
              <a:ext cx="45085" cy="45085"/>
            </a:xfrm>
            <a:custGeom>
              <a:avLst/>
              <a:gdLst/>
              <a:ahLst/>
              <a:cxnLst/>
              <a:rect l="l" t="t" r="r" b="b"/>
              <a:pathLst>
                <a:path w="45084" h="45085">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grpFill/>
          </p:spPr>
          <p:txBody>
            <a:bodyPr wrap="square" lIns="0" tIns="0" rIns="0" bIns="0" rtlCol="0"/>
            <a:lstStyle/>
            <a:p>
              <a:endParaRPr dirty="0"/>
            </a:p>
          </p:txBody>
        </p:sp>
        <p:sp>
          <p:nvSpPr>
            <p:cNvPr id="30" name="object 17">
              <a:extLst>
                <a:ext uri="{FF2B5EF4-FFF2-40B4-BE49-F238E27FC236}">
                  <a16:creationId xmlns:a16="http://schemas.microsoft.com/office/drawing/2014/main" id="{C7B9A7AE-B61E-499F-A4FF-E3BA9F4FDDB4}"/>
                </a:ext>
              </a:extLst>
            </p:cNvPr>
            <p:cNvSpPr/>
            <p:nvPr/>
          </p:nvSpPr>
          <p:spPr>
            <a:xfrm>
              <a:off x="8494782" y="6316010"/>
              <a:ext cx="45085" cy="45085"/>
            </a:xfrm>
            <a:custGeom>
              <a:avLst/>
              <a:gdLst/>
              <a:ahLst/>
              <a:cxnLst/>
              <a:rect l="l" t="t" r="r" b="b"/>
              <a:pathLst>
                <a:path w="45084" h="45085">
                  <a:moveTo>
                    <a:pt x="22288" y="0"/>
                  </a:moveTo>
                  <a:lnTo>
                    <a:pt x="13614" y="1752"/>
                  </a:lnTo>
                  <a:lnTo>
                    <a:pt x="6529" y="6530"/>
                  </a:lnTo>
                  <a:lnTo>
                    <a:pt x="1752" y="13619"/>
                  </a:lnTo>
                  <a:lnTo>
                    <a:pt x="0" y="22301"/>
                  </a:lnTo>
                  <a:lnTo>
                    <a:pt x="1752" y="30975"/>
                  </a:lnTo>
                  <a:lnTo>
                    <a:pt x="6529" y="38060"/>
                  </a:lnTo>
                  <a:lnTo>
                    <a:pt x="13614" y="42837"/>
                  </a:lnTo>
                  <a:lnTo>
                    <a:pt x="22288" y="44589"/>
                  </a:lnTo>
                  <a:lnTo>
                    <a:pt x="30962" y="42837"/>
                  </a:lnTo>
                  <a:lnTo>
                    <a:pt x="38047" y="38060"/>
                  </a:lnTo>
                  <a:lnTo>
                    <a:pt x="42824" y="30975"/>
                  </a:lnTo>
                  <a:lnTo>
                    <a:pt x="44576" y="22301"/>
                  </a:lnTo>
                  <a:lnTo>
                    <a:pt x="42824" y="13619"/>
                  </a:lnTo>
                  <a:lnTo>
                    <a:pt x="38047" y="6530"/>
                  </a:lnTo>
                  <a:lnTo>
                    <a:pt x="30962" y="1752"/>
                  </a:lnTo>
                  <a:lnTo>
                    <a:pt x="22288" y="0"/>
                  </a:lnTo>
                  <a:close/>
                </a:path>
              </a:pathLst>
            </a:custGeom>
            <a:grpFill/>
          </p:spPr>
          <p:txBody>
            <a:bodyPr wrap="square" lIns="0" tIns="0" rIns="0" bIns="0" rtlCol="0"/>
            <a:lstStyle/>
            <a:p>
              <a:endParaRPr dirty="0"/>
            </a:p>
          </p:txBody>
        </p:sp>
        <p:sp>
          <p:nvSpPr>
            <p:cNvPr id="31" name="object 18">
              <a:extLst>
                <a:ext uri="{FF2B5EF4-FFF2-40B4-BE49-F238E27FC236}">
                  <a16:creationId xmlns:a16="http://schemas.microsoft.com/office/drawing/2014/main" id="{50B7A7B5-BAB0-4958-B133-E1DA7F9B1A6F}"/>
                </a:ext>
              </a:extLst>
            </p:cNvPr>
            <p:cNvSpPr/>
            <p:nvPr/>
          </p:nvSpPr>
          <p:spPr>
            <a:xfrm>
              <a:off x="8619621" y="6316010"/>
              <a:ext cx="45085" cy="45085"/>
            </a:xfrm>
            <a:custGeom>
              <a:avLst/>
              <a:gdLst/>
              <a:ahLst/>
              <a:cxnLst/>
              <a:rect l="l" t="t" r="r" b="b"/>
              <a:pathLst>
                <a:path w="45084" h="45085">
                  <a:moveTo>
                    <a:pt x="22301" y="0"/>
                  </a:moveTo>
                  <a:lnTo>
                    <a:pt x="13624" y="1752"/>
                  </a:lnTo>
                  <a:lnTo>
                    <a:pt x="6535" y="6530"/>
                  </a:lnTo>
                  <a:lnTo>
                    <a:pt x="1753" y="13619"/>
                  </a:lnTo>
                  <a:lnTo>
                    <a:pt x="0" y="22301"/>
                  </a:lnTo>
                  <a:lnTo>
                    <a:pt x="1753" y="30975"/>
                  </a:lnTo>
                  <a:lnTo>
                    <a:pt x="6535" y="38060"/>
                  </a:lnTo>
                  <a:lnTo>
                    <a:pt x="13624" y="42837"/>
                  </a:lnTo>
                  <a:lnTo>
                    <a:pt x="22301" y="44589"/>
                  </a:lnTo>
                  <a:lnTo>
                    <a:pt x="30977" y="42837"/>
                  </a:lnTo>
                  <a:lnTo>
                    <a:pt x="38066" y="38060"/>
                  </a:lnTo>
                  <a:lnTo>
                    <a:pt x="42848" y="30975"/>
                  </a:lnTo>
                  <a:lnTo>
                    <a:pt x="44602" y="22301"/>
                  </a:lnTo>
                  <a:lnTo>
                    <a:pt x="42848" y="13619"/>
                  </a:lnTo>
                  <a:lnTo>
                    <a:pt x="38066" y="6530"/>
                  </a:lnTo>
                  <a:lnTo>
                    <a:pt x="30977" y="1752"/>
                  </a:lnTo>
                  <a:lnTo>
                    <a:pt x="22301" y="0"/>
                  </a:lnTo>
                  <a:close/>
                </a:path>
              </a:pathLst>
            </a:custGeom>
            <a:grpFill/>
          </p:spPr>
          <p:txBody>
            <a:bodyPr wrap="square" lIns="0" tIns="0" rIns="0" bIns="0" rtlCol="0"/>
            <a:lstStyle/>
            <a:p>
              <a:endParaRPr dirty="0"/>
            </a:p>
          </p:txBody>
        </p:sp>
        <p:sp>
          <p:nvSpPr>
            <p:cNvPr id="32" name="object 19">
              <a:extLst>
                <a:ext uri="{FF2B5EF4-FFF2-40B4-BE49-F238E27FC236}">
                  <a16:creationId xmlns:a16="http://schemas.microsoft.com/office/drawing/2014/main" id="{7C41CC3B-7E3D-43BE-8799-70F91B06BCAA}"/>
                </a:ext>
              </a:extLst>
            </p:cNvPr>
            <p:cNvSpPr/>
            <p:nvPr/>
          </p:nvSpPr>
          <p:spPr>
            <a:xfrm>
              <a:off x="8744475" y="6316010"/>
              <a:ext cx="45085" cy="45085"/>
            </a:xfrm>
            <a:custGeom>
              <a:avLst/>
              <a:gdLst/>
              <a:ahLst/>
              <a:cxnLst/>
              <a:rect l="l" t="t" r="r" b="b"/>
              <a:pathLst>
                <a:path w="45084" h="45085">
                  <a:moveTo>
                    <a:pt x="22301" y="0"/>
                  </a:moveTo>
                  <a:lnTo>
                    <a:pt x="13624" y="1752"/>
                  </a:lnTo>
                  <a:lnTo>
                    <a:pt x="6535" y="6530"/>
                  </a:lnTo>
                  <a:lnTo>
                    <a:pt x="1753" y="13619"/>
                  </a:lnTo>
                  <a:lnTo>
                    <a:pt x="0" y="22301"/>
                  </a:lnTo>
                  <a:lnTo>
                    <a:pt x="1753" y="30975"/>
                  </a:lnTo>
                  <a:lnTo>
                    <a:pt x="6535" y="38060"/>
                  </a:lnTo>
                  <a:lnTo>
                    <a:pt x="13624" y="42837"/>
                  </a:lnTo>
                  <a:lnTo>
                    <a:pt x="22301" y="44589"/>
                  </a:lnTo>
                  <a:lnTo>
                    <a:pt x="30975" y="42837"/>
                  </a:lnTo>
                  <a:lnTo>
                    <a:pt x="38060" y="38060"/>
                  </a:lnTo>
                  <a:lnTo>
                    <a:pt x="42837" y="30975"/>
                  </a:lnTo>
                  <a:lnTo>
                    <a:pt x="44589" y="22301"/>
                  </a:lnTo>
                  <a:lnTo>
                    <a:pt x="42837" y="13619"/>
                  </a:lnTo>
                  <a:lnTo>
                    <a:pt x="38060" y="6530"/>
                  </a:lnTo>
                  <a:lnTo>
                    <a:pt x="30975" y="1752"/>
                  </a:lnTo>
                  <a:lnTo>
                    <a:pt x="22301" y="0"/>
                  </a:lnTo>
                  <a:close/>
                </a:path>
              </a:pathLst>
            </a:custGeom>
            <a:grpFill/>
          </p:spPr>
          <p:txBody>
            <a:bodyPr wrap="square" lIns="0" tIns="0" rIns="0" bIns="0" rtlCol="0"/>
            <a:lstStyle/>
            <a:p>
              <a:endParaRPr dirty="0"/>
            </a:p>
          </p:txBody>
        </p:sp>
        <p:sp>
          <p:nvSpPr>
            <p:cNvPr id="33" name="object 20">
              <a:extLst>
                <a:ext uri="{FF2B5EF4-FFF2-40B4-BE49-F238E27FC236}">
                  <a16:creationId xmlns:a16="http://schemas.microsoft.com/office/drawing/2014/main" id="{E981DE98-8BF9-4EED-A01F-4F5C666B5585}"/>
                </a:ext>
              </a:extLst>
            </p:cNvPr>
            <p:cNvSpPr/>
            <p:nvPr/>
          </p:nvSpPr>
          <p:spPr>
            <a:xfrm>
              <a:off x="8869340" y="6316010"/>
              <a:ext cx="45085" cy="45085"/>
            </a:xfrm>
            <a:custGeom>
              <a:avLst/>
              <a:gdLst/>
              <a:ahLst/>
              <a:cxnLst/>
              <a:rect l="l" t="t" r="r" b="b"/>
              <a:pathLst>
                <a:path w="45084" h="45085">
                  <a:moveTo>
                    <a:pt x="22288" y="0"/>
                  </a:moveTo>
                  <a:lnTo>
                    <a:pt x="13614" y="1752"/>
                  </a:lnTo>
                  <a:lnTo>
                    <a:pt x="6529" y="6530"/>
                  </a:lnTo>
                  <a:lnTo>
                    <a:pt x="1752" y="13619"/>
                  </a:lnTo>
                  <a:lnTo>
                    <a:pt x="0" y="22301"/>
                  </a:lnTo>
                  <a:lnTo>
                    <a:pt x="1752" y="30975"/>
                  </a:lnTo>
                  <a:lnTo>
                    <a:pt x="6529" y="38060"/>
                  </a:lnTo>
                  <a:lnTo>
                    <a:pt x="13614" y="42837"/>
                  </a:lnTo>
                  <a:lnTo>
                    <a:pt x="22288" y="44589"/>
                  </a:lnTo>
                  <a:lnTo>
                    <a:pt x="30962" y="42837"/>
                  </a:lnTo>
                  <a:lnTo>
                    <a:pt x="38047" y="38060"/>
                  </a:lnTo>
                  <a:lnTo>
                    <a:pt x="42824" y="30975"/>
                  </a:lnTo>
                  <a:lnTo>
                    <a:pt x="44576" y="22301"/>
                  </a:lnTo>
                  <a:lnTo>
                    <a:pt x="42824" y="13619"/>
                  </a:lnTo>
                  <a:lnTo>
                    <a:pt x="38047" y="6530"/>
                  </a:lnTo>
                  <a:lnTo>
                    <a:pt x="30962" y="1752"/>
                  </a:lnTo>
                  <a:lnTo>
                    <a:pt x="22288" y="0"/>
                  </a:lnTo>
                  <a:close/>
                </a:path>
              </a:pathLst>
            </a:custGeom>
            <a:grpFill/>
          </p:spPr>
          <p:txBody>
            <a:bodyPr wrap="square" lIns="0" tIns="0" rIns="0" bIns="0" rtlCol="0"/>
            <a:lstStyle/>
            <a:p>
              <a:endParaRPr dirty="0"/>
            </a:p>
          </p:txBody>
        </p:sp>
        <p:sp>
          <p:nvSpPr>
            <p:cNvPr id="34" name="object 21">
              <a:extLst>
                <a:ext uri="{FF2B5EF4-FFF2-40B4-BE49-F238E27FC236}">
                  <a16:creationId xmlns:a16="http://schemas.microsoft.com/office/drawing/2014/main" id="{859DC257-08CD-4A50-98B5-876C2A72948E}"/>
                </a:ext>
              </a:extLst>
            </p:cNvPr>
            <p:cNvSpPr/>
            <p:nvPr/>
          </p:nvSpPr>
          <p:spPr>
            <a:xfrm>
              <a:off x="8994193" y="6316010"/>
              <a:ext cx="45085" cy="45085"/>
            </a:xfrm>
            <a:custGeom>
              <a:avLst/>
              <a:gdLst/>
              <a:ahLst/>
              <a:cxnLst/>
              <a:rect l="l" t="t" r="r" b="b"/>
              <a:pathLst>
                <a:path w="45084" h="45085">
                  <a:moveTo>
                    <a:pt x="22288" y="0"/>
                  </a:moveTo>
                  <a:lnTo>
                    <a:pt x="13614" y="1752"/>
                  </a:lnTo>
                  <a:lnTo>
                    <a:pt x="6529" y="6530"/>
                  </a:lnTo>
                  <a:lnTo>
                    <a:pt x="1752" y="13619"/>
                  </a:lnTo>
                  <a:lnTo>
                    <a:pt x="0" y="22301"/>
                  </a:lnTo>
                  <a:lnTo>
                    <a:pt x="1752" y="30975"/>
                  </a:lnTo>
                  <a:lnTo>
                    <a:pt x="6529" y="38060"/>
                  </a:lnTo>
                  <a:lnTo>
                    <a:pt x="13614" y="42837"/>
                  </a:lnTo>
                  <a:lnTo>
                    <a:pt x="22288" y="44589"/>
                  </a:lnTo>
                  <a:lnTo>
                    <a:pt x="30962" y="42837"/>
                  </a:lnTo>
                  <a:lnTo>
                    <a:pt x="38047" y="38060"/>
                  </a:lnTo>
                  <a:lnTo>
                    <a:pt x="42824" y="30975"/>
                  </a:lnTo>
                  <a:lnTo>
                    <a:pt x="44576" y="22301"/>
                  </a:lnTo>
                  <a:lnTo>
                    <a:pt x="42824" y="13619"/>
                  </a:lnTo>
                  <a:lnTo>
                    <a:pt x="38047" y="6530"/>
                  </a:lnTo>
                  <a:lnTo>
                    <a:pt x="30962" y="1752"/>
                  </a:lnTo>
                  <a:lnTo>
                    <a:pt x="22288" y="0"/>
                  </a:lnTo>
                  <a:close/>
                </a:path>
              </a:pathLst>
            </a:custGeom>
            <a:grpFill/>
          </p:spPr>
          <p:txBody>
            <a:bodyPr wrap="square" lIns="0" tIns="0" rIns="0" bIns="0" rtlCol="0"/>
            <a:lstStyle/>
            <a:p>
              <a:endParaRPr dirty="0"/>
            </a:p>
          </p:txBody>
        </p:sp>
        <p:sp>
          <p:nvSpPr>
            <p:cNvPr id="35" name="object 22">
              <a:extLst>
                <a:ext uri="{FF2B5EF4-FFF2-40B4-BE49-F238E27FC236}">
                  <a16:creationId xmlns:a16="http://schemas.microsoft.com/office/drawing/2014/main" id="{1D5C1E28-5B95-41A6-A414-82FC2D3A7EF4}"/>
                </a:ext>
              </a:extLst>
            </p:cNvPr>
            <p:cNvSpPr/>
            <p:nvPr/>
          </p:nvSpPr>
          <p:spPr>
            <a:xfrm>
              <a:off x="8494782" y="6191158"/>
              <a:ext cx="45085" cy="45085"/>
            </a:xfrm>
            <a:custGeom>
              <a:avLst/>
              <a:gdLst/>
              <a:ahLst/>
              <a:cxnLst/>
              <a:rect l="l" t="t" r="r" b="b"/>
              <a:pathLst>
                <a:path w="45084" h="45085">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grpFill/>
          </p:spPr>
          <p:txBody>
            <a:bodyPr wrap="square" lIns="0" tIns="0" rIns="0" bIns="0" rtlCol="0"/>
            <a:lstStyle/>
            <a:p>
              <a:endParaRPr dirty="0"/>
            </a:p>
          </p:txBody>
        </p:sp>
        <p:sp>
          <p:nvSpPr>
            <p:cNvPr id="36" name="object 23">
              <a:extLst>
                <a:ext uri="{FF2B5EF4-FFF2-40B4-BE49-F238E27FC236}">
                  <a16:creationId xmlns:a16="http://schemas.microsoft.com/office/drawing/2014/main" id="{DE471293-B708-4DC9-946D-51AA3DA70850}"/>
                </a:ext>
              </a:extLst>
            </p:cNvPr>
            <p:cNvSpPr/>
            <p:nvPr/>
          </p:nvSpPr>
          <p:spPr>
            <a:xfrm>
              <a:off x="8619621" y="6191158"/>
              <a:ext cx="45085" cy="45085"/>
            </a:xfrm>
            <a:custGeom>
              <a:avLst/>
              <a:gdLst/>
              <a:ahLst/>
              <a:cxnLst/>
              <a:rect l="l" t="t" r="r" b="b"/>
              <a:pathLst>
                <a:path w="45084" h="45085">
                  <a:moveTo>
                    <a:pt x="22301" y="0"/>
                  </a:moveTo>
                  <a:lnTo>
                    <a:pt x="13624" y="1752"/>
                  </a:lnTo>
                  <a:lnTo>
                    <a:pt x="6535" y="6529"/>
                  </a:lnTo>
                  <a:lnTo>
                    <a:pt x="1753" y="13614"/>
                  </a:lnTo>
                  <a:lnTo>
                    <a:pt x="0" y="22288"/>
                  </a:lnTo>
                  <a:lnTo>
                    <a:pt x="1753" y="30970"/>
                  </a:lnTo>
                  <a:lnTo>
                    <a:pt x="6535" y="38058"/>
                  </a:lnTo>
                  <a:lnTo>
                    <a:pt x="13624" y="42837"/>
                  </a:lnTo>
                  <a:lnTo>
                    <a:pt x="22301" y="44589"/>
                  </a:lnTo>
                  <a:lnTo>
                    <a:pt x="30977" y="42837"/>
                  </a:lnTo>
                  <a:lnTo>
                    <a:pt x="38066" y="38058"/>
                  </a:lnTo>
                  <a:lnTo>
                    <a:pt x="42848" y="30970"/>
                  </a:lnTo>
                  <a:lnTo>
                    <a:pt x="44602" y="22288"/>
                  </a:lnTo>
                  <a:lnTo>
                    <a:pt x="42848" y="13614"/>
                  </a:lnTo>
                  <a:lnTo>
                    <a:pt x="38066" y="6529"/>
                  </a:lnTo>
                  <a:lnTo>
                    <a:pt x="30977" y="1752"/>
                  </a:lnTo>
                  <a:lnTo>
                    <a:pt x="22301" y="0"/>
                  </a:lnTo>
                  <a:close/>
                </a:path>
              </a:pathLst>
            </a:custGeom>
            <a:grpFill/>
          </p:spPr>
          <p:txBody>
            <a:bodyPr wrap="square" lIns="0" tIns="0" rIns="0" bIns="0" rtlCol="0"/>
            <a:lstStyle/>
            <a:p>
              <a:endParaRPr dirty="0"/>
            </a:p>
          </p:txBody>
        </p:sp>
        <p:sp>
          <p:nvSpPr>
            <p:cNvPr id="37" name="object 24">
              <a:extLst>
                <a:ext uri="{FF2B5EF4-FFF2-40B4-BE49-F238E27FC236}">
                  <a16:creationId xmlns:a16="http://schemas.microsoft.com/office/drawing/2014/main" id="{B9480946-F89B-4303-8E21-D56E10BA6E74}"/>
                </a:ext>
              </a:extLst>
            </p:cNvPr>
            <p:cNvSpPr/>
            <p:nvPr/>
          </p:nvSpPr>
          <p:spPr>
            <a:xfrm>
              <a:off x="8744475" y="6191158"/>
              <a:ext cx="45085" cy="45085"/>
            </a:xfrm>
            <a:custGeom>
              <a:avLst/>
              <a:gdLst/>
              <a:ahLst/>
              <a:cxnLst/>
              <a:rect l="l" t="t" r="r" b="b"/>
              <a:pathLst>
                <a:path w="45084" h="45085">
                  <a:moveTo>
                    <a:pt x="22301" y="0"/>
                  </a:moveTo>
                  <a:lnTo>
                    <a:pt x="13624" y="1752"/>
                  </a:lnTo>
                  <a:lnTo>
                    <a:pt x="6535" y="6529"/>
                  </a:lnTo>
                  <a:lnTo>
                    <a:pt x="1753" y="13614"/>
                  </a:lnTo>
                  <a:lnTo>
                    <a:pt x="0" y="22288"/>
                  </a:lnTo>
                  <a:lnTo>
                    <a:pt x="1753" y="30970"/>
                  </a:lnTo>
                  <a:lnTo>
                    <a:pt x="6535" y="38058"/>
                  </a:lnTo>
                  <a:lnTo>
                    <a:pt x="13624" y="42837"/>
                  </a:lnTo>
                  <a:lnTo>
                    <a:pt x="22301" y="44589"/>
                  </a:lnTo>
                  <a:lnTo>
                    <a:pt x="30975" y="42837"/>
                  </a:lnTo>
                  <a:lnTo>
                    <a:pt x="38060" y="38058"/>
                  </a:lnTo>
                  <a:lnTo>
                    <a:pt x="42837" y="30970"/>
                  </a:lnTo>
                  <a:lnTo>
                    <a:pt x="44589" y="22288"/>
                  </a:lnTo>
                  <a:lnTo>
                    <a:pt x="42837" y="13614"/>
                  </a:lnTo>
                  <a:lnTo>
                    <a:pt x="38060" y="6529"/>
                  </a:lnTo>
                  <a:lnTo>
                    <a:pt x="30975" y="1752"/>
                  </a:lnTo>
                  <a:lnTo>
                    <a:pt x="22301" y="0"/>
                  </a:lnTo>
                  <a:close/>
                </a:path>
              </a:pathLst>
            </a:custGeom>
            <a:grpFill/>
          </p:spPr>
          <p:txBody>
            <a:bodyPr wrap="square" lIns="0" tIns="0" rIns="0" bIns="0" rtlCol="0"/>
            <a:lstStyle/>
            <a:p>
              <a:endParaRPr dirty="0"/>
            </a:p>
          </p:txBody>
        </p:sp>
        <p:sp>
          <p:nvSpPr>
            <p:cNvPr id="38" name="object 25">
              <a:extLst>
                <a:ext uri="{FF2B5EF4-FFF2-40B4-BE49-F238E27FC236}">
                  <a16:creationId xmlns:a16="http://schemas.microsoft.com/office/drawing/2014/main" id="{C7BEC3A7-F8C4-4656-BCD4-D9BDECA4C4D4}"/>
                </a:ext>
              </a:extLst>
            </p:cNvPr>
            <p:cNvSpPr/>
            <p:nvPr/>
          </p:nvSpPr>
          <p:spPr>
            <a:xfrm>
              <a:off x="8869340" y="6191158"/>
              <a:ext cx="45085" cy="45085"/>
            </a:xfrm>
            <a:custGeom>
              <a:avLst/>
              <a:gdLst/>
              <a:ahLst/>
              <a:cxnLst/>
              <a:rect l="l" t="t" r="r" b="b"/>
              <a:pathLst>
                <a:path w="45084" h="45085">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grpFill/>
          </p:spPr>
          <p:txBody>
            <a:bodyPr wrap="square" lIns="0" tIns="0" rIns="0" bIns="0" rtlCol="0"/>
            <a:lstStyle/>
            <a:p>
              <a:endParaRPr dirty="0"/>
            </a:p>
          </p:txBody>
        </p:sp>
        <p:sp>
          <p:nvSpPr>
            <p:cNvPr id="39" name="object 26">
              <a:extLst>
                <a:ext uri="{FF2B5EF4-FFF2-40B4-BE49-F238E27FC236}">
                  <a16:creationId xmlns:a16="http://schemas.microsoft.com/office/drawing/2014/main" id="{2F5E6349-B98E-4C67-975C-B52E09C7A121}"/>
                </a:ext>
              </a:extLst>
            </p:cNvPr>
            <p:cNvSpPr/>
            <p:nvPr/>
          </p:nvSpPr>
          <p:spPr>
            <a:xfrm>
              <a:off x="8994193" y="6191158"/>
              <a:ext cx="45085" cy="45085"/>
            </a:xfrm>
            <a:custGeom>
              <a:avLst/>
              <a:gdLst/>
              <a:ahLst/>
              <a:cxnLst/>
              <a:rect l="l" t="t" r="r" b="b"/>
              <a:pathLst>
                <a:path w="45084" h="45085">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grpFill/>
          </p:spPr>
          <p:txBody>
            <a:bodyPr wrap="square" lIns="0" tIns="0" rIns="0" bIns="0" rtlCol="0"/>
            <a:lstStyle/>
            <a:p>
              <a:endParaRPr dirty="0"/>
            </a:p>
          </p:txBody>
        </p:sp>
      </p:grpSp>
      <p:sp>
        <p:nvSpPr>
          <p:cNvPr id="40" name="object 26">
            <a:extLst>
              <a:ext uri="{FF2B5EF4-FFF2-40B4-BE49-F238E27FC236}">
                <a16:creationId xmlns:a16="http://schemas.microsoft.com/office/drawing/2014/main" id="{44262462-5EBE-4718-BAC7-FB7254BBEE67}"/>
              </a:ext>
            </a:extLst>
          </p:cNvPr>
          <p:cNvSpPr/>
          <p:nvPr userDrawn="1"/>
        </p:nvSpPr>
        <p:spPr>
          <a:xfrm>
            <a:off x="2921000" y="2159000"/>
            <a:ext cx="6350000" cy="2540000"/>
          </a:xfrm>
          <a:custGeom>
            <a:avLst/>
            <a:gdLst/>
            <a:ahLst/>
            <a:cxnLst/>
            <a:rect l="l" t="t" r="r" b="b"/>
            <a:pathLst>
              <a:path w="6350000" h="2540000">
                <a:moveTo>
                  <a:pt x="0" y="2540000"/>
                </a:moveTo>
                <a:lnTo>
                  <a:pt x="6350000" y="2540000"/>
                </a:lnTo>
                <a:lnTo>
                  <a:pt x="6350000" y="0"/>
                </a:lnTo>
                <a:lnTo>
                  <a:pt x="0" y="0"/>
                </a:lnTo>
                <a:lnTo>
                  <a:pt x="0" y="2540000"/>
                </a:lnTo>
                <a:close/>
              </a:path>
            </a:pathLst>
          </a:custGeom>
          <a:solidFill>
            <a:srgbClr val="E7EFF3"/>
          </a:solidFill>
        </p:spPr>
        <p:txBody>
          <a:bodyPr wrap="square" lIns="0" tIns="0" rIns="0" bIns="0" rtlCol="0"/>
          <a:lstStyle/>
          <a:p>
            <a:endParaRPr dirty="0"/>
          </a:p>
        </p:txBody>
      </p:sp>
      <p:sp>
        <p:nvSpPr>
          <p:cNvPr id="41" name="Text Placeholder 35">
            <a:extLst>
              <a:ext uri="{FF2B5EF4-FFF2-40B4-BE49-F238E27FC236}">
                <a16:creationId xmlns:a16="http://schemas.microsoft.com/office/drawing/2014/main" id="{5E2634C0-3D0B-487F-A448-3B6BEFAEBC4C}"/>
              </a:ext>
            </a:extLst>
          </p:cNvPr>
          <p:cNvSpPr>
            <a:spLocks noGrp="1"/>
          </p:cNvSpPr>
          <p:nvPr>
            <p:ph type="body" sz="quarter" idx="11" hasCustomPrompt="1"/>
          </p:nvPr>
        </p:nvSpPr>
        <p:spPr>
          <a:xfrm>
            <a:off x="2921000" y="2607150"/>
            <a:ext cx="6350000" cy="1565993"/>
          </a:xfrm>
          <a:prstGeom prst="rect">
            <a:avLst/>
          </a:prstGeom>
        </p:spPr>
        <p:txBody>
          <a:bodyPr/>
          <a:lstStyle>
            <a:lvl1pPr marL="0" indent="0" algn="ctr">
              <a:lnSpc>
                <a:spcPts val="6400"/>
              </a:lnSpc>
              <a:spcBef>
                <a:spcPts val="500"/>
              </a:spcBef>
              <a:buFontTx/>
              <a:buNone/>
              <a:defRPr sz="6600" kern="1200" baseline="0">
                <a:solidFill>
                  <a:schemeClr val="tx2"/>
                </a:solidFill>
                <a:latin typeface="Barlow SemiBold" panose="00000700000000000000" pitchFamily="2" charset="0"/>
              </a:defRPr>
            </a:lvl1pPr>
          </a:lstStyle>
          <a:p>
            <a:pPr lvl="0"/>
            <a:r>
              <a:rPr lang="en-US"/>
              <a:t>Questions?/ Thank you</a:t>
            </a:r>
          </a:p>
        </p:txBody>
      </p:sp>
    </p:spTree>
    <p:extLst>
      <p:ext uri="{BB962C8B-B14F-4D97-AF65-F5344CB8AC3E}">
        <p14:creationId xmlns:p14="http://schemas.microsoft.com/office/powerpoint/2010/main" val="3706223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E53F713-661B-EC47-B9B2-D09B81F2506F}"/>
              </a:ext>
            </a:extLst>
          </p:cNvPr>
          <p:cNvSpPr>
            <a:spLocks noGrp="1"/>
          </p:cNvSpPr>
          <p:nvPr>
            <p:ph type="dt" sz="half" idx="10"/>
          </p:nvPr>
        </p:nvSpPr>
        <p:spPr/>
        <p:txBody>
          <a:bodyPr/>
          <a:lstStyle/>
          <a:p>
            <a:fld id="{2409A8C5-C592-A844-85BA-DE46AA047394}" type="datetime1">
              <a:rPr lang="en-US" smtClean="0"/>
              <a:t>11/2/2021</a:t>
            </a:fld>
            <a:endParaRPr lang="en-US" dirty="0"/>
          </a:p>
        </p:txBody>
      </p:sp>
      <p:sp>
        <p:nvSpPr>
          <p:cNvPr id="9" name="Footer Placeholder 8">
            <a:extLst>
              <a:ext uri="{FF2B5EF4-FFF2-40B4-BE49-F238E27FC236}">
                <a16:creationId xmlns:a16="http://schemas.microsoft.com/office/drawing/2014/main" id="{67CC0F34-7B31-6B4C-B571-1652290C5E51}"/>
              </a:ext>
            </a:extLst>
          </p:cNvPr>
          <p:cNvSpPr>
            <a:spLocks noGrp="1"/>
          </p:cNvSpPr>
          <p:nvPr>
            <p:ph type="ftr" sz="quarter" idx="11"/>
          </p:nvPr>
        </p:nvSpPr>
        <p:spPr/>
        <p:txBody>
          <a:bodyPr/>
          <a:lstStyle/>
          <a:p>
            <a:endParaRPr lang="en-US" dirty="0"/>
          </a:p>
        </p:txBody>
      </p:sp>
      <p:sp>
        <p:nvSpPr>
          <p:cNvPr id="11" name="Holder 6">
            <a:extLst>
              <a:ext uri="{FF2B5EF4-FFF2-40B4-BE49-F238E27FC236}">
                <a16:creationId xmlns:a16="http://schemas.microsoft.com/office/drawing/2014/main" id="{EECB0DE9-8900-4694-94E5-7CC95AC70536}"/>
              </a:ext>
            </a:extLst>
          </p:cNvPr>
          <p:cNvSpPr>
            <a:spLocks noGrp="1"/>
          </p:cNvSpPr>
          <p:nvPr>
            <p:ph type="sldNum" sz="quarter" idx="7"/>
          </p:nvPr>
        </p:nvSpPr>
        <p:spPr>
          <a:xfrm>
            <a:off x="11575694" y="6488684"/>
            <a:ext cx="235306" cy="153888"/>
          </a:xfrm>
          <a:prstGeom prst="rect">
            <a:avLst/>
          </a:prstGeom>
        </p:spPr>
        <p:txBody>
          <a:bodyPr wrap="square" lIns="0" tIns="0" rIns="0" bIns="0">
            <a:spAutoFit/>
          </a:bodyPr>
          <a:lstStyle>
            <a:lvl1pPr>
              <a:defRPr sz="1000" b="1" i="0" spc="0">
                <a:solidFill>
                  <a:srgbClr val="082C48"/>
                </a:solidFill>
                <a:latin typeface="Barlow SemiBold" pitchFamily="2" charset="77"/>
                <a:cs typeface="Arial"/>
              </a:defRPr>
            </a:lvl1pPr>
          </a:lstStyle>
          <a:p>
            <a:pPr marL="38100">
              <a:spcBef>
                <a:spcPts val="100"/>
              </a:spcBef>
            </a:pPr>
            <a:fld id="{81D60167-4931-47E6-BA6A-407CBD079E47}" type="slidenum">
              <a:rPr lang="en-US" smtClean="0"/>
              <a:pPr marL="38100">
                <a:spcBef>
                  <a:spcPts val="100"/>
                </a:spcBef>
              </a:pPr>
              <a:t>‹#›</a:t>
            </a:fld>
            <a:endParaRPr lang="en-US" dirty="0"/>
          </a:p>
        </p:txBody>
      </p:sp>
      <p:pic>
        <p:nvPicPr>
          <p:cNvPr id="12" name="Picture 11">
            <a:extLst>
              <a:ext uri="{FF2B5EF4-FFF2-40B4-BE49-F238E27FC236}">
                <a16:creationId xmlns:a16="http://schemas.microsoft.com/office/drawing/2014/main" id="{D5CBE452-6F2C-4588-BA7F-2E25E1923F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1472" y="6356368"/>
            <a:ext cx="1058528" cy="264632"/>
          </a:xfrm>
          <a:prstGeom prst="rect">
            <a:avLst/>
          </a:prstGeom>
        </p:spPr>
      </p:pic>
    </p:spTree>
    <p:extLst>
      <p:ext uri="{BB962C8B-B14F-4D97-AF65-F5344CB8AC3E}">
        <p14:creationId xmlns:p14="http://schemas.microsoft.com/office/powerpoint/2010/main" val="24290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stri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A7249-BD7B-4008-821A-2B7F4A5EAF1F}"/>
              </a:ext>
            </a:extLst>
          </p:cNvPr>
          <p:cNvSpPr>
            <a:spLocks noGrp="1"/>
          </p:cNvSpPr>
          <p:nvPr>
            <p:ph type="ctrTitle" hasCustomPrompt="1"/>
          </p:nvPr>
        </p:nvSpPr>
        <p:spPr>
          <a:xfrm>
            <a:off x="4500806" y="2988311"/>
            <a:ext cx="6591735" cy="599428"/>
          </a:xfrm>
          <a:prstGeom prst="rect">
            <a:avLst/>
          </a:prstGeom>
        </p:spPr>
        <p:txBody>
          <a:bodyPr lIns="0" tIns="0" rIns="0" bIns="0" anchor="t" anchorCtr="0"/>
          <a:lstStyle>
            <a:lvl1pPr algn="l">
              <a:lnSpc>
                <a:spcPts val="4000"/>
              </a:lnSpc>
              <a:spcBef>
                <a:spcPts val="600"/>
              </a:spcBef>
              <a:defRPr sz="4000"/>
            </a:lvl1pPr>
          </a:lstStyle>
          <a:p>
            <a:r>
              <a:rPr lang="en-US"/>
              <a:t>Click to add presentation title</a:t>
            </a:r>
          </a:p>
        </p:txBody>
      </p:sp>
      <p:sp>
        <p:nvSpPr>
          <p:cNvPr id="3" name="Subtitle 2">
            <a:extLst>
              <a:ext uri="{FF2B5EF4-FFF2-40B4-BE49-F238E27FC236}">
                <a16:creationId xmlns:a16="http://schemas.microsoft.com/office/drawing/2014/main" id="{F1385463-1EA7-495D-93A9-AB8374D4A417}"/>
              </a:ext>
            </a:extLst>
          </p:cNvPr>
          <p:cNvSpPr>
            <a:spLocks noGrp="1"/>
          </p:cNvSpPr>
          <p:nvPr>
            <p:ph type="subTitle" idx="1" hasCustomPrompt="1"/>
          </p:nvPr>
        </p:nvSpPr>
        <p:spPr>
          <a:xfrm>
            <a:off x="4500806" y="3644900"/>
            <a:ext cx="6591734" cy="482600"/>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5" name="Slide Number Placeholder 4">
            <a:extLst>
              <a:ext uri="{FF2B5EF4-FFF2-40B4-BE49-F238E27FC236}">
                <a16:creationId xmlns:a16="http://schemas.microsoft.com/office/drawing/2014/main" id="{E358743D-AC60-4069-9FC8-6FEBBBC83C94}"/>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7" name="Straight Connector 6">
            <a:extLst>
              <a:ext uri="{FF2B5EF4-FFF2-40B4-BE49-F238E27FC236}">
                <a16:creationId xmlns:a16="http://schemas.microsoft.com/office/drawing/2014/main" id="{9FA1DA0F-13F0-4A06-8C41-12D7BBC2CD73}"/>
              </a:ext>
            </a:extLst>
          </p:cNvPr>
          <p:cNvCxnSpPr>
            <a:cxnSpLocks/>
          </p:cNvCxnSpPr>
          <p:nvPr userDrawn="1"/>
        </p:nvCxnSpPr>
        <p:spPr>
          <a:xfrm>
            <a:off x="4500806" y="274320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03602B-9469-4A9F-9ECE-C6D48337248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00806" y="1020318"/>
            <a:ext cx="2624328" cy="656082"/>
          </a:xfrm>
          <a:prstGeom prst="rect">
            <a:avLst/>
          </a:prstGeom>
        </p:spPr>
      </p:pic>
      <p:sp>
        <p:nvSpPr>
          <p:cNvPr id="10" name="Rectangle 9">
            <a:extLst>
              <a:ext uri="{FF2B5EF4-FFF2-40B4-BE49-F238E27FC236}">
                <a16:creationId xmlns:a16="http://schemas.microsoft.com/office/drawing/2014/main" id="{7B7146B8-AA1B-4B65-B8FA-2D2BDAB35E03}"/>
              </a:ext>
            </a:extLst>
          </p:cNvPr>
          <p:cNvSpPr/>
          <p:nvPr userDrawn="1"/>
        </p:nvSpPr>
        <p:spPr>
          <a:xfrm>
            <a:off x="6531429" y="5978769"/>
            <a:ext cx="5660571" cy="87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stop, door, street, sign&#10;&#10;Description automatically generated">
            <a:extLst>
              <a:ext uri="{FF2B5EF4-FFF2-40B4-BE49-F238E27FC236}">
                <a16:creationId xmlns:a16="http://schemas.microsoft.com/office/drawing/2014/main" id="{B8F565B6-1E8E-446D-B738-6CC666DA1E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8"/>
          <a:stretch/>
        </p:blipFill>
        <p:spPr>
          <a:xfrm>
            <a:off x="1008" y="0"/>
            <a:ext cx="3504192" cy="6858000"/>
          </a:xfrm>
          <a:prstGeom prst="rect">
            <a:avLst/>
          </a:prstGeom>
        </p:spPr>
      </p:pic>
    </p:spTree>
    <p:extLst>
      <p:ext uri="{BB962C8B-B14F-4D97-AF65-F5344CB8AC3E}">
        <p14:creationId xmlns:p14="http://schemas.microsoft.com/office/powerpoint/2010/main" val="2318845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slide layout">
    <p:bg>
      <p:bgPr>
        <a:gradFill flip="none" rotWithShape="1">
          <a:gsLst>
            <a:gs pos="0">
              <a:schemeClr val="accent1"/>
            </a:gs>
            <a:gs pos="100000">
              <a:schemeClr val="accent4"/>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C0344B-AC7D-4ED3-9B6A-87AC0AED83DA}"/>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31463" y="-468065"/>
            <a:ext cx="4110019" cy="3897065"/>
          </a:xfrm>
          <a:prstGeom prst="rect">
            <a:avLst/>
          </a:prstGeom>
        </p:spPr>
      </p:pic>
      <p:sp>
        <p:nvSpPr>
          <p:cNvPr id="3" name="Oval 2">
            <a:extLst>
              <a:ext uri="{FF2B5EF4-FFF2-40B4-BE49-F238E27FC236}">
                <a16:creationId xmlns:a16="http://schemas.microsoft.com/office/drawing/2014/main" id="{99031DEF-FF07-4EBA-8ED1-D0BCE0761541}"/>
              </a:ext>
            </a:extLst>
          </p:cNvPr>
          <p:cNvSpPr/>
          <p:nvPr userDrawn="1"/>
        </p:nvSpPr>
        <p:spPr>
          <a:xfrm>
            <a:off x="9342103" y="45555"/>
            <a:ext cx="3003442" cy="3003442"/>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13302444-772F-483F-ACAB-5A9C92AD5477}"/>
              </a:ext>
            </a:extLst>
          </p:cNvPr>
          <p:cNvSpPr/>
          <p:nvPr userDrawn="1"/>
        </p:nvSpPr>
        <p:spPr>
          <a:xfrm>
            <a:off x="-667824" y="2996005"/>
            <a:ext cx="2393338" cy="2393338"/>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15234474-8C82-40C3-9FD2-F258748BA7A5}"/>
              </a:ext>
            </a:extLst>
          </p:cNvPr>
          <p:cNvSpPr/>
          <p:nvPr userDrawn="1"/>
        </p:nvSpPr>
        <p:spPr>
          <a:xfrm>
            <a:off x="6138505" y="4931795"/>
            <a:ext cx="1761493" cy="1758422"/>
          </a:xfrm>
          <a:custGeom>
            <a:avLst/>
            <a:gdLst>
              <a:gd name="connsiteX0" fmla="*/ 1196669 w 1761493"/>
              <a:gd name="connsiteY0" fmla="*/ 0 h 1758422"/>
              <a:gd name="connsiteX1" fmla="*/ 1662467 w 1761493"/>
              <a:gd name="connsiteY1" fmla="*/ 94040 h 1758422"/>
              <a:gd name="connsiteX2" fmla="*/ 1761493 w 1761493"/>
              <a:gd name="connsiteY2" fmla="*/ 141744 h 1758422"/>
              <a:gd name="connsiteX3" fmla="*/ 140264 w 1761493"/>
              <a:gd name="connsiteY3" fmla="*/ 1758422 h 1758422"/>
              <a:gd name="connsiteX4" fmla="*/ 94040 w 1761493"/>
              <a:gd name="connsiteY4" fmla="*/ 1662467 h 1758422"/>
              <a:gd name="connsiteX5" fmla="*/ 0 w 1761493"/>
              <a:gd name="connsiteY5" fmla="*/ 1196669 h 1758422"/>
              <a:gd name="connsiteX6" fmla="*/ 1196669 w 1761493"/>
              <a:gd name="connsiteY6" fmla="*/ 0 h 17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493" h="1758422">
                <a:moveTo>
                  <a:pt x="1196669" y="0"/>
                </a:moveTo>
                <a:cubicBezTo>
                  <a:pt x="1361895" y="0"/>
                  <a:pt x="1519299" y="33486"/>
                  <a:pt x="1662467" y="94040"/>
                </a:cubicBezTo>
                <a:lnTo>
                  <a:pt x="1761493" y="141744"/>
                </a:lnTo>
                <a:lnTo>
                  <a:pt x="140264" y="1758422"/>
                </a:lnTo>
                <a:lnTo>
                  <a:pt x="94040" y="1662467"/>
                </a:lnTo>
                <a:cubicBezTo>
                  <a:pt x="33486" y="1519299"/>
                  <a:pt x="0" y="1361895"/>
                  <a:pt x="0" y="1196669"/>
                </a:cubicBezTo>
                <a:cubicBezTo>
                  <a:pt x="0" y="535767"/>
                  <a:pt x="535767" y="0"/>
                  <a:pt x="1196669"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Rounded Corners 5">
            <a:extLst>
              <a:ext uri="{FF2B5EF4-FFF2-40B4-BE49-F238E27FC236}">
                <a16:creationId xmlns:a16="http://schemas.microsoft.com/office/drawing/2014/main" id="{792F1F70-9D94-415E-8C46-EDF5C4984FE0}"/>
              </a:ext>
            </a:extLst>
          </p:cNvPr>
          <p:cNvSpPr/>
          <p:nvPr userDrawn="1"/>
        </p:nvSpPr>
        <p:spPr>
          <a:xfrm rot="13518210" flipH="1">
            <a:off x="9189934" y="1137317"/>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1B3F7301-A477-40EF-9888-0BA3A79388FA}"/>
              </a:ext>
            </a:extLst>
          </p:cNvPr>
          <p:cNvSpPr/>
          <p:nvPr userDrawn="1"/>
        </p:nvSpPr>
        <p:spPr>
          <a:xfrm rot="2667893" flipH="1">
            <a:off x="5406738" y="-1762068"/>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8FA8A02-80B9-4432-9D97-44E1953BCBC3}"/>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38810" y="2744694"/>
            <a:ext cx="3734250" cy="3540766"/>
          </a:xfrm>
          <a:prstGeom prst="rect">
            <a:avLst/>
          </a:prstGeom>
        </p:spPr>
      </p:pic>
      <p:pic>
        <p:nvPicPr>
          <p:cNvPr id="9" name="Picture 8">
            <a:extLst>
              <a:ext uri="{FF2B5EF4-FFF2-40B4-BE49-F238E27FC236}">
                <a16:creationId xmlns:a16="http://schemas.microsoft.com/office/drawing/2014/main" id="{E5B2FC88-F8FF-4413-A1B6-B10C498CE31E}"/>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23021" y="768919"/>
            <a:ext cx="3734250" cy="3540766"/>
          </a:xfrm>
          <a:prstGeom prst="rect">
            <a:avLst/>
          </a:prstGeom>
        </p:spPr>
      </p:pic>
      <p:pic>
        <p:nvPicPr>
          <p:cNvPr id="10" name="Picture 9">
            <a:extLst>
              <a:ext uri="{FF2B5EF4-FFF2-40B4-BE49-F238E27FC236}">
                <a16:creationId xmlns:a16="http://schemas.microsoft.com/office/drawing/2014/main" id="{58694BF1-D6CF-4DF3-80FC-66870192B053}"/>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60802" y="-1414282"/>
            <a:ext cx="3734250" cy="3540766"/>
          </a:xfrm>
          <a:prstGeom prst="rect">
            <a:avLst/>
          </a:prstGeom>
        </p:spPr>
      </p:pic>
      <p:pic>
        <p:nvPicPr>
          <p:cNvPr id="11" name="Picture 10">
            <a:extLst>
              <a:ext uri="{FF2B5EF4-FFF2-40B4-BE49-F238E27FC236}">
                <a16:creationId xmlns:a16="http://schemas.microsoft.com/office/drawing/2014/main" id="{9BA2441A-C748-4A6E-B742-C7F08B3278BB}"/>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85736" y="3798758"/>
            <a:ext cx="4110019" cy="3897065"/>
          </a:xfrm>
          <a:prstGeom prst="rect">
            <a:avLst/>
          </a:prstGeom>
        </p:spPr>
      </p:pic>
      <p:pic>
        <p:nvPicPr>
          <p:cNvPr id="12" name="Picture 11">
            <a:extLst>
              <a:ext uri="{FF2B5EF4-FFF2-40B4-BE49-F238E27FC236}">
                <a16:creationId xmlns:a16="http://schemas.microsoft.com/office/drawing/2014/main" id="{2EA6A1C4-8A67-4AD0-BF7E-B11D0DE8AA0F}"/>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64417" y="3798758"/>
            <a:ext cx="3531102" cy="3348144"/>
          </a:xfrm>
          <a:prstGeom prst="rect">
            <a:avLst/>
          </a:prstGeom>
        </p:spPr>
      </p:pic>
      <p:sp>
        <p:nvSpPr>
          <p:cNvPr id="13" name="Rectangle: Rounded Corners 12">
            <a:extLst>
              <a:ext uri="{FF2B5EF4-FFF2-40B4-BE49-F238E27FC236}">
                <a16:creationId xmlns:a16="http://schemas.microsoft.com/office/drawing/2014/main" id="{96153FA0-B2D8-4185-8303-DC5F52D49755}"/>
              </a:ext>
            </a:extLst>
          </p:cNvPr>
          <p:cNvSpPr/>
          <p:nvPr userDrawn="1"/>
        </p:nvSpPr>
        <p:spPr>
          <a:xfrm rot="2667893" flipH="1">
            <a:off x="10119165" y="-2737793"/>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4AEB5086-875A-4688-92B3-190D08AA4642}"/>
              </a:ext>
            </a:extLst>
          </p:cNvPr>
          <p:cNvSpPr/>
          <p:nvPr userDrawn="1"/>
        </p:nvSpPr>
        <p:spPr>
          <a:xfrm rot="2667893" flipH="1">
            <a:off x="4257628" y="-627022"/>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84380160-AECC-47E6-85E4-FFEFA3F7DE47}"/>
              </a:ext>
            </a:extLst>
          </p:cNvPr>
          <p:cNvSpPr/>
          <p:nvPr userDrawn="1"/>
        </p:nvSpPr>
        <p:spPr>
          <a:xfrm rot="2667893" flipH="1">
            <a:off x="10215580" y="2065939"/>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030C9D9E-F3D9-4EBB-8B09-BB47A6DD1283}"/>
              </a:ext>
            </a:extLst>
          </p:cNvPr>
          <p:cNvSpPr/>
          <p:nvPr userDrawn="1"/>
        </p:nvSpPr>
        <p:spPr>
          <a:xfrm rot="13518210" flipH="1">
            <a:off x="-709100" y="1818990"/>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0FB9E627-7B3D-47F4-BB4D-5A605146F05C}"/>
              </a:ext>
            </a:extLst>
          </p:cNvPr>
          <p:cNvSpPr/>
          <p:nvPr userDrawn="1"/>
        </p:nvSpPr>
        <p:spPr>
          <a:xfrm rot="2703270">
            <a:off x="2969266" y="-431098"/>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38249B86-648D-48FA-8877-D382384744EC}"/>
              </a:ext>
            </a:extLst>
          </p:cNvPr>
          <p:cNvSpPr/>
          <p:nvPr userDrawn="1"/>
        </p:nvSpPr>
        <p:spPr>
          <a:xfrm rot="2703270">
            <a:off x="1032398" y="3557778"/>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EDB2076F-5914-43A6-B6E2-C12E17527647}"/>
              </a:ext>
            </a:extLst>
          </p:cNvPr>
          <p:cNvSpPr/>
          <p:nvPr userDrawn="1"/>
        </p:nvSpPr>
        <p:spPr>
          <a:xfrm rot="2703270">
            <a:off x="8580552" y="2784302"/>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2C33403A-633F-4793-B88B-CBA67B2FBC53}"/>
              </a:ext>
            </a:extLst>
          </p:cNvPr>
          <p:cNvSpPr/>
          <p:nvPr userDrawn="1"/>
        </p:nvSpPr>
        <p:spPr>
          <a:xfrm rot="2703270">
            <a:off x="11184263" y="-197411"/>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9D42674E-12BC-47E2-847D-2ACCB9FBFC48}"/>
              </a:ext>
            </a:extLst>
          </p:cNvPr>
          <p:cNvSpPr/>
          <p:nvPr userDrawn="1"/>
        </p:nvSpPr>
        <p:spPr>
          <a:xfrm rot="2703270">
            <a:off x="526462" y="796957"/>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51BE6A9E-F017-4255-B65B-5FEC7E98707A}"/>
              </a:ext>
            </a:extLst>
          </p:cNvPr>
          <p:cNvSpPr/>
          <p:nvPr userDrawn="1"/>
        </p:nvSpPr>
        <p:spPr>
          <a:xfrm rot="2703270">
            <a:off x="4151900" y="5582175"/>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11F078A8-67B9-4A84-9820-60757D5289A4}"/>
              </a:ext>
            </a:extLst>
          </p:cNvPr>
          <p:cNvSpPr/>
          <p:nvPr userDrawn="1"/>
        </p:nvSpPr>
        <p:spPr>
          <a:xfrm rot="2703270">
            <a:off x="7159183" y="218145"/>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78AA798C-DB24-41C7-8E75-EC0919B35340}"/>
              </a:ext>
            </a:extLst>
          </p:cNvPr>
          <p:cNvSpPr/>
          <p:nvPr userDrawn="1"/>
        </p:nvSpPr>
        <p:spPr>
          <a:xfrm rot="2703270">
            <a:off x="10756304" y="4976519"/>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ircle: Hollow 40">
            <a:extLst>
              <a:ext uri="{FF2B5EF4-FFF2-40B4-BE49-F238E27FC236}">
                <a16:creationId xmlns:a16="http://schemas.microsoft.com/office/drawing/2014/main" id="{EA082264-5EC6-4CC1-88A9-BEC5F0AF0249}"/>
              </a:ext>
            </a:extLst>
          </p:cNvPr>
          <p:cNvSpPr/>
          <p:nvPr userDrawn="1"/>
        </p:nvSpPr>
        <p:spPr>
          <a:xfrm>
            <a:off x="1940747" y="6150690"/>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2" name="Circle: Hollow 41">
            <a:extLst>
              <a:ext uri="{FF2B5EF4-FFF2-40B4-BE49-F238E27FC236}">
                <a16:creationId xmlns:a16="http://schemas.microsoft.com/office/drawing/2014/main" id="{34144E29-CDC9-4AA5-80F5-DCFE62CC10EE}"/>
              </a:ext>
            </a:extLst>
          </p:cNvPr>
          <p:cNvSpPr/>
          <p:nvPr userDrawn="1"/>
        </p:nvSpPr>
        <p:spPr>
          <a:xfrm>
            <a:off x="5198769" y="5662761"/>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3" name="Circle: Hollow 42">
            <a:extLst>
              <a:ext uri="{FF2B5EF4-FFF2-40B4-BE49-F238E27FC236}">
                <a16:creationId xmlns:a16="http://schemas.microsoft.com/office/drawing/2014/main" id="{3EE5E573-CFB1-4FDA-BC71-E3177FF65AC5}"/>
              </a:ext>
            </a:extLst>
          </p:cNvPr>
          <p:cNvSpPr/>
          <p:nvPr userDrawn="1"/>
        </p:nvSpPr>
        <p:spPr>
          <a:xfrm>
            <a:off x="9090515" y="378804"/>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4" name="Circle: Hollow 43">
            <a:extLst>
              <a:ext uri="{FF2B5EF4-FFF2-40B4-BE49-F238E27FC236}">
                <a16:creationId xmlns:a16="http://schemas.microsoft.com/office/drawing/2014/main" id="{2545132D-7DFA-4E99-B999-C874A3AE4346}"/>
              </a:ext>
            </a:extLst>
          </p:cNvPr>
          <p:cNvSpPr/>
          <p:nvPr userDrawn="1"/>
        </p:nvSpPr>
        <p:spPr>
          <a:xfrm>
            <a:off x="4738389" y="729356"/>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5" name="Circle: Hollow 44">
            <a:extLst>
              <a:ext uri="{FF2B5EF4-FFF2-40B4-BE49-F238E27FC236}">
                <a16:creationId xmlns:a16="http://schemas.microsoft.com/office/drawing/2014/main" id="{5E4A93A8-43B8-40CC-B7C1-A269E692B4BC}"/>
              </a:ext>
            </a:extLst>
          </p:cNvPr>
          <p:cNvSpPr/>
          <p:nvPr userDrawn="1"/>
        </p:nvSpPr>
        <p:spPr>
          <a:xfrm>
            <a:off x="10500138" y="3884485"/>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6" name="Circle: Hollow 45">
            <a:extLst>
              <a:ext uri="{FF2B5EF4-FFF2-40B4-BE49-F238E27FC236}">
                <a16:creationId xmlns:a16="http://schemas.microsoft.com/office/drawing/2014/main" id="{F553A87B-8EA3-4E93-BEC3-99C80394ECBF}"/>
              </a:ext>
            </a:extLst>
          </p:cNvPr>
          <p:cNvSpPr/>
          <p:nvPr userDrawn="1"/>
        </p:nvSpPr>
        <p:spPr>
          <a:xfrm>
            <a:off x="9342103" y="6252072"/>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7" name="Circle: Hollow 46">
            <a:extLst>
              <a:ext uri="{FF2B5EF4-FFF2-40B4-BE49-F238E27FC236}">
                <a16:creationId xmlns:a16="http://schemas.microsoft.com/office/drawing/2014/main" id="{B996B81B-56CB-43A7-8D1C-78B31EFF008C}"/>
              </a:ext>
            </a:extLst>
          </p:cNvPr>
          <p:cNvSpPr/>
          <p:nvPr userDrawn="1"/>
        </p:nvSpPr>
        <p:spPr>
          <a:xfrm>
            <a:off x="864565" y="3360093"/>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8" name="Freeform: Shape 47">
            <a:extLst>
              <a:ext uri="{FF2B5EF4-FFF2-40B4-BE49-F238E27FC236}">
                <a16:creationId xmlns:a16="http://schemas.microsoft.com/office/drawing/2014/main" id="{25B0A6D1-13EB-4000-903A-6A86440CEE9A}"/>
              </a:ext>
            </a:extLst>
          </p:cNvPr>
          <p:cNvSpPr/>
          <p:nvPr userDrawn="1"/>
        </p:nvSpPr>
        <p:spPr>
          <a:xfrm>
            <a:off x="3079119" y="-1105386"/>
            <a:ext cx="2413539" cy="2404593"/>
          </a:xfrm>
          <a:custGeom>
            <a:avLst/>
            <a:gdLst>
              <a:gd name="connsiteX0" fmla="*/ 1501721 w 2413539"/>
              <a:gd name="connsiteY0" fmla="*/ 0 h 2404593"/>
              <a:gd name="connsiteX1" fmla="*/ 2341348 w 2413539"/>
              <a:gd name="connsiteY1" fmla="*/ 256470 h 2404593"/>
              <a:gd name="connsiteX2" fmla="*/ 2413539 w 2413539"/>
              <a:gd name="connsiteY2" fmla="*/ 310454 h 2404593"/>
              <a:gd name="connsiteX3" fmla="*/ 303764 w 2413539"/>
              <a:gd name="connsiteY3" fmla="*/ 2404593 h 2404593"/>
              <a:gd name="connsiteX4" fmla="*/ 256470 w 2413539"/>
              <a:gd name="connsiteY4" fmla="*/ 2341348 h 2404593"/>
              <a:gd name="connsiteX5" fmla="*/ 0 w 2413539"/>
              <a:gd name="connsiteY5" fmla="*/ 1501721 h 2404593"/>
              <a:gd name="connsiteX6" fmla="*/ 1501721 w 2413539"/>
              <a:gd name="connsiteY6" fmla="*/ 0 h 2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539" h="2404593">
                <a:moveTo>
                  <a:pt x="1501721" y="0"/>
                </a:moveTo>
                <a:cubicBezTo>
                  <a:pt x="1812738" y="0"/>
                  <a:pt x="2101672" y="94548"/>
                  <a:pt x="2341348" y="256470"/>
                </a:cubicBezTo>
                <a:lnTo>
                  <a:pt x="2413539" y="310454"/>
                </a:lnTo>
                <a:lnTo>
                  <a:pt x="303764" y="2404593"/>
                </a:lnTo>
                <a:lnTo>
                  <a:pt x="256470" y="2341348"/>
                </a:lnTo>
                <a:cubicBezTo>
                  <a:pt x="94548" y="2101672"/>
                  <a:pt x="0" y="1812738"/>
                  <a:pt x="0" y="1501721"/>
                </a:cubicBezTo>
                <a:cubicBezTo>
                  <a:pt x="0" y="672343"/>
                  <a:pt x="672343" y="0"/>
                  <a:pt x="1501721"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860651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layout">
    <p:bg>
      <p:bgPr>
        <a:gradFill>
          <a:gsLst>
            <a:gs pos="0">
              <a:schemeClr val="accent1"/>
            </a:gs>
            <a:gs pos="100000">
              <a:schemeClr val="accent4"/>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570153-C99E-4B26-82EA-4D60EBADE709}"/>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31463" y="-468065"/>
            <a:ext cx="4110019" cy="3897065"/>
          </a:xfrm>
          <a:prstGeom prst="rect">
            <a:avLst/>
          </a:prstGeom>
        </p:spPr>
      </p:pic>
      <p:sp>
        <p:nvSpPr>
          <p:cNvPr id="3" name="Oval 2">
            <a:extLst>
              <a:ext uri="{FF2B5EF4-FFF2-40B4-BE49-F238E27FC236}">
                <a16:creationId xmlns:a16="http://schemas.microsoft.com/office/drawing/2014/main" id="{08D842ED-2A50-490F-9D8F-5A7A0BC1BF4E}"/>
              </a:ext>
            </a:extLst>
          </p:cNvPr>
          <p:cNvSpPr/>
          <p:nvPr userDrawn="1"/>
        </p:nvSpPr>
        <p:spPr>
          <a:xfrm>
            <a:off x="9342103" y="45555"/>
            <a:ext cx="3003442" cy="3003442"/>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57B08A64-4846-4840-93E5-978D148692F3}"/>
              </a:ext>
            </a:extLst>
          </p:cNvPr>
          <p:cNvSpPr/>
          <p:nvPr userDrawn="1"/>
        </p:nvSpPr>
        <p:spPr>
          <a:xfrm>
            <a:off x="-667824" y="2996005"/>
            <a:ext cx="2393338" cy="2393338"/>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58FF50F6-3501-485B-834A-405857C18273}"/>
              </a:ext>
            </a:extLst>
          </p:cNvPr>
          <p:cNvSpPr/>
          <p:nvPr userDrawn="1"/>
        </p:nvSpPr>
        <p:spPr>
          <a:xfrm>
            <a:off x="5691858" y="1899196"/>
            <a:ext cx="1761493" cy="1758422"/>
          </a:xfrm>
          <a:custGeom>
            <a:avLst/>
            <a:gdLst>
              <a:gd name="connsiteX0" fmla="*/ 1196669 w 1761493"/>
              <a:gd name="connsiteY0" fmla="*/ 0 h 1758422"/>
              <a:gd name="connsiteX1" fmla="*/ 1662467 w 1761493"/>
              <a:gd name="connsiteY1" fmla="*/ 94040 h 1758422"/>
              <a:gd name="connsiteX2" fmla="*/ 1761493 w 1761493"/>
              <a:gd name="connsiteY2" fmla="*/ 141744 h 1758422"/>
              <a:gd name="connsiteX3" fmla="*/ 140264 w 1761493"/>
              <a:gd name="connsiteY3" fmla="*/ 1758422 h 1758422"/>
              <a:gd name="connsiteX4" fmla="*/ 94040 w 1761493"/>
              <a:gd name="connsiteY4" fmla="*/ 1662467 h 1758422"/>
              <a:gd name="connsiteX5" fmla="*/ 0 w 1761493"/>
              <a:gd name="connsiteY5" fmla="*/ 1196669 h 1758422"/>
              <a:gd name="connsiteX6" fmla="*/ 1196669 w 1761493"/>
              <a:gd name="connsiteY6" fmla="*/ 0 h 17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493" h="1758422">
                <a:moveTo>
                  <a:pt x="1196669" y="0"/>
                </a:moveTo>
                <a:cubicBezTo>
                  <a:pt x="1361895" y="0"/>
                  <a:pt x="1519299" y="33486"/>
                  <a:pt x="1662467" y="94040"/>
                </a:cubicBezTo>
                <a:lnTo>
                  <a:pt x="1761493" y="141744"/>
                </a:lnTo>
                <a:lnTo>
                  <a:pt x="140264" y="1758422"/>
                </a:lnTo>
                <a:lnTo>
                  <a:pt x="94040" y="1662467"/>
                </a:lnTo>
                <a:cubicBezTo>
                  <a:pt x="33486" y="1519299"/>
                  <a:pt x="0" y="1361895"/>
                  <a:pt x="0" y="1196669"/>
                </a:cubicBezTo>
                <a:cubicBezTo>
                  <a:pt x="0" y="535767"/>
                  <a:pt x="535767" y="0"/>
                  <a:pt x="1196669"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Rounded Corners 5">
            <a:extLst>
              <a:ext uri="{FF2B5EF4-FFF2-40B4-BE49-F238E27FC236}">
                <a16:creationId xmlns:a16="http://schemas.microsoft.com/office/drawing/2014/main" id="{1870317B-DB8E-4506-B700-82E6417CBE17}"/>
              </a:ext>
            </a:extLst>
          </p:cNvPr>
          <p:cNvSpPr/>
          <p:nvPr userDrawn="1"/>
        </p:nvSpPr>
        <p:spPr>
          <a:xfrm rot="13518210" flipH="1">
            <a:off x="9189934" y="1137317"/>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1F0E0FC3-6240-4E8C-BFB4-767103E5D4F1}"/>
              </a:ext>
            </a:extLst>
          </p:cNvPr>
          <p:cNvSpPr/>
          <p:nvPr userDrawn="1"/>
        </p:nvSpPr>
        <p:spPr>
          <a:xfrm rot="2667893" flipH="1">
            <a:off x="5236457" y="-1961199"/>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D57DB93-D307-4B5E-A1BC-C10366E34014}"/>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68529" y="2545563"/>
            <a:ext cx="3734250" cy="3540766"/>
          </a:xfrm>
          <a:prstGeom prst="rect">
            <a:avLst/>
          </a:prstGeom>
        </p:spPr>
      </p:pic>
      <p:pic>
        <p:nvPicPr>
          <p:cNvPr id="9" name="Picture 8">
            <a:extLst>
              <a:ext uri="{FF2B5EF4-FFF2-40B4-BE49-F238E27FC236}">
                <a16:creationId xmlns:a16="http://schemas.microsoft.com/office/drawing/2014/main" id="{588DD6B6-D8E9-4A86-A72B-4017D3FD2E3C}"/>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23021" y="768919"/>
            <a:ext cx="3734250" cy="3540766"/>
          </a:xfrm>
          <a:prstGeom prst="rect">
            <a:avLst/>
          </a:prstGeom>
        </p:spPr>
      </p:pic>
      <p:pic>
        <p:nvPicPr>
          <p:cNvPr id="10" name="Picture 9">
            <a:extLst>
              <a:ext uri="{FF2B5EF4-FFF2-40B4-BE49-F238E27FC236}">
                <a16:creationId xmlns:a16="http://schemas.microsoft.com/office/drawing/2014/main" id="{90A258D4-D060-475A-80EE-B57A268FBC80}"/>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60802" y="-1414282"/>
            <a:ext cx="3734250" cy="3540766"/>
          </a:xfrm>
          <a:prstGeom prst="rect">
            <a:avLst/>
          </a:prstGeom>
        </p:spPr>
      </p:pic>
      <p:pic>
        <p:nvPicPr>
          <p:cNvPr id="11" name="Picture 10">
            <a:extLst>
              <a:ext uri="{FF2B5EF4-FFF2-40B4-BE49-F238E27FC236}">
                <a16:creationId xmlns:a16="http://schemas.microsoft.com/office/drawing/2014/main" id="{A7238F26-7F9A-4681-877F-FB59377E43BD}"/>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939089" y="766159"/>
            <a:ext cx="4110019" cy="3897065"/>
          </a:xfrm>
          <a:prstGeom prst="rect">
            <a:avLst/>
          </a:prstGeom>
        </p:spPr>
      </p:pic>
      <p:pic>
        <p:nvPicPr>
          <p:cNvPr id="12" name="Picture 11">
            <a:extLst>
              <a:ext uri="{FF2B5EF4-FFF2-40B4-BE49-F238E27FC236}">
                <a16:creationId xmlns:a16="http://schemas.microsoft.com/office/drawing/2014/main" id="{DE784A2B-59B7-41CB-999A-2503EDC5E0DE}"/>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64417" y="3798758"/>
            <a:ext cx="3531102" cy="3348144"/>
          </a:xfrm>
          <a:prstGeom prst="rect">
            <a:avLst/>
          </a:prstGeom>
        </p:spPr>
      </p:pic>
      <p:sp>
        <p:nvSpPr>
          <p:cNvPr id="13" name="Rectangle: Rounded Corners 12">
            <a:extLst>
              <a:ext uri="{FF2B5EF4-FFF2-40B4-BE49-F238E27FC236}">
                <a16:creationId xmlns:a16="http://schemas.microsoft.com/office/drawing/2014/main" id="{8BEFC76D-A263-423F-A00E-0C2BD735FA57}"/>
              </a:ext>
            </a:extLst>
          </p:cNvPr>
          <p:cNvSpPr/>
          <p:nvPr userDrawn="1"/>
        </p:nvSpPr>
        <p:spPr>
          <a:xfrm rot="2667893" flipH="1">
            <a:off x="4087347" y="-826153"/>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029CF90B-63EC-41A4-A8FB-8591169906A3}"/>
              </a:ext>
            </a:extLst>
          </p:cNvPr>
          <p:cNvSpPr/>
          <p:nvPr userDrawn="1"/>
        </p:nvSpPr>
        <p:spPr>
          <a:xfrm rot="2667893" flipH="1">
            <a:off x="10792037" y="1463790"/>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55923018-100F-48D6-9357-EF6182D4E362}"/>
              </a:ext>
            </a:extLst>
          </p:cNvPr>
          <p:cNvSpPr/>
          <p:nvPr userDrawn="1"/>
        </p:nvSpPr>
        <p:spPr>
          <a:xfrm rot="13518210" flipH="1">
            <a:off x="-709100" y="1818990"/>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AA5C63A5-A956-4975-BE57-E5D2FFC7AAD0}"/>
              </a:ext>
            </a:extLst>
          </p:cNvPr>
          <p:cNvSpPr/>
          <p:nvPr userDrawn="1"/>
        </p:nvSpPr>
        <p:spPr>
          <a:xfrm rot="2703270">
            <a:off x="2969266" y="-431098"/>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427C8725-79DC-46D5-8046-3A2B3D182B97}"/>
              </a:ext>
            </a:extLst>
          </p:cNvPr>
          <p:cNvSpPr/>
          <p:nvPr userDrawn="1"/>
        </p:nvSpPr>
        <p:spPr>
          <a:xfrm rot="2703270">
            <a:off x="1032398" y="3557778"/>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910B0BBE-109E-4BED-87FC-F3E24FBE759A}"/>
              </a:ext>
            </a:extLst>
          </p:cNvPr>
          <p:cNvSpPr/>
          <p:nvPr userDrawn="1"/>
        </p:nvSpPr>
        <p:spPr>
          <a:xfrm rot="2703270">
            <a:off x="8580552" y="2784302"/>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99D944C-A170-4CDA-B15A-2F6BF0E17BA7}"/>
              </a:ext>
            </a:extLst>
          </p:cNvPr>
          <p:cNvSpPr/>
          <p:nvPr userDrawn="1"/>
        </p:nvSpPr>
        <p:spPr>
          <a:xfrm rot="2703270">
            <a:off x="11184263" y="-197411"/>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403DE633-761A-4BAB-93E2-7B600274B848}"/>
              </a:ext>
            </a:extLst>
          </p:cNvPr>
          <p:cNvSpPr/>
          <p:nvPr userDrawn="1"/>
        </p:nvSpPr>
        <p:spPr>
          <a:xfrm rot="2703270">
            <a:off x="526462" y="796957"/>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670AD3B4-CEC8-411F-9D94-877F77DAC9EE}"/>
              </a:ext>
            </a:extLst>
          </p:cNvPr>
          <p:cNvSpPr/>
          <p:nvPr userDrawn="1"/>
        </p:nvSpPr>
        <p:spPr>
          <a:xfrm rot="2703270">
            <a:off x="4151900" y="5582175"/>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0E131EB8-39E4-41BF-98BB-7DB1D831D231}"/>
              </a:ext>
            </a:extLst>
          </p:cNvPr>
          <p:cNvSpPr/>
          <p:nvPr userDrawn="1"/>
        </p:nvSpPr>
        <p:spPr>
          <a:xfrm rot="2703270">
            <a:off x="7159183" y="218145"/>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9440F163-EEBD-45E2-B9CE-AC0895CEBBD7}"/>
              </a:ext>
            </a:extLst>
          </p:cNvPr>
          <p:cNvSpPr/>
          <p:nvPr userDrawn="1"/>
        </p:nvSpPr>
        <p:spPr>
          <a:xfrm rot="2703270">
            <a:off x="10756304" y="4976519"/>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ircle: Hollow 23">
            <a:extLst>
              <a:ext uri="{FF2B5EF4-FFF2-40B4-BE49-F238E27FC236}">
                <a16:creationId xmlns:a16="http://schemas.microsoft.com/office/drawing/2014/main" id="{6EB995D7-7622-4898-A83F-5D49216F330B}"/>
              </a:ext>
            </a:extLst>
          </p:cNvPr>
          <p:cNvSpPr/>
          <p:nvPr userDrawn="1"/>
        </p:nvSpPr>
        <p:spPr>
          <a:xfrm>
            <a:off x="1940747" y="6150690"/>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5" name="Circle: Hollow 24">
            <a:extLst>
              <a:ext uri="{FF2B5EF4-FFF2-40B4-BE49-F238E27FC236}">
                <a16:creationId xmlns:a16="http://schemas.microsoft.com/office/drawing/2014/main" id="{4FEC7A35-C293-4B8B-B17E-834481764110}"/>
              </a:ext>
            </a:extLst>
          </p:cNvPr>
          <p:cNvSpPr/>
          <p:nvPr userDrawn="1"/>
        </p:nvSpPr>
        <p:spPr>
          <a:xfrm>
            <a:off x="5602302" y="3048465"/>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Circle: Hollow 25">
            <a:extLst>
              <a:ext uri="{FF2B5EF4-FFF2-40B4-BE49-F238E27FC236}">
                <a16:creationId xmlns:a16="http://schemas.microsoft.com/office/drawing/2014/main" id="{733F45E4-764B-4572-8BAB-470999FA8FF9}"/>
              </a:ext>
            </a:extLst>
          </p:cNvPr>
          <p:cNvSpPr/>
          <p:nvPr userDrawn="1"/>
        </p:nvSpPr>
        <p:spPr>
          <a:xfrm>
            <a:off x="9090515" y="378804"/>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Circle: Hollow 26">
            <a:extLst>
              <a:ext uri="{FF2B5EF4-FFF2-40B4-BE49-F238E27FC236}">
                <a16:creationId xmlns:a16="http://schemas.microsoft.com/office/drawing/2014/main" id="{3088A284-9BB9-41CF-A07D-1F6B3920F6F1}"/>
              </a:ext>
            </a:extLst>
          </p:cNvPr>
          <p:cNvSpPr/>
          <p:nvPr userDrawn="1"/>
        </p:nvSpPr>
        <p:spPr>
          <a:xfrm>
            <a:off x="4738389" y="729356"/>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8" name="Circle: Hollow 27">
            <a:extLst>
              <a:ext uri="{FF2B5EF4-FFF2-40B4-BE49-F238E27FC236}">
                <a16:creationId xmlns:a16="http://schemas.microsoft.com/office/drawing/2014/main" id="{DC4F64F6-FD57-493C-8CE0-5EE42CB91D09}"/>
              </a:ext>
            </a:extLst>
          </p:cNvPr>
          <p:cNvSpPr/>
          <p:nvPr userDrawn="1"/>
        </p:nvSpPr>
        <p:spPr>
          <a:xfrm>
            <a:off x="10500138" y="3884485"/>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Circle: Hollow 28">
            <a:extLst>
              <a:ext uri="{FF2B5EF4-FFF2-40B4-BE49-F238E27FC236}">
                <a16:creationId xmlns:a16="http://schemas.microsoft.com/office/drawing/2014/main" id="{8D07D33E-FF6F-4B67-B6D1-2202E3A6B746}"/>
              </a:ext>
            </a:extLst>
          </p:cNvPr>
          <p:cNvSpPr/>
          <p:nvPr userDrawn="1"/>
        </p:nvSpPr>
        <p:spPr>
          <a:xfrm>
            <a:off x="9600735" y="6398043"/>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Circle: Hollow 29">
            <a:extLst>
              <a:ext uri="{FF2B5EF4-FFF2-40B4-BE49-F238E27FC236}">
                <a16:creationId xmlns:a16="http://schemas.microsoft.com/office/drawing/2014/main" id="{28A2FC17-9B72-48D6-BDA4-B1163A48A4FA}"/>
              </a:ext>
            </a:extLst>
          </p:cNvPr>
          <p:cNvSpPr/>
          <p:nvPr userDrawn="1"/>
        </p:nvSpPr>
        <p:spPr>
          <a:xfrm>
            <a:off x="864565" y="3360093"/>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1" name="Freeform: Shape 30">
            <a:extLst>
              <a:ext uri="{FF2B5EF4-FFF2-40B4-BE49-F238E27FC236}">
                <a16:creationId xmlns:a16="http://schemas.microsoft.com/office/drawing/2014/main" id="{EA8ED3B6-D72B-47BE-B445-B08D66212043}"/>
              </a:ext>
            </a:extLst>
          </p:cNvPr>
          <p:cNvSpPr/>
          <p:nvPr userDrawn="1"/>
        </p:nvSpPr>
        <p:spPr>
          <a:xfrm>
            <a:off x="3079119" y="-1105386"/>
            <a:ext cx="2413539" cy="2404593"/>
          </a:xfrm>
          <a:custGeom>
            <a:avLst/>
            <a:gdLst>
              <a:gd name="connsiteX0" fmla="*/ 1501721 w 2413539"/>
              <a:gd name="connsiteY0" fmla="*/ 0 h 2404593"/>
              <a:gd name="connsiteX1" fmla="*/ 2341348 w 2413539"/>
              <a:gd name="connsiteY1" fmla="*/ 256470 h 2404593"/>
              <a:gd name="connsiteX2" fmla="*/ 2413539 w 2413539"/>
              <a:gd name="connsiteY2" fmla="*/ 310454 h 2404593"/>
              <a:gd name="connsiteX3" fmla="*/ 303764 w 2413539"/>
              <a:gd name="connsiteY3" fmla="*/ 2404593 h 2404593"/>
              <a:gd name="connsiteX4" fmla="*/ 256470 w 2413539"/>
              <a:gd name="connsiteY4" fmla="*/ 2341348 h 2404593"/>
              <a:gd name="connsiteX5" fmla="*/ 0 w 2413539"/>
              <a:gd name="connsiteY5" fmla="*/ 1501721 h 2404593"/>
              <a:gd name="connsiteX6" fmla="*/ 1501721 w 2413539"/>
              <a:gd name="connsiteY6" fmla="*/ 0 h 2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539" h="2404593">
                <a:moveTo>
                  <a:pt x="1501721" y="0"/>
                </a:moveTo>
                <a:cubicBezTo>
                  <a:pt x="1812738" y="0"/>
                  <a:pt x="2101672" y="94548"/>
                  <a:pt x="2341348" y="256470"/>
                </a:cubicBezTo>
                <a:lnTo>
                  <a:pt x="2413539" y="310454"/>
                </a:lnTo>
                <a:lnTo>
                  <a:pt x="303764" y="2404593"/>
                </a:lnTo>
                <a:lnTo>
                  <a:pt x="256470" y="2341348"/>
                </a:lnTo>
                <a:cubicBezTo>
                  <a:pt x="94548" y="2101672"/>
                  <a:pt x="0" y="1812738"/>
                  <a:pt x="0" y="1501721"/>
                </a:cubicBezTo>
                <a:cubicBezTo>
                  <a:pt x="0" y="672343"/>
                  <a:pt x="672343" y="0"/>
                  <a:pt x="1501721"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631420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34314"/>
            <a:ext cx="12192000" cy="1035373"/>
          </a:xfrm>
          <a:prstGeom prst="rect">
            <a:avLst/>
          </a:prstGeom>
        </p:spPr>
        <p:txBody>
          <a:bodyPr anchor="ctr"/>
          <a:lstStyle>
            <a:lvl1pPr algn="ctr">
              <a:defRPr sz="48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4070887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34314"/>
            <a:ext cx="10128448" cy="1035373"/>
          </a:xfrm>
          <a:prstGeom prst="rect">
            <a:avLst/>
          </a:prstGeom>
        </p:spPr>
        <p:txBody>
          <a:bodyPr anchor="ctr"/>
          <a:lstStyle>
            <a:lvl1pPr algn="l">
              <a:defRPr sz="48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3676106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40156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20275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038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gradFill>
          <a:gsLst>
            <a:gs pos="0">
              <a:schemeClr val="accent1"/>
            </a:gs>
            <a:gs pos="100000">
              <a:schemeClr val="accent4"/>
            </a:gs>
          </a:gsLst>
          <a:lin ang="10800000" scaled="1"/>
        </a:gra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27D0A9D-21AD-4F16-ABF6-FCEDEAC7CBC3}"/>
              </a:ext>
            </a:extLst>
          </p:cNvPr>
          <p:cNvGrpSpPr/>
          <p:nvPr userDrawn="1"/>
        </p:nvGrpSpPr>
        <p:grpSpPr>
          <a:xfrm rot="16200000">
            <a:off x="-1543328" y="1245980"/>
            <a:ext cx="7033145" cy="6967679"/>
            <a:chOff x="-1454130" y="-1334460"/>
            <a:chExt cx="7033145" cy="6967679"/>
          </a:xfrm>
        </p:grpSpPr>
        <p:sp>
          <p:nvSpPr>
            <p:cNvPr id="2" name="Oval 1">
              <a:extLst>
                <a:ext uri="{FF2B5EF4-FFF2-40B4-BE49-F238E27FC236}">
                  <a16:creationId xmlns:a16="http://schemas.microsoft.com/office/drawing/2014/main" id="{0E3802B7-A996-44D8-8E95-073D460506DD}"/>
                </a:ext>
              </a:extLst>
            </p:cNvPr>
            <p:cNvSpPr/>
            <p:nvPr userDrawn="1"/>
          </p:nvSpPr>
          <p:spPr>
            <a:xfrm>
              <a:off x="-1166340" y="2200772"/>
              <a:ext cx="2393338" cy="2393338"/>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1BC23AE-96EE-4D54-A885-39974FAB7636}"/>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8173" y="2092453"/>
              <a:ext cx="3734250" cy="3540766"/>
            </a:xfrm>
            <a:prstGeom prst="rect">
              <a:avLst/>
            </a:prstGeom>
          </p:spPr>
        </p:pic>
        <p:pic>
          <p:nvPicPr>
            <p:cNvPr id="5" name="Picture 4">
              <a:extLst>
                <a:ext uri="{FF2B5EF4-FFF2-40B4-BE49-F238E27FC236}">
                  <a16:creationId xmlns:a16="http://schemas.microsoft.com/office/drawing/2014/main" id="{E79F98EE-38CF-4F42-BBFC-6D904B5931F1}"/>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54130" y="126244"/>
              <a:ext cx="3734250" cy="3540766"/>
            </a:xfrm>
            <a:prstGeom prst="rect">
              <a:avLst/>
            </a:prstGeom>
          </p:spPr>
        </p:pic>
        <p:pic>
          <p:nvPicPr>
            <p:cNvPr id="6" name="Picture 5">
              <a:extLst>
                <a:ext uri="{FF2B5EF4-FFF2-40B4-BE49-F238E27FC236}">
                  <a16:creationId xmlns:a16="http://schemas.microsoft.com/office/drawing/2014/main" id="{8A7D8CCE-DBFD-4E90-8B56-4E1B4E65EA0B}"/>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30642" y="-1334460"/>
              <a:ext cx="3734250" cy="3540766"/>
            </a:xfrm>
            <a:prstGeom prst="rect">
              <a:avLst/>
            </a:prstGeom>
          </p:spPr>
        </p:pic>
        <p:sp>
          <p:nvSpPr>
            <p:cNvPr id="7" name="Rectangle: Rounded Corners 6">
              <a:extLst>
                <a:ext uri="{FF2B5EF4-FFF2-40B4-BE49-F238E27FC236}">
                  <a16:creationId xmlns:a16="http://schemas.microsoft.com/office/drawing/2014/main" id="{6A60227F-0B6A-4822-B1CF-88C8ADB21FAF}"/>
                </a:ext>
              </a:extLst>
            </p:cNvPr>
            <p:cNvSpPr/>
            <p:nvPr userDrawn="1"/>
          </p:nvSpPr>
          <p:spPr>
            <a:xfrm rot="2667893" flipH="1">
              <a:off x="3776991" y="-1279263"/>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32A927CA-2C69-422E-8CDD-1BB98E8110C4}"/>
                </a:ext>
              </a:extLst>
            </p:cNvPr>
            <p:cNvSpPr/>
            <p:nvPr userDrawn="1"/>
          </p:nvSpPr>
          <p:spPr>
            <a:xfrm rot="2703270">
              <a:off x="2139106" y="-351276"/>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31E524A3-8BEF-4311-9C5F-430DE3C1E73B}"/>
                </a:ext>
              </a:extLst>
            </p:cNvPr>
            <p:cNvSpPr/>
            <p:nvPr userDrawn="1"/>
          </p:nvSpPr>
          <p:spPr>
            <a:xfrm rot="2703270">
              <a:off x="533882" y="2762545"/>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B0A3251D-A12D-4E0F-8F70-DEC8DD540973}"/>
                </a:ext>
              </a:extLst>
            </p:cNvPr>
            <p:cNvSpPr/>
            <p:nvPr userDrawn="1"/>
          </p:nvSpPr>
          <p:spPr>
            <a:xfrm rot="2703270">
              <a:off x="295353" y="154282"/>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5070B9DE-E2F6-4515-A0CB-D897C6A83640}"/>
                </a:ext>
              </a:extLst>
            </p:cNvPr>
            <p:cNvSpPr/>
            <p:nvPr userDrawn="1"/>
          </p:nvSpPr>
          <p:spPr>
            <a:xfrm rot="2703270">
              <a:off x="4825335" y="723086"/>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ircle: Hollow 11">
              <a:extLst>
                <a:ext uri="{FF2B5EF4-FFF2-40B4-BE49-F238E27FC236}">
                  <a16:creationId xmlns:a16="http://schemas.microsoft.com/office/drawing/2014/main" id="{F3D5F4E7-4130-4F71-A905-F23D72D75F36}"/>
                </a:ext>
              </a:extLst>
            </p:cNvPr>
            <p:cNvSpPr/>
            <p:nvPr userDrawn="1"/>
          </p:nvSpPr>
          <p:spPr>
            <a:xfrm>
              <a:off x="2747827" y="1763993"/>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Circle: Hollow 12">
              <a:extLst>
                <a:ext uri="{FF2B5EF4-FFF2-40B4-BE49-F238E27FC236}">
                  <a16:creationId xmlns:a16="http://schemas.microsoft.com/office/drawing/2014/main" id="{6043D486-3263-4803-85C1-2F658985FF35}"/>
                </a:ext>
              </a:extLst>
            </p:cNvPr>
            <p:cNvSpPr/>
            <p:nvPr userDrawn="1"/>
          </p:nvSpPr>
          <p:spPr>
            <a:xfrm>
              <a:off x="3350683" y="647436"/>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Circle: Hollow 13">
              <a:extLst>
                <a:ext uri="{FF2B5EF4-FFF2-40B4-BE49-F238E27FC236}">
                  <a16:creationId xmlns:a16="http://schemas.microsoft.com/office/drawing/2014/main" id="{9258023F-0C38-4A31-9B2A-AA99C3C745C6}"/>
                </a:ext>
              </a:extLst>
            </p:cNvPr>
            <p:cNvSpPr/>
            <p:nvPr userDrawn="1"/>
          </p:nvSpPr>
          <p:spPr>
            <a:xfrm>
              <a:off x="366049" y="2564860"/>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Freeform: Shape 14">
              <a:extLst>
                <a:ext uri="{FF2B5EF4-FFF2-40B4-BE49-F238E27FC236}">
                  <a16:creationId xmlns:a16="http://schemas.microsoft.com/office/drawing/2014/main" id="{A0B53E0F-0B02-4B74-91E7-2B670261B8F7}"/>
                </a:ext>
              </a:extLst>
            </p:cNvPr>
            <p:cNvSpPr/>
            <p:nvPr userDrawn="1"/>
          </p:nvSpPr>
          <p:spPr>
            <a:xfrm>
              <a:off x="2248959" y="-1025564"/>
              <a:ext cx="2413539" cy="2404593"/>
            </a:xfrm>
            <a:custGeom>
              <a:avLst/>
              <a:gdLst>
                <a:gd name="connsiteX0" fmla="*/ 1501721 w 2413539"/>
                <a:gd name="connsiteY0" fmla="*/ 0 h 2404593"/>
                <a:gd name="connsiteX1" fmla="*/ 2341348 w 2413539"/>
                <a:gd name="connsiteY1" fmla="*/ 256470 h 2404593"/>
                <a:gd name="connsiteX2" fmla="*/ 2413539 w 2413539"/>
                <a:gd name="connsiteY2" fmla="*/ 310454 h 2404593"/>
                <a:gd name="connsiteX3" fmla="*/ 303764 w 2413539"/>
                <a:gd name="connsiteY3" fmla="*/ 2404593 h 2404593"/>
                <a:gd name="connsiteX4" fmla="*/ 256470 w 2413539"/>
                <a:gd name="connsiteY4" fmla="*/ 2341348 h 2404593"/>
                <a:gd name="connsiteX5" fmla="*/ 0 w 2413539"/>
                <a:gd name="connsiteY5" fmla="*/ 1501721 h 2404593"/>
                <a:gd name="connsiteX6" fmla="*/ 1501721 w 2413539"/>
                <a:gd name="connsiteY6" fmla="*/ 0 h 2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539" h="2404593">
                  <a:moveTo>
                    <a:pt x="1501721" y="0"/>
                  </a:moveTo>
                  <a:cubicBezTo>
                    <a:pt x="1812738" y="0"/>
                    <a:pt x="2101672" y="94548"/>
                    <a:pt x="2341348" y="256470"/>
                  </a:cubicBezTo>
                  <a:lnTo>
                    <a:pt x="2413539" y="310454"/>
                  </a:lnTo>
                  <a:lnTo>
                    <a:pt x="303764" y="2404593"/>
                  </a:lnTo>
                  <a:lnTo>
                    <a:pt x="256470" y="2341348"/>
                  </a:lnTo>
                  <a:cubicBezTo>
                    <a:pt x="94548" y="2101672"/>
                    <a:pt x="0" y="1812738"/>
                    <a:pt x="0" y="1501721"/>
                  </a:cubicBezTo>
                  <a:cubicBezTo>
                    <a:pt x="0" y="672343"/>
                    <a:pt x="672343" y="0"/>
                    <a:pt x="1501721"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965822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aam slide layout">
    <p:bg>
      <p:bgPr>
        <a:gradFill>
          <a:gsLst>
            <a:gs pos="0">
              <a:schemeClr val="accent1"/>
            </a:gs>
            <a:gs pos="100000">
              <a:schemeClr val="accent4"/>
            </a:gs>
          </a:gsLst>
          <a:lin ang="108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99F735-1BC8-4020-A49A-4C037861EEE1}"/>
              </a:ext>
            </a:extLst>
          </p:cNvPr>
          <p:cNvSpPr/>
          <p:nvPr userDrawn="1"/>
        </p:nvSpPr>
        <p:spPr>
          <a:xfrm>
            <a:off x="0" y="0"/>
            <a:ext cx="12192000" cy="292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5" name="Block Arc 1">
            <a:extLst>
              <a:ext uri="{FF2B5EF4-FFF2-40B4-BE49-F238E27FC236}">
                <a16:creationId xmlns:a16="http://schemas.microsoft.com/office/drawing/2014/main" id="{404008F3-9393-43B1-9EF6-BB73F9083120}"/>
              </a:ext>
            </a:extLst>
          </p:cNvPr>
          <p:cNvSpPr/>
          <p:nvPr userDrawn="1"/>
        </p:nvSpPr>
        <p:spPr>
          <a:xfrm>
            <a:off x="3582255" y="1754355"/>
            <a:ext cx="2340000" cy="2340000"/>
          </a:xfrm>
          <a:prstGeom prst="blockArc">
            <a:avLst>
              <a:gd name="adj1" fmla="val 10800000"/>
              <a:gd name="adj2" fmla="val 117763"/>
              <a:gd name="adj3" fmla="val 671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6" name="Block Arc 12">
            <a:extLst>
              <a:ext uri="{FF2B5EF4-FFF2-40B4-BE49-F238E27FC236}">
                <a16:creationId xmlns:a16="http://schemas.microsoft.com/office/drawing/2014/main" id="{B94FB787-662A-4C42-A82E-3D2990125567}"/>
              </a:ext>
            </a:extLst>
          </p:cNvPr>
          <p:cNvSpPr/>
          <p:nvPr userDrawn="1"/>
        </p:nvSpPr>
        <p:spPr>
          <a:xfrm>
            <a:off x="893211" y="1754355"/>
            <a:ext cx="2340000" cy="2340000"/>
          </a:xfrm>
          <a:prstGeom prst="blockArc">
            <a:avLst>
              <a:gd name="adj1" fmla="val 10800000"/>
              <a:gd name="adj2" fmla="val 118784"/>
              <a:gd name="adj3" fmla="val 7082"/>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7" name="Block Arc 13">
            <a:extLst>
              <a:ext uri="{FF2B5EF4-FFF2-40B4-BE49-F238E27FC236}">
                <a16:creationId xmlns:a16="http://schemas.microsoft.com/office/drawing/2014/main" id="{B3104187-2B64-4114-9216-8B72399C3FFB}"/>
              </a:ext>
            </a:extLst>
          </p:cNvPr>
          <p:cNvSpPr/>
          <p:nvPr userDrawn="1"/>
        </p:nvSpPr>
        <p:spPr>
          <a:xfrm>
            <a:off x="6271299" y="1754355"/>
            <a:ext cx="2340000" cy="2340000"/>
          </a:xfrm>
          <a:prstGeom prst="blockArc">
            <a:avLst>
              <a:gd name="adj1" fmla="val 10800000"/>
              <a:gd name="adj2" fmla="val 117763"/>
              <a:gd name="adj3" fmla="val 671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8" name="Block Arc 15">
            <a:extLst>
              <a:ext uri="{FF2B5EF4-FFF2-40B4-BE49-F238E27FC236}">
                <a16:creationId xmlns:a16="http://schemas.microsoft.com/office/drawing/2014/main" id="{5C6BA25A-D059-41A1-9E12-7E54661C901A}"/>
              </a:ext>
            </a:extLst>
          </p:cNvPr>
          <p:cNvSpPr/>
          <p:nvPr userDrawn="1"/>
        </p:nvSpPr>
        <p:spPr>
          <a:xfrm>
            <a:off x="8946522" y="1754355"/>
            <a:ext cx="2340000" cy="2340000"/>
          </a:xfrm>
          <a:prstGeom prst="blockArc">
            <a:avLst>
              <a:gd name="adj1" fmla="val 10800000"/>
              <a:gd name="adj2" fmla="val 116759"/>
              <a:gd name="adj3" fmla="val 6338"/>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9" name="Picture Placeholder 2">
            <a:extLst>
              <a:ext uri="{FF2B5EF4-FFF2-40B4-BE49-F238E27FC236}">
                <a16:creationId xmlns:a16="http://schemas.microsoft.com/office/drawing/2014/main" id="{F41AE61D-2711-4D27-9E84-9455C81DF8EA}"/>
              </a:ext>
            </a:extLst>
          </p:cNvPr>
          <p:cNvSpPr>
            <a:spLocks noGrp="1"/>
          </p:cNvSpPr>
          <p:nvPr>
            <p:ph type="pic" idx="13" hasCustomPrompt="1"/>
          </p:nvPr>
        </p:nvSpPr>
        <p:spPr>
          <a:xfrm>
            <a:off x="1073211" y="193478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0" name="Picture Placeholder 2">
            <a:extLst>
              <a:ext uri="{FF2B5EF4-FFF2-40B4-BE49-F238E27FC236}">
                <a16:creationId xmlns:a16="http://schemas.microsoft.com/office/drawing/2014/main" id="{FEB96CED-3A89-4E72-AD40-98DAA7DB1E8E}"/>
              </a:ext>
            </a:extLst>
          </p:cNvPr>
          <p:cNvSpPr>
            <a:spLocks noGrp="1"/>
          </p:cNvSpPr>
          <p:nvPr>
            <p:ph type="pic" idx="14" hasCustomPrompt="1"/>
          </p:nvPr>
        </p:nvSpPr>
        <p:spPr>
          <a:xfrm>
            <a:off x="3762255" y="193478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1" name="Picture Placeholder 2">
            <a:extLst>
              <a:ext uri="{FF2B5EF4-FFF2-40B4-BE49-F238E27FC236}">
                <a16:creationId xmlns:a16="http://schemas.microsoft.com/office/drawing/2014/main" id="{168305AF-08C9-4A39-80B8-FD3847826BFC}"/>
              </a:ext>
            </a:extLst>
          </p:cNvPr>
          <p:cNvSpPr>
            <a:spLocks noGrp="1"/>
          </p:cNvSpPr>
          <p:nvPr>
            <p:ph type="pic" idx="15" hasCustomPrompt="1"/>
          </p:nvPr>
        </p:nvSpPr>
        <p:spPr>
          <a:xfrm>
            <a:off x="6451299" y="193478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2" name="Picture Placeholder 2">
            <a:extLst>
              <a:ext uri="{FF2B5EF4-FFF2-40B4-BE49-F238E27FC236}">
                <a16:creationId xmlns:a16="http://schemas.microsoft.com/office/drawing/2014/main" id="{23326DD4-C5BB-4602-9562-F2390EC71C3D}"/>
              </a:ext>
            </a:extLst>
          </p:cNvPr>
          <p:cNvSpPr>
            <a:spLocks noGrp="1"/>
          </p:cNvSpPr>
          <p:nvPr>
            <p:ph type="pic" idx="16" hasCustomPrompt="1"/>
          </p:nvPr>
        </p:nvSpPr>
        <p:spPr>
          <a:xfrm>
            <a:off x="9140343" y="193478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232331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DB5A378-F106-4996-9559-AD651050100B}"/>
              </a:ext>
            </a:extLst>
          </p:cNvPr>
          <p:cNvSpPr>
            <a:spLocks noGrp="1"/>
          </p:cNvSpPr>
          <p:nvPr>
            <p:ph type="pic" idx="13" hasCustomPrompt="1"/>
          </p:nvPr>
        </p:nvSpPr>
        <p:spPr>
          <a:xfrm>
            <a:off x="5724525" y="0"/>
            <a:ext cx="6467475"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15206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21EB2-F561-4A4C-9B06-D3584D8B5CF6}"/>
              </a:ext>
            </a:extLst>
          </p:cNvPr>
          <p:cNvSpPr>
            <a:spLocks noGrp="1"/>
          </p:cNvSpPr>
          <p:nvPr>
            <p:ph type="title" hasCustomPrompt="1"/>
          </p:nvPr>
        </p:nvSpPr>
        <p:spPr>
          <a:xfrm>
            <a:off x="6357256" y="1548015"/>
            <a:ext cx="5219048" cy="550946"/>
          </a:xfrm>
          <a:prstGeom prst="rect">
            <a:avLst/>
          </a:prstGeom>
        </p:spPr>
        <p:txBody>
          <a:bodyPr lIns="0" tIns="0" rIns="0" bIns="0"/>
          <a:lstStyle>
            <a:lvl1pPr>
              <a:defRPr sz="3600" b="1" i="0" cap="all" baseline="0">
                <a:latin typeface="Barlow" panose="00000500000000000000" pitchFamily="2" charset="0"/>
              </a:defRPr>
            </a:lvl1pPr>
          </a:lstStyle>
          <a:p>
            <a:r>
              <a:rPr lang="en-US"/>
              <a:t>Title/AGENDA/TOC</a:t>
            </a:r>
          </a:p>
        </p:txBody>
      </p:sp>
      <p:sp>
        <p:nvSpPr>
          <p:cNvPr id="3" name="Content Placeholder 2">
            <a:extLst>
              <a:ext uri="{FF2B5EF4-FFF2-40B4-BE49-F238E27FC236}">
                <a16:creationId xmlns:a16="http://schemas.microsoft.com/office/drawing/2014/main" id="{FD24D63D-46B5-4E56-869F-E17431D45437}"/>
              </a:ext>
            </a:extLst>
          </p:cNvPr>
          <p:cNvSpPr>
            <a:spLocks noGrp="1"/>
          </p:cNvSpPr>
          <p:nvPr>
            <p:ph idx="1"/>
          </p:nvPr>
        </p:nvSpPr>
        <p:spPr>
          <a:xfrm>
            <a:off x="6357255" y="2437045"/>
            <a:ext cx="5219049" cy="382564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884D5C5-04EE-4E2C-B921-57397799E853}"/>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8" name="Straight Connector 7">
            <a:extLst>
              <a:ext uri="{FF2B5EF4-FFF2-40B4-BE49-F238E27FC236}">
                <a16:creationId xmlns:a16="http://schemas.microsoft.com/office/drawing/2014/main" id="{6AD8736F-3FDA-4DB6-88E3-63EB60FAD54B}"/>
              </a:ext>
            </a:extLst>
          </p:cNvPr>
          <p:cNvCxnSpPr>
            <a:cxnSpLocks/>
          </p:cNvCxnSpPr>
          <p:nvPr userDrawn="1"/>
        </p:nvCxnSpPr>
        <p:spPr>
          <a:xfrm>
            <a:off x="6357255" y="128905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9C44CD2A-035D-419F-A156-319EE51B6227}"/>
              </a:ext>
            </a:extLst>
          </p:cNvPr>
          <p:cNvSpPr>
            <a:spLocks noGrp="1"/>
          </p:cNvSpPr>
          <p:nvPr>
            <p:ph type="pic" sz="quarter" idx="11"/>
          </p:nvPr>
        </p:nvSpPr>
        <p:spPr>
          <a:xfrm>
            <a:off x="-1" y="0"/>
            <a:ext cx="5834745" cy="6858000"/>
          </a:xfrm>
          <a:prstGeom prst="rect">
            <a:avLst/>
          </a:prstGeom>
        </p:spPr>
        <p:txBody>
          <a:bodyPr/>
          <a:lstStyle>
            <a:lvl1pPr marL="0" indent="0">
              <a:buFontTx/>
              <a:buNone/>
              <a:defRPr sz="1600"/>
            </a:lvl1pPr>
          </a:lstStyle>
          <a:p>
            <a:r>
              <a:rPr lang="en-US" dirty="0"/>
              <a:t>Click icon to add picture</a:t>
            </a:r>
          </a:p>
        </p:txBody>
      </p:sp>
    </p:spTree>
    <p:extLst>
      <p:ext uri="{BB962C8B-B14F-4D97-AF65-F5344CB8AC3E}">
        <p14:creationId xmlns:p14="http://schemas.microsoft.com/office/powerpoint/2010/main" val="2697060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331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65FF430-A86A-408D-B4CD-0BDB219BC8FC}"/>
              </a:ext>
            </a:extLst>
          </p:cNvPr>
          <p:cNvGrpSpPr/>
          <p:nvPr userDrawn="1"/>
        </p:nvGrpSpPr>
        <p:grpSpPr>
          <a:xfrm>
            <a:off x="8766546" y="1684865"/>
            <a:ext cx="2664296" cy="4683693"/>
            <a:chOff x="445712" y="1449040"/>
            <a:chExt cx="2113018" cy="3924176"/>
          </a:xfrm>
        </p:grpSpPr>
        <p:sp>
          <p:nvSpPr>
            <p:cNvPr id="3" name="Rounded Rectangle 5">
              <a:extLst>
                <a:ext uri="{FF2B5EF4-FFF2-40B4-BE49-F238E27FC236}">
                  <a16:creationId xmlns:a16="http://schemas.microsoft.com/office/drawing/2014/main" id="{0CA6DF50-6795-474E-9081-6511A6DF797F}"/>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6">
              <a:extLst>
                <a:ext uri="{FF2B5EF4-FFF2-40B4-BE49-F238E27FC236}">
                  <a16:creationId xmlns:a16="http://schemas.microsoft.com/office/drawing/2014/main" id="{E35AE172-B3BB-4E24-B958-0CB99851C0B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7">
              <a:extLst>
                <a:ext uri="{FF2B5EF4-FFF2-40B4-BE49-F238E27FC236}">
                  <a16:creationId xmlns:a16="http://schemas.microsoft.com/office/drawing/2014/main" id="{3492788A-995F-478E-A5F5-E0A3675E5DFD}"/>
                </a:ext>
              </a:extLst>
            </p:cNvPr>
            <p:cNvGrpSpPr/>
            <p:nvPr userDrawn="1"/>
          </p:nvGrpSpPr>
          <p:grpSpPr>
            <a:xfrm>
              <a:off x="1407705" y="5045834"/>
              <a:ext cx="211967" cy="211967"/>
              <a:chOff x="1549420" y="5712364"/>
              <a:chExt cx="312583" cy="312583"/>
            </a:xfrm>
          </p:grpSpPr>
          <p:sp>
            <p:nvSpPr>
              <p:cNvPr id="6" name="Oval 8">
                <a:extLst>
                  <a:ext uri="{FF2B5EF4-FFF2-40B4-BE49-F238E27FC236}">
                    <a16:creationId xmlns:a16="http://schemas.microsoft.com/office/drawing/2014/main" id="{9A4EEAB5-7A36-43A2-9FDD-A2137FD0C0D2}"/>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10">
                <a:extLst>
                  <a:ext uri="{FF2B5EF4-FFF2-40B4-BE49-F238E27FC236}">
                    <a16:creationId xmlns:a16="http://schemas.microsoft.com/office/drawing/2014/main" id="{983787F9-8E6F-4588-9DA5-35FC31554940}"/>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a:extLst>
              <a:ext uri="{FF2B5EF4-FFF2-40B4-BE49-F238E27FC236}">
                <a16:creationId xmlns:a16="http://schemas.microsoft.com/office/drawing/2014/main" id="{3E2B1047-A353-4F69-8E34-66CE0EF65D91}"/>
              </a:ext>
            </a:extLst>
          </p:cNvPr>
          <p:cNvSpPr>
            <a:spLocks noGrp="1"/>
          </p:cNvSpPr>
          <p:nvPr>
            <p:ph type="pic" idx="11" hasCustomPrompt="1"/>
          </p:nvPr>
        </p:nvSpPr>
        <p:spPr>
          <a:xfrm>
            <a:off x="8954464" y="2096435"/>
            <a:ext cx="2288460" cy="3753075"/>
          </a:xfrm>
          <a:prstGeom prst="rect">
            <a:avLst/>
          </a:prstGeom>
          <a:solidFill>
            <a:schemeClr val="bg1">
              <a:lumMod val="95000"/>
            </a:schemeClr>
          </a:solidFill>
          <a:ln w="12700">
            <a:noFill/>
          </a:ln>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9" name="Text Placeholder 9">
            <a:extLst>
              <a:ext uri="{FF2B5EF4-FFF2-40B4-BE49-F238E27FC236}">
                <a16:creationId xmlns:a16="http://schemas.microsoft.com/office/drawing/2014/main" id="{F072E626-24D1-4140-9541-74DA99F2F33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77411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943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B854BEA9-E6ED-4706-9550-8EE96CA06937}"/>
              </a:ext>
            </a:extLst>
          </p:cNvPr>
          <p:cNvSpPr>
            <a:spLocks noGrp="1"/>
          </p:cNvSpPr>
          <p:nvPr>
            <p:ph type="pic" sz="quarter" idx="14" hasCustomPrompt="1"/>
          </p:nvPr>
        </p:nvSpPr>
        <p:spPr>
          <a:xfrm>
            <a:off x="0" y="0"/>
            <a:ext cx="6504010" cy="6858000"/>
          </a:xfrm>
          <a:custGeom>
            <a:avLst/>
            <a:gdLst>
              <a:gd name="connsiteX0" fmla="*/ 2612170 w 6504010"/>
              <a:gd name="connsiteY0" fmla="*/ 0 h 6858000"/>
              <a:gd name="connsiteX1" fmla="*/ 4486354 w 6504010"/>
              <a:gd name="connsiteY1" fmla="*/ 0 h 6858000"/>
              <a:gd name="connsiteX2" fmla="*/ 6504010 w 6504010"/>
              <a:gd name="connsiteY2" fmla="*/ 4666806 h 6858000"/>
              <a:gd name="connsiteX3" fmla="*/ 1435812 w 6504010"/>
              <a:gd name="connsiteY3" fmla="*/ 6858000 h 6858000"/>
              <a:gd name="connsiteX4" fmla="*/ 1101944 w 6504010"/>
              <a:gd name="connsiteY4" fmla="*/ 6858000 h 6858000"/>
              <a:gd name="connsiteX5" fmla="*/ 0 w 6504010"/>
              <a:gd name="connsiteY5" fmla="*/ 4309223 h 6858000"/>
              <a:gd name="connsiteX6" fmla="*/ 0 w 6504010"/>
              <a:gd name="connsiteY6" fmla="*/ 11293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4010" h="6858000">
                <a:moveTo>
                  <a:pt x="2612170" y="0"/>
                </a:moveTo>
                <a:lnTo>
                  <a:pt x="4486354" y="0"/>
                </a:lnTo>
                <a:lnTo>
                  <a:pt x="6504010" y="4666806"/>
                </a:lnTo>
                <a:lnTo>
                  <a:pt x="1435812" y="6858000"/>
                </a:lnTo>
                <a:lnTo>
                  <a:pt x="1101944" y="6858000"/>
                </a:lnTo>
                <a:lnTo>
                  <a:pt x="0" y="4309223"/>
                </a:lnTo>
                <a:lnTo>
                  <a:pt x="0" y="1129351"/>
                </a:lnTo>
                <a:close/>
              </a:path>
            </a:pathLst>
          </a:custGeom>
          <a:solidFill>
            <a:schemeClr val="bg1">
              <a:lumMod val="95000"/>
            </a:schemeClr>
          </a:solidFill>
        </p:spPr>
        <p:txBody>
          <a:bodyPr wrap="square" anchor="ctr">
            <a:noAutofit/>
          </a:bodyP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1913715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521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직사각형 7">
            <a:extLst>
              <a:ext uri="{FF2B5EF4-FFF2-40B4-BE49-F238E27FC236}">
                <a16:creationId xmlns:a16="http://schemas.microsoft.com/office/drawing/2014/main" id="{37525922-EB17-4CEB-8FE2-E234D478EA8C}"/>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그림 개체 틀 6">
            <a:extLst>
              <a:ext uri="{FF2B5EF4-FFF2-40B4-BE49-F238E27FC236}">
                <a16:creationId xmlns:a16="http://schemas.microsoft.com/office/drawing/2014/main" id="{0A0D5A86-3F87-4A81-BB86-8F3A92B48B5A}"/>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306151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1719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C8FE1D-79E2-46F2-A8B6-6C78672F327D}"/>
              </a:ext>
            </a:extLst>
          </p:cNvPr>
          <p:cNvGrpSpPr/>
          <p:nvPr userDrawn="1"/>
        </p:nvGrpSpPr>
        <p:grpSpPr>
          <a:xfrm>
            <a:off x="708173" y="1837593"/>
            <a:ext cx="5265908" cy="2893260"/>
            <a:chOff x="-548507" y="477868"/>
            <a:chExt cx="11570449" cy="6357177"/>
          </a:xfrm>
        </p:grpSpPr>
        <p:sp>
          <p:nvSpPr>
            <p:cNvPr id="3" name="Freeform: Shape 2">
              <a:extLst>
                <a:ext uri="{FF2B5EF4-FFF2-40B4-BE49-F238E27FC236}">
                  <a16:creationId xmlns:a16="http://schemas.microsoft.com/office/drawing/2014/main" id="{F18A6FBC-D138-4F68-8A66-6E140347BA70}"/>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dirty="0"/>
            </a:p>
          </p:txBody>
        </p:sp>
        <p:sp>
          <p:nvSpPr>
            <p:cNvPr id="4" name="Freeform: Shape 3">
              <a:extLst>
                <a:ext uri="{FF2B5EF4-FFF2-40B4-BE49-F238E27FC236}">
                  <a16:creationId xmlns:a16="http://schemas.microsoft.com/office/drawing/2014/main" id="{AA9BC29C-363B-4E11-AE59-9B8AAF5C10D0}"/>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D23A5DD8-C9B2-4827-81BA-376D44C24635}"/>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C04A37AE-39E9-4D86-94AD-C2DF9612C22D}"/>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0AEC3D1B-1190-4201-B038-EDF09CD8289C}"/>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dirty="0"/>
            </a:p>
          </p:txBody>
        </p:sp>
        <p:grpSp>
          <p:nvGrpSpPr>
            <p:cNvPr id="8" name="Group 7">
              <a:extLst>
                <a:ext uri="{FF2B5EF4-FFF2-40B4-BE49-F238E27FC236}">
                  <a16:creationId xmlns:a16="http://schemas.microsoft.com/office/drawing/2014/main" id="{76D3F652-9B66-42B3-B6EC-DAEA0D479657}"/>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D75A6EA0-151B-4595-A461-6347C38766F9}"/>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768BE3A1-6A36-4CE5-A7E6-FF4ADB32DF5D}"/>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528970F8-1E52-4708-BA1F-38BF455DB26E}"/>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0881DEA5-6B95-4385-A6A3-016D173CAE6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EB77DDC-56D9-47AB-B71C-B5E868AA0063}"/>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Shape 9">
              <a:extLst>
                <a:ext uri="{FF2B5EF4-FFF2-40B4-BE49-F238E27FC236}">
                  <a16:creationId xmlns:a16="http://schemas.microsoft.com/office/drawing/2014/main" id="{74E28E60-5E1A-43CA-A023-D7251390EE6B}"/>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5" name="그림 개체 틀 2">
            <a:extLst>
              <a:ext uri="{FF2B5EF4-FFF2-40B4-BE49-F238E27FC236}">
                <a16:creationId xmlns:a16="http://schemas.microsoft.com/office/drawing/2014/main" id="{E865A037-79E3-43C4-A726-58CEE97F8CF0}"/>
              </a:ext>
            </a:extLst>
          </p:cNvPr>
          <p:cNvSpPr>
            <a:spLocks noGrp="1"/>
          </p:cNvSpPr>
          <p:nvPr>
            <p:ph type="pic" sz="quarter" idx="14" hasCustomPrompt="1"/>
          </p:nvPr>
        </p:nvSpPr>
        <p:spPr>
          <a:xfrm>
            <a:off x="1454331" y="1976846"/>
            <a:ext cx="3849189" cy="231648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6" name="Text Placeholder 9">
            <a:extLst>
              <a:ext uri="{FF2B5EF4-FFF2-40B4-BE49-F238E27FC236}">
                <a16:creationId xmlns:a16="http://schemas.microsoft.com/office/drawing/2014/main" id="{BF0C124E-AC53-4C85-B016-940022635993}"/>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92659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526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BDC57578-EF98-4A57-8AF7-1C7CC48D72AC}"/>
              </a:ext>
            </a:extLst>
          </p:cNvPr>
          <p:cNvSpPr>
            <a:spLocks noGrp="1"/>
          </p:cNvSpPr>
          <p:nvPr>
            <p:ph type="pic" sz="quarter" idx="14" hasCustomPrompt="1"/>
          </p:nvPr>
        </p:nvSpPr>
        <p:spPr>
          <a:xfrm>
            <a:off x="7843736" y="0"/>
            <a:ext cx="4348264" cy="6858000"/>
          </a:xfrm>
          <a:prstGeom prst="rect">
            <a:avLst/>
          </a:prstGeom>
          <a:solidFill>
            <a:schemeClr val="bg1">
              <a:lumMod val="95000"/>
            </a:schemeClr>
          </a:solidFill>
        </p:spPr>
        <p:txBody>
          <a:bodyPr anchor="ctr"/>
          <a:lstStyle>
            <a:lvl1pPr marL="0" indent="0" algn="ctr">
              <a:buNone/>
              <a:defRPr sz="18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40712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40C0-E8A1-4C35-925E-4FD15A63A6C5}"/>
              </a:ext>
            </a:extLst>
          </p:cNvPr>
          <p:cNvSpPr>
            <a:spLocks noGrp="1"/>
          </p:cNvSpPr>
          <p:nvPr>
            <p:ph type="title" hasCustomPrompt="1"/>
          </p:nvPr>
        </p:nvSpPr>
        <p:spPr>
          <a:xfrm>
            <a:off x="6199633" y="3089560"/>
            <a:ext cx="5376672" cy="823025"/>
          </a:xfrm>
          <a:prstGeom prst="rect">
            <a:avLst/>
          </a:prstGeom>
        </p:spPr>
        <p:txBody>
          <a:bodyPr lIns="0" tIns="0" rIns="0" bIns="0" anchor="t" anchorCtr="0"/>
          <a:lstStyle>
            <a:lvl1pPr>
              <a:defRPr sz="3600" b="1" cap="all" baseline="0">
                <a:latin typeface="Barlow" panose="00000500000000000000" pitchFamily="2" charset="0"/>
              </a:defRPr>
            </a:lvl1pPr>
          </a:lstStyle>
          <a:p>
            <a:r>
              <a:rPr lang="en-US"/>
              <a:t>Section title</a:t>
            </a:r>
          </a:p>
        </p:txBody>
      </p:sp>
      <p:sp>
        <p:nvSpPr>
          <p:cNvPr id="3" name="Text Placeholder 2">
            <a:extLst>
              <a:ext uri="{FF2B5EF4-FFF2-40B4-BE49-F238E27FC236}">
                <a16:creationId xmlns:a16="http://schemas.microsoft.com/office/drawing/2014/main" id="{5400D91D-CFD9-4517-9407-3A0C5C1C9E23}"/>
              </a:ext>
            </a:extLst>
          </p:cNvPr>
          <p:cNvSpPr>
            <a:spLocks noGrp="1"/>
          </p:cNvSpPr>
          <p:nvPr>
            <p:ph type="body" idx="1"/>
          </p:nvPr>
        </p:nvSpPr>
        <p:spPr>
          <a:xfrm>
            <a:off x="6199632" y="4068979"/>
            <a:ext cx="5376672" cy="1854860"/>
          </a:xfrm>
          <a:prstGeom prst="rect">
            <a:avLst/>
          </a:prstGeom>
        </p:spPr>
        <p:txBody>
          <a:bodyPr/>
          <a:lstStyle>
            <a:lvl1pPr marL="0" indent="0">
              <a:spcAft>
                <a:spcPts val="600"/>
              </a:spcAft>
              <a:buNone/>
              <a:defRPr sz="2400">
                <a:solidFill>
                  <a:srgbClr val="082C4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926BD465-FC0B-4B65-99BC-5DB2A52878A9}"/>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6" name="Straight Connector 5">
            <a:extLst>
              <a:ext uri="{FF2B5EF4-FFF2-40B4-BE49-F238E27FC236}">
                <a16:creationId xmlns:a16="http://schemas.microsoft.com/office/drawing/2014/main" id="{9238FF4E-3161-4742-A7E8-B83B4254B684}"/>
              </a:ext>
            </a:extLst>
          </p:cNvPr>
          <p:cNvCxnSpPr>
            <a:cxnSpLocks/>
          </p:cNvCxnSpPr>
          <p:nvPr userDrawn="1"/>
        </p:nvCxnSpPr>
        <p:spPr>
          <a:xfrm>
            <a:off x="6248402" y="2808479"/>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D01DB833-7A84-44A0-B643-82EB3B671C17}"/>
              </a:ext>
            </a:extLst>
          </p:cNvPr>
          <p:cNvSpPr>
            <a:spLocks noGrp="1"/>
          </p:cNvSpPr>
          <p:nvPr>
            <p:ph type="pic" sz="quarter" idx="11"/>
          </p:nvPr>
        </p:nvSpPr>
        <p:spPr>
          <a:xfrm>
            <a:off x="658368" y="1024128"/>
            <a:ext cx="5120640" cy="5120640"/>
          </a:xfrm>
          <a:prstGeom prst="ellipse">
            <a:avLst/>
          </a:prstGeom>
        </p:spPr>
        <p:txBody>
          <a:bodyPr lIns="0" tIns="0" rIns="0" bIns="0"/>
          <a:lstStyle>
            <a:lvl1pPr marL="0" indent="0">
              <a:buFontTx/>
              <a:buNone/>
              <a:defRPr sz="1600"/>
            </a:lvl1pPr>
          </a:lstStyle>
          <a:p>
            <a:r>
              <a:rPr lang="en-US" dirty="0"/>
              <a:t>Click icon to add picture</a:t>
            </a:r>
          </a:p>
        </p:txBody>
      </p:sp>
    </p:spTree>
    <p:extLst>
      <p:ext uri="{BB962C8B-B14F-4D97-AF65-F5344CB8AC3E}">
        <p14:creationId xmlns:p14="http://schemas.microsoft.com/office/powerpoint/2010/main" val="44434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gradFill>
          <a:gsLst>
            <a:gs pos="0">
              <a:schemeClr val="accent1"/>
            </a:gs>
            <a:gs pos="100000">
              <a:schemeClr val="accent4"/>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BF0D15-4BB1-408E-A5FC-CFF2202284A0}"/>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31463" y="-468065"/>
            <a:ext cx="4110019" cy="3897065"/>
          </a:xfrm>
          <a:prstGeom prst="rect">
            <a:avLst/>
          </a:prstGeom>
        </p:spPr>
      </p:pic>
      <p:sp>
        <p:nvSpPr>
          <p:cNvPr id="3" name="Oval 2">
            <a:extLst>
              <a:ext uri="{FF2B5EF4-FFF2-40B4-BE49-F238E27FC236}">
                <a16:creationId xmlns:a16="http://schemas.microsoft.com/office/drawing/2014/main" id="{E15ECB00-AF83-443E-9AE7-961C16032659}"/>
              </a:ext>
            </a:extLst>
          </p:cNvPr>
          <p:cNvSpPr/>
          <p:nvPr userDrawn="1"/>
        </p:nvSpPr>
        <p:spPr>
          <a:xfrm>
            <a:off x="9342103" y="45555"/>
            <a:ext cx="3003442" cy="3003442"/>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78BED7D0-BE93-4317-824C-6DD1CC483554}"/>
              </a:ext>
            </a:extLst>
          </p:cNvPr>
          <p:cNvSpPr/>
          <p:nvPr userDrawn="1"/>
        </p:nvSpPr>
        <p:spPr>
          <a:xfrm>
            <a:off x="-667824" y="2996005"/>
            <a:ext cx="2393338" cy="2393338"/>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4C175114-E625-440B-9D45-C7FECD32D84F}"/>
              </a:ext>
            </a:extLst>
          </p:cNvPr>
          <p:cNvSpPr/>
          <p:nvPr userDrawn="1"/>
        </p:nvSpPr>
        <p:spPr>
          <a:xfrm>
            <a:off x="6138505" y="4931795"/>
            <a:ext cx="1761493" cy="1758422"/>
          </a:xfrm>
          <a:custGeom>
            <a:avLst/>
            <a:gdLst>
              <a:gd name="connsiteX0" fmla="*/ 1196669 w 1761493"/>
              <a:gd name="connsiteY0" fmla="*/ 0 h 1758422"/>
              <a:gd name="connsiteX1" fmla="*/ 1662467 w 1761493"/>
              <a:gd name="connsiteY1" fmla="*/ 94040 h 1758422"/>
              <a:gd name="connsiteX2" fmla="*/ 1761493 w 1761493"/>
              <a:gd name="connsiteY2" fmla="*/ 141744 h 1758422"/>
              <a:gd name="connsiteX3" fmla="*/ 140264 w 1761493"/>
              <a:gd name="connsiteY3" fmla="*/ 1758422 h 1758422"/>
              <a:gd name="connsiteX4" fmla="*/ 94040 w 1761493"/>
              <a:gd name="connsiteY4" fmla="*/ 1662467 h 1758422"/>
              <a:gd name="connsiteX5" fmla="*/ 0 w 1761493"/>
              <a:gd name="connsiteY5" fmla="*/ 1196669 h 1758422"/>
              <a:gd name="connsiteX6" fmla="*/ 1196669 w 1761493"/>
              <a:gd name="connsiteY6" fmla="*/ 0 h 17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493" h="1758422">
                <a:moveTo>
                  <a:pt x="1196669" y="0"/>
                </a:moveTo>
                <a:cubicBezTo>
                  <a:pt x="1361895" y="0"/>
                  <a:pt x="1519299" y="33486"/>
                  <a:pt x="1662467" y="94040"/>
                </a:cubicBezTo>
                <a:lnTo>
                  <a:pt x="1761493" y="141744"/>
                </a:lnTo>
                <a:lnTo>
                  <a:pt x="140264" y="1758422"/>
                </a:lnTo>
                <a:lnTo>
                  <a:pt x="94040" y="1662467"/>
                </a:lnTo>
                <a:cubicBezTo>
                  <a:pt x="33486" y="1519299"/>
                  <a:pt x="0" y="1361895"/>
                  <a:pt x="0" y="1196669"/>
                </a:cubicBezTo>
                <a:cubicBezTo>
                  <a:pt x="0" y="535767"/>
                  <a:pt x="535767" y="0"/>
                  <a:pt x="1196669"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Rounded Corners 5">
            <a:extLst>
              <a:ext uri="{FF2B5EF4-FFF2-40B4-BE49-F238E27FC236}">
                <a16:creationId xmlns:a16="http://schemas.microsoft.com/office/drawing/2014/main" id="{5FF7B0E0-0A58-4E60-8B37-65D6CF8ACF1E}"/>
              </a:ext>
            </a:extLst>
          </p:cNvPr>
          <p:cNvSpPr/>
          <p:nvPr userDrawn="1"/>
        </p:nvSpPr>
        <p:spPr>
          <a:xfrm rot="13518210" flipH="1">
            <a:off x="9189934" y="1137317"/>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E251486E-3E22-42E9-9265-A62EF3AE4503}"/>
              </a:ext>
            </a:extLst>
          </p:cNvPr>
          <p:cNvSpPr/>
          <p:nvPr userDrawn="1"/>
        </p:nvSpPr>
        <p:spPr>
          <a:xfrm rot="2667893" flipH="1">
            <a:off x="5406738" y="-1762068"/>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CC61999-5F04-4AB2-B1A4-94D813065695}"/>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38810" y="2744694"/>
            <a:ext cx="3734250" cy="3540766"/>
          </a:xfrm>
          <a:prstGeom prst="rect">
            <a:avLst/>
          </a:prstGeom>
        </p:spPr>
      </p:pic>
      <p:pic>
        <p:nvPicPr>
          <p:cNvPr id="10" name="Picture 9">
            <a:extLst>
              <a:ext uri="{FF2B5EF4-FFF2-40B4-BE49-F238E27FC236}">
                <a16:creationId xmlns:a16="http://schemas.microsoft.com/office/drawing/2014/main" id="{FA9635CA-BC26-4AD8-A22E-1ADC79CFE499}"/>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60802" y="-1414282"/>
            <a:ext cx="3734250" cy="3540766"/>
          </a:xfrm>
          <a:prstGeom prst="rect">
            <a:avLst/>
          </a:prstGeom>
        </p:spPr>
      </p:pic>
      <p:pic>
        <p:nvPicPr>
          <p:cNvPr id="11" name="Picture 10">
            <a:extLst>
              <a:ext uri="{FF2B5EF4-FFF2-40B4-BE49-F238E27FC236}">
                <a16:creationId xmlns:a16="http://schemas.microsoft.com/office/drawing/2014/main" id="{D92E4871-F2F2-4806-B2A4-7B4E17D49BA3}"/>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85736" y="3798758"/>
            <a:ext cx="4110019" cy="3897065"/>
          </a:xfrm>
          <a:prstGeom prst="rect">
            <a:avLst/>
          </a:prstGeom>
        </p:spPr>
      </p:pic>
      <p:pic>
        <p:nvPicPr>
          <p:cNvPr id="12" name="Picture 11">
            <a:extLst>
              <a:ext uri="{FF2B5EF4-FFF2-40B4-BE49-F238E27FC236}">
                <a16:creationId xmlns:a16="http://schemas.microsoft.com/office/drawing/2014/main" id="{DA948A5E-2C17-44D0-A274-9C818DA9A249}"/>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64417" y="3798758"/>
            <a:ext cx="3531102" cy="3348144"/>
          </a:xfrm>
          <a:prstGeom prst="rect">
            <a:avLst/>
          </a:prstGeom>
        </p:spPr>
      </p:pic>
      <p:sp>
        <p:nvSpPr>
          <p:cNvPr id="13" name="Rectangle: Rounded Corners 12">
            <a:extLst>
              <a:ext uri="{FF2B5EF4-FFF2-40B4-BE49-F238E27FC236}">
                <a16:creationId xmlns:a16="http://schemas.microsoft.com/office/drawing/2014/main" id="{77988820-EC8E-4E5E-B405-6369C94FB696}"/>
              </a:ext>
            </a:extLst>
          </p:cNvPr>
          <p:cNvSpPr/>
          <p:nvPr userDrawn="1"/>
        </p:nvSpPr>
        <p:spPr>
          <a:xfrm rot="2667893" flipH="1">
            <a:off x="4257628" y="-627022"/>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DB34C216-B859-4332-89DD-FDAB18587912}"/>
              </a:ext>
            </a:extLst>
          </p:cNvPr>
          <p:cNvSpPr/>
          <p:nvPr userDrawn="1"/>
        </p:nvSpPr>
        <p:spPr>
          <a:xfrm rot="2667893" flipH="1">
            <a:off x="10215580" y="2065939"/>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4F8C30EF-40BC-43EA-9DFB-F9D15A22EB5E}"/>
              </a:ext>
            </a:extLst>
          </p:cNvPr>
          <p:cNvSpPr/>
          <p:nvPr userDrawn="1"/>
        </p:nvSpPr>
        <p:spPr>
          <a:xfrm rot="2703270">
            <a:off x="2721962" y="791637"/>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C20E1840-583E-492F-A9C7-78CB38D18A57}"/>
              </a:ext>
            </a:extLst>
          </p:cNvPr>
          <p:cNvSpPr/>
          <p:nvPr userDrawn="1"/>
        </p:nvSpPr>
        <p:spPr>
          <a:xfrm rot="2703270">
            <a:off x="1032398" y="3557778"/>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21B742EA-776C-4729-BC4C-D8246D495CCF}"/>
              </a:ext>
            </a:extLst>
          </p:cNvPr>
          <p:cNvSpPr/>
          <p:nvPr userDrawn="1"/>
        </p:nvSpPr>
        <p:spPr>
          <a:xfrm rot="2703270">
            <a:off x="8580552" y="2784302"/>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20FB9170-ED31-4166-B8AF-844A796082C3}"/>
              </a:ext>
            </a:extLst>
          </p:cNvPr>
          <p:cNvSpPr/>
          <p:nvPr userDrawn="1"/>
        </p:nvSpPr>
        <p:spPr>
          <a:xfrm rot="2703270">
            <a:off x="11184263" y="-197411"/>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0140AEF0-AD3C-429C-8967-68D41060DDA9}"/>
              </a:ext>
            </a:extLst>
          </p:cNvPr>
          <p:cNvSpPr/>
          <p:nvPr userDrawn="1"/>
        </p:nvSpPr>
        <p:spPr>
          <a:xfrm rot="2703270">
            <a:off x="4151900" y="5582175"/>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E7CBDFD1-2932-4D6D-8A90-D0F5DC3C67AE}"/>
              </a:ext>
            </a:extLst>
          </p:cNvPr>
          <p:cNvSpPr/>
          <p:nvPr userDrawn="1"/>
        </p:nvSpPr>
        <p:spPr>
          <a:xfrm rot="2703270">
            <a:off x="7159183" y="218145"/>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CA46355A-3E04-49FD-9F09-AAAB3DB0E418}"/>
              </a:ext>
            </a:extLst>
          </p:cNvPr>
          <p:cNvSpPr/>
          <p:nvPr userDrawn="1"/>
        </p:nvSpPr>
        <p:spPr>
          <a:xfrm rot="2703270">
            <a:off x="10756304" y="4976519"/>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ircle: Hollow 22">
            <a:extLst>
              <a:ext uri="{FF2B5EF4-FFF2-40B4-BE49-F238E27FC236}">
                <a16:creationId xmlns:a16="http://schemas.microsoft.com/office/drawing/2014/main" id="{409C4469-3F84-4E19-A632-E543A5FDD884}"/>
              </a:ext>
            </a:extLst>
          </p:cNvPr>
          <p:cNvSpPr/>
          <p:nvPr userDrawn="1"/>
        </p:nvSpPr>
        <p:spPr>
          <a:xfrm>
            <a:off x="1940747" y="6150690"/>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4" name="Circle: Hollow 23">
            <a:extLst>
              <a:ext uri="{FF2B5EF4-FFF2-40B4-BE49-F238E27FC236}">
                <a16:creationId xmlns:a16="http://schemas.microsoft.com/office/drawing/2014/main" id="{EBF49C44-3383-44DC-8036-8DC2B11ACB1A}"/>
              </a:ext>
            </a:extLst>
          </p:cNvPr>
          <p:cNvSpPr/>
          <p:nvPr userDrawn="1"/>
        </p:nvSpPr>
        <p:spPr>
          <a:xfrm>
            <a:off x="5198769" y="5662761"/>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5" name="Circle: Hollow 24">
            <a:extLst>
              <a:ext uri="{FF2B5EF4-FFF2-40B4-BE49-F238E27FC236}">
                <a16:creationId xmlns:a16="http://schemas.microsoft.com/office/drawing/2014/main" id="{D46346EE-F1B7-4796-AFA9-AAE048AA3364}"/>
              </a:ext>
            </a:extLst>
          </p:cNvPr>
          <p:cNvSpPr/>
          <p:nvPr userDrawn="1"/>
        </p:nvSpPr>
        <p:spPr>
          <a:xfrm>
            <a:off x="9090515" y="378804"/>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Circle: Hollow 25">
            <a:extLst>
              <a:ext uri="{FF2B5EF4-FFF2-40B4-BE49-F238E27FC236}">
                <a16:creationId xmlns:a16="http://schemas.microsoft.com/office/drawing/2014/main" id="{73E5F236-BD77-4630-A734-050F06B94A2D}"/>
              </a:ext>
            </a:extLst>
          </p:cNvPr>
          <p:cNvSpPr/>
          <p:nvPr userDrawn="1"/>
        </p:nvSpPr>
        <p:spPr>
          <a:xfrm>
            <a:off x="4738389" y="729356"/>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Circle: Hollow 26">
            <a:extLst>
              <a:ext uri="{FF2B5EF4-FFF2-40B4-BE49-F238E27FC236}">
                <a16:creationId xmlns:a16="http://schemas.microsoft.com/office/drawing/2014/main" id="{C89DEA56-42C4-43A8-B485-A905F2F9EF8D}"/>
              </a:ext>
            </a:extLst>
          </p:cNvPr>
          <p:cNvSpPr/>
          <p:nvPr userDrawn="1"/>
        </p:nvSpPr>
        <p:spPr>
          <a:xfrm>
            <a:off x="10500138" y="3884485"/>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8" name="Circle: Hollow 27">
            <a:extLst>
              <a:ext uri="{FF2B5EF4-FFF2-40B4-BE49-F238E27FC236}">
                <a16:creationId xmlns:a16="http://schemas.microsoft.com/office/drawing/2014/main" id="{841ACCCA-100D-4216-8EA1-A5CC63045609}"/>
              </a:ext>
            </a:extLst>
          </p:cNvPr>
          <p:cNvSpPr/>
          <p:nvPr userDrawn="1"/>
        </p:nvSpPr>
        <p:spPr>
          <a:xfrm>
            <a:off x="9342103" y="6252072"/>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Circle: Hollow 28">
            <a:extLst>
              <a:ext uri="{FF2B5EF4-FFF2-40B4-BE49-F238E27FC236}">
                <a16:creationId xmlns:a16="http://schemas.microsoft.com/office/drawing/2014/main" id="{35C224AA-96FF-425B-A723-6682BE2E1056}"/>
              </a:ext>
            </a:extLst>
          </p:cNvPr>
          <p:cNvSpPr/>
          <p:nvPr userDrawn="1"/>
        </p:nvSpPr>
        <p:spPr>
          <a:xfrm>
            <a:off x="864565" y="3360093"/>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Freeform: Shape 29">
            <a:extLst>
              <a:ext uri="{FF2B5EF4-FFF2-40B4-BE49-F238E27FC236}">
                <a16:creationId xmlns:a16="http://schemas.microsoft.com/office/drawing/2014/main" id="{3060D8E5-FE2C-4BE4-8D5F-4E1953E01D04}"/>
              </a:ext>
            </a:extLst>
          </p:cNvPr>
          <p:cNvSpPr/>
          <p:nvPr userDrawn="1"/>
        </p:nvSpPr>
        <p:spPr>
          <a:xfrm>
            <a:off x="3079119" y="-1105386"/>
            <a:ext cx="2413539" cy="2404593"/>
          </a:xfrm>
          <a:custGeom>
            <a:avLst/>
            <a:gdLst>
              <a:gd name="connsiteX0" fmla="*/ 1501721 w 2413539"/>
              <a:gd name="connsiteY0" fmla="*/ 0 h 2404593"/>
              <a:gd name="connsiteX1" fmla="*/ 2341348 w 2413539"/>
              <a:gd name="connsiteY1" fmla="*/ 256470 h 2404593"/>
              <a:gd name="connsiteX2" fmla="*/ 2413539 w 2413539"/>
              <a:gd name="connsiteY2" fmla="*/ 310454 h 2404593"/>
              <a:gd name="connsiteX3" fmla="*/ 303764 w 2413539"/>
              <a:gd name="connsiteY3" fmla="*/ 2404593 h 2404593"/>
              <a:gd name="connsiteX4" fmla="*/ 256470 w 2413539"/>
              <a:gd name="connsiteY4" fmla="*/ 2341348 h 2404593"/>
              <a:gd name="connsiteX5" fmla="*/ 0 w 2413539"/>
              <a:gd name="connsiteY5" fmla="*/ 1501721 h 2404593"/>
              <a:gd name="connsiteX6" fmla="*/ 1501721 w 2413539"/>
              <a:gd name="connsiteY6" fmla="*/ 0 h 2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539" h="2404593">
                <a:moveTo>
                  <a:pt x="1501721" y="0"/>
                </a:moveTo>
                <a:cubicBezTo>
                  <a:pt x="1812738" y="0"/>
                  <a:pt x="2101672" y="94548"/>
                  <a:pt x="2341348" y="256470"/>
                </a:cubicBezTo>
                <a:lnTo>
                  <a:pt x="2413539" y="310454"/>
                </a:lnTo>
                <a:lnTo>
                  <a:pt x="303764" y="2404593"/>
                </a:lnTo>
                <a:lnTo>
                  <a:pt x="256470" y="2341348"/>
                </a:lnTo>
                <a:cubicBezTo>
                  <a:pt x="94548" y="2101672"/>
                  <a:pt x="0" y="1812738"/>
                  <a:pt x="0" y="1501721"/>
                </a:cubicBezTo>
                <a:cubicBezTo>
                  <a:pt x="0" y="672343"/>
                  <a:pt x="672343" y="0"/>
                  <a:pt x="1501721"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483060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gradFill>
          <a:gsLst>
            <a:gs pos="0">
              <a:schemeClr val="accent1"/>
            </a:gs>
            <a:gs pos="100000">
              <a:schemeClr val="accent4"/>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5C830AA-5FA6-4CD4-AD75-FEFC4B01915A}"/>
              </a:ext>
            </a:extLst>
          </p:cNvPr>
          <p:cNvGrpSpPr/>
          <p:nvPr userDrawn="1"/>
        </p:nvGrpSpPr>
        <p:grpSpPr>
          <a:xfrm flipV="1">
            <a:off x="-1536722" y="-1474805"/>
            <a:ext cx="6967679" cy="9512191"/>
            <a:chOff x="-1484471" y="-860850"/>
            <a:chExt cx="6967679" cy="9512191"/>
          </a:xfrm>
        </p:grpSpPr>
        <p:grpSp>
          <p:nvGrpSpPr>
            <p:cNvPr id="2" name="Group 1">
              <a:extLst>
                <a:ext uri="{FF2B5EF4-FFF2-40B4-BE49-F238E27FC236}">
                  <a16:creationId xmlns:a16="http://schemas.microsoft.com/office/drawing/2014/main" id="{7CA2486D-8BCE-4F5C-8CAA-C5764F13D2C0}"/>
                </a:ext>
              </a:extLst>
            </p:cNvPr>
            <p:cNvGrpSpPr/>
            <p:nvPr userDrawn="1"/>
          </p:nvGrpSpPr>
          <p:grpSpPr>
            <a:xfrm rot="16200000">
              <a:off x="-1510142" y="1657990"/>
              <a:ext cx="7019022" cy="6967679"/>
              <a:chOff x="-1454130" y="-1334460"/>
              <a:chExt cx="7019022" cy="6967679"/>
            </a:xfrm>
          </p:grpSpPr>
          <p:sp>
            <p:nvSpPr>
              <p:cNvPr id="3" name="Oval 2">
                <a:extLst>
                  <a:ext uri="{FF2B5EF4-FFF2-40B4-BE49-F238E27FC236}">
                    <a16:creationId xmlns:a16="http://schemas.microsoft.com/office/drawing/2014/main" id="{BF71EB0B-9497-409F-8497-D05944EED268}"/>
                  </a:ext>
                </a:extLst>
              </p:cNvPr>
              <p:cNvSpPr/>
              <p:nvPr userDrawn="1"/>
            </p:nvSpPr>
            <p:spPr>
              <a:xfrm>
                <a:off x="-1166340" y="2200772"/>
                <a:ext cx="2393338" cy="2393338"/>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0DDDF61-AF37-4CDD-91B7-E8FD97EB7F24}"/>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8173" y="2092453"/>
                <a:ext cx="3734250" cy="3540766"/>
              </a:xfrm>
              <a:prstGeom prst="rect">
                <a:avLst/>
              </a:prstGeom>
            </p:spPr>
          </p:pic>
          <p:pic>
            <p:nvPicPr>
              <p:cNvPr id="5" name="Picture 4">
                <a:extLst>
                  <a:ext uri="{FF2B5EF4-FFF2-40B4-BE49-F238E27FC236}">
                    <a16:creationId xmlns:a16="http://schemas.microsoft.com/office/drawing/2014/main" id="{58756FA6-95F9-4A5F-8874-D3AE77F87B6C}"/>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54130" y="126244"/>
                <a:ext cx="3734250" cy="3540766"/>
              </a:xfrm>
              <a:prstGeom prst="rect">
                <a:avLst/>
              </a:prstGeom>
            </p:spPr>
          </p:pic>
          <p:pic>
            <p:nvPicPr>
              <p:cNvPr id="6" name="Picture 5">
                <a:extLst>
                  <a:ext uri="{FF2B5EF4-FFF2-40B4-BE49-F238E27FC236}">
                    <a16:creationId xmlns:a16="http://schemas.microsoft.com/office/drawing/2014/main" id="{652D9175-806D-444B-843C-8D6D1A2B8B48}"/>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30642" y="-1334460"/>
                <a:ext cx="3734250" cy="3540766"/>
              </a:xfrm>
              <a:prstGeom prst="rect">
                <a:avLst/>
              </a:prstGeom>
            </p:spPr>
          </p:pic>
          <p:sp>
            <p:nvSpPr>
              <p:cNvPr id="7" name="Rectangle: Rounded Corners 6">
                <a:extLst>
                  <a:ext uri="{FF2B5EF4-FFF2-40B4-BE49-F238E27FC236}">
                    <a16:creationId xmlns:a16="http://schemas.microsoft.com/office/drawing/2014/main" id="{9EE53EEA-8096-4336-BF8C-013228CF2A7B}"/>
                  </a:ext>
                </a:extLst>
              </p:cNvPr>
              <p:cNvSpPr/>
              <p:nvPr userDrawn="1"/>
            </p:nvSpPr>
            <p:spPr>
              <a:xfrm rot="2667893" flipH="1">
                <a:off x="3776991" y="-1279263"/>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3540C4DE-A5C4-491B-85D8-7A083DE9DB85}"/>
                  </a:ext>
                </a:extLst>
              </p:cNvPr>
              <p:cNvSpPr/>
              <p:nvPr userDrawn="1"/>
            </p:nvSpPr>
            <p:spPr>
              <a:xfrm rot="2703270">
                <a:off x="2139106" y="-351276"/>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3C197359-984C-46D0-8A51-B98CB1D4D2F3}"/>
                  </a:ext>
                </a:extLst>
              </p:cNvPr>
              <p:cNvSpPr/>
              <p:nvPr userDrawn="1"/>
            </p:nvSpPr>
            <p:spPr>
              <a:xfrm rot="2703270">
                <a:off x="533882" y="2762545"/>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0413640F-302A-4F0D-BB79-E28A5E756CB0}"/>
                  </a:ext>
                </a:extLst>
              </p:cNvPr>
              <p:cNvSpPr/>
              <p:nvPr userDrawn="1"/>
            </p:nvSpPr>
            <p:spPr>
              <a:xfrm rot="2703270">
                <a:off x="295353" y="154282"/>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ircle: Hollow 11">
                <a:extLst>
                  <a:ext uri="{FF2B5EF4-FFF2-40B4-BE49-F238E27FC236}">
                    <a16:creationId xmlns:a16="http://schemas.microsoft.com/office/drawing/2014/main" id="{1F0A2C54-CDD2-4AED-8188-711E2B556ED7}"/>
                  </a:ext>
                </a:extLst>
              </p:cNvPr>
              <p:cNvSpPr/>
              <p:nvPr userDrawn="1"/>
            </p:nvSpPr>
            <p:spPr>
              <a:xfrm>
                <a:off x="2747827" y="1763993"/>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Circle: Hollow 12">
                <a:extLst>
                  <a:ext uri="{FF2B5EF4-FFF2-40B4-BE49-F238E27FC236}">
                    <a16:creationId xmlns:a16="http://schemas.microsoft.com/office/drawing/2014/main" id="{75ED3DF4-C9D6-4BB6-A2B9-E5CA4FA70BFB}"/>
                  </a:ext>
                </a:extLst>
              </p:cNvPr>
              <p:cNvSpPr/>
              <p:nvPr userDrawn="1"/>
            </p:nvSpPr>
            <p:spPr>
              <a:xfrm>
                <a:off x="3350683" y="647436"/>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Circle: Hollow 13">
                <a:extLst>
                  <a:ext uri="{FF2B5EF4-FFF2-40B4-BE49-F238E27FC236}">
                    <a16:creationId xmlns:a16="http://schemas.microsoft.com/office/drawing/2014/main" id="{6ADB9004-20CC-4775-A94C-01AF85407695}"/>
                  </a:ext>
                </a:extLst>
              </p:cNvPr>
              <p:cNvSpPr/>
              <p:nvPr userDrawn="1"/>
            </p:nvSpPr>
            <p:spPr>
              <a:xfrm>
                <a:off x="366049" y="2564860"/>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Freeform: Shape 14">
                <a:extLst>
                  <a:ext uri="{FF2B5EF4-FFF2-40B4-BE49-F238E27FC236}">
                    <a16:creationId xmlns:a16="http://schemas.microsoft.com/office/drawing/2014/main" id="{BAE17066-8B58-479D-ADC0-C0AE3E0C1818}"/>
                  </a:ext>
                </a:extLst>
              </p:cNvPr>
              <p:cNvSpPr/>
              <p:nvPr userDrawn="1"/>
            </p:nvSpPr>
            <p:spPr>
              <a:xfrm>
                <a:off x="2248959" y="-1025564"/>
                <a:ext cx="2413539" cy="2404593"/>
              </a:xfrm>
              <a:custGeom>
                <a:avLst/>
                <a:gdLst>
                  <a:gd name="connsiteX0" fmla="*/ 1501721 w 2413539"/>
                  <a:gd name="connsiteY0" fmla="*/ 0 h 2404593"/>
                  <a:gd name="connsiteX1" fmla="*/ 2341348 w 2413539"/>
                  <a:gd name="connsiteY1" fmla="*/ 256470 h 2404593"/>
                  <a:gd name="connsiteX2" fmla="*/ 2413539 w 2413539"/>
                  <a:gd name="connsiteY2" fmla="*/ 310454 h 2404593"/>
                  <a:gd name="connsiteX3" fmla="*/ 303764 w 2413539"/>
                  <a:gd name="connsiteY3" fmla="*/ 2404593 h 2404593"/>
                  <a:gd name="connsiteX4" fmla="*/ 256470 w 2413539"/>
                  <a:gd name="connsiteY4" fmla="*/ 2341348 h 2404593"/>
                  <a:gd name="connsiteX5" fmla="*/ 0 w 2413539"/>
                  <a:gd name="connsiteY5" fmla="*/ 1501721 h 2404593"/>
                  <a:gd name="connsiteX6" fmla="*/ 1501721 w 2413539"/>
                  <a:gd name="connsiteY6" fmla="*/ 0 h 2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539" h="2404593">
                    <a:moveTo>
                      <a:pt x="1501721" y="0"/>
                    </a:moveTo>
                    <a:cubicBezTo>
                      <a:pt x="1812738" y="0"/>
                      <a:pt x="2101672" y="94548"/>
                      <a:pt x="2341348" y="256470"/>
                    </a:cubicBezTo>
                    <a:lnTo>
                      <a:pt x="2413539" y="310454"/>
                    </a:lnTo>
                    <a:lnTo>
                      <a:pt x="303764" y="2404593"/>
                    </a:lnTo>
                    <a:lnTo>
                      <a:pt x="256470" y="2341348"/>
                    </a:lnTo>
                    <a:cubicBezTo>
                      <a:pt x="94548" y="2101672"/>
                      <a:pt x="0" y="1812738"/>
                      <a:pt x="0" y="1501721"/>
                    </a:cubicBezTo>
                    <a:cubicBezTo>
                      <a:pt x="0" y="672343"/>
                      <a:pt x="672343" y="0"/>
                      <a:pt x="1501721"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3" name="Group 22">
              <a:extLst>
                <a:ext uri="{FF2B5EF4-FFF2-40B4-BE49-F238E27FC236}">
                  <a16:creationId xmlns:a16="http://schemas.microsoft.com/office/drawing/2014/main" id="{577B0D4A-E3C1-4B7D-8088-814C22F0A19F}"/>
                </a:ext>
              </a:extLst>
            </p:cNvPr>
            <p:cNvGrpSpPr/>
            <p:nvPr userDrawn="1"/>
          </p:nvGrpSpPr>
          <p:grpSpPr>
            <a:xfrm rot="5400000">
              <a:off x="-325146" y="-952329"/>
              <a:ext cx="3348144" cy="3531102"/>
              <a:chOff x="733347" y="4234870"/>
              <a:chExt cx="3348144" cy="3531102"/>
            </a:xfrm>
          </p:grpSpPr>
          <p:pic>
            <p:nvPicPr>
              <p:cNvPr id="16" name="Picture 15">
                <a:extLst>
                  <a:ext uri="{FF2B5EF4-FFF2-40B4-BE49-F238E27FC236}">
                    <a16:creationId xmlns:a16="http://schemas.microsoft.com/office/drawing/2014/main" id="{91FEE50B-8E3D-46B2-8EA0-62CF7EFC67DF}"/>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41868" y="4326349"/>
                <a:ext cx="3531102" cy="3348144"/>
              </a:xfrm>
              <a:prstGeom prst="rect">
                <a:avLst/>
              </a:prstGeom>
            </p:spPr>
          </p:pic>
          <p:sp>
            <p:nvSpPr>
              <p:cNvPr id="17" name="Circle: Hollow 16">
                <a:extLst>
                  <a:ext uri="{FF2B5EF4-FFF2-40B4-BE49-F238E27FC236}">
                    <a16:creationId xmlns:a16="http://schemas.microsoft.com/office/drawing/2014/main" id="{85B9006B-48FC-4507-B2E2-05BA6E61F230}"/>
                  </a:ext>
                </a:extLst>
              </p:cNvPr>
              <p:cNvSpPr/>
              <p:nvPr userDrawn="1"/>
            </p:nvSpPr>
            <p:spPr>
              <a:xfrm rot="5400000">
                <a:off x="2094522" y="6103468"/>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Freeform: Shape 18">
                <a:extLst>
                  <a:ext uri="{FF2B5EF4-FFF2-40B4-BE49-F238E27FC236}">
                    <a16:creationId xmlns:a16="http://schemas.microsoft.com/office/drawing/2014/main" id="{F8FD8C2B-CF95-4359-8C9B-66F6DEF41BC2}"/>
                  </a:ext>
                </a:extLst>
              </p:cNvPr>
              <p:cNvSpPr/>
              <p:nvPr userDrawn="1"/>
            </p:nvSpPr>
            <p:spPr>
              <a:xfrm rot="5400000">
                <a:off x="1829106" y="5091582"/>
                <a:ext cx="1761493" cy="1758422"/>
              </a:xfrm>
              <a:custGeom>
                <a:avLst/>
                <a:gdLst>
                  <a:gd name="connsiteX0" fmla="*/ 1196669 w 1761493"/>
                  <a:gd name="connsiteY0" fmla="*/ 0 h 1758422"/>
                  <a:gd name="connsiteX1" fmla="*/ 1662467 w 1761493"/>
                  <a:gd name="connsiteY1" fmla="*/ 94040 h 1758422"/>
                  <a:gd name="connsiteX2" fmla="*/ 1761493 w 1761493"/>
                  <a:gd name="connsiteY2" fmla="*/ 141744 h 1758422"/>
                  <a:gd name="connsiteX3" fmla="*/ 140264 w 1761493"/>
                  <a:gd name="connsiteY3" fmla="*/ 1758422 h 1758422"/>
                  <a:gd name="connsiteX4" fmla="*/ 94040 w 1761493"/>
                  <a:gd name="connsiteY4" fmla="*/ 1662467 h 1758422"/>
                  <a:gd name="connsiteX5" fmla="*/ 0 w 1761493"/>
                  <a:gd name="connsiteY5" fmla="*/ 1196669 h 1758422"/>
                  <a:gd name="connsiteX6" fmla="*/ 1196669 w 1761493"/>
                  <a:gd name="connsiteY6" fmla="*/ 0 h 17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493" h="1758422">
                    <a:moveTo>
                      <a:pt x="1196669" y="0"/>
                    </a:moveTo>
                    <a:cubicBezTo>
                      <a:pt x="1361895" y="0"/>
                      <a:pt x="1519299" y="33486"/>
                      <a:pt x="1662467" y="94040"/>
                    </a:cubicBezTo>
                    <a:lnTo>
                      <a:pt x="1761493" y="141744"/>
                    </a:lnTo>
                    <a:lnTo>
                      <a:pt x="140264" y="1758422"/>
                    </a:lnTo>
                    <a:lnTo>
                      <a:pt x="94040" y="1662467"/>
                    </a:lnTo>
                    <a:cubicBezTo>
                      <a:pt x="33486" y="1519299"/>
                      <a:pt x="0" y="1361895"/>
                      <a:pt x="0" y="1196669"/>
                    </a:cubicBezTo>
                    <a:cubicBezTo>
                      <a:pt x="0" y="535767"/>
                      <a:pt x="535767" y="0"/>
                      <a:pt x="1196669"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Rounded Corners 20">
                <a:extLst>
                  <a:ext uri="{FF2B5EF4-FFF2-40B4-BE49-F238E27FC236}">
                    <a16:creationId xmlns:a16="http://schemas.microsoft.com/office/drawing/2014/main" id="{B07CB7B1-F420-416D-8B5A-CDA12EF282E8}"/>
                  </a:ext>
                </a:extLst>
              </p:cNvPr>
              <p:cNvSpPr/>
              <p:nvPr userDrawn="1"/>
            </p:nvSpPr>
            <p:spPr>
              <a:xfrm rot="8103270">
                <a:off x="3096259" y="4960806"/>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290355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15945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170233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F806A-7F43-4F9E-A77C-B73634468F14}"/>
              </a:ext>
            </a:extLst>
          </p:cNvPr>
          <p:cNvSpPr>
            <a:spLocks noGrp="1"/>
          </p:cNvSpPr>
          <p:nvPr>
            <p:ph type="title"/>
          </p:nvPr>
        </p:nvSpPr>
        <p:spPr>
          <a:xfrm>
            <a:off x="6324600" y="1785619"/>
            <a:ext cx="5180712" cy="1090457"/>
          </a:xfrm>
          <a:prstGeom prst="rect">
            <a:avLst/>
          </a:prstGeom>
        </p:spPr>
        <p:txBody>
          <a:bodyPr lIns="0" tIns="0" rIns="0" bIns="0" anchor="t" anchorCtr="0"/>
          <a:lstStyle>
            <a:lvl1pPr>
              <a:defRPr lang="en-US" dirty="0"/>
            </a:lvl1pPr>
          </a:lstStyle>
          <a:p>
            <a:r>
              <a:rPr lang="en-US"/>
              <a:t>Click to edit Master title style</a:t>
            </a:r>
          </a:p>
        </p:txBody>
      </p:sp>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7" name="Straight Connector 6">
            <a:extLst>
              <a:ext uri="{FF2B5EF4-FFF2-40B4-BE49-F238E27FC236}">
                <a16:creationId xmlns:a16="http://schemas.microsoft.com/office/drawing/2014/main" id="{F4FC77C0-ACD8-4E4F-A30F-52570493F109}"/>
              </a:ext>
            </a:extLst>
          </p:cNvPr>
          <p:cNvCxnSpPr>
            <a:cxnSpLocks/>
          </p:cNvCxnSpPr>
          <p:nvPr userDrawn="1"/>
        </p:nvCxnSpPr>
        <p:spPr>
          <a:xfrm>
            <a:off x="6324600" y="1520553"/>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08B53EE4-F249-4F5B-913B-A9FA2E0BF3B6}"/>
              </a:ext>
            </a:extLst>
          </p:cNvPr>
          <p:cNvSpPr>
            <a:spLocks noGrp="1"/>
          </p:cNvSpPr>
          <p:nvPr>
            <p:ph type="body" sz="quarter" idx="11" hasCustomPrompt="1"/>
          </p:nvPr>
        </p:nvSpPr>
        <p:spPr>
          <a:xfrm>
            <a:off x="6324600" y="3134024"/>
            <a:ext cx="5180712"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9" name="Picture Placeholder 2">
            <a:extLst>
              <a:ext uri="{FF2B5EF4-FFF2-40B4-BE49-F238E27FC236}">
                <a16:creationId xmlns:a16="http://schemas.microsoft.com/office/drawing/2014/main" id="{39190798-10DD-430F-B4BA-8688747988DE}"/>
              </a:ext>
            </a:extLst>
          </p:cNvPr>
          <p:cNvSpPr>
            <a:spLocks noGrp="1"/>
          </p:cNvSpPr>
          <p:nvPr>
            <p:ph type="pic" sz="quarter" idx="18"/>
          </p:nvPr>
        </p:nvSpPr>
        <p:spPr>
          <a:xfrm>
            <a:off x="0" y="0"/>
            <a:ext cx="6324600" cy="6858000"/>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00" h="6858000">
                <a:moveTo>
                  <a:pt x="0" y="0"/>
                </a:moveTo>
                <a:lnTo>
                  <a:pt x="6324600" y="0"/>
                </a:lnTo>
                <a:cubicBezTo>
                  <a:pt x="6145645" y="273627"/>
                  <a:pt x="5228936" y="1482436"/>
                  <a:pt x="5237018" y="3262745"/>
                </a:cubicBezTo>
                <a:cubicBezTo>
                  <a:pt x="5225473" y="5489863"/>
                  <a:pt x="6024418" y="6428510"/>
                  <a:pt x="6324600" y="6858000"/>
                </a:cubicBezTo>
                <a:lnTo>
                  <a:pt x="0" y="6858000"/>
                </a:lnTo>
                <a:lnTo>
                  <a:pt x="0" y="0"/>
                </a:lnTo>
                <a:close/>
              </a:path>
            </a:pathLst>
          </a:custGeom>
        </p:spPr>
        <p:txBody>
          <a:bodyPr/>
          <a:lstStyle>
            <a:lvl1pPr marL="0" indent="0">
              <a:buFontTx/>
              <a:buNone/>
              <a:defRPr sz="1600"/>
            </a:lvl1pPr>
          </a:lstStyle>
          <a:p>
            <a:r>
              <a:rPr lang="en-US" dirty="0"/>
              <a:t>Click icon to add picture</a:t>
            </a:r>
          </a:p>
        </p:txBody>
      </p:sp>
      <p:sp>
        <p:nvSpPr>
          <p:cNvPr id="10" name="Content Placeholder 2">
            <a:extLst>
              <a:ext uri="{FF2B5EF4-FFF2-40B4-BE49-F238E27FC236}">
                <a16:creationId xmlns:a16="http://schemas.microsoft.com/office/drawing/2014/main" id="{3E28E672-DF24-4510-B36F-BE1C5AAC845B}"/>
              </a:ext>
            </a:extLst>
          </p:cNvPr>
          <p:cNvSpPr>
            <a:spLocks noGrp="1"/>
          </p:cNvSpPr>
          <p:nvPr>
            <p:ph sz="half" idx="1"/>
          </p:nvPr>
        </p:nvSpPr>
        <p:spPr>
          <a:xfrm>
            <a:off x="6324600" y="3605028"/>
            <a:ext cx="5181600" cy="2498060"/>
          </a:xfrm>
          <a:prstGeom prst="rect">
            <a:avLst/>
          </a:prstGeom>
        </p:spPr>
        <p:txBody>
          <a:bodyPr lIns="0" tIns="0" rIns="0" bIns="0"/>
          <a:lstStyle>
            <a:lvl1pPr>
              <a:lnSpc>
                <a:spcPct val="100000"/>
              </a:lnSpc>
              <a:spcBef>
                <a:spcPts val="0"/>
              </a:spcBef>
              <a:defRPr>
                <a:solidFill>
                  <a:srgbClr val="082C48"/>
                </a:solidFill>
              </a:defRPr>
            </a:lvl1pPr>
            <a:lvl2pPr>
              <a:lnSpc>
                <a:spcPct val="100000"/>
              </a:lnSpc>
              <a:spcBef>
                <a:spcPts val="0"/>
              </a:spcBef>
              <a:defRPr>
                <a:solidFill>
                  <a:srgbClr val="082C48"/>
                </a:solidFill>
              </a:defRPr>
            </a:lvl2pPr>
            <a:lvl3pPr>
              <a:lnSpc>
                <a:spcPct val="100000"/>
              </a:lnSpc>
              <a:spcBef>
                <a:spcPts val="0"/>
              </a:spcBef>
              <a:defRPr>
                <a:solidFill>
                  <a:srgbClr val="082C48"/>
                </a:solidFill>
              </a:defRPr>
            </a:lvl3pPr>
            <a:lvl4pPr>
              <a:lnSpc>
                <a:spcPct val="100000"/>
              </a:lnSpc>
              <a:spcBef>
                <a:spcPts val="0"/>
              </a:spcBef>
              <a:defRPr>
                <a:solidFill>
                  <a:srgbClr val="082C48"/>
                </a:solidFill>
              </a:defRPr>
            </a:lvl4pPr>
            <a:lvl5pPr>
              <a:lnSpc>
                <a:spcPct val="100000"/>
              </a:lnSpc>
              <a:spcBef>
                <a:spcPts val="0"/>
              </a:spcBef>
              <a:defRPr>
                <a:solidFill>
                  <a:srgbClr val="082C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874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F806A-7F43-4F9E-A77C-B73634468F14}"/>
              </a:ext>
            </a:extLst>
          </p:cNvPr>
          <p:cNvSpPr>
            <a:spLocks noGrp="1"/>
          </p:cNvSpPr>
          <p:nvPr>
            <p:ph type="title"/>
          </p:nvPr>
        </p:nvSpPr>
        <p:spPr>
          <a:xfrm>
            <a:off x="3381374" y="1785619"/>
            <a:ext cx="8194929" cy="1090457"/>
          </a:xfrm>
          <a:prstGeom prst="rect">
            <a:avLst/>
          </a:prstGeom>
        </p:spPr>
        <p:txBody>
          <a:bodyPr lIns="0" tIns="0" rIns="0" bIns="0" anchor="t" anchorCtr="0"/>
          <a:lstStyle>
            <a:lvl1pPr>
              <a:defRPr lang="en-US" dirty="0"/>
            </a:lvl1pPr>
          </a:lstStyle>
          <a:p>
            <a:r>
              <a:rPr lang="en-US"/>
              <a:t>Click to edit Master title style</a:t>
            </a:r>
          </a:p>
        </p:txBody>
      </p:sp>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7" name="Straight Connector 6">
            <a:extLst>
              <a:ext uri="{FF2B5EF4-FFF2-40B4-BE49-F238E27FC236}">
                <a16:creationId xmlns:a16="http://schemas.microsoft.com/office/drawing/2014/main" id="{F4FC77C0-ACD8-4E4F-A30F-52570493F109}"/>
              </a:ext>
            </a:extLst>
          </p:cNvPr>
          <p:cNvCxnSpPr>
            <a:cxnSpLocks/>
          </p:cNvCxnSpPr>
          <p:nvPr userDrawn="1"/>
        </p:nvCxnSpPr>
        <p:spPr>
          <a:xfrm>
            <a:off x="3381375" y="1520553"/>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08B53EE4-F249-4F5B-913B-A9FA2E0BF3B6}"/>
              </a:ext>
            </a:extLst>
          </p:cNvPr>
          <p:cNvSpPr>
            <a:spLocks noGrp="1"/>
          </p:cNvSpPr>
          <p:nvPr>
            <p:ph type="body" sz="quarter" idx="11" hasCustomPrompt="1"/>
          </p:nvPr>
        </p:nvSpPr>
        <p:spPr>
          <a:xfrm>
            <a:off x="3381374" y="3134024"/>
            <a:ext cx="8194929"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9" name="Picture Placeholder 2">
            <a:extLst>
              <a:ext uri="{FF2B5EF4-FFF2-40B4-BE49-F238E27FC236}">
                <a16:creationId xmlns:a16="http://schemas.microsoft.com/office/drawing/2014/main" id="{39190798-10DD-430F-B4BA-8688747988DE}"/>
              </a:ext>
            </a:extLst>
          </p:cNvPr>
          <p:cNvSpPr>
            <a:spLocks noGrp="1"/>
          </p:cNvSpPr>
          <p:nvPr>
            <p:ph type="pic" sz="quarter" idx="18"/>
          </p:nvPr>
        </p:nvSpPr>
        <p:spPr>
          <a:xfrm>
            <a:off x="0" y="0"/>
            <a:ext cx="3695699" cy="6858000"/>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2657476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2657476 w 6324600"/>
              <a:gd name="connsiteY5" fmla="*/ 0 h 6858000"/>
              <a:gd name="connsiteX0" fmla="*/ 28575 w 3695699"/>
              <a:gd name="connsiteY0" fmla="*/ 0 h 6858000"/>
              <a:gd name="connsiteX1" fmla="*/ 3695699 w 3695699"/>
              <a:gd name="connsiteY1" fmla="*/ 0 h 6858000"/>
              <a:gd name="connsiteX2" fmla="*/ 2608117 w 3695699"/>
              <a:gd name="connsiteY2" fmla="*/ 3262745 h 6858000"/>
              <a:gd name="connsiteX3" fmla="*/ 3695699 w 3695699"/>
              <a:gd name="connsiteY3" fmla="*/ 6858000 h 6858000"/>
              <a:gd name="connsiteX4" fmla="*/ 0 w 3695699"/>
              <a:gd name="connsiteY4" fmla="*/ 6858000 h 6858000"/>
              <a:gd name="connsiteX5" fmla="*/ 28575 w 369569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5699" h="6858000">
                <a:moveTo>
                  <a:pt x="28575" y="0"/>
                </a:moveTo>
                <a:lnTo>
                  <a:pt x="3695699" y="0"/>
                </a:lnTo>
                <a:cubicBezTo>
                  <a:pt x="3516744" y="273627"/>
                  <a:pt x="2600035" y="1482436"/>
                  <a:pt x="2608117" y="3262745"/>
                </a:cubicBezTo>
                <a:cubicBezTo>
                  <a:pt x="2596572" y="5489863"/>
                  <a:pt x="3395517" y="6428510"/>
                  <a:pt x="3695699" y="6858000"/>
                </a:cubicBezTo>
                <a:lnTo>
                  <a:pt x="0" y="6858000"/>
                </a:lnTo>
                <a:lnTo>
                  <a:pt x="28575" y="0"/>
                </a:lnTo>
                <a:close/>
              </a:path>
            </a:pathLst>
          </a:custGeom>
        </p:spPr>
        <p:txBody>
          <a:bodyPr/>
          <a:lstStyle>
            <a:lvl1pPr marL="0" indent="0">
              <a:buFontTx/>
              <a:buNone/>
              <a:defRPr sz="1600"/>
            </a:lvl1pPr>
          </a:lstStyle>
          <a:p>
            <a:r>
              <a:rPr lang="en-US" dirty="0"/>
              <a:t>Click icon to add picture</a:t>
            </a:r>
          </a:p>
        </p:txBody>
      </p:sp>
      <p:sp>
        <p:nvSpPr>
          <p:cNvPr id="10" name="Content Placeholder 2">
            <a:extLst>
              <a:ext uri="{FF2B5EF4-FFF2-40B4-BE49-F238E27FC236}">
                <a16:creationId xmlns:a16="http://schemas.microsoft.com/office/drawing/2014/main" id="{3E28E672-DF24-4510-B36F-BE1C5AAC845B}"/>
              </a:ext>
            </a:extLst>
          </p:cNvPr>
          <p:cNvSpPr>
            <a:spLocks noGrp="1"/>
          </p:cNvSpPr>
          <p:nvPr>
            <p:ph sz="half" idx="1"/>
          </p:nvPr>
        </p:nvSpPr>
        <p:spPr>
          <a:xfrm>
            <a:off x="3381375" y="3605028"/>
            <a:ext cx="8196334" cy="2498060"/>
          </a:xfrm>
          <a:prstGeom prst="rect">
            <a:avLst/>
          </a:prstGeom>
        </p:spPr>
        <p:txBody>
          <a:bodyPr lIns="0" tIns="0" rIns="0" bIns="0"/>
          <a:lstStyle>
            <a:lvl1pPr>
              <a:lnSpc>
                <a:spcPct val="100000"/>
              </a:lnSpc>
              <a:spcBef>
                <a:spcPts val="0"/>
              </a:spcBef>
              <a:defRPr>
                <a:solidFill>
                  <a:srgbClr val="082C48"/>
                </a:solidFill>
              </a:defRPr>
            </a:lvl1pPr>
            <a:lvl2pPr>
              <a:lnSpc>
                <a:spcPct val="100000"/>
              </a:lnSpc>
              <a:spcBef>
                <a:spcPts val="0"/>
              </a:spcBef>
              <a:defRPr>
                <a:solidFill>
                  <a:srgbClr val="082C48"/>
                </a:solidFill>
              </a:defRPr>
            </a:lvl2pPr>
            <a:lvl3pPr>
              <a:lnSpc>
                <a:spcPct val="100000"/>
              </a:lnSpc>
              <a:spcBef>
                <a:spcPts val="0"/>
              </a:spcBef>
              <a:defRPr>
                <a:solidFill>
                  <a:srgbClr val="082C48"/>
                </a:solidFill>
              </a:defRPr>
            </a:lvl3pPr>
            <a:lvl4pPr>
              <a:lnSpc>
                <a:spcPct val="100000"/>
              </a:lnSpc>
              <a:spcBef>
                <a:spcPts val="0"/>
              </a:spcBef>
              <a:defRPr>
                <a:solidFill>
                  <a:srgbClr val="082C48"/>
                </a:solidFill>
              </a:defRPr>
            </a:lvl4pPr>
            <a:lvl5pPr>
              <a:lnSpc>
                <a:spcPct val="100000"/>
              </a:lnSpc>
              <a:spcBef>
                <a:spcPts val="0"/>
              </a:spcBef>
              <a:defRPr>
                <a:solidFill>
                  <a:srgbClr val="082C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888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_whi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3" name="Text Placeholder 12">
            <a:extLst>
              <a:ext uri="{FF2B5EF4-FFF2-40B4-BE49-F238E27FC236}">
                <a16:creationId xmlns:a16="http://schemas.microsoft.com/office/drawing/2014/main" id="{4EF9916C-255A-457D-B544-FC29AE43F3EA}"/>
              </a:ext>
            </a:extLst>
          </p:cNvPr>
          <p:cNvSpPr>
            <a:spLocks noGrp="1"/>
          </p:cNvSpPr>
          <p:nvPr>
            <p:ph type="body" sz="quarter" idx="13" hasCustomPrompt="1"/>
          </p:nvPr>
        </p:nvSpPr>
        <p:spPr>
          <a:xfrm>
            <a:off x="847726" y="6206794"/>
            <a:ext cx="7315200" cy="404813"/>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8" name="Text Placeholder 7">
            <a:extLst>
              <a:ext uri="{FF2B5EF4-FFF2-40B4-BE49-F238E27FC236}">
                <a16:creationId xmlns:a16="http://schemas.microsoft.com/office/drawing/2014/main" id="{75CC921B-0B76-4196-B5EC-4D5B02D7D231}"/>
              </a:ext>
            </a:extLst>
          </p:cNvPr>
          <p:cNvSpPr>
            <a:spLocks noGrp="1"/>
          </p:cNvSpPr>
          <p:nvPr>
            <p:ph type="body" sz="quarter" idx="14" hasCustomPrompt="1"/>
          </p:nvPr>
        </p:nvSpPr>
        <p:spPr>
          <a:xfrm>
            <a:off x="847725" y="2703838"/>
            <a:ext cx="7315200" cy="3365952"/>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12" name="Text Placeholder 8">
            <a:extLst>
              <a:ext uri="{FF2B5EF4-FFF2-40B4-BE49-F238E27FC236}">
                <a16:creationId xmlns:a16="http://schemas.microsoft.com/office/drawing/2014/main" id="{08B53EE4-F249-4F5B-913B-A9FA2E0BF3B6}"/>
              </a:ext>
            </a:extLst>
          </p:cNvPr>
          <p:cNvSpPr>
            <a:spLocks noGrp="1"/>
          </p:cNvSpPr>
          <p:nvPr>
            <p:ph type="body" sz="quarter" idx="11" hasCustomPrompt="1"/>
          </p:nvPr>
        </p:nvSpPr>
        <p:spPr>
          <a:xfrm>
            <a:off x="848614" y="2118993"/>
            <a:ext cx="7315200"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9" name="Title 1">
            <a:extLst>
              <a:ext uri="{FF2B5EF4-FFF2-40B4-BE49-F238E27FC236}">
                <a16:creationId xmlns:a16="http://schemas.microsoft.com/office/drawing/2014/main" id="{CC042CA4-F215-4881-BE37-18451669EB74}"/>
              </a:ext>
            </a:extLst>
          </p:cNvPr>
          <p:cNvSpPr>
            <a:spLocks noGrp="1"/>
          </p:cNvSpPr>
          <p:nvPr>
            <p:ph type="title"/>
          </p:nvPr>
        </p:nvSpPr>
        <p:spPr>
          <a:xfrm>
            <a:off x="848360" y="1049194"/>
            <a:ext cx="7314565" cy="709458"/>
          </a:xfrm>
          <a:prstGeom prst="rect">
            <a:avLst/>
          </a:prstGeom>
        </p:spPr>
        <p:txBody>
          <a:bodyPr lIns="0" tIns="0" rIns="0" bIns="0" anchor="t" anchorCtr="0"/>
          <a:lstStyle/>
          <a:p>
            <a:r>
              <a:rPr lang="en-US"/>
              <a:t>Click to edit Master title style</a:t>
            </a:r>
          </a:p>
        </p:txBody>
      </p:sp>
      <p:cxnSp>
        <p:nvCxnSpPr>
          <p:cNvPr id="10" name="Straight Connector 9">
            <a:extLst>
              <a:ext uri="{FF2B5EF4-FFF2-40B4-BE49-F238E27FC236}">
                <a16:creationId xmlns:a16="http://schemas.microsoft.com/office/drawing/2014/main" id="{A49917D6-5E5F-443F-B2E0-198EDECE5FF1}"/>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090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asic_white">
    <p:bg>
      <p:bgPr>
        <a:solidFill>
          <a:schemeClr val="bg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0" name="Text Placeholder 12">
            <a:extLst>
              <a:ext uri="{FF2B5EF4-FFF2-40B4-BE49-F238E27FC236}">
                <a16:creationId xmlns:a16="http://schemas.microsoft.com/office/drawing/2014/main" id="{302A7818-A93A-4D4D-8A68-E8FF9CB01C98}"/>
              </a:ext>
            </a:extLst>
          </p:cNvPr>
          <p:cNvSpPr>
            <a:spLocks noGrp="1"/>
          </p:cNvSpPr>
          <p:nvPr>
            <p:ph type="body" sz="quarter" idx="13" hasCustomPrompt="1"/>
          </p:nvPr>
        </p:nvSpPr>
        <p:spPr>
          <a:xfrm>
            <a:off x="5521326" y="6249822"/>
            <a:ext cx="4511674" cy="361785"/>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11" name="Text Placeholder 7">
            <a:extLst>
              <a:ext uri="{FF2B5EF4-FFF2-40B4-BE49-F238E27FC236}">
                <a16:creationId xmlns:a16="http://schemas.microsoft.com/office/drawing/2014/main" id="{37D85CBD-4476-4F01-AC06-EEC967FE4B5D}"/>
              </a:ext>
            </a:extLst>
          </p:cNvPr>
          <p:cNvSpPr>
            <a:spLocks noGrp="1"/>
          </p:cNvSpPr>
          <p:nvPr>
            <p:ph type="body" sz="quarter" idx="14" hasCustomPrompt="1"/>
          </p:nvPr>
        </p:nvSpPr>
        <p:spPr>
          <a:xfrm>
            <a:off x="5521325" y="2703838"/>
            <a:ext cx="6054344" cy="3365952"/>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14" name="Text Placeholder 8">
            <a:extLst>
              <a:ext uri="{FF2B5EF4-FFF2-40B4-BE49-F238E27FC236}">
                <a16:creationId xmlns:a16="http://schemas.microsoft.com/office/drawing/2014/main" id="{5BFA21FE-49DC-45BA-9AC7-41BF2FD35B7A}"/>
              </a:ext>
            </a:extLst>
          </p:cNvPr>
          <p:cNvSpPr>
            <a:spLocks noGrp="1"/>
          </p:cNvSpPr>
          <p:nvPr>
            <p:ph type="body" sz="quarter" idx="11" hasCustomPrompt="1"/>
          </p:nvPr>
        </p:nvSpPr>
        <p:spPr>
          <a:xfrm>
            <a:off x="5522214" y="2118993"/>
            <a:ext cx="6053455"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15" name="Title 1">
            <a:extLst>
              <a:ext uri="{FF2B5EF4-FFF2-40B4-BE49-F238E27FC236}">
                <a16:creationId xmlns:a16="http://schemas.microsoft.com/office/drawing/2014/main" id="{5505ABA0-19D8-4B78-A318-664C63F3FD6D}"/>
              </a:ext>
            </a:extLst>
          </p:cNvPr>
          <p:cNvSpPr>
            <a:spLocks noGrp="1"/>
          </p:cNvSpPr>
          <p:nvPr>
            <p:ph type="title"/>
          </p:nvPr>
        </p:nvSpPr>
        <p:spPr>
          <a:xfrm>
            <a:off x="5521961" y="1049194"/>
            <a:ext cx="6054344" cy="709458"/>
          </a:xfrm>
          <a:prstGeom prst="rect">
            <a:avLst/>
          </a:prstGeom>
        </p:spPr>
        <p:txBody>
          <a:bodyPr lIns="0" tIns="0" rIns="0" bIns="0" anchor="t" anchorCtr="0"/>
          <a:lstStyle/>
          <a:p>
            <a:r>
              <a:rPr lang="en-US"/>
              <a:t>Click to edit Master title style</a:t>
            </a:r>
          </a:p>
        </p:txBody>
      </p:sp>
      <p:cxnSp>
        <p:nvCxnSpPr>
          <p:cNvPr id="16" name="Straight Connector 15">
            <a:extLst>
              <a:ext uri="{FF2B5EF4-FFF2-40B4-BE49-F238E27FC236}">
                <a16:creationId xmlns:a16="http://schemas.microsoft.com/office/drawing/2014/main" id="{E819AB33-8CC5-4A9F-8121-3FF9A4926ADC}"/>
              </a:ext>
            </a:extLst>
          </p:cNvPr>
          <p:cNvCxnSpPr>
            <a:cxnSpLocks/>
          </p:cNvCxnSpPr>
          <p:nvPr userDrawn="1"/>
        </p:nvCxnSpPr>
        <p:spPr>
          <a:xfrm>
            <a:off x="55219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7" name="Picture Placeholder 9">
            <a:extLst>
              <a:ext uri="{FF2B5EF4-FFF2-40B4-BE49-F238E27FC236}">
                <a16:creationId xmlns:a16="http://schemas.microsoft.com/office/drawing/2014/main" id="{621A59D9-8CB7-4573-99BE-75DE22479AC1}"/>
              </a:ext>
            </a:extLst>
          </p:cNvPr>
          <p:cNvSpPr>
            <a:spLocks noGrp="1"/>
          </p:cNvSpPr>
          <p:nvPr>
            <p:ph type="pic" sz="quarter" idx="15"/>
          </p:nvPr>
        </p:nvSpPr>
        <p:spPr>
          <a:xfrm>
            <a:off x="-2" y="0"/>
            <a:ext cx="4965701" cy="6858000"/>
          </a:xfrm>
          <a:prstGeom prst="rect">
            <a:avLst/>
          </a:prstGeom>
        </p:spPr>
        <p:txBody>
          <a:bodyPr/>
          <a:lstStyle>
            <a:lvl1pPr marL="0" indent="0">
              <a:buFontTx/>
              <a:buNone/>
              <a:defRPr sz="1600"/>
            </a:lvl1pPr>
          </a:lstStyle>
          <a:p>
            <a:r>
              <a:rPr lang="en-US" dirty="0"/>
              <a:t>Click icon to add picture</a:t>
            </a:r>
          </a:p>
        </p:txBody>
      </p:sp>
    </p:spTree>
    <p:extLst>
      <p:ext uri="{BB962C8B-B14F-4D97-AF65-F5344CB8AC3E}">
        <p14:creationId xmlns:p14="http://schemas.microsoft.com/office/powerpoint/2010/main" val="235462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7.emf"/><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4.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theme" Target="../theme/theme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E503BE4-87D2-4A9D-A293-E64E5EFB9A6C}"/>
              </a:ext>
            </a:extLst>
          </p:cNvPr>
          <p:cNvSpPr>
            <a:spLocks noGrp="1"/>
          </p:cNvSpPr>
          <p:nvPr>
            <p:ph type="sldNum" sz="quarter" idx="4"/>
          </p:nvPr>
        </p:nvSpPr>
        <p:spPr>
          <a:xfrm>
            <a:off x="11576304" y="6492240"/>
            <a:ext cx="251902" cy="242857"/>
          </a:xfrm>
          <a:prstGeom prst="rect">
            <a:avLst/>
          </a:prstGeom>
        </p:spPr>
        <p:txBody>
          <a:bodyPr lIns="0" tIns="0" rIns="0" bIns="0"/>
          <a:lstStyle>
            <a:lvl1pPr algn="l">
              <a:defRPr sz="1000">
                <a:latin typeface="Barlow SemiBold" panose="00000700000000000000" pitchFamily="2" charset="0"/>
              </a:defRPr>
            </a:lvl1pPr>
          </a:lstStyle>
          <a:p>
            <a:fld id="{406AAB76-5E90-4A9C-9FCF-401F619A091A}" type="slidenum">
              <a:rPr lang="en-US" smtClean="0"/>
              <a:pPr/>
              <a:t>‹#›</a:t>
            </a:fld>
            <a:endParaRPr lang="en-US" dirty="0"/>
          </a:p>
        </p:txBody>
      </p:sp>
      <p:pic>
        <p:nvPicPr>
          <p:cNvPr id="3" name="Picture 2">
            <a:extLst>
              <a:ext uri="{FF2B5EF4-FFF2-40B4-BE49-F238E27FC236}">
                <a16:creationId xmlns:a16="http://schemas.microsoft.com/office/drawing/2014/main" id="{96F5B230-3CB1-47BE-9BF9-0A1B33D38C18}"/>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10371472" y="6356368"/>
            <a:ext cx="1058528" cy="264632"/>
          </a:xfrm>
          <a:prstGeom prst="rect">
            <a:avLst/>
          </a:prstGeom>
        </p:spPr>
      </p:pic>
    </p:spTree>
    <p:extLst>
      <p:ext uri="{BB962C8B-B14F-4D97-AF65-F5344CB8AC3E}">
        <p14:creationId xmlns:p14="http://schemas.microsoft.com/office/powerpoint/2010/main" val="2286571905"/>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0" r:id="rId3"/>
    <p:sldLayoutId id="2147483650" r:id="rId4"/>
    <p:sldLayoutId id="2147483651" r:id="rId5"/>
    <p:sldLayoutId id="2147483662" r:id="rId6"/>
    <p:sldLayoutId id="2147483723" r:id="rId7"/>
    <p:sldLayoutId id="2147483661" r:id="rId8"/>
    <p:sldLayoutId id="2147483720" r:id="rId9"/>
    <p:sldLayoutId id="2147483652" r:id="rId10"/>
    <p:sldLayoutId id="2147483664" r:id="rId11"/>
    <p:sldLayoutId id="2147483663" r:id="rId12"/>
    <p:sldLayoutId id="2147483717" r:id="rId13"/>
    <p:sldLayoutId id="2147483670" r:id="rId14"/>
    <p:sldLayoutId id="2147483654" r:id="rId15"/>
    <p:sldLayoutId id="2147483656" r:id="rId16"/>
    <p:sldLayoutId id="2147483721" r:id="rId17"/>
    <p:sldLayoutId id="2147483724" r:id="rId18"/>
    <p:sldLayoutId id="2147483726" r:id="rId19"/>
  </p:sldLayoutIdLst>
  <p:hf hdr="0" ftr="0" dt="0"/>
  <p:txStyles>
    <p:title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p:titleStyle>
    <p:bodyStyle>
      <a:lvl1pPr marL="18288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1pPr>
      <a:lvl2pPr marL="54864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2pPr>
      <a:lvl3pPr marL="91440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3pPr>
      <a:lvl4pPr marL="128016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4pPr>
      <a:lvl5pPr marL="164592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E503BE4-87D2-4A9D-A293-E64E5EFB9A6C}"/>
              </a:ext>
            </a:extLst>
          </p:cNvPr>
          <p:cNvSpPr>
            <a:spLocks noGrp="1"/>
          </p:cNvSpPr>
          <p:nvPr>
            <p:ph type="sldNum" sz="quarter" idx="4"/>
          </p:nvPr>
        </p:nvSpPr>
        <p:spPr>
          <a:xfrm>
            <a:off x="11576304" y="6492240"/>
            <a:ext cx="251902" cy="242857"/>
          </a:xfrm>
          <a:prstGeom prst="rect">
            <a:avLst/>
          </a:prstGeom>
        </p:spPr>
        <p:txBody>
          <a:bodyPr lIns="0" tIns="0" rIns="0" bIns="0"/>
          <a:lstStyle>
            <a:lvl1pPr algn="l">
              <a:defRPr sz="1000">
                <a:latin typeface="Barlow SemiBold" panose="00000700000000000000" pitchFamily="2" charset="0"/>
              </a:defRPr>
            </a:lvl1pPr>
          </a:lstStyle>
          <a:p>
            <a:fld id="{406AAB76-5E90-4A9C-9FCF-401F619A091A}" type="slidenum">
              <a:rPr lang="en-US" smtClean="0"/>
              <a:pPr/>
              <a:t>‹#›</a:t>
            </a:fld>
            <a:endParaRPr lang="en-US" dirty="0"/>
          </a:p>
        </p:txBody>
      </p:sp>
      <p:pic>
        <p:nvPicPr>
          <p:cNvPr id="3" name="Picture 2">
            <a:extLst>
              <a:ext uri="{FF2B5EF4-FFF2-40B4-BE49-F238E27FC236}">
                <a16:creationId xmlns:a16="http://schemas.microsoft.com/office/drawing/2014/main" id="{96F5B230-3CB1-47BE-9BF9-0A1B33D38C1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71472" y="6356368"/>
            <a:ext cx="1058528" cy="264632"/>
          </a:xfrm>
          <a:prstGeom prst="rect">
            <a:avLst/>
          </a:prstGeom>
        </p:spPr>
      </p:pic>
      <p:grpSp>
        <p:nvGrpSpPr>
          <p:cNvPr id="4" name="Group 3">
            <a:extLst>
              <a:ext uri="{FF2B5EF4-FFF2-40B4-BE49-F238E27FC236}">
                <a16:creationId xmlns:a16="http://schemas.microsoft.com/office/drawing/2014/main" id="{234AE600-2D87-44CA-A1D3-642291042566}"/>
              </a:ext>
            </a:extLst>
          </p:cNvPr>
          <p:cNvGrpSpPr/>
          <p:nvPr userDrawn="1"/>
        </p:nvGrpSpPr>
        <p:grpSpPr>
          <a:xfrm>
            <a:off x="11504682" y="383007"/>
            <a:ext cx="294778" cy="294790"/>
            <a:chOff x="11504682" y="391505"/>
            <a:chExt cx="294778" cy="294790"/>
          </a:xfrm>
        </p:grpSpPr>
        <p:sp>
          <p:nvSpPr>
            <p:cNvPr id="5" name="object 8">
              <a:extLst>
                <a:ext uri="{FF2B5EF4-FFF2-40B4-BE49-F238E27FC236}">
                  <a16:creationId xmlns:a16="http://schemas.microsoft.com/office/drawing/2014/main" id="{DEED9913-D5AF-40BE-96A3-DD1F27478AF2}"/>
                </a:ext>
              </a:extLst>
            </p:cNvPr>
            <p:cNvSpPr/>
            <p:nvPr/>
          </p:nvSpPr>
          <p:spPr>
            <a:xfrm>
              <a:off x="11504682" y="391505"/>
              <a:ext cx="45085" cy="45085"/>
            </a:xfrm>
            <a:custGeom>
              <a:avLst/>
              <a:gdLst/>
              <a:ahLst/>
              <a:cxnLst/>
              <a:rect l="l" t="t" r="r" b="b"/>
              <a:pathLst>
                <a:path w="45084" h="45084">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solidFill>
              <a:srgbClr val="F15660"/>
            </a:solidFill>
          </p:spPr>
          <p:txBody>
            <a:bodyPr wrap="square" lIns="0" tIns="0" rIns="0" bIns="0" rtlCol="0"/>
            <a:lstStyle/>
            <a:p>
              <a:endParaRPr dirty="0"/>
            </a:p>
          </p:txBody>
        </p:sp>
        <p:sp>
          <p:nvSpPr>
            <p:cNvPr id="6" name="object 9">
              <a:extLst>
                <a:ext uri="{FF2B5EF4-FFF2-40B4-BE49-F238E27FC236}">
                  <a16:creationId xmlns:a16="http://schemas.microsoft.com/office/drawing/2014/main" id="{D037AEEF-F865-4571-8138-5147936945F5}"/>
                </a:ext>
              </a:extLst>
            </p:cNvPr>
            <p:cNvSpPr/>
            <p:nvPr/>
          </p:nvSpPr>
          <p:spPr>
            <a:xfrm>
              <a:off x="11629521" y="391505"/>
              <a:ext cx="45085" cy="45085"/>
            </a:xfrm>
            <a:custGeom>
              <a:avLst/>
              <a:gdLst/>
              <a:ahLst/>
              <a:cxnLst/>
              <a:rect l="l" t="t" r="r" b="b"/>
              <a:pathLst>
                <a:path w="45084" h="45084">
                  <a:moveTo>
                    <a:pt x="22301" y="0"/>
                  </a:moveTo>
                  <a:lnTo>
                    <a:pt x="13624" y="1752"/>
                  </a:lnTo>
                  <a:lnTo>
                    <a:pt x="6535" y="6529"/>
                  </a:lnTo>
                  <a:lnTo>
                    <a:pt x="1753" y="13614"/>
                  </a:lnTo>
                  <a:lnTo>
                    <a:pt x="0" y="22288"/>
                  </a:lnTo>
                  <a:lnTo>
                    <a:pt x="1753" y="30970"/>
                  </a:lnTo>
                  <a:lnTo>
                    <a:pt x="6535" y="38058"/>
                  </a:lnTo>
                  <a:lnTo>
                    <a:pt x="13624" y="42837"/>
                  </a:lnTo>
                  <a:lnTo>
                    <a:pt x="22301" y="44589"/>
                  </a:lnTo>
                  <a:lnTo>
                    <a:pt x="30977" y="42837"/>
                  </a:lnTo>
                  <a:lnTo>
                    <a:pt x="38066" y="38058"/>
                  </a:lnTo>
                  <a:lnTo>
                    <a:pt x="42848" y="30970"/>
                  </a:lnTo>
                  <a:lnTo>
                    <a:pt x="44602" y="22288"/>
                  </a:lnTo>
                  <a:lnTo>
                    <a:pt x="42848" y="13614"/>
                  </a:lnTo>
                  <a:lnTo>
                    <a:pt x="38066" y="6529"/>
                  </a:lnTo>
                  <a:lnTo>
                    <a:pt x="30977" y="1752"/>
                  </a:lnTo>
                  <a:lnTo>
                    <a:pt x="22301" y="0"/>
                  </a:lnTo>
                  <a:close/>
                </a:path>
              </a:pathLst>
            </a:custGeom>
            <a:solidFill>
              <a:srgbClr val="F15660"/>
            </a:solidFill>
          </p:spPr>
          <p:txBody>
            <a:bodyPr wrap="square" lIns="0" tIns="0" rIns="0" bIns="0" rtlCol="0"/>
            <a:lstStyle/>
            <a:p>
              <a:endParaRPr dirty="0"/>
            </a:p>
          </p:txBody>
        </p:sp>
        <p:sp>
          <p:nvSpPr>
            <p:cNvPr id="7" name="object 10">
              <a:extLst>
                <a:ext uri="{FF2B5EF4-FFF2-40B4-BE49-F238E27FC236}">
                  <a16:creationId xmlns:a16="http://schemas.microsoft.com/office/drawing/2014/main" id="{56AF1313-34DC-460F-8E95-EDE159E030C3}"/>
                </a:ext>
              </a:extLst>
            </p:cNvPr>
            <p:cNvSpPr/>
            <p:nvPr/>
          </p:nvSpPr>
          <p:spPr>
            <a:xfrm>
              <a:off x="11754375" y="391505"/>
              <a:ext cx="45085" cy="45085"/>
            </a:xfrm>
            <a:custGeom>
              <a:avLst/>
              <a:gdLst/>
              <a:ahLst/>
              <a:cxnLst/>
              <a:rect l="l" t="t" r="r" b="b"/>
              <a:pathLst>
                <a:path w="45084" h="45084">
                  <a:moveTo>
                    <a:pt x="22301" y="0"/>
                  </a:moveTo>
                  <a:lnTo>
                    <a:pt x="13624" y="1752"/>
                  </a:lnTo>
                  <a:lnTo>
                    <a:pt x="6535" y="6529"/>
                  </a:lnTo>
                  <a:lnTo>
                    <a:pt x="1753" y="13614"/>
                  </a:lnTo>
                  <a:lnTo>
                    <a:pt x="0" y="22288"/>
                  </a:lnTo>
                  <a:lnTo>
                    <a:pt x="1753" y="30970"/>
                  </a:lnTo>
                  <a:lnTo>
                    <a:pt x="6535" y="38058"/>
                  </a:lnTo>
                  <a:lnTo>
                    <a:pt x="13624" y="42837"/>
                  </a:lnTo>
                  <a:lnTo>
                    <a:pt x="22301" y="44589"/>
                  </a:lnTo>
                  <a:lnTo>
                    <a:pt x="30975" y="42837"/>
                  </a:lnTo>
                  <a:lnTo>
                    <a:pt x="38060" y="38058"/>
                  </a:lnTo>
                  <a:lnTo>
                    <a:pt x="42837" y="30970"/>
                  </a:lnTo>
                  <a:lnTo>
                    <a:pt x="44589" y="22288"/>
                  </a:lnTo>
                  <a:lnTo>
                    <a:pt x="42837" y="13614"/>
                  </a:lnTo>
                  <a:lnTo>
                    <a:pt x="38060" y="6529"/>
                  </a:lnTo>
                  <a:lnTo>
                    <a:pt x="30975" y="1752"/>
                  </a:lnTo>
                  <a:lnTo>
                    <a:pt x="22301" y="0"/>
                  </a:lnTo>
                  <a:close/>
                </a:path>
              </a:pathLst>
            </a:custGeom>
            <a:solidFill>
              <a:srgbClr val="F15660"/>
            </a:solidFill>
          </p:spPr>
          <p:txBody>
            <a:bodyPr wrap="square" lIns="0" tIns="0" rIns="0" bIns="0" rtlCol="0"/>
            <a:lstStyle/>
            <a:p>
              <a:endParaRPr dirty="0"/>
            </a:p>
          </p:txBody>
        </p:sp>
        <p:sp>
          <p:nvSpPr>
            <p:cNvPr id="8" name="object 11">
              <a:extLst>
                <a:ext uri="{FF2B5EF4-FFF2-40B4-BE49-F238E27FC236}">
                  <a16:creationId xmlns:a16="http://schemas.microsoft.com/office/drawing/2014/main" id="{80BAF572-E1C8-4818-A412-3C3B6E361E93}"/>
                </a:ext>
              </a:extLst>
            </p:cNvPr>
            <p:cNvSpPr/>
            <p:nvPr/>
          </p:nvSpPr>
          <p:spPr>
            <a:xfrm>
              <a:off x="11504682" y="516357"/>
              <a:ext cx="45085" cy="45085"/>
            </a:xfrm>
            <a:custGeom>
              <a:avLst/>
              <a:gdLst/>
              <a:ahLst/>
              <a:cxnLst/>
              <a:rect l="l" t="t" r="r" b="b"/>
              <a:pathLst>
                <a:path w="45084" h="45084">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solidFill>
              <a:srgbClr val="F15660"/>
            </a:solidFill>
          </p:spPr>
          <p:txBody>
            <a:bodyPr wrap="square" lIns="0" tIns="0" rIns="0" bIns="0" rtlCol="0"/>
            <a:lstStyle/>
            <a:p>
              <a:endParaRPr dirty="0"/>
            </a:p>
          </p:txBody>
        </p:sp>
        <p:sp>
          <p:nvSpPr>
            <p:cNvPr id="9" name="object 12">
              <a:extLst>
                <a:ext uri="{FF2B5EF4-FFF2-40B4-BE49-F238E27FC236}">
                  <a16:creationId xmlns:a16="http://schemas.microsoft.com/office/drawing/2014/main" id="{847F68D7-BCC5-4677-8EF5-751FE3345A0C}"/>
                </a:ext>
              </a:extLst>
            </p:cNvPr>
            <p:cNvSpPr/>
            <p:nvPr/>
          </p:nvSpPr>
          <p:spPr>
            <a:xfrm>
              <a:off x="11629521" y="516357"/>
              <a:ext cx="45085" cy="45085"/>
            </a:xfrm>
            <a:custGeom>
              <a:avLst/>
              <a:gdLst/>
              <a:ahLst/>
              <a:cxnLst/>
              <a:rect l="l" t="t" r="r" b="b"/>
              <a:pathLst>
                <a:path w="45084" h="45084">
                  <a:moveTo>
                    <a:pt x="22301" y="0"/>
                  </a:moveTo>
                  <a:lnTo>
                    <a:pt x="13624" y="1752"/>
                  </a:lnTo>
                  <a:lnTo>
                    <a:pt x="6535" y="6529"/>
                  </a:lnTo>
                  <a:lnTo>
                    <a:pt x="1753" y="13614"/>
                  </a:lnTo>
                  <a:lnTo>
                    <a:pt x="0" y="22288"/>
                  </a:lnTo>
                  <a:lnTo>
                    <a:pt x="1753" y="30970"/>
                  </a:lnTo>
                  <a:lnTo>
                    <a:pt x="6535" y="38058"/>
                  </a:lnTo>
                  <a:lnTo>
                    <a:pt x="13624" y="42837"/>
                  </a:lnTo>
                  <a:lnTo>
                    <a:pt x="22301" y="44589"/>
                  </a:lnTo>
                  <a:lnTo>
                    <a:pt x="30977" y="42837"/>
                  </a:lnTo>
                  <a:lnTo>
                    <a:pt x="38066" y="38058"/>
                  </a:lnTo>
                  <a:lnTo>
                    <a:pt x="42848" y="30970"/>
                  </a:lnTo>
                  <a:lnTo>
                    <a:pt x="44602" y="22288"/>
                  </a:lnTo>
                  <a:lnTo>
                    <a:pt x="42848" y="13614"/>
                  </a:lnTo>
                  <a:lnTo>
                    <a:pt x="38066" y="6529"/>
                  </a:lnTo>
                  <a:lnTo>
                    <a:pt x="30977" y="1752"/>
                  </a:lnTo>
                  <a:lnTo>
                    <a:pt x="22301" y="0"/>
                  </a:lnTo>
                  <a:close/>
                </a:path>
              </a:pathLst>
            </a:custGeom>
            <a:solidFill>
              <a:srgbClr val="F15660"/>
            </a:solidFill>
          </p:spPr>
          <p:txBody>
            <a:bodyPr wrap="square" lIns="0" tIns="0" rIns="0" bIns="0" rtlCol="0"/>
            <a:lstStyle/>
            <a:p>
              <a:endParaRPr dirty="0"/>
            </a:p>
          </p:txBody>
        </p:sp>
        <p:sp>
          <p:nvSpPr>
            <p:cNvPr id="10" name="object 13">
              <a:extLst>
                <a:ext uri="{FF2B5EF4-FFF2-40B4-BE49-F238E27FC236}">
                  <a16:creationId xmlns:a16="http://schemas.microsoft.com/office/drawing/2014/main" id="{EA3DD23A-2073-442D-B4E4-714C6A0158FF}"/>
                </a:ext>
              </a:extLst>
            </p:cNvPr>
            <p:cNvSpPr/>
            <p:nvPr/>
          </p:nvSpPr>
          <p:spPr>
            <a:xfrm>
              <a:off x="11754375" y="516357"/>
              <a:ext cx="45085" cy="45085"/>
            </a:xfrm>
            <a:custGeom>
              <a:avLst/>
              <a:gdLst/>
              <a:ahLst/>
              <a:cxnLst/>
              <a:rect l="l" t="t" r="r" b="b"/>
              <a:pathLst>
                <a:path w="45084" h="45084">
                  <a:moveTo>
                    <a:pt x="22301" y="0"/>
                  </a:moveTo>
                  <a:lnTo>
                    <a:pt x="13624" y="1752"/>
                  </a:lnTo>
                  <a:lnTo>
                    <a:pt x="6535" y="6529"/>
                  </a:lnTo>
                  <a:lnTo>
                    <a:pt x="1753" y="13614"/>
                  </a:lnTo>
                  <a:lnTo>
                    <a:pt x="0" y="22288"/>
                  </a:lnTo>
                  <a:lnTo>
                    <a:pt x="1753" y="30970"/>
                  </a:lnTo>
                  <a:lnTo>
                    <a:pt x="6535" y="38058"/>
                  </a:lnTo>
                  <a:lnTo>
                    <a:pt x="13624" y="42837"/>
                  </a:lnTo>
                  <a:lnTo>
                    <a:pt x="22301" y="44589"/>
                  </a:lnTo>
                  <a:lnTo>
                    <a:pt x="30975" y="42837"/>
                  </a:lnTo>
                  <a:lnTo>
                    <a:pt x="38060" y="38058"/>
                  </a:lnTo>
                  <a:lnTo>
                    <a:pt x="42837" y="30970"/>
                  </a:lnTo>
                  <a:lnTo>
                    <a:pt x="44589" y="22288"/>
                  </a:lnTo>
                  <a:lnTo>
                    <a:pt x="42837" y="13614"/>
                  </a:lnTo>
                  <a:lnTo>
                    <a:pt x="38060" y="6529"/>
                  </a:lnTo>
                  <a:lnTo>
                    <a:pt x="30975" y="1752"/>
                  </a:lnTo>
                  <a:lnTo>
                    <a:pt x="22301" y="0"/>
                  </a:lnTo>
                  <a:close/>
                </a:path>
              </a:pathLst>
            </a:custGeom>
            <a:solidFill>
              <a:srgbClr val="F15660"/>
            </a:solidFill>
          </p:spPr>
          <p:txBody>
            <a:bodyPr wrap="square" lIns="0" tIns="0" rIns="0" bIns="0" rtlCol="0"/>
            <a:lstStyle/>
            <a:p>
              <a:endParaRPr dirty="0"/>
            </a:p>
          </p:txBody>
        </p:sp>
        <p:sp>
          <p:nvSpPr>
            <p:cNvPr id="11" name="object 14">
              <a:extLst>
                <a:ext uri="{FF2B5EF4-FFF2-40B4-BE49-F238E27FC236}">
                  <a16:creationId xmlns:a16="http://schemas.microsoft.com/office/drawing/2014/main" id="{CE614F46-4CF7-4497-89EE-032452401058}"/>
                </a:ext>
              </a:extLst>
            </p:cNvPr>
            <p:cNvSpPr/>
            <p:nvPr/>
          </p:nvSpPr>
          <p:spPr>
            <a:xfrm>
              <a:off x="11504682" y="641210"/>
              <a:ext cx="45085" cy="45085"/>
            </a:xfrm>
            <a:custGeom>
              <a:avLst/>
              <a:gdLst/>
              <a:ahLst/>
              <a:cxnLst/>
              <a:rect l="l" t="t" r="r" b="b"/>
              <a:pathLst>
                <a:path w="45084" h="45084">
                  <a:moveTo>
                    <a:pt x="22288" y="0"/>
                  </a:moveTo>
                  <a:lnTo>
                    <a:pt x="13614" y="1752"/>
                  </a:lnTo>
                  <a:lnTo>
                    <a:pt x="6529" y="6529"/>
                  </a:lnTo>
                  <a:lnTo>
                    <a:pt x="1752" y="13614"/>
                  </a:lnTo>
                  <a:lnTo>
                    <a:pt x="0" y="22288"/>
                  </a:lnTo>
                  <a:lnTo>
                    <a:pt x="1752" y="30970"/>
                  </a:lnTo>
                  <a:lnTo>
                    <a:pt x="6529" y="38058"/>
                  </a:lnTo>
                  <a:lnTo>
                    <a:pt x="13614" y="42837"/>
                  </a:lnTo>
                  <a:lnTo>
                    <a:pt x="22288" y="44589"/>
                  </a:lnTo>
                  <a:lnTo>
                    <a:pt x="30962" y="42837"/>
                  </a:lnTo>
                  <a:lnTo>
                    <a:pt x="38047" y="38058"/>
                  </a:lnTo>
                  <a:lnTo>
                    <a:pt x="42824" y="30970"/>
                  </a:lnTo>
                  <a:lnTo>
                    <a:pt x="44576" y="22288"/>
                  </a:lnTo>
                  <a:lnTo>
                    <a:pt x="42824" y="13614"/>
                  </a:lnTo>
                  <a:lnTo>
                    <a:pt x="38047" y="6529"/>
                  </a:lnTo>
                  <a:lnTo>
                    <a:pt x="30962" y="1752"/>
                  </a:lnTo>
                  <a:lnTo>
                    <a:pt x="22288" y="0"/>
                  </a:lnTo>
                  <a:close/>
                </a:path>
              </a:pathLst>
            </a:custGeom>
            <a:solidFill>
              <a:srgbClr val="F15660"/>
            </a:solidFill>
          </p:spPr>
          <p:txBody>
            <a:bodyPr wrap="square" lIns="0" tIns="0" rIns="0" bIns="0" rtlCol="0"/>
            <a:lstStyle/>
            <a:p>
              <a:endParaRPr dirty="0"/>
            </a:p>
          </p:txBody>
        </p:sp>
        <p:sp>
          <p:nvSpPr>
            <p:cNvPr id="12" name="object 15">
              <a:extLst>
                <a:ext uri="{FF2B5EF4-FFF2-40B4-BE49-F238E27FC236}">
                  <a16:creationId xmlns:a16="http://schemas.microsoft.com/office/drawing/2014/main" id="{2AE8D1A3-74CB-4EDE-AFDC-E513AB9B1739}"/>
                </a:ext>
              </a:extLst>
            </p:cNvPr>
            <p:cNvSpPr/>
            <p:nvPr/>
          </p:nvSpPr>
          <p:spPr>
            <a:xfrm>
              <a:off x="11629521" y="641210"/>
              <a:ext cx="45085" cy="45085"/>
            </a:xfrm>
            <a:custGeom>
              <a:avLst/>
              <a:gdLst/>
              <a:ahLst/>
              <a:cxnLst/>
              <a:rect l="l" t="t" r="r" b="b"/>
              <a:pathLst>
                <a:path w="45084" h="45084">
                  <a:moveTo>
                    <a:pt x="22301" y="0"/>
                  </a:moveTo>
                  <a:lnTo>
                    <a:pt x="13624" y="1752"/>
                  </a:lnTo>
                  <a:lnTo>
                    <a:pt x="6535" y="6529"/>
                  </a:lnTo>
                  <a:lnTo>
                    <a:pt x="1753" y="13614"/>
                  </a:lnTo>
                  <a:lnTo>
                    <a:pt x="0" y="22288"/>
                  </a:lnTo>
                  <a:lnTo>
                    <a:pt x="1753" y="30970"/>
                  </a:lnTo>
                  <a:lnTo>
                    <a:pt x="6535" y="38058"/>
                  </a:lnTo>
                  <a:lnTo>
                    <a:pt x="13624" y="42837"/>
                  </a:lnTo>
                  <a:lnTo>
                    <a:pt x="22301" y="44589"/>
                  </a:lnTo>
                  <a:lnTo>
                    <a:pt x="30977" y="42837"/>
                  </a:lnTo>
                  <a:lnTo>
                    <a:pt x="38066" y="38058"/>
                  </a:lnTo>
                  <a:lnTo>
                    <a:pt x="42848" y="30970"/>
                  </a:lnTo>
                  <a:lnTo>
                    <a:pt x="44602" y="22288"/>
                  </a:lnTo>
                  <a:lnTo>
                    <a:pt x="42848" y="13614"/>
                  </a:lnTo>
                  <a:lnTo>
                    <a:pt x="38066" y="6529"/>
                  </a:lnTo>
                  <a:lnTo>
                    <a:pt x="30977" y="1752"/>
                  </a:lnTo>
                  <a:lnTo>
                    <a:pt x="22301" y="0"/>
                  </a:lnTo>
                  <a:close/>
                </a:path>
              </a:pathLst>
            </a:custGeom>
            <a:solidFill>
              <a:srgbClr val="F15660"/>
            </a:solidFill>
          </p:spPr>
          <p:txBody>
            <a:bodyPr wrap="square" lIns="0" tIns="0" rIns="0" bIns="0" rtlCol="0"/>
            <a:lstStyle/>
            <a:p>
              <a:endParaRPr dirty="0"/>
            </a:p>
          </p:txBody>
        </p:sp>
        <p:sp>
          <p:nvSpPr>
            <p:cNvPr id="13" name="object 16">
              <a:extLst>
                <a:ext uri="{FF2B5EF4-FFF2-40B4-BE49-F238E27FC236}">
                  <a16:creationId xmlns:a16="http://schemas.microsoft.com/office/drawing/2014/main" id="{14E00376-C6F1-4AA3-80D1-487764F9FA9F}"/>
                </a:ext>
              </a:extLst>
            </p:cNvPr>
            <p:cNvSpPr/>
            <p:nvPr/>
          </p:nvSpPr>
          <p:spPr>
            <a:xfrm>
              <a:off x="11754375" y="641210"/>
              <a:ext cx="45085" cy="45085"/>
            </a:xfrm>
            <a:custGeom>
              <a:avLst/>
              <a:gdLst/>
              <a:ahLst/>
              <a:cxnLst/>
              <a:rect l="l" t="t" r="r" b="b"/>
              <a:pathLst>
                <a:path w="45084" h="45084">
                  <a:moveTo>
                    <a:pt x="22301" y="0"/>
                  </a:moveTo>
                  <a:lnTo>
                    <a:pt x="13624" y="1752"/>
                  </a:lnTo>
                  <a:lnTo>
                    <a:pt x="6535" y="6529"/>
                  </a:lnTo>
                  <a:lnTo>
                    <a:pt x="1753" y="13614"/>
                  </a:lnTo>
                  <a:lnTo>
                    <a:pt x="0" y="22288"/>
                  </a:lnTo>
                  <a:lnTo>
                    <a:pt x="1753" y="30970"/>
                  </a:lnTo>
                  <a:lnTo>
                    <a:pt x="6535" y="38058"/>
                  </a:lnTo>
                  <a:lnTo>
                    <a:pt x="13624" y="42837"/>
                  </a:lnTo>
                  <a:lnTo>
                    <a:pt x="22301" y="44589"/>
                  </a:lnTo>
                  <a:lnTo>
                    <a:pt x="30975" y="42837"/>
                  </a:lnTo>
                  <a:lnTo>
                    <a:pt x="38060" y="38058"/>
                  </a:lnTo>
                  <a:lnTo>
                    <a:pt x="42837" y="30970"/>
                  </a:lnTo>
                  <a:lnTo>
                    <a:pt x="44589" y="22288"/>
                  </a:lnTo>
                  <a:lnTo>
                    <a:pt x="42837" y="13614"/>
                  </a:lnTo>
                  <a:lnTo>
                    <a:pt x="38060" y="6529"/>
                  </a:lnTo>
                  <a:lnTo>
                    <a:pt x="30975" y="1752"/>
                  </a:lnTo>
                  <a:lnTo>
                    <a:pt x="22301" y="0"/>
                  </a:lnTo>
                  <a:close/>
                </a:path>
              </a:pathLst>
            </a:custGeom>
            <a:solidFill>
              <a:srgbClr val="F15660"/>
            </a:solidFill>
          </p:spPr>
          <p:txBody>
            <a:bodyPr wrap="square" lIns="0" tIns="0" rIns="0" bIns="0" rtlCol="0"/>
            <a:lstStyle/>
            <a:p>
              <a:endParaRPr dirty="0"/>
            </a:p>
          </p:txBody>
        </p:sp>
      </p:grpSp>
    </p:spTree>
    <p:extLst>
      <p:ext uri="{BB962C8B-B14F-4D97-AF65-F5344CB8AC3E}">
        <p14:creationId xmlns:p14="http://schemas.microsoft.com/office/powerpoint/2010/main" val="751178716"/>
      </p:ext>
    </p:extLst>
  </p:cSld>
  <p:clrMap bg1="lt1" tx1="dk1" bg2="lt2" tx2="dk2" accent1="accent1" accent2="accent2" accent3="accent3" accent4="accent4" accent5="accent5" accent6="accent6" hlink="hlink" folHlink="folHlink"/>
  <p:sldLayoutIdLst>
    <p:sldLayoutId id="2147483697" r:id="rId1"/>
    <p:sldLayoutId id="2147483699" r:id="rId2"/>
  </p:sldLayoutIdLst>
  <p:hf hdr="0" ftr="0" dt="0"/>
  <p:txStyles>
    <p:title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p:titleStyle>
    <p:bodyStyle>
      <a:lvl1pPr marL="18288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1pPr>
      <a:lvl2pPr marL="54864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2pPr>
      <a:lvl3pPr marL="91440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3pPr>
      <a:lvl4pPr marL="128016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4pPr>
      <a:lvl5pPr marL="164592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083E6D-EAE0-4905-BD7E-C6D3AD6686C1}"/>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10363200" y="6355334"/>
            <a:ext cx="1066800" cy="266700"/>
          </a:xfrm>
          <a:prstGeom prst="rect">
            <a:avLst/>
          </a:prstGeom>
        </p:spPr>
      </p:pic>
      <p:sp>
        <p:nvSpPr>
          <p:cNvPr id="2" name="Slide Number Placeholder 5">
            <a:extLst>
              <a:ext uri="{FF2B5EF4-FFF2-40B4-BE49-F238E27FC236}">
                <a16:creationId xmlns:a16="http://schemas.microsoft.com/office/drawing/2014/main" id="{4E503BE4-87D2-4A9D-A293-E64E5EFB9A6C}"/>
              </a:ext>
            </a:extLst>
          </p:cNvPr>
          <p:cNvSpPr>
            <a:spLocks noGrp="1"/>
          </p:cNvSpPr>
          <p:nvPr>
            <p:ph type="sldNum" sz="quarter" idx="4"/>
          </p:nvPr>
        </p:nvSpPr>
        <p:spPr>
          <a:xfrm>
            <a:off x="11576304" y="6492240"/>
            <a:ext cx="251902" cy="242857"/>
          </a:xfrm>
          <a:prstGeom prst="rect">
            <a:avLst/>
          </a:prstGeom>
        </p:spPr>
        <p:txBody>
          <a:bodyPr lIns="0" tIns="0" rIns="0" bIns="0"/>
          <a:lstStyle>
            <a:lvl1pPr algn="l">
              <a:defRPr sz="1000">
                <a:solidFill>
                  <a:schemeClr val="bg1"/>
                </a:solidFill>
                <a:latin typeface="Barlow SemiBold" panose="00000700000000000000" pitchFamily="2" charset="0"/>
              </a:defRPr>
            </a:lvl1pPr>
          </a:lstStyle>
          <a:p>
            <a:fld id="{406AAB76-5E90-4A9C-9FCF-401F619A091A}" type="slidenum">
              <a:rPr lang="en-US" smtClean="0"/>
              <a:pPr/>
              <a:t>‹#›</a:t>
            </a:fld>
            <a:endParaRPr lang="en-US" dirty="0"/>
          </a:p>
        </p:txBody>
      </p:sp>
    </p:spTree>
    <p:extLst>
      <p:ext uri="{BB962C8B-B14F-4D97-AF65-F5344CB8AC3E}">
        <p14:creationId xmlns:p14="http://schemas.microsoft.com/office/powerpoint/2010/main" val="2952631086"/>
      </p:ext>
    </p:extLst>
  </p:cSld>
  <p:clrMap bg1="lt1" tx1="dk1" bg2="lt2" tx2="dk2" accent1="accent1" accent2="accent2" accent3="accent3" accent4="accent4" accent5="accent5" accent6="accent6" hlink="hlink" folHlink="folHlink"/>
  <p:sldLayoutIdLst>
    <p:sldLayoutId id="2147483712" r:id="rId1"/>
    <p:sldLayoutId id="2147483677" r:id="rId2"/>
    <p:sldLayoutId id="2147483672" r:id="rId3"/>
    <p:sldLayoutId id="2147483675" r:id="rId4"/>
    <p:sldLayoutId id="2147483676" r:id="rId5"/>
    <p:sldLayoutId id="2147483679" r:id="rId6"/>
    <p:sldLayoutId id="2147483709" r:id="rId7"/>
    <p:sldLayoutId id="2147483725" r:id="rId8"/>
  </p:sldLayoutIdLst>
  <p:hf hdr="0" ftr="0" dt="0"/>
  <p:txStyles>
    <p:title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p:titleStyle>
    <p:bodyStyle>
      <a:lvl1pPr marL="18288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1pPr>
      <a:lvl2pPr marL="54864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2pPr>
      <a:lvl3pPr marL="91440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3pPr>
      <a:lvl4pPr marL="128016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4pPr>
      <a:lvl5pPr marL="164592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826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18632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7.emf"/><Relationship Id="rId3" Type="http://schemas.openxmlformats.org/officeDocument/2006/relationships/image" Target="../media/image20.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0.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7.emf"/><Relationship Id="rId4" Type="http://schemas.openxmlformats.org/officeDocument/2006/relationships/image" Target="../media/image47.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7.emf"/></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7.emf"/></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3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hyperlink" Target="http://www.piercegroupbenefits.com/" TargetMode="External"/><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8.xml"/><Relationship Id="rId5" Type="http://schemas.openxmlformats.org/officeDocument/2006/relationships/image" Target="../media/image25.emf"/><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C5612441-95BD-482D-99E5-174F8E9448DF}"/>
              </a:ext>
            </a:extLst>
          </p:cNvPr>
          <p:cNvPicPr>
            <a:picLocks noChangeAspect="1"/>
          </p:cNvPicPr>
          <p:nvPr/>
        </p:nvPicPr>
        <p:blipFill rotWithShape="1">
          <a:blip r:embed="rId3">
            <a:extLst>
              <a:ext uri="{28A0092B-C50C-407E-A947-70E740481C1C}">
                <a14:useLocalDpi xmlns:a14="http://schemas.microsoft.com/office/drawing/2010/main" val="0"/>
              </a:ext>
            </a:extLst>
          </a:blip>
          <a:srcRect r="2399"/>
          <a:stretch/>
        </p:blipFill>
        <p:spPr>
          <a:xfrm rot="10800000">
            <a:off x="0" y="14986"/>
            <a:ext cx="9758598" cy="6858001"/>
          </a:xfrm>
          <a:prstGeom prst="rect">
            <a:avLst/>
          </a:prstGeom>
        </p:spPr>
      </p:pic>
      <p:sp>
        <p:nvSpPr>
          <p:cNvPr id="4" name="object 4"/>
          <p:cNvSpPr txBox="1"/>
          <p:nvPr/>
        </p:nvSpPr>
        <p:spPr>
          <a:xfrm>
            <a:off x="439485" y="1694124"/>
            <a:ext cx="6009953" cy="1838965"/>
          </a:xfrm>
          <a:prstGeom prst="rect">
            <a:avLst/>
          </a:prstGeom>
        </p:spPr>
        <p:txBody>
          <a:bodyPr vert="horz" wrap="square" lIns="0" tIns="114300" rIns="0" bIns="0" rtlCol="0">
            <a:spAutoFit/>
          </a:bodyPr>
          <a:lstStyle/>
          <a:p>
            <a:pPr marL="12700" marR="5080"/>
            <a:r>
              <a:rPr lang="en-US" sz="2800" dirty="0">
                <a:solidFill>
                  <a:schemeClr val="bg1"/>
                </a:solidFill>
                <a:latin typeface="Barlow" pitchFamily="2" charset="77"/>
                <a:cs typeface="Arial"/>
              </a:rPr>
              <a:t>Creative Strategies to Save Time, Money, and Frustrations… </a:t>
            </a:r>
          </a:p>
          <a:p>
            <a:pPr marL="12700" marR="5080"/>
            <a:r>
              <a:rPr lang="en-US" sz="2800" dirty="0">
                <a:solidFill>
                  <a:schemeClr val="bg1"/>
                </a:solidFill>
                <a:latin typeface="Barlow" pitchFamily="2" charset="77"/>
                <a:cs typeface="Arial"/>
              </a:rPr>
              <a:t>while becoming an Employer of Choice</a:t>
            </a:r>
          </a:p>
          <a:p>
            <a:pPr marL="12700" marR="5080"/>
            <a:endParaRPr lang="en-US" sz="2800" dirty="0">
              <a:solidFill>
                <a:schemeClr val="bg1"/>
              </a:solidFill>
              <a:latin typeface="Barlow" pitchFamily="2" charset="77"/>
              <a:cs typeface="Arial"/>
            </a:endParaRPr>
          </a:p>
        </p:txBody>
      </p:sp>
      <p:cxnSp>
        <p:nvCxnSpPr>
          <p:cNvPr id="52" name="Straight Connector 51">
            <a:extLst>
              <a:ext uri="{FF2B5EF4-FFF2-40B4-BE49-F238E27FC236}">
                <a16:creationId xmlns:a16="http://schemas.microsoft.com/office/drawing/2014/main" id="{0D8C39F9-F463-5B4C-BE92-9F8E7299142B}"/>
              </a:ext>
            </a:extLst>
          </p:cNvPr>
          <p:cNvCxnSpPr>
            <a:cxnSpLocks/>
          </p:cNvCxnSpPr>
          <p:nvPr/>
        </p:nvCxnSpPr>
        <p:spPr>
          <a:xfrm>
            <a:off x="536762" y="3730839"/>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38BEA0B0-80DE-704A-B037-4D9B2744D4DA}"/>
              </a:ext>
            </a:extLst>
          </p:cNvPr>
          <p:cNvSpPr/>
          <p:nvPr/>
        </p:nvSpPr>
        <p:spPr>
          <a:xfrm>
            <a:off x="5306685" y="11582400"/>
            <a:ext cx="310152" cy="228600"/>
          </a:xfrm>
          <a:prstGeom prst="rect">
            <a:avLst/>
          </a:prstGeom>
          <a:solidFill>
            <a:srgbClr val="E2E2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1CFF1A4D-67D3-42EC-9C8C-AEDA8D740125}"/>
              </a:ext>
            </a:extLst>
          </p:cNvPr>
          <p:cNvSpPr txBox="1">
            <a:spLocks/>
          </p:cNvSpPr>
          <p:nvPr/>
        </p:nvSpPr>
        <p:spPr>
          <a:xfrm>
            <a:off x="439485" y="4126340"/>
            <a:ext cx="3717408" cy="941771"/>
          </a:xfrm>
          <a:prstGeom prst="rect">
            <a:avLst/>
          </a:prstGeom>
        </p:spPr>
        <p:txBody>
          <a:bodyPr/>
          <a:lstStyle>
            <a:lvl1pPr marL="0">
              <a:defRPr b="0" i="0">
                <a:latin typeface="Barlow"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u="sng" kern="0" dirty="0">
                <a:solidFill>
                  <a:schemeClr val="bg1"/>
                </a:solidFill>
              </a:rPr>
              <a:t>Presented by:</a:t>
            </a:r>
          </a:p>
          <a:p>
            <a:r>
              <a:rPr lang="en-US" kern="0" dirty="0">
                <a:solidFill>
                  <a:schemeClr val="bg1"/>
                </a:solidFill>
              </a:rPr>
              <a:t>Steve Vermette</a:t>
            </a:r>
          </a:p>
          <a:p>
            <a:r>
              <a:rPr lang="en-US" kern="0" dirty="0">
                <a:solidFill>
                  <a:schemeClr val="bg1"/>
                </a:solidFill>
              </a:rPr>
              <a:t>Tyrone Gainey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850232" y="1726532"/>
            <a:ext cx="6332621" cy="3323987"/>
          </a:xfrm>
          <a:prstGeom prst="rect">
            <a:avLst/>
          </a:prstGeom>
        </p:spPr>
        <p:txBody>
          <a:bodyPr vert="horz" wrap="square" lIns="0" tIns="0" rIns="0" bIns="0" rtlCol="0">
            <a:spAutoFit/>
          </a:bodyPr>
          <a:lstStyle/>
          <a:p>
            <a:r>
              <a:rPr lang="en-US" b="1" dirty="0">
                <a:solidFill>
                  <a:schemeClr val="tx1"/>
                </a:solidFill>
              </a:rPr>
              <a:t>Much of our lives can be personalized from smartphone apps    to tennis shoes, television stations to soda flavors. </a:t>
            </a:r>
          </a:p>
          <a:p>
            <a:endParaRPr lang="en-US" dirty="0">
              <a:solidFill>
                <a:schemeClr val="tx1"/>
              </a:solidFill>
            </a:endParaRPr>
          </a:p>
          <a:p>
            <a:r>
              <a:rPr lang="en-US" dirty="0">
                <a:solidFill>
                  <a:schemeClr val="tx1"/>
                </a:solidFill>
              </a:rPr>
              <a:t>Today’s employee expects every element of their job, from   work to development to benefit options, to be customized, automated and accessible.</a:t>
            </a:r>
          </a:p>
          <a:p>
            <a:endParaRPr lang="en-US" dirty="0"/>
          </a:p>
          <a:p>
            <a:r>
              <a:rPr lang="en-US" dirty="0"/>
              <a:t>As benefit programs transition from strictly standardized to highly personalized, voluntary benefits can help employers be responsive to the different motivations, expectations and attitudes of each employee without adding to the bottom line.</a:t>
            </a:r>
          </a:p>
          <a:p>
            <a:endParaRPr lang="en-US" dirty="0">
              <a:solidFill>
                <a:schemeClr val="tx1"/>
              </a:solidFill>
            </a:endParaRPr>
          </a:p>
        </p:txBody>
      </p:sp>
      <p:sp>
        <p:nvSpPr>
          <p:cNvPr id="6" name="Slide Number Placeholder 5">
            <a:extLst>
              <a:ext uri="{FF2B5EF4-FFF2-40B4-BE49-F238E27FC236}">
                <a16:creationId xmlns:a16="http://schemas.microsoft.com/office/drawing/2014/main" id="{9DA5E40D-F61A-1F48-9FE2-DDBB4962D37E}"/>
              </a:ext>
            </a:extLst>
          </p:cNvPr>
          <p:cNvSpPr>
            <a:spLocks noGrp="1"/>
          </p:cNvSpPr>
          <p:nvPr>
            <p:ph type="sldNum" sz="quarter" idx="12"/>
          </p:nvPr>
        </p:nvSpPr>
        <p:spPr>
          <a:xfrm>
            <a:off x="11576304" y="6492240"/>
            <a:ext cx="251902" cy="242857"/>
          </a:xfrm>
          <a:prstGeom prst="rect">
            <a:avLst/>
          </a:prstGeom>
        </p:spPr>
        <p:txBody>
          <a:bodyPr lIns="0" tIns="0" rIns="0" bIns="0"/>
          <a:lstStyle>
            <a:defPPr>
              <a:defRPr lang="en-US"/>
            </a:defPPr>
            <a:lvl1pPr marL="0" algn="l" defTabSz="914400" rtl="0" eaLnBrk="1" latinLnBrk="0" hangingPunct="1">
              <a:defRPr sz="1000" kern="1200" spc="0">
                <a:solidFill>
                  <a:schemeClr val="bg1"/>
                </a:solidFill>
                <a:latin typeface="Barlow SemiBold" panose="000007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pPr marL="38100">
                <a:spcBef>
                  <a:spcPts val="100"/>
                </a:spcBef>
              </a:pPr>
              <a:t>10</a:t>
            </a:fld>
            <a:endParaRPr lang="en-US" dirty="0"/>
          </a:p>
        </p:txBody>
      </p:sp>
      <p:pic>
        <p:nvPicPr>
          <p:cNvPr id="8" name="Picture Placeholder 18" descr="Person in cafe">
            <a:extLst>
              <a:ext uri="{FF2B5EF4-FFF2-40B4-BE49-F238E27FC236}">
                <a16:creationId xmlns:a16="http://schemas.microsoft.com/office/drawing/2014/main" id="{67C39699-6C6D-4298-BC81-67270F5B5A09}"/>
              </a:ext>
            </a:extLst>
          </p:cNvPr>
          <p:cNvPicPr>
            <a:picLocks noChangeAspect="1"/>
          </p:cNvPicPr>
          <p:nvPr/>
        </p:nvPicPr>
        <p:blipFill rotWithShape="1">
          <a:blip r:embed="rId3">
            <a:extLst>
              <a:ext uri="{28A0092B-C50C-407E-A947-70E740481C1C}">
                <a14:useLocalDpi xmlns:a14="http://schemas.microsoft.com/office/drawing/2010/main" val="0"/>
              </a:ext>
            </a:extLst>
          </a:blip>
          <a:srcRect l="25301" r="24239"/>
          <a:stretch/>
        </p:blipFill>
        <p:spPr>
          <a:xfrm flipH="1">
            <a:off x="7006389" y="0"/>
            <a:ext cx="5185611" cy="6858000"/>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00" h="6858000">
                <a:moveTo>
                  <a:pt x="0" y="0"/>
                </a:moveTo>
                <a:lnTo>
                  <a:pt x="6324600" y="0"/>
                </a:lnTo>
                <a:cubicBezTo>
                  <a:pt x="6145645" y="273627"/>
                  <a:pt x="5228936" y="1482436"/>
                  <a:pt x="5237018" y="3262745"/>
                </a:cubicBezTo>
                <a:cubicBezTo>
                  <a:pt x="5225473" y="5489863"/>
                  <a:pt x="6024418" y="6428510"/>
                  <a:pt x="6324600" y="6858000"/>
                </a:cubicBezTo>
                <a:lnTo>
                  <a:pt x="0" y="6858000"/>
                </a:lnTo>
                <a:lnTo>
                  <a:pt x="0" y="0"/>
                </a:lnTo>
                <a:close/>
              </a:path>
            </a:pathLst>
          </a:custGeom>
        </p:spPr>
      </p:pic>
      <p:sp>
        <p:nvSpPr>
          <p:cNvPr id="9" name="Title 5">
            <a:extLst>
              <a:ext uri="{FF2B5EF4-FFF2-40B4-BE49-F238E27FC236}">
                <a16:creationId xmlns:a16="http://schemas.microsoft.com/office/drawing/2014/main" id="{C174F7F9-782C-4B4F-AF80-50AF7246A3A1}"/>
              </a:ext>
            </a:extLst>
          </p:cNvPr>
          <p:cNvSpPr txBox="1">
            <a:spLocks/>
          </p:cNvSpPr>
          <p:nvPr/>
        </p:nvSpPr>
        <p:spPr>
          <a:xfrm>
            <a:off x="737930" y="978328"/>
            <a:ext cx="7314565" cy="709458"/>
          </a:xfrm>
          <a:prstGeom prst="rect">
            <a:avLst/>
          </a:prstGeom>
        </p:spPr>
        <p:txBody>
          <a:bodyPr/>
          <a:lst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a:lstStyle>
          <a:p>
            <a:r>
              <a:rPr lang="en-US" dirty="0"/>
              <a:t>Personalized benefits </a:t>
            </a:r>
          </a:p>
        </p:txBody>
      </p:sp>
      <p:cxnSp>
        <p:nvCxnSpPr>
          <p:cNvPr id="10" name="Straight Connector 9">
            <a:extLst>
              <a:ext uri="{FF2B5EF4-FFF2-40B4-BE49-F238E27FC236}">
                <a16:creationId xmlns:a16="http://schemas.microsoft.com/office/drawing/2014/main" id="{3A328594-C80B-4778-9AC2-60F2FEE634AF}"/>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062CF58-2C0B-45CC-9CCE-D7D029CCF747}"/>
              </a:ext>
            </a:extLst>
          </p:cNvPr>
          <p:cNvSpPr txBox="1">
            <a:spLocks/>
          </p:cNvSpPr>
          <p:nvPr/>
        </p:nvSpPr>
        <p:spPr>
          <a:xfrm>
            <a:off x="11576304" y="6492240"/>
            <a:ext cx="251902" cy="242857"/>
          </a:xfrm>
          <a:prstGeom prst="rect">
            <a:avLst/>
          </a:prstGeom>
        </p:spPr>
        <p:txBody>
          <a:bodyPr lIns="0" tIns="0" rIns="0" bIns="0"/>
          <a:lstStyle>
            <a:defPPr>
              <a:defRPr lang="en-US"/>
            </a:defPPr>
            <a:lvl1pPr marL="0" algn="l" defTabSz="914400" rtl="0" eaLnBrk="1" latinLnBrk="0" hangingPunct="1">
              <a:defRPr sz="1000" kern="1200" spc="0">
                <a:solidFill>
                  <a:schemeClr val="bg1"/>
                </a:solidFill>
                <a:latin typeface="Barlow SemiBold" panose="000007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pPr marL="38100">
                <a:spcBef>
                  <a:spcPts val="100"/>
                </a:spcBef>
              </a:pPr>
              <a:t>10</a:t>
            </a:fld>
            <a:endParaRPr lang="en-US" dirty="0"/>
          </a:p>
        </p:txBody>
      </p:sp>
      <p:sp>
        <p:nvSpPr>
          <p:cNvPr id="11" name="Slide Number Placeholder 4">
            <a:extLst>
              <a:ext uri="{FF2B5EF4-FFF2-40B4-BE49-F238E27FC236}">
                <a16:creationId xmlns:a16="http://schemas.microsoft.com/office/drawing/2014/main" id="{E60EFDF4-39D8-4397-8DCE-87F25088A9DC}"/>
              </a:ext>
            </a:extLst>
          </p:cNvPr>
          <p:cNvSpPr>
            <a:spLocks noGrp="1"/>
          </p:cNvSpPr>
          <p:nvPr>
            <p:ph type="sldNum" sz="quarter" idx="10"/>
          </p:nvPr>
        </p:nvSpPr>
        <p:spPr>
          <a:xfrm>
            <a:off x="11576304" y="6492240"/>
            <a:ext cx="251902" cy="242857"/>
          </a:xfrm>
        </p:spPr>
        <p:txBody>
          <a:bodyPr/>
          <a:lstStyle/>
          <a:p>
            <a:endParaRPr lang="en-US" dirty="0">
              <a:solidFill>
                <a:schemeClr val="bg1"/>
              </a:solidFill>
            </a:endParaRPr>
          </a:p>
        </p:txBody>
      </p:sp>
      <p:pic>
        <p:nvPicPr>
          <p:cNvPr id="12" name="Picture 11">
            <a:extLst>
              <a:ext uri="{FF2B5EF4-FFF2-40B4-BE49-F238E27FC236}">
                <a16:creationId xmlns:a16="http://schemas.microsoft.com/office/drawing/2014/main" id="{4D324A75-42C5-498E-A76A-645963CBCE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63200" y="6355334"/>
            <a:ext cx="1066800" cy="266700"/>
          </a:xfrm>
          <a:prstGeom prst="rect">
            <a:avLst/>
          </a:prstGeom>
        </p:spPr>
      </p:pic>
    </p:spTree>
    <p:extLst>
      <p:ext uri="{BB962C8B-B14F-4D97-AF65-F5344CB8AC3E}">
        <p14:creationId xmlns:p14="http://schemas.microsoft.com/office/powerpoint/2010/main" val="1743267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C19DCF-2374-3F49-A119-5A78107D23ED}"/>
              </a:ext>
            </a:extLst>
          </p:cNvPr>
          <p:cNvSpPr>
            <a:spLocks noGrp="1"/>
          </p:cNvSpPr>
          <p:nvPr>
            <p:ph type="sldNum" sz="quarter" idx="10"/>
          </p:nvPr>
        </p:nvSpPr>
        <p:spPr/>
        <p:txBody>
          <a:bodyPr/>
          <a:lstStyle/>
          <a:p>
            <a:fld id="{406AAB76-5E90-4A9C-9FCF-401F619A091A}" type="slidenum">
              <a:rPr lang="en-US" smtClean="0">
                <a:solidFill>
                  <a:srgbClr val="1E5581"/>
                </a:solidFill>
              </a:rPr>
              <a:pPr/>
              <a:t>11</a:t>
            </a:fld>
            <a:endParaRPr lang="en-US" dirty="0">
              <a:solidFill>
                <a:srgbClr val="1E5581"/>
              </a:solidFill>
            </a:endParaRPr>
          </a:p>
        </p:txBody>
      </p:sp>
      <p:sp>
        <p:nvSpPr>
          <p:cNvPr id="6" name="Title 5">
            <a:extLst>
              <a:ext uri="{FF2B5EF4-FFF2-40B4-BE49-F238E27FC236}">
                <a16:creationId xmlns:a16="http://schemas.microsoft.com/office/drawing/2014/main" id="{B99436F9-CE79-8749-B277-E36BE985B614}"/>
              </a:ext>
            </a:extLst>
          </p:cNvPr>
          <p:cNvSpPr>
            <a:spLocks noGrp="1"/>
          </p:cNvSpPr>
          <p:nvPr>
            <p:ph type="title"/>
          </p:nvPr>
        </p:nvSpPr>
        <p:spPr>
          <a:xfrm>
            <a:off x="810260" y="1030144"/>
            <a:ext cx="7314565" cy="709458"/>
          </a:xfrm>
        </p:spPr>
        <p:txBody>
          <a:bodyPr/>
          <a:lstStyle/>
          <a:p>
            <a:r>
              <a:rPr lang="en-US" dirty="0"/>
              <a:t>Benefits customization </a:t>
            </a:r>
          </a:p>
        </p:txBody>
      </p:sp>
      <p:cxnSp>
        <p:nvCxnSpPr>
          <p:cNvPr id="25" name="Straight Connector 24">
            <a:extLst>
              <a:ext uri="{FF2B5EF4-FFF2-40B4-BE49-F238E27FC236}">
                <a16:creationId xmlns:a16="http://schemas.microsoft.com/office/drawing/2014/main" id="{9463EC26-99EC-4097-9A26-34F0F3453838}"/>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4CD1EAD-746D-4D10-8953-E6FAA8661705}"/>
              </a:ext>
            </a:extLst>
          </p:cNvPr>
          <p:cNvSpPr txBox="1"/>
          <p:nvPr/>
        </p:nvSpPr>
        <p:spPr>
          <a:xfrm>
            <a:off x="7778475" y="3344831"/>
            <a:ext cx="1423788" cy="307777"/>
          </a:xfrm>
          <a:prstGeom prst="rect">
            <a:avLst/>
          </a:prstGeom>
          <a:noFill/>
        </p:spPr>
        <p:txBody>
          <a:bodyPr wrap="square" rtlCol="0">
            <a:spAutoFit/>
          </a:bodyPr>
          <a:lstStyle/>
          <a:p>
            <a:pPr algn="l"/>
            <a:r>
              <a:rPr lang="en-US" sz="1400" b="1" dirty="0">
                <a:latin typeface="Barlow SemiBold" pitchFamily="2" charset="77"/>
              </a:rPr>
              <a:t>PERSONALIZED</a:t>
            </a:r>
          </a:p>
        </p:txBody>
      </p:sp>
      <p:sp>
        <p:nvSpPr>
          <p:cNvPr id="29" name="TextBox 28">
            <a:extLst>
              <a:ext uri="{FF2B5EF4-FFF2-40B4-BE49-F238E27FC236}">
                <a16:creationId xmlns:a16="http://schemas.microsoft.com/office/drawing/2014/main" id="{1B5FB25D-8D1E-4A1A-9543-6502AD14493C}"/>
              </a:ext>
            </a:extLst>
          </p:cNvPr>
          <p:cNvSpPr txBox="1"/>
          <p:nvPr/>
        </p:nvSpPr>
        <p:spPr>
          <a:xfrm>
            <a:off x="2016106" y="3356473"/>
            <a:ext cx="1080745" cy="307777"/>
          </a:xfrm>
          <a:prstGeom prst="rect">
            <a:avLst/>
          </a:prstGeom>
          <a:noFill/>
        </p:spPr>
        <p:txBody>
          <a:bodyPr wrap="none" rtlCol="0">
            <a:spAutoFit/>
          </a:bodyPr>
          <a:lstStyle/>
          <a:p>
            <a:pPr algn="l"/>
            <a:r>
              <a:rPr lang="en-US" sz="1400" b="1" dirty="0">
                <a:latin typeface="Barlow SemiBold" pitchFamily="2" charset="77"/>
              </a:rPr>
              <a:t>STANDARD</a:t>
            </a:r>
          </a:p>
        </p:txBody>
      </p:sp>
      <p:sp>
        <p:nvSpPr>
          <p:cNvPr id="30" name="TextBox 29">
            <a:extLst>
              <a:ext uri="{FF2B5EF4-FFF2-40B4-BE49-F238E27FC236}">
                <a16:creationId xmlns:a16="http://schemas.microsoft.com/office/drawing/2014/main" id="{A2172B4D-E4CE-4670-BD88-79ED366E52DA}"/>
              </a:ext>
            </a:extLst>
          </p:cNvPr>
          <p:cNvSpPr txBox="1"/>
          <p:nvPr/>
        </p:nvSpPr>
        <p:spPr>
          <a:xfrm>
            <a:off x="9202657" y="4602709"/>
            <a:ext cx="867545" cy="307777"/>
          </a:xfrm>
          <a:prstGeom prst="rect">
            <a:avLst/>
          </a:prstGeom>
          <a:noFill/>
        </p:spPr>
        <p:txBody>
          <a:bodyPr wrap="square" rtlCol="0">
            <a:spAutoFit/>
          </a:bodyPr>
          <a:lstStyle/>
          <a:p>
            <a:pPr algn="l"/>
            <a:r>
              <a:rPr lang="en-US" sz="1400" dirty="0"/>
              <a:t>Lifestyle</a:t>
            </a:r>
          </a:p>
        </p:txBody>
      </p:sp>
      <p:pic>
        <p:nvPicPr>
          <p:cNvPr id="33" name="Picture 32">
            <a:extLst>
              <a:ext uri="{FF2B5EF4-FFF2-40B4-BE49-F238E27FC236}">
                <a16:creationId xmlns:a16="http://schemas.microsoft.com/office/drawing/2014/main" id="{B82096EE-7787-4C97-8482-0EBED6B73F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1364" y="4000991"/>
            <a:ext cx="510130" cy="511830"/>
          </a:xfrm>
          <a:prstGeom prst="rect">
            <a:avLst/>
          </a:prstGeom>
        </p:spPr>
      </p:pic>
      <p:sp>
        <p:nvSpPr>
          <p:cNvPr id="34" name="TextBox 33">
            <a:extLst>
              <a:ext uri="{FF2B5EF4-FFF2-40B4-BE49-F238E27FC236}">
                <a16:creationId xmlns:a16="http://schemas.microsoft.com/office/drawing/2014/main" id="{4A670BCE-BAA7-4644-A1C9-A11A5A5BB1E6}"/>
              </a:ext>
            </a:extLst>
          </p:cNvPr>
          <p:cNvSpPr txBox="1"/>
          <p:nvPr/>
        </p:nvSpPr>
        <p:spPr>
          <a:xfrm>
            <a:off x="8260574" y="4602709"/>
            <a:ext cx="747320" cy="307777"/>
          </a:xfrm>
          <a:prstGeom prst="rect">
            <a:avLst/>
          </a:prstGeom>
          <a:noFill/>
        </p:spPr>
        <p:txBody>
          <a:bodyPr wrap="square" rtlCol="0">
            <a:spAutoFit/>
          </a:bodyPr>
          <a:lstStyle/>
          <a:p>
            <a:pPr algn="l"/>
            <a:r>
              <a:rPr lang="en-US" sz="1400" dirty="0"/>
              <a:t>Gender</a:t>
            </a:r>
          </a:p>
        </p:txBody>
      </p:sp>
      <p:pic>
        <p:nvPicPr>
          <p:cNvPr id="37" name="Picture 36" descr="A picture containing light, sign&#10;&#10;Description automatically generated">
            <a:extLst>
              <a:ext uri="{FF2B5EF4-FFF2-40B4-BE49-F238E27FC236}">
                <a16:creationId xmlns:a16="http://schemas.microsoft.com/office/drawing/2014/main" id="{400423DD-19D9-4A01-9C78-FFFF7509C1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78319" y="4000991"/>
            <a:ext cx="511830" cy="511830"/>
          </a:xfrm>
          <a:prstGeom prst="rect">
            <a:avLst/>
          </a:prstGeom>
        </p:spPr>
      </p:pic>
      <p:sp>
        <p:nvSpPr>
          <p:cNvPr id="38" name="TextBox 37">
            <a:extLst>
              <a:ext uri="{FF2B5EF4-FFF2-40B4-BE49-F238E27FC236}">
                <a16:creationId xmlns:a16="http://schemas.microsoft.com/office/drawing/2014/main" id="{3210C2E9-8136-46F7-8FAE-387E5BD7BE08}"/>
              </a:ext>
            </a:extLst>
          </p:cNvPr>
          <p:cNvSpPr txBox="1"/>
          <p:nvPr/>
        </p:nvSpPr>
        <p:spPr>
          <a:xfrm>
            <a:off x="10282486" y="4602709"/>
            <a:ext cx="822661" cy="307777"/>
          </a:xfrm>
          <a:prstGeom prst="rect">
            <a:avLst/>
          </a:prstGeom>
          <a:noFill/>
        </p:spPr>
        <p:txBody>
          <a:bodyPr wrap="none" rtlCol="0">
            <a:spAutoFit/>
          </a:bodyPr>
          <a:lstStyle/>
          <a:p>
            <a:pPr algn="l"/>
            <a:r>
              <a:rPr lang="en-US" sz="1400" dirty="0"/>
              <a:t>Industry</a:t>
            </a:r>
          </a:p>
        </p:txBody>
      </p:sp>
      <p:pic>
        <p:nvPicPr>
          <p:cNvPr id="41" name="Picture 40">
            <a:extLst>
              <a:ext uri="{FF2B5EF4-FFF2-40B4-BE49-F238E27FC236}">
                <a16:creationId xmlns:a16="http://schemas.microsoft.com/office/drawing/2014/main" id="{9C8AB91E-5437-4BC8-8720-3A38E47715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37901" y="4000991"/>
            <a:ext cx="511830" cy="511830"/>
          </a:xfrm>
          <a:prstGeom prst="rect">
            <a:avLst/>
          </a:prstGeom>
        </p:spPr>
      </p:pic>
      <p:sp>
        <p:nvSpPr>
          <p:cNvPr id="42" name="TextBox 41">
            <a:extLst>
              <a:ext uri="{FF2B5EF4-FFF2-40B4-BE49-F238E27FC236}">
                <a16:creationId xmlns:a16="http://schemas.microsoft.com/office/drawing/2014/main" id="{C205C224-7165-47C6-AF3B-3EBC8A1D4EC7}"/>
              </a:ext>
            </a:extLst>
          </p:cNvPr>
          <p:cNvSpPr txBox="1"/>
          <p:nvPr/>
        </p:nvSpPr>
        <p:spPr>
          <a:xfrm>
            <a:off x="6068631" y="4602709"/>
            <a:ext cx="755335" cy="307777"/>
          </a:xfrm>
          <a:prstGeom prst="rect">
            <a:avLst/>
          </a:prstGeom>
          <a:noFill/>
        </p:spPr>
        <p:txBody>
          <a:bodyPr wrap="square" rtlCol="0">
            <a:spAutoFit/>
          </a:bodyPr>
          <a:lstStyle/>
          <a:p>
            <a:pPr algn="l"/>
            <a:r>
              <a:rPr lang="en-US" sz="1400" dirty="0"/>
              <a:t>Culture</a:t>
            </a:r>
          </a:p>
        </p:txBody>
      </p:sp>
      <p:pic>
        <p:nvPicPr>
          <p:cNvPr id="45" name="Picture 44">
            <a:extLst>
              <a:ext uri="{FF2B5EF4-FFF2-40B4-BE49-F238E27FC236}">
                <a16:creationId xmlns:a16="http://schemas.microsoft.com/office/drawing/2014/main" id="{C88640AC-B046-48A4-8352-6DF2B95747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19403" y="4000991"/>
            <a:ext cx="510130" cy="510130"/>
          </a:xfrm>
          <a:prstGeom prst="rect">
            <a:avLst/>
          </a:prstGeom>
        </p:spPr>
      </p:pic>
      <p:sp>
        <p:nvSpPr>
          <p:cNvPr id="46" name="TextBox 45">
            <a:extLst>
              <a:ext uri="{FF2B5EF4-FFF2-40B4-BE49-F238E27FC236}">
                <a16:creationId xmlns:a16="http://schemas.microsoft.com/office/drawing/2014/main" id="{CFB812C5-385E-4CF5-8833-0324C115F016}"/>
              </a:ext>
            </a:extLst>
          </p:cNvPr>
          <p:cNvSpPr txBox="1"/>
          <p:nvPr/>
        </p:nvSpPr>
        <p:spPr>
          <a:xfrm>
            <a:off x="7018729" y="4602709"/>
            <a:ext cx="1047082" cy="307777"/>
          </a:xfrm>
          <a:prstGeom prst="rect">
            <a:avLst/>
          </a:prstGeom>
          <a:noFill/>
        </p:spPr>
        <p:txBody>
          <a:bodyPr wrap="square" rtlCol="0">
            <a:spAutoFit/>
          </a:bodyPr>
          <a:lstStyle/>
          <a:p>
            <a:pPr algn="l"/>
            <a:r>
              <a:rPr lang="en-US" sz="1400" dirty="0"/>
              <a:t>Generation</a:t>
            </a:r>
          </a:p>
        </p:txBody>
      </p:sp>
      <p:pic>
        <p:nvPicPr>
          <p:cNvPr id="54" name="Picture 53" descr="A picture containing weapon, scissors&#10;&#10;Description automatically generated">
            <a:extLst>
              <a:ext uri="{FF2B5EF4-FFF2-40B4-BE49-F238E27FC236}">
                <a16:creationId xmlns:a16="http://schemas.microsoft.com/office/drawing/2014/main" id="{70C14A4A-5014-4CD1-97A8-0A977B50DB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87703" y="4000991"/>
            <a:ext cx="511830" cy="510130"/>
          </a:xfrm>
          <a:prstGeom prst="rect">
            <a:avLst/>
          </a:prstGeom>
        </p:spPr>
      </p:pic>
      <p:grpSp>
        <p:nvGrpSpPr>
          <p:cNvPr id="55" name="Group 54">
            <a:extLst>
              <a:ext uri="{FF2B5EF4-FFF2-40B4-BE49-F238E27FC236}">
                <a16:creationId xmlns:a16="http://schemas.microsoft.com/office/drawing/2014/main" id="{3F01065B-8833-4D92-9337-1AC1B1AF9353}"/>
              </a:ext>
            </a:extLst>
          </p:cNvPr>
          <p:cNvGrpSpPr/>
          <p:nvPr/>
        </p:nvGrpSpPr>
        <p:grpSpPr>
          <a:xfrm>
            <a:off x="3254772" y="3955575"/>
            <a:ext cx="663964" cy="965071"/>
            <a:chOff x="3840692" y="4587058"/>
            <a:chExt cx="663964" cy="965071"/>
          </a:xfrm>
        </p:grpSpPr>
        <p:sp>
          <p:nvSpPr>
            <p:cNvPr id="56" name="TextBox 55">
              <a:extLst>
                <a:ext uri="{FF2B5EF4-FFF2-40B4-BE49-F238E27FC236}">
                  <a16:creationId xmlns:a16="http://schemas.microsoft.com/office/drawing/2014/main" id="{CAAC940D-68DB-44E1-8CC0-B284275F4BD9}"/>
                </a:ext>
              </a:extLst>
            </p:cNvPr>
            <p:cNvSpPr txBox="1"/>
            <p:nvPr/>
          </p:nvSpPr>
          <p:spPr>
            <a:xfrm>
              <a:off x="3840692" y="5244352"/>
              <a:ext cx="663964" cy="307777"/>
            </a:xfrm>
            <a:prstGeom prst="rect">
              <a:avLst/>
            </a:prstGeom>
            <a:noFill/>
          </p:spPr>
          <p:txBody>
            <a:bodyPr wrap="none" rtlCol="0">
              <a:spAutoFit/>
            </a:bodyPr>
            <a:lstStyle/>
            <a:p>
              <a:pPr algn="l"/>
              <a:r>
                <a:rPr lang="en-US" sz="1400" dirty="0"/>
                <a:t>Vision</a:t>
              </a:r>
            </a:p>
          </p:txBody>
        </p:sp>
        <p:pic>
          <p:nvPicPr>
            <p:cNvPr id="57" name="Picture 56" descr="A close up of a sign&#10;&#10;Description automatically generated">
              <a:extLst>
                <a:ext uri="{FF2B5EF4-FFF2-40B4-BE49-F238E27FC236}">
                  <a16:creationId xmlns:a16="http://schemas.microsoft.com/office/drawing/2014/main" id="{577B15A4-28BC-4B7D-A16E-2D06E7A1E0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16759" y="4587058"/>
              <a:ext cx="511830" cy="510130"/>
            </a:xfrm>
            <a:prstGeom prst="rect">
              <a:avLst/>
            </a:prstGeom>
          </p:spPr>
        </p:pic>
      </p:grpSp>
      <p:grpSp>
        <p:nvGrpSpPr>
          <p:cNvPr id="58" name="Group 57">
            <a:extLst>
              <a:ext uri="{FF2B5EF4-FFF2-40B4-BE49-F238E27FC236}">
                <a16:creationId xmlns:a16="http://schemas.microsoft.com/office/drawing/2014/main" id="{B1B4E581-2C67-475F-918D-EC0E53E315B0}"/>
              </a:ext>
            </a:extLst>
          </p:cNvPr>
          <p:cNvGrpSpPr/>
          <p:nvPr/>
        </p:nvGrpSpPr>
        <p:grpSpPr>
          <a:xfrm>
            <a:off x="2204049" y="3955575"/>
            <a:ext cx="686406" cy="965071"/>
            <a:chOff x="2605227" y="4587058"/>
            <a:chExt cx="686406" cy="965071"/>
          </a:xfrm>
        </p:grpSpPr>
        <p:sp>
          <p:nvSpPr>
            <p:cNvPr id="59" name="TextBox 58">
              <a:extLst>
                <a:ext uri="{FF2B5EF4-FFF2-40B4-BE49-F238E27FC236}">
                  <a16:creationId xmlns:a16="http://schemas.microsoft.com/office/drawing/2014/main" id="{E518744B-6BF0-4979-9776-19D741C8BA44}"/>
                </a:ext>
              </a:extLst>
            </p:cNvPr>
            <p:cNvSpPr txBox="1"/>
            <p:nvPr/>
          </p:nvSpPr>
          <p:spPr>
            <a:xfrm>
              <a:off x="2605227" y="5244352"/>
              <a:ext cx="686406" cy="307777"/>
            </a:xfrm>
            <a:prstGeom prst="rect">
              <a:avLst/>
            </a:prstGeom>
            <a:noFill/>
          </p:spPr>
          <p:txBody>
            <a:bodyPr wrap="none" rtlCol="0">
              <a:spAutoFit/>
            </a:bodyPr>
            <a:lstStyle/>
            <a:p>
              <a:pPr algn="l"/>
              <a:r>
                <a:rPr lang="en-US" sz="1400" dirty="0"/>
                <a:t>Dental</a:t>
              </a:r>
            </a:p>
          </p:txBody>
        </p:sp>
        <p:pic>
          <p:nvPicPr>
            <p:cNvPr id="60" name="Picture 59">
              <a:extLst>
                <a:ext uri="{FF2B5EF4-FFF2-40B4-BE49-F238E27FC236}">
                  <a16:creationId xmlns:a16="http://schemas.microsoft.com/office/drawing/2014/main" id="{0C0494FF-ABC4-4748-B719-5A5FD234231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92515" y="4587058"/>
              <a:ext cx="511830" cy="510130"/>
            </a:xfrm>
            <a:prstGeom prst="rect">
              <a:avLst/>
            </a:prstGeom>
          </p:spPr>
        </p:pic>
      </p:grpSp>
      <p:grpSp>
        <p:nvGrpSpPr>
          <p:cNvPr id="61" name="Group 60">
            <a:extLst>
              <a:ext uri="{FF2B5EF4-FFF2-40B4-BE49-F238E27FC236}">
                <a16:creationId xmlns:a16="http://schemas.microsoft.com/office/drawing/2014/main" id="{3465AC64-C44B-4765-AAEE-964FFD17321C}"/>
              </a:ext>
            </a:extLst>
          </p:cNvPr>
          <p:cNvGrpSpPr/>
          <p:nvPr/>
        </p:nvGrpSpPr>
        <p:grpSpPr>
          <a:xfrm>
            <a:off x="1060352" y="3955575"/>
            <a:ext cx="779381" cy="965071"/>
            <a:chOff x="1276786" y="4587058"/>
            <a:chExt cx="779381" cy="965071"/>
          </a:xfrm>
        </p:grpSpPr>
        <p:sp>
          <p:nvSpPr>
            <p:cNvPr id="62" name="TextBox 61">
              <a:extLst>
                <a:ext uri="{FF2B5EF4-FFF2-40B4-BE49-F238E27FC236}">
                  <a16:creationId xmlns:a16="http://schemas.microsoft.com/office/drawing/2014/main" id="{0C1CBC46-453A-405F-AEBA-A4AC8ED6030E}"/>
                </a:ext>
              </a:extLst>
            </p:cNvPr>
            <p:cNvSpPr txBox="1"/>
            <p:nvPr/>
          </p:nvSpPr>
          <p:spPr>
            <a:xfrm>
              <a:off x="1276786" y="5244352"/>
              <a:ext cx="779381" cy="307777"/>
            </a:xfrm>
            <a:prstGeom prst="rect">
              <a:avLst/>
            </a:prstGeom>
            <a:noFill/>
          </p:spPr>
          <p:txBody>
            <a:bodyPr wrap="none" rtlCol="0">
              <a:spAutoFit/>
            </a:bodyPr>
            <a:lstStyle/>
            <a:p>
              <a:pPr algn="l"/>
              <a:r>
                <a:rPr lang="en-US" sz="1400" dirty="0"/>
                <a:t>Medical</a:t>
              </a:r>
            </a:p>
          </p:txBody>
        </p:sp>
        <p:pic>
          <p:nvPicPr>
            <p:cNvPr id="63" name="Picture 62">
              <a:extLst>
                <a:ext uri="{FF2B5EF4-FFF2-40B4-BE49-F238E27FC236}">
                  <a16:creationId xmlns:a16="http://schemas.microsoft.com/office/drawing/2014/main" id="{45EDD4E5-9EC2-45E9-AF83-45489BF5F7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11411" y="4587058"/>
              <a:ext cx="510130" cy="510130"/>
            </a:xfrm>
            <a:prstGeom prst="rect">
              <a:avLst/>
            </a:prstGeom>
          </p:spPr>
        </p:pic>
      </p:grpSp>
      <p:cxnSp>
        <p:nvCxnSpPr>
          <p:cNvPr id="64" name="Straight Connector 63">
            <a:extLst>
              <a:ext uri="{FF2B5EF4-FFF2-40B4-BE49-F238E27FC236}">
                <a16:creationId xmlns:a16="http://schemas.microsoft.com/office/drawing/2014/main" id="{3C74E682-5917-47BA-AAA7-B2411A3B6851}"/>
              </a:ext>
            </a:extLst>
          </p:cNvPr>
          <p:cNvCxnSpPr>
            <a:cxnSpLocks/>
          </p:cNvCxnSpPr>
          <p:nvPr/>
        </p:nvCxnSpPr>
        <p:spPr>
          <a:xfrm>
            <a:off x="4250971" y="3544673"/>
            <a:ext cx="0" cy="153191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7CB5582-2B82-4C42-8EF7-236686C003CD}"/>
              </a:ext>
            </a:extLst>
          </p:cNvPr>
          <p:cNvCxnSpPr>
            <a:cxnSpLocks/>
          </p:cNvCxnSpPr>
          <p:nvPr/>
        </p:nvCxnSpPr>
        <p:spPr>
          <a:xfrm>
            <a:off x="5652358" y="3534513"/>
            <a:ext cx="0" cy="153191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47F8E85-4043-4EEE-9B49-AF5D1EB4867C}"/>
              </a:ext>
            </a:extLst>
          </p:cNvPr>
          <p:cNvCxnSpPr>
            <a:cxnSpLocks/>
          </p:cNvCxnSpPr>
          <p:nvPr/>
        </p:nvCxnSpPr>
        <p:spPr>
          <a:xfrm>
            <a:off x="11628693" y="3544673"/>
            <a:ext cx="0" cy="153191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3174E42-03F7-4824-8B0D-67D24995559D}"/>
              </a:ext>
            </a:extLst>
          </p:cNvPr>
          <p:cNvCxnSpPr>
            <a:cxnSpLocks/>
          </p:cNvCxnSpPr>
          <p:nvPr/>
        </p:nvCxnSpPr>
        <p:spPr>
          <a:xfrm>
            <a:off x="859609" y="3544673"/>
            <a:ext cx="0" cy="153191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D3AE0C9-FB26-416E-965C-33C2F53C6FE5}"/>
              </a:ext>
            </a:extLst>
          </p:cNvPr>
          <p:cNvCxnSpPr>
            <a:cxnSpLocks/>
          </p:cNvCxnSpPr>
          <p:nvPr/>
        </p:nvCxnSpPr>
        <p:spPr>
          <a:xfrm>
            <a:off x="859609" y="3544673"/>
            <a:ext cx="30981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95715AF-6344-43F4-9D9D-4270853EB763}"/>
              </a:ext>
            </a:extLst>
          </p:cNvPr>
          <p:cNvCxnSpPr>
            <a:cxnSpLocks/>
          </p:cNvCxnSpPr>
          <p:nvPr/>
        </p:nvCxnSpPr>
        <p:spPr>
          <a:xfrm>
            <a:off x="859609" y="5065360"/>
            <a:ext cx="30981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19ABCBA-06DF-455E-B693-AB0866FFE875}"/>
              </a:ext>
            </a:extLst>
          </p:cNvPr>
          <p:cNvCxnSpPr>
            <a:cxnSpLocks/>
          </p:cNvCxnSpPr>
          <p:nvPr/>
        </p:nvCxnSpPr>
        <p:spPr>
          <a:xfrm>
            <a:off x="3941161" y="3544673"/>
            <a:ext cx="30981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3AF62B0-2034-4E95-828B-18772270B8A8}"/>
              </a:ext>
            </a:extLst>
          </p:cNvPr>
          <p:cNvCxnSpPr>
            <a:cxnSpLocks/>
          </p:cNvCxnSpPr>
          <p:nvPr/>
        </p:nvCxnSpPr>
        <p:spPr>
          <a:xfrm>
            <a:off x="3941161" y="5065360"/>
            <a:ext cx="30981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0E635F1-71C8-4F14-A308-0C1356C57B3F}"/>
              </a:ext>
            </a:extLst>
          </p:cNvPr>
          <p:cNvCxnSpPr>
            <a:cxnSpLocks/>
          </p:cNvCxnSpPr>
          <p:nvPr/>
        </p:nvCxnSpPr>
        <p:spPr>
          <a:xfrm>
            <a:off x="5652358" y="3534513"/>
            <a:ext cx="30981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165772D-77AA-4456-8528-61B1C1C85127}"/>
              </a:ext>
            </a:extLst>
          </p:cNvPr>
          <p:cNvCxnSpPr>
            <a:cxnSpLocks/>
          </p:cNvCxnSpPr>
          <p:nvPr/>
        </p:nvCxnSpPr>
        <p:spPr>
          <a:xfrm>
            <a:off x="5652358" y="5055200"/>
            <a:ext cx="30981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F5FC6CA-B725-44CA-BF06-F475A086E45E}"/>
              </a:ext>
            </a:extLst>
          </p:cNvPr>
          <p:cNvCxnSpPr>
            <a:cxnSpLocks/>
          </p:cNvCxnSpPr>
          <p:nvPr/>
        </p:nvCxnSpPr>
        <p:spPr>
          <a:xfrm>
            <a:off x="11318883" y="3544673"/>
            <a:ext cx="30981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256511A-662D-4880-8B56-E7401649D403}"/>
              </a:ext>
            </a:extLst>
          </p:cNvPr>
          <p:cNvCxnSpPr>
            <a:cxnSpLocks/>
          </p:cNvCxnSpPr>
          <p:nvPr/>
        </p:nvCxnSpPr>
        <p:spPr>
          <a:xfrm>
            <a:off x="11318883" y="5065360"/>
            <a:ext cx="30981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6" name="object 4">
            <a:extLst>
              <a:ext uri="{FF2B5EF4-FFF2-40B4-BE49-F238E27FC236}">
                <a16:creationId xmlns:a16="http://schemas.microsoft.com/office/drawing/2014/main" id="{BAEAC0F8-466B-43DA-AB78-3A491B0E6A9E}"/>
              </a:ext>
            </a:extLst>
          </p:cNvPr>
          <p:cNvSpPr txBox="1"/>
          <p:nvPr/>
        </p:nvSpPr>
        <p:spPr>
          <a:xfrm>
            <a:off x="850232" y="1726532"/>
            <a:ext cx="10254915" cy="830997"/>
          </a:xfrm>
          <a:prstGeom prst="rect">
            <a:avLst/>
          </a:prstGeom>
        </p:spPr>
        <p:txBody>
          <a:bodyPr vert="horz" wrap="square" lIns="0" tIns="0" rIns="0" bIns="0" rtlCol="0">
            <a:spAutoFit/>
          </a:bodyPr>
          <a:lstStyle/>
          <a:p>
            <a:r>
              <a:rPr lang="en-US" dirty="0">
                <a:solidFill>
                  <a:srgbClr val="082C48"/>
                </a:solidFill>
                <a:latin typeface="Barlow" panose="00000500000000000000" pitchFamily="2" charset="0"/>
              </a:rPr>
              <a:t>Though there are a variety of benefits being offered today, major medical health insurance and paid time off are often expected. In addition to salary and these standard benefits, there are there are a variety of ways you can create a comprehensive benefits package.</a:t>
            </a:r>
          </a:p>
        </p:txBody>
      </p:sp>
    </p:spTree>
    <p:extLst>
      <p:ext uri="{BB962C8B-B14F-4D97-AF65-F5344CB8AC3E}">
        <p14:creationId xmlns:p14="http://schemas.microsoft.com/office/powerpoint/2010/main" val="965302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C19DCF-2374-3F49-A119-5A78107D23ED}"/>
              </a:ext>
            </a:extLst>
          </p:cNvPr>
          <p:cNvSpPr>
            <a:spLocks noGrp="1"/>
          </p:cNvSpPr>
          <p:nvPr>
            <p:ph type="sldNum" sz="quarter" idx="10"/>
          </p:nvPr>
        </p:nvSpPr>
        <p:spPr/>
        <p:txBody>
          <a:bodyPr/>
          <a:lstStyle/>
          <a:p>
            <a:fld id="{406AAB76-5E90-4A9C-9FCF-401F619A091A}" type="slidenum">
              <a:rPr lang="en-US" smtClean="0">
                <a:solidFill>
                  <a:srgbClr val="1E5581"/>
                </a:solidFill>
              </a:rPr>
              <a:pPr/>
              <a:t>12</a:t>
            </a:fld>
            <a:endParaRPr lang="en-US" dirty="0">
              <a:solidFill>
                <a:srgbClr val="1E5581"/>
              </a:solidFill>
            </a:endParaRPr>
          </a:p>
        </p:txBody>
      </p:sp>
      <p:sp>
        <p:nvSpPr>
          <p:cNvPr id="6" name="Title 5">
            <a:extLst>
              <a:ext uri="{FF2B5EF4-FFF2-40B4-BE49-F238E27FC236}">
                <a16:creationId xmlns:a16="http://schemas.microsoft.com/office/drawing/2014/main" id="{B99436F9-CE79-8749-B277-E36BE985B614}"/>
              </a:ext>
            </a:extLst>
          </p:cNvPr>
          <p:cNvSpPr>
            <a:spLocks noGrp="1"/>
          </p:cNvSpPr>
          <p:nvPr>
            <p:ph type="title"/>
          </p:nvPr>
        </p:nvSpPr>
        <p:spPr>
          <a:xfrm>
            <a:off x="810260" y="1030144"/>
            <a:ext cx="7314565" cy="709458"/>
          </a:xfrm>
        </p:spPr>
        <p:txBody>
          <a:bodyPr/>
          <a:lstStyle/>
          <a:p>
            <a:r>
              <a:rPr lang="en-US" dirty="0"/>
              <a:t>Beyond standard </a:t>
            </a:r>
          </a:p>
        </p:txBody>
      </p:sp>
      <p:cxnSp>
        <p:nvCxnSpPr>
          <p:cNvPr id="25" name="Straight Connector 24">
            <a:extLst>
              <a:ext uri="{FF2B5EF4-FFF2-40B4-BE49-F238E27FC236}">
                <a16:creationId xmlns:a16="http://schemas.microsoft.com/office/drawing/2014/main" id="{9463EC26-99EC-4097-9A26-34F0F3453838}"/>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76" name="object 4">
            <a:extLst>
              <a:ext uri="{FF2B5EF4-FFF2-40B4-BE49-F238E27FC236}">
                <a16:creationId xmlns:a16="http://schemas.microsoft.com/office/drawing/2014/main" id="{BAEAC0F8-466B-43DA-AB78-3A491B0E6A9E}"/>
              </a:ext>
            </a:extLst>
          </p:cNvPr>
          <p:cNvSpPr txBox="1"/>
          <p:nvPr/>
        </p:nvSpPr>
        <p:spPr>
          <a:xfrm>
            <a:off x="850232" y="1726532"/>
            <a:ext cx="10254915" cy="4431983"/>
          </a:xfrm>
          <a:prstGeom prst="rect">
            <a:avLst/>
          </a:prstGeom>
        </p:spPr>
        <p:txBody>
          <a:bodyPr vert="horz" wrap="square" lIns="0" tIns="0" rIns="0" bIns="0" rtlCol="0">
            <a:spAutoFit/>
          </a:bodyPr>
          <a:lstStyle/>
          <a:p>
            <a:r>
              <a:rPr lang="en-US" dirty="0">
                <a:latin typeface="Barlow" panose="00000500000000000000" pitchFamily="2" charset="0"/>
              </a:rPr>
              <a:t>With all the options currently available, it’s time for employers to  </a:t>
            </a:r>
            <a:r>
              <a:rPr lang="en-US" b="1" dirty="0">
                <a:latin typeface="Barlow" panose="00000500000000000000" pitchFamily="2" charset="0"/>
              </a:rPr>
              <a:t>move beyond a one-size-fits-most approach</a:t>
            </a:r>
            <a:r>
              <a:rPr lang="en-US" dirty="0">
                <a:latin typeface="Barlow" panose="00000500000000000000" pitchFamily="2" charset="0"/>
              </a:rPr>
              <a:t> to benefits packages. </a:t>
            </a:r>
          </a:p>
          <a:p>
            <a:endParaRPr lang="en-US" dirty="0">
              <a:latin typeface="Barlow" panose="00000500000000000000" pitchFamily="2" charset="0"/>
            </a:endParaRPr>
          </a:p>
          <a:p>
            <a:r>
              <a:rPr lang="en-US" b="1" dirty="0">
                <a:latin typeface="Barlow" panose="00000500000000000000" pitchFamily="2" charset="0"/>
              </a:rPr>
              <a:t>Buying and banking benefits. </a:t>
            </a:r>
            <a:r>
              <a:rPr lang="en-US" dirty="0">
                <a:latin typeface="Barlow" panose="00000500000000000000" pitchFamily="2" charset="0"/>
              </a:rPr>
              <a:t>Alternative ways to save, spend or borrow. Examples: employee purchase programs, employee discount programs, credit union and flexible spending accounts.</a:t>
            </a:r>
          </a:p>
          <a:p>
            <a:endParaRPr lang="en-US" b="1" dirty="0">
              <a:latin typeface="Barlow" panose="00000500000000000000" pitchFamily="2" charset="0"/>
            </a:endParaRPr>
          </a:p>
          <a:p>
            <a:r>
              <a:rPr lang="en-US" b="1" dirty="0">
                <a:latin typeface="Barlow" panose="00000500000000000000" pitchFamily="2" charset="0"/>
              </a:rPr>
              <a:t>Lifestyle and convenience benefits. </a:t>
            </a:r>
            <a:r>
              <a:rPr lang="en-US" dirty="0">
                <a:latin typeface="Barlow" panose="00000500000000000000" pitchFamily="2" charset="0"/>
              </a:rPr>
              <a:t>Cost savings for the employee. Examples: childcare, elder care, pet insurance, auto insurance, adoption assistance, cyber security insurance and legal assistance.</a:t>
            </a:r>
          </a:p>
          <a:p>
            <a:endParaRPr lang="en-US" dirty="0">
              <a:latin typeface="Barlow" panose="00000500000000000000" pitchFamily="2" charset="0"/>
            </a:endParaRPr>
          </a:p>
          <a:p>
            <a:r>
              <a:rPr lang="en-US" b="1" dirty="0">
                <a:latin typeface="Barlow" panose="00000500000000000000" pitchFamily="2" charset="0"/>
              </a:rPr>
              <a:t>Personal care and improvement benefits</a:t>
            </a:r>
            <a:r>
              <a:rPr lang="en-US" dirty="0">
                <a:latin typeface="Barlow" panose="00000500000000000000" pitchFamily="2" charset="0"/>
              </a:rPr>
              <a:t>. Encourages proactive care of an employee’s physical, mental and financial health. Examples: financial counseling services, wellness programs, employee assistance programs and tuition assistance programs.</a:t>
            </a:r>
          </a:p>
          <a:p>
            <a:endParaRPr lang="en-US" dirty="0">
              <a:latin typeface="Barlow" panose="00000500000000000000" pitchFamily="2" charset="0"/>
            </a:endParaRPr>
          </a:p>
          <a:p>
            <a:r>
              <a:rPr lang="en-US" b="1" dirty="0">
                <a:latin typeface="Barlow" panose="00000500000000000000" pitchFamily="2" charset="0"/>
              </a:rPr>
              <a:t>Financial safety nets</a:t>
            </a:r>
            <a:r>
              <a:rPr lang="en-US" dirty="0">
                <a:latin typeface="Barlow" panose="00000500000000000000" pitchFamily="2" charset="0"/>
              </a:rPr>
              <a:t>. Protection from potential financial crises. Examples: home warranty insurance, homeowner’s insurance, identity theft protection and long-term care insurance.</a:t>
            </a:r>
          </a:p>
          <a:p>
            <a:endParaRPr lang="en-US" dirty="0">
              <a:latin typeface="Barlow" panose="00000500000000000000" pitchFamily="2" charset="0"/>
            </a:endParaRPr>
          </a:p>
        </p:txBody>
      </p:sp>
    </p:spTree>
    <p:extLst>
      <p:ext uri="{BB962C8B-B14F-4D97-AF65-F5344CB8AC3E}">
        <p14:creationId xmlns:p14="http://schemas.microsoft.com/office/powerpoint/2010/main" val="842741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668972D-A505-4F36-AF9C-451763A2234B}"/>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3" name="Title 5">
            <a:extLst>
              <a:ext uri="{FF2B5EF4-FFF2-40B4-BE49-F238E27FC236}">
                <a16:creationId xmlns:a16="http://schemas.microsoft.com/office/drawing/2014/main" id="{4FE0B340-8681-428F-A65F-BDE7F3170CFD}"/>
              </a:ext>
            </a:extLst>
          </p:cNvPr>
          <p:cNvSpPr txBox="1">
            <a:spLocks/>
          </p:cNvSpPr>
          <p:nvPr/>
        </p:nvSpPr>
        <p:spPr>
          <a:xfrm>
            <a:off x="726378" y="978328"/>
            <a:ext cx="9359731" cy="709458"/>
          </a:xfrm>
          <a:prstGeom prst="rect">
            <a:avLst/>
          </a:prstGeom>
        </p:spPr>
        <p:txBody>
          <a:bodyPr/>
          <a:lst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a:lstStyle>
          <a:p>
            <a:r>
              <a:rPr lang="en-US" dirty="0"/>
              <a:t>Our recruitment and retention solutions </a:t>
            </a:r>
          </a:p>
        </p:txBody>
      </p:sp>
      <p:sp>
        <p:nvSpPr>
          <p:cNvPr id="8" name="Slide Number Placeholder 1">
            <a:extLst>
              <a:ext uri="{FF2B5EF4-FFF2-40B4-BE49-F238E27FC236}">
                <a16:creationId xmlns:a16="http://schemas.microsoft.com/office/drawing/2014/main" id="{80B8212C-56CE-431D-B08A-C77ACACEB784}"/>
              </a:ext>
            </a:extLst>
          </p:cNvPr>
          <p:cNvSpPr>
            <a:spLocks noGrp="1"/>
          </p:cNvSpPr>
          <p:nvPr>
            <p:ph type="sldNum" sz="quarter" idx="10"/>
          </p:nvPr>
        </p:nvSpPr>
        <p:spPr>
          <a:xfrm>
            <a:off x="11576304" y="6492240"/>
            <a:ext cx="251902" cy="242857"/>
          </a:xfrm>
        </p:spPr>
        <p:txBody>
          <a:bodyPr/>
          <a:lstStyle/>
          <a:p>
            <a:fld id="{406AAB76-5E90-4A9C-9FCF-401F619A091A}" type="slidenum">
              <a:rPr lang="en-US" smtClean="0">
                <a:solidFill>
                  <a:srgbClr val="1E5581"/>
                </a:solidFill>
              </a:rPr>
              <a:pPr/>
              <a:t>13</a:t>
            </a:fld>
            <a:endParaRPr lang="en-US" dirty="0">
              <a:solidFill>
                <a:srgbClr val="1E5581"/>
              </a:solidFill>
            </a:endParaRPr>
          </a:p>
        </p:txBody>
      </p:sp>
      <p:sp>
        <p:nvSpPr>
          <p:cNvPr id="17" name="Rectangle 16">
            <a:extLst>
              <a:ext uri="{FF2B5EF4-FFF2-40B4-BE49-F238E27FC236}">
                <a16:creationId xmlns:a16="http://schemas.microsoft.com/office/drawing/2014/main" id="{76F633D1-50D8-4F6E-BACD-1C2EC9055944}"/>
              </a:ext>
            </a:extLst>
          </p:cNvPr>
          <p:cNvSpPr/>
          <p:nvPr/>
        </p:nvSpPr>
        <p:spPr>
          <a:xfrm>
            <a:off x="1790599" y="2110843"/>
            <a:ext cx="2542504" cy="1843293"/>
          </a:xfrm>
          <a:prstGeom prst="rect">
            <a:avLst/>
          </a:prstGeom>
          <a:solidFill>
            <a:srgbClr val="C8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36CFBCA1-521C-40EC-9E08-8F8619B7946F}"/>
              </a:ext>
            </a:extLst>
          </p:cNvPr>
          <p:cNvGrpSpPr/>
          <p:nvPr/>
        </p:nvGrpSpPr>
        <p:grpSpPr>
          <a:xfrm>
            <a:off x="1988138" y="2245469"/>
            <a:ext cx="2433841" cy="307777"/>
            <a:chOff x="1057171" y="3154722"/>
            <a:chExt cx="2433841" cy="307777"/>
          </a:xfrm>
        </p:grpSpPr>
        <p:pic>
          <p:nvPicPr>
            <p:cNvPr id="18" name="Picture 17">
              <a:extLst>
                <a:ext uri="{FF2B5EF4-FFF2-40B4-BE49-F238E27FC236}">
                  <a16:creationId xmlns:a16="http://schemas.microsoft.com/office/drawing/2014/main" id="{85075131-456C-415D-87B4-5057EF34FCE1}"/>
                </a:ext>
              </a:extLst>
            </p:cNvPr>
            <p:cNvPicPr>
              <a:picLocks noChangeAspect="1"/>
            </p:cNvPicPr>
            <p:nvPr/>
          </p:nvPicPr>
          <p:blipFill>
            <a:blip r:embed="rId3"/>
            <a:stretch>
              <a:fillRect/>
            </a:stretch>
          </p:blipFill>
          <p:spPr>
            <a:xfrm>
              <a:off x="1057171" y="3194310"/>
              <a:ext cx="228600" cy="228600"/>
            </a:xfrm>
            <a:prstGeom prst="rect">
              <a:avLst/>
            </a:prstGeom>
          </p:spPr>
        </p:pic>
        <p:sp>
          <p:nvSpPr>
            <p:cNvPr id="22" name="Rectangle 21">
              <a:extLst>
                <a:ext uri="{FF2B5EF4-FFF2-40B4-BE49-F238E27FC236}">
                  <a16:creationId xmlns:a16="http://schemas.microsoft.com/office/drawing/2014/main" id="{5313D0FB-1F2B-431D-817D-4F0B46A47D74}"/>
                </a:ext>
              </a:extLst>
            </p:cNvPr>
            <p:cNvSpPr/>
            <p:nvPr/>
          </p:nvSpPr>
          <p:spPr>
            <a:xfrm>
              <a:off x="1285771" y="3154722"/>
              <a:ext cx="2205241" cy="307777"/>
            </a:xfrm>
            <a:prstGeom prst="rect">
              <a:avLst/>
            </a:prstGeom>
          </p:spPr>
          <p:txBody>
            <a:bodyPr wrap="square">
              <a:spAutoFit/>
            </a:bodyPr>
            <a:lstStyle/>
            <a:p>
              <a:pPr>
                <a:buClr>
                  <a:schemeClr val="accent2"/>
                </a:buClr>
              </a:pPr>
              <a:r>
                <a:rPr lang="en-US" sz="1400" dirty="0"/>
                <a:t>Multi-generational </a:t>
              </a:r>
            </a:p>
          </p:txBody>
        </p:sp>
      </p:grpSp>
      <p:grpSp>
        <p:nvGrpSpPr>
          <p:cNvPr id="5" name="Group 4">
            <a:extLst>
              <a:ext uri="{FF2B5EF4-FFF2-40B4-BE49-F238E27FC236}">
                <a16:creationId xmlns:a16="http://schemas.microsoft.com/office/drawing/2014/main" id="{7E92153D-A386-4A22-B781-A00C199ED21E}"/>
              </a:ext>
            </a:extLst>
          </p:cNvPr>
          <p:cNvGrpSpPr/>
          <p:nvPr/>
        </p:nvGrpSpPr>
        <p:grpSpPr>
          <a:xfrm>
            <a:off x="1988138" y="3518469"/>
            <a:ext cx="2344966" cy="307777"/>
            <a:chOff x="1057171" y="4427722"/>
            <a:chExt cx="2344966" cy="307777"/>
          </a:xfrm>
        </p:grpSpPr>
        <p:pic>
          <p:nvPicPr>
            <p:cNvPr id="21" name="Picture 20">
              <a:extLst>
                <a:ext uri="{FF2B5EF4-FFF2-40B4-BE49-F238E27FC236}">
                  <a16:creationId xmlns:a16="http://schemas.microsoft.com/office/drawing/2014/main" id="{2C01E956-E088-46B1-8DED-639E2CBC574A}"/>
                </a:ext>
              </a:extLst>
            </p:cNvPr>
            <p:cNvPicPr>
              <a:picLocks noChangeAspect="1"/>
            </p:cNvPicPr>
            <p:nvPr/>
          </p:nvPicPr>
          <p:blipFill>
            <a:blip r:embed="rId3"/>
            <a:stretch>
              <a:fillRect/>
            </a:stretch>
          </p:blipFill>
          <p:spPr>
            <a:xfrm>
              <a:off x="1057171" y="4467310"/>
              <a:ext cx="228600" cy="228600"/>
            </a:xfrm>
            <a:prstGeom prst="rect">
              <a:avLst/>
            </a:prstGeom>
          </p:spPr>
        </p:pic>
        <p:sp>
          <p:nvSpPr>
            <p:cNvPr id="24" name="Rectangle 23">
              <a:extLst>
                <a:ext uri="{FF2B5EF4-FFF2-40B4-BE49-F238E27FC236}">
                  <a16:creationId xmlns:a16="http://schemas.microsoft.com/office/drawing/2014/main" id="{859AD681-B259-4448-B7B0-A7D2E685250B}"/>
                </a:ext>
              </a:extLst>
            </p:cNvPr>
            <p:cNvSpPr/>
            <p:nvPr/>
          </p:nvSpPr>
          <p:spPr>
            <a:xfrm>
              <a:off x="1317045" y="4427722"/>
              <a:ext cx="2085092" cy="307777"/>
            </a:xfrm>
            <a:prstGeom prst="rect">
              <a:avLst/>
            </a:prstGeom>
          </p:spPr>
          <p:txBody>
            <a:bodyPr wrap="square">
              <a:spAutoFit/>
            </a:bodyPr>
            <a:lstStyle/>
            <a:p>
              <a:pPr>
                <a:buClr>
                  <a:schemeClr val="accent2"/>
                </a:buClr>
              </a:pPr>
              <a:r>
                <a:rPr lang="en-US" sz="1400" dirty="0"/>
                <a:t>Silver Tsunami   </a:t>
              </a:r>
            </a:p>
          </p:txBody>
        </p:sp>
      </p:grpSp>
      <p:grpSp>
        <p:nvGrpSpPr>
          <p:cNvPr id="4" name="Group 3">
            <a:extLst>
              <a:ext uri="{FF2B5EF4-FFF2-40B4-BE49-F238E27FC236}">
                <a16:creationId xmlns:a16="http://schemas.microsoft.com/office/drawing/2014/main" id="{676FFED9-5DCC-440F-9294-0645A7F5E500}"/>
              </a:ext>
            </a:extLst>
          </p:cNvPr>
          <p:cNvGrpSpPr/>
          <p:nvPr/>
        </p:nvGrpSpPr>
        <p:grpSpPr>
          <a:xfrm>
            <a:off x="1988138" y="3086421"/>
            <a:ext cx="2204557" cy="305722"/>
            <a:chOff x="1057171" y="3995674"/>
            <a:chExt cx="2204557" cy="305722"/>
          </a:xfrm>
        </p:grpSpPr>
        <p:pic>
          <p:nvPicPr>
            <p:cNvPr id="20" name="Picture 19">
              <a:extLst>
                <a:ext uri="{FF2B5EF4-FFF2-40B4-BE49-F238E27FC236}">
                  <a16:creationId xmlns:a16="http://schemas.microsoft.com/office/drawing/2014/main" id="{0A67A9F5-AC54-4D8B-8D6E-0DE3D91F47B1}"/>
                </a:ext>
              </a:extLst>
            </p:cNvPr>
            <p:cNvPicPr>
              <a:picLocks noChangeAspect="1"/>
            </p:cNvPicPr>
            <p:nvPr/>
          </p:nvPicPr>
          <p:blipFill>
            <a:blip r:embed="rId3"/>
            <a:stretch>
              <a:fillRect/>
            </a:stretch>
          </p:blipFill>
          <p:spPr>
            <a:xfrm>
              <a:off x="1057171" y="4034235"/>
              <a:ext cx="228600" cy="228600"/>
            </a:xfrm>
            <a:prstGeom prst="rect">
              <a:avLst/>
            </a:prstGeom>
          </p:spPr>
        </p:pic>
        <p:sp>
          <p:nvSpPr>
            <p:cNvPr id="26" name="Rectangle 25">
              <a:extLst>
                <a:ext uri="{FF2B5EF4-FFF2-40B4-BE49-F238E27FC236}">
                  <a16:creationId xmlns:a16="http://schemas.microsoft.com/office/drawing/2014/main" id="{75185972-AEDF-4ACE-867D-41638C66D5CB}"/>
                </a:ext>
              </a:extLst>
            </p:cNvPr>
            <p:cNvSpPr/>
            <p:nvPr/>
          </p:nvSpPr>
          <p:spPr>
            <a:xfrm>
              <a:off x="1315169" y="3995674"/>
              <a:ext cx="1946559" cy="305722"/>
            </a:xfrm>
            <a:prstGeom prst="rect">
              <a:avLst/>
            </a:prstGeom>
          </p:spPr>
          <p:txBody>
            <a:bodyPr wrap="square">
              <a:spAutoFit/>
            </a:bodyPr>
            <a:lstStyle/>
            <a:p>
              <a:pPr>
                <a:buClr>
                  <a:schemeClr val="accent2"/>
                </a:buClr>
              </a:pPr>
              <a:r>
                <a:rPr lang="en-US" sz="1400" dirty="0"/>
                <a:t>Customization </a:t>
              </a:r>
            </a:p>
          </p:txBody>
        </p:sp>
      </p:grpSp>
      <p:sp>
        <p:nvSpPr>
          <p:cNvPr id="27" name="Rectangle 26">
            <a:extLst>
              <a:ext uri="{FF2B5EF4-FFF2-40B4-BE49-F238E27FC236}">
                <a16:creationId xmlns:a16="http://schemas.microsoft.com/office/drawing/2014/main" id="{DF5A47CA-7353-445B-81AF-326E849FFE6C}"/>
              </a:ext>
            </a:extLst>
          </p:cNvPr>
          <p:cNvSpPr/>
          <p:nvPr/>
        </p:nvSpPr>
        <p:spPr>
          <a:xfrm>
            <a:off x="1790599" y="1751882"/>
            <a:ext cx="2542504" cy="276999"/>
          </a:xfrm>
          <a:prstGeom prst="rect">
            <a:avLst/>
          </a:prstGeom>
        </p:spPr>
        <p:txBody>
          <a:bodyPr wrap="square" lIns="0" tIns="0" rIns="0" bIns="0">
            <a:spAutoFit/>
          </a:bodyPr>
          <a:lstStyle/>
          <a:p>
            <a:pPr>
              <a:buClr>
                <a:schemeClr val="accent2"/>
              </a:buClr>
            </a:pPr>
            <a:r>
              <a:rPr lang="en-US" b="1" dirty="0"/>
              <a:t>WAR FOR TALENT</a:t>
            </a:r>
          </a:p>
        </p:txBody>
      </p:sp>
      <p:grpSp>
        <p:nvGrpSpPr>
          <p:cNvPr id="7" name="Group 6">
            <a:extLst>
              <a:ext uri="{FF2B5EF4-FFF2-40B4-BE49-F238E27FC236}">
                <a16:creationId xmlns:a16="http://schemas.microsoft.com/office/drawing/2014/main" id="{A86BD735-E46F-4619-BBA2-B65EE65DD6BC}"/>
              </a:ext>
            </a:extLst>
          </p:cNvPr>
          <p:cNvGrpSpPr/>
          <p:nvPr/>
        </p:nvGrpSpPr>
        <p:grpSpPr>
          <a:xfrm>
            <a:off x="1988138" y="2642033"/>
            <a:ext cx="1939437" cy="307777"/>
            <a:chOff x="1057171" y="3551286"/>
            <a:chExt cx="1939437" cy="307777"/>
          </a:xfrm>
        </p:grpSpPr>
        <p:sp>
          <p:nvSpPr>
            <p:cNvPr id="23" name="Rectangle 22">
              <a:extLst>
                <a:ext uri="{FF2B5EF4-FFF2-40B4-BE49-F238E27FC236}">
                  <a16:creationId xmlns:a16="http://schemas.microsoft.com/office/drawing/2014/main" id="{37B5341C-57D9-4199-9082-DDF6F94F5158}"/>
                </a:ext>
              </a:extLst>
            </p:cNvPr>
            <p:cNvSpPr/>
            <p:nvPr/>
          </p:nvSpPr>
          <p:spPr>
            <a:xfrm>
              <a:off x="1315169" y="3551286"/>
              <a:ext cx="1681439" cy="307777"/>
            </a:xfrm>
            <a:prstGeom prst="rect">
              <a:avLst/>
            </a:prstGeom>
          </p:spPr>
          <p:txBody>
            <a:bodyPr wrap="square">
              <a:spAutoFit/>
            </a:bodyPr>
            <a:lstStyle/>
            <a:p>
              <a:pPr>
                <a:buClr>
                  <a:schemeClr val="accent2"/>
                </a:buClr>
              </a:pPr>
              <a:r>
                <a:rPr lang="en-US" sz="1400" dirty="0"/>
                <a:t>Multi-cultural  </a:t>
              </a:r>
            </a:p>
          </p:txBody>
        </p:sp>
        <p:pic>
          <p:nvPicPr>
            <p:cNvPr id="28" name="Picture 27">
              <a:extLst>
                <a:ext uri="{FF2B5EF4-FFF2-40B4-BE49-F238E27FC236}">
                  <a16:creationId xmlns:a16="http://schemas.microsoft.com/office/drawing/2014/main" id="{C4CAEFB2-430A-4B72-812A-91E1BFA51222}"/>
                </a:ext>
              </a:extLst>
            </p:cNvPr>
            <p:cNvPicPr>
              <a:picLocks noChangeAspect="1"/>
            </p:cNvPicPr>
            <p:nvPr/>
          </p:nvPicPr>
          <p:blipFill>
            <a:blip r:embed="rId3"/>
            <a:stretch>
              <a:fillRect/>
            </a:stretch>
          </p:blipFill>
          <p:spPr>
            <a:xfrm>
              <a:off x="1057171" y="3590874"/>
              <a:ext cx="228600" cy="228600"/>
            </a:xfrm>
            <a:prstGeom prst="rect">
              <a:avLst/>
            </a:prstGeom>
          </p:spPr>
        </p:pic>
      </p:grpSp>
      <p:sp>
        <p:nvSpPr>
          <p:cNvPr id="62" name="Rectangle 61">
            <a:extLst>
              <a:ext uri="{FF2B5EF4-FFF2-40B4-BE49-F238E27FC236}">
                <a16:creationId xmlns:a16="http://schemas.microsoft.com/office/drawing/2014/main" id="{1CD0CCFB-0B52-44D6-93B6-4DD1FA5D9FF6}"/>
              </a:ext>
            </a:extLst>
          </p:cNvPr>
          <p:cNvSpPr/>
          <p:nvPr/>
        </p:nvSpPr>
        <p:spPr>
          <a:xfrm>
            <a:off x="4483676" y="2110843"/>
            <a:ext cx="4593438" cy="1843293"/>
          </a:xfrm>
          <a:prstGeom prst="rect">
            <a:avLst/>
          </a:prstGeom>
          <a:solidFill>
            <a:srgbClr val="C8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F03155D6-E4A8-47BC-AE4F-9CA8F5CD27BF}"/>
              </a:ext>
            </a:extLst>
          </p:cNvPr>
          <p:cNvPicPr>
            <a:picLocks noChangeAspect="1"/>
          </p:cNvPicPr>
          <p:nvPr/>
        </p:nvPicPr>
        <p:blipFill>
          <a:blip r:embed="rId3"/>
          <a:stretch>
            <a:fillRect/>
          </a:stretch>
        </p:blipFill>
        <p:spPr>
          <a:xfrm>
            <a:off x="4681215" y="2285057"/>
            <a:ext cx="228600" cy="228600"/>
          </a:xfrm>
          <a:prstGeom prst="rect">
            <a:avLst/>
          </a:prstGeom>
        </p:spPr>
      </p:pic>
      <p:sp>
        <p:nvSpPr>
          <p:cNvPr id="65" name="Rectangle 64">
            <a:extLst>
              <a:ext uri="{FF2B5EF4-FFF2-40B4-BE49-F238E27FC236}">
                <a16:creationId xmlns:a16="http://schemas.microsoft.com/office/drawing/2014/main" id="{6EE1894F-A082-4767-93AD-FB86885EE8AD}"/>
              </a:ext>
            </a:extLst>
          </p:cNvPr>
          <p:cNvSpPr/>
          <p:nvPr/>
        </p:nvSpPr>
        <p:spPr>
          <a:xfrm>
            <a:off x="4909815" y="2245469"/>
            <a:ext cx="4136025" cy="307777"/>
          </a:xfrm>
          <a:prstGeom prst="rect">
            <a:avLst/>
          </a:prstGeom>
        </p:spPr>
        <p:txBody>
          <a:bodyPr wrap="square">
            <a:spAutoFit/>
          </a:bodyPr>
          <a:lstStyle/>
          <a:p>
            <a:pPr>
              <a:buClr>
                <a:srgbClr val="082C48"/>
              </a:buClr>
            </a:pPr>
            <a:r>
              <a:rPr lang="en-US" sz="1400" dirty="0"/>
              <a:t>Customized products and program</a:t>
            </a:r>
          </a:p>
        </p:txBody>
      </p:sp>
      <p:grpSp>
        <p:nvGrpSpPr>
          <p:cNvPr id="66" name="Group 65">
            <a:extLst>
              <a:ext uri="{FF2B5EF4-FFF2-40B4-BE49-F238E27FC236}">
                <a16:creationId xmlns:a16="http://schemas.microsoft.com/office/drawing/2014/main" id="{D1DDA141-6ADB-4A5E-A021-25ACD67FF29A}"/>
              </a:ext>
            </a:extLst>
          </p:cNvPr>
          <p:cNvGrpSpPr/>
          <p:nvPr/>
        </p:nvGrpSpPr>
        <p:grpSpPr>
          <a:xfrm>
            <a:off x="4681215" y="3518469"/>
            <a:ext cx="4395898" cy="307777"/>
            <a:chOff x="1057171" y="4427722"/>
            <a:chExt cx="4395898" cy="307777"/>
          </a:xfrm>
        </p:grpSpPr>
        <p:pic>
          <p:nvPicPr>
            <p:cNvPr id="67" name="Picture 66">
              <a:extLst>
                <a:ext uri="{FF2B5EF4-FFF2-40B4-BE49-F238E27FC236}">
                  <a16:creationId xmlns:a16="http://schemas.microsoft.com/office/drawing/2014/main" id="{205A05D1-CD2C-4D94-876A-186D64E61263}"/>
                </a:ext>
              </a:extLst>
            </p:cNvPr>
            <p:cNvPicPr>
              <a:picLocks noChangeAspect="1"/>
            </p:cNvPicPr>
            <p:nvPr/>
          </p:nvPicPr>
          <p:blipFill>
            <a:blip r:embed="rId3"/>
            <a:stretch>
              <a:fillRect/>
            </a:stretch>
          </p:blipFill>
          <p:spPr>
            <a:xfrm>
              <a:off x="1057171" y="4467310"/>
              <a:ext cx="228600" cy="228600"/>
            </a:xfrm>
            <a:prstGeom prst="rect">
              <a:avLst/>
            </a:prstGeom>
          </p:spPr>
        </p:pic>
        <p:sp>
          <p:nvSpPr>
            <p:cNvPr id="68" name="Rectangle 67">
              <a:extLst>
                <a:ext uri="{FF2B5EF4-FFF2-40B4-BE49-F238E27FC236}">
                  <a16:creationId xmlns:a16="http://schemas.microsoft.com/office/drawing/2014/main" id="{294376FD-72B1-43E9-9281-D45E084A2C13}"/>
                </a:ext>
              </a:extLst>
            </p:cNvPr>
            <p:cNvSpPr/>
            <p:nvPr/>
          </p:nvSpPr>
          <p:spPr>
            <a:xfrm>
              <a:off x="1317044" y="4427722"/>
              <a:ext cx="4136025" cy="307777"/>
            </a:xfrm>
            <a:prstGeom prst="rect">
              <a:avLst/>
            </a:prstGeom>
          </p:spPr>
          <p:txBody>
            <a:bodyPr wrap="square">
              <a:spAutoFit/>
            </a:bodyPr>
            <a:lstStyle/>
            <a:p>
              <a:pPr>
                <a:buClr>
                  <a:srgbClr val="082C48"/>
                </a:buClr>
              </a:pPr>
              <a:r>
                <a:rPr lang="en-US" sz="1400" dirty="0"/>
                <a:t>Onboarding, new hire and offboarding strategies </a:t>
              </a:r>
            </a:p>
          </p:txBody>
        </p:sp>
      </p:grpSp>
      <p:grpSp>
        <p:nvGrpSpPr>
          <p:cNvPr id="69" name="Group 68">
            <a:extLst>
              <a:ext uri="{FF2B5EF4-FFF2-40B4-BE49-F238E27FC236}">
                <a16:creationId xmlns:a16="http://schemas.microsoft.com/office/drawing/2014/main" id="{03FB4520-8711-4684-ADAE-95C4C66EE77F}"/>
              </a:ext>
            </a:extLst>
          </p:cNvPr>
          <p:cNvGrpSpPr/>
          <p:nvPr/>
        </p:nvGrpSpPr>
        <p:grpSpPr>
          <a:xfrm>
            <a:off x="4681215" y="3086421"/>
            <a:ext cx="2204557" cy="305722"/>
            <a:chOff x="1057171" y="3995674"/>
            <a:chExt cx="2204557" cy="305722"/>
          </a:xfrm>
        </p:grpSpPr>
        <p:pic>
          <p:nvPicPr>
            <p:cNvPr id="70" name="Picture 69">
              <a:extLst>
                <a:ext uri="{FF2B5EF4-FFF2-40B4-BE49-F238E27FC236}">
                  <a16:creationId xmlns:a16="http://schemas.microsoft.com/office/drawing/2014/main" id="{27835F8A-C053-495E-A9A0-771BD2F7A7FB}"/>
                </a:ext>
              </a:extLst>
            </p:cNvPr>
            <p:cNvPicPr>
              <a:picLocks noChangeAspect="1"/>
            </p:cNvPicPr>
            <p:nvPr/>
          </p:nvPicPr>
          <p:blipFill>
            <a:blip r:embed="rId3"/>
            <a:stretch>
              <a:fillRect/>
            </a:stretch>
          </p:blipFill>
          <p:spPr>
            <a:xfrm>
              <a:off x="1057171" y="4034235"/>
              <a:ext cx="228600" cy="228600"/>
            </a:xfrm>
            <a:prstGeom prst="rect">
              <a:avLst/>
            </a:prstGeom>
          </p:spPr>
        </p:pic>
        <p:sp>
          <p:nvSpPr>
            <p:cNvPr id="71" name="Rectangle 70">
              <a:extLst>
                <a:ext uri="{FF2B5EF4-FFF2-40B4-BE49-F238E27FC236}">
                  <a16:creationId xmlns:a16="http://schemas.microsoft.com/office/drawing/2014/main" id="{2C316B1F-61F8-48F4-8717-DC5DBEE88AAA}"/>
                </a:ext>
              </a:extLst>
            </p:cNvPr>
            <p:cNvSpPr/>
            <p:nvPr/>
          </p:nvSpPr>
          <p:spPr>
            <a:xfrm>
              <a:off x="1315169" y="3995674"/>
              <a:ext cx="1946559" cy="305722"/>
            </a:xfrm>
            <a:prstGeom prst="rect">
              <a:avLst/>
            </a:prstGeom>
          </p:spPr>
          <p:txBody>
            <a:bodyPr wrap="square">
              <a:spAutoFit/>
            </a:bodyPr>
            <a:lstStyle/>
            <a:p>
              <a:pPr>
                <a:buClr>
                  <a:srgbClr val="082C48"/>
                </a:buClr>
              </a:pPr>
              <a:r>
                <a:rPr lang="en-US" sz="1400" dirty="0"/>
                <a:t>Employer cost savings </a:t>
              </a:r>
            </a:p>
          </p:txBody>
        </p:sp>
      </p:grpSp>
      <p:sp>
        <p:nvSpPr>
          <p:cNvPr id="73" name="Rectangle 72">
            <a:extLst>
              <a:ext uri="{FF2B5EF4-FFF2-40B4-BE49-F238E27FC236}">
                <a16:creationId xmlns:a16="http://schemas.microsoft.com/office/drawing/2014/main" id="{F30FD225-D5A7-4B3D-B460-5067735B96FC}"/>
              </a:ext>
            </a:extLst>
          </p:cNvPr>
          <p:cNvSpPr/>
          <p:nvPr/>
        </p:nvSpPr>
        <p:spPr>
          <a:xfrm>
            <a:off x="4939213" y="2642033"/>
            <a:ext cx="4136025" cy="307777"/>
          </a:xfrm>
          <a:prstGeom prst="rect">
            <a:avLst/>
          </a:prstGeom>
        </p:spPr>
        <p:txBody>
          <a:bodyPr wrap="square">
            <a:spAutoFit/>
          </a:bodyPr>
          <a:lstStyle/>
          <a:p>
            <a:pPr>
              <a:buClr>
                <a:srgbClr val="082C48"/>
              </a:buClr>
            </a:pPr>
            <a:r>
              <a:rPr lang="en-US" sz="1400" dirty="0"/>
              <a:t>Customized digital enrollment, paired with people</a:t>
            </a:r>
          </a:p>
        </p:txBody>
      </p:sp>
      <p:pic>
        <p:nvPicPr>
          <p:cNvPr id="74" name="Picture 73">
            <a:extLst>
              <a:ext uri="{FF2B5EF4-FFF2-40B4-BE49-F238E27FC236}">
                <a16:creationId xmlns:a16="http://schemas.microsoft.com/office/drawing/2014/main" id="{CC562147-E446-4B70-89F0-5D5E4D5F8B5B}"/>
              </a:ext>
            </a:extLst>
          </p:cNvPr>
          <p:cNvPicPr>
            <a:picLocks noChangeAspect="1"/>
          </p:cNvPicPr>
          <p:nvPr/>
        </p:nvPicPr>
        <p:blipFill>
          <a:blip r:embed="rId3"/>
          <a:stretch>
            <a:fillRect/>
          </a:stretch>
        </p:blipFill>
        <p:spPr>
          <a:xfrm>
            <a:off x="4681215" y="2681621"/>
            <a:ext cx="228600" cy="228600"/>
          </a:xfrm>
          <a:prstGeom prst="rect">
            <a:avLst/>
          </a:prstGeom>
        </p:spPr>
      </p:pic>
      <p:sp>
        <p:nvSpPr>
          <p:cNvPr id="77" name="Rectangle 76">
            <a:extLst>
              <a:ext uri="{FF2B5EF4-FFF2-40B4-BE49-F238E27FC236}">
                <a16:creationId xmlns:a16="http://schemas.microsoft.com/office/drawing/2014/main" id="{1E92F22E-F1CC-4A13-87AB-2C09F7030C5C}"/>
              </a:ext>
            </a:extLst>
          </p:cNvPr>
          <p:cNvSpPr/>
          <p:nvPr/>
        </p:nvSpPr>
        <p:spPr>
          <a:xfrm>
            <a:off x="1790599" y="4610375"/>
            <a:ext cx="2542504" cy="1843293"/>
          </a:xfrm>
          <a:prstGeom prst="rect">
            <a:avLst/>
          </a:prstGeom>
          <a:solidFill>
            <a:srgbClr val="FB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8" name="Group 77">
            <a:extLst>
              <a:ext uri="{FF2B5EF4-FFF2-40B4-BE49-F238E27FC236}">
                <a16:creationId xmlns:a16="http://schemas.microsoft.com/office/drawing/2014/main" id="{EAA0E4C1-14D6-4346-8FA7-19FEA6A33154}"/>
              </a:ext>
            </a:extLst>
          </p:cNvPr>
          <p:cNvGrpSpPr/>
          <p:nvPr/>
        </p:nvGrpSpPr>
        <p:grpSpPr>
          <a:xfrm>
            <a:off x="1988138" y="4745001"/>
            <a:ext cx="2433841" cy="307777"/>
            <a:chOff x="1057171" y="3154722"/>
            <a:chExt cx="2433841" cy="307777"/>
          </a:xfrm>
        </p:grpSpPr>
        <p:pic>
          <p:nvPicPr>
            <p:cNvPr id="102" name="Picture 101">
              <a:extLst>
                <a:ext uri="{FF2B5EF4-FFF2-40B4-BE49-F238E27FC236}">
                  <a16:creationId xmlns:a16="http://schemas.microsoft.com/office/drawing/2014/main" id="{3A7A2AF4-75D1-471A-8ACF-5C24C864BDC7}"/>
                </a:ext>
              </a:extLst>
            </p:cNvPr>
            <p:cNvPicPr>
              <a:picLocks noChangeAspect="1"/>
            </p:cNvPicPr>
            <p:nvPr/>
          </p:nvPicPr>
          <p:blipFill>
            <a:blip r:embed="rId3"/>
            <a:stretch>
              <a:fillRect/>
            </a:stretch>
          </p:blipFill>
          <p:spPr>
            <a:xfrm>
              <a:off x="1057171" y="3194310"/>
              <a:ext cx="228600" cy="228600"/>
            </a:xfrm>
            <a:prstGeom prst="rect">
              <a:avLst/>
            </a:prstGeom>
          </p:spPr>
        </p:pic>
        <p:sp>
          <p:nvSpPr>
            <p:cNvPr id="103" name="Rectangle 102">
              <a:extLst>
                <a:ext uri="{FF2B5EF4-FFF2-40B4-BE49-F238E27FC236}">
                  <a16:creationId xmlns:a16="http://schemas.microsoft.com/office/drawing/2014/main" id="{D6DCF29A-198D-4E54-8BB5-929173CE6EE8}"/>
                </a:ext>
              </a:extLst>
            </p:cNvPr>
            <p:cNvSpPr/>
            <p:nvPr/>
          </p:nvSpPr>
          <p:spPr>
            <a:xfrm>
              <a:off x="1285771" y="3154722"/>
              <a:ext cx="2205241" cy="307777"/>
            </a:xfrm>
            <a:prstGeom prst="rect">
              <a:avLst/>
            </a:prstGeom>
          </p:spPr>
          <p:txBody>
            <a:bodyPr wrap="square">
              <a:spAutoFit/>
            </a:bodyPr>
            <a:lstStyle/>
            <a:p>
              <a:pPr>
                <a:buClr>
                  <a:schemeClr val="accent2"/>
                </a:buClr>
              </a:pPr>
              <a:r>
                <a:rPr lang="en-US" sz="1400" dirty="0"/>
                <a:t>COVID-19 Pandemic </a:t>
              </a:r>
            </a:p>
          </p:txBody>
        </p:sp>
      </p:grpSp>
      <p:grpSp>
        <p:nvGrpSpPr>
          <p:cNvPr id="79" name="Group 78">
            <a:extLst>
              <a:ext uri="{FF2B5EF4-FFF2-40B4-BE49-F238E27FC236}">
                <a16:creationId xmlns:a16="http://schemas.microsoft.com/office/drawing/2014/main" id="{A07BB0E4-5DB5-4EA4-9737-857861EAC765}"/>
              </a:ext>
            </a:extLst>
          </p:cNvPr>
          <p:cNvGrpSpPr/>
          <p:nvPr/>
        </p:nvGrpSpPr>
        <p:grpSpPr>
          <a:xfrm>
            <a:off x="1988138" y="6018001"/>
            <a:ext cx="2344966" cy="307777"/>
            <a:chOff x="1057171" y="4427722"/>
            <a:chExt cx="2344966" cy="307777"/>
          </a:xfrm>
        </p:grpSpPr>
        <p:pic>
          <p:nvPicPr>
            <p:cNvPr id="100" name="Picture 99">
              <a:extLst>
                <a:ext uri="{FF2B5EF4-FFF2-40B4-BE49-F238E27FC236}">
                  <a16:creationId xmlns:a16="http://schemas.microsoft.com/office/drawing/2014/main" id="{19A6308C-DB68-475B-96A5-C3FED073BB0A}"/>
                </a:ext>
              </a:extLst>
            </p:cNvPr>
            <p:cNvPicPr>
              <a:picLocks noChangeAspect="1"/>
            </p:cNvPicPr>
            <p:nvPr/>
          </p:nvPicPr>
          <p:blipFill>
            <a:blip r:embed="rId3"/>
            <a:stretch>
              <a:fillRect/>
            </a:stretch>
          </p:blipFill>
          <p:spPr>
            <a:xfrm>
              <a:off x="1057171" y="4467310"/>
              <a:ext cx="228600" cy="228600"/>
            </a:xfrm>
            <a:prstGeom prst="rect">
              <a:avLst/>
            </a:prstGeom>
          </p:spPr>
        </p:pic>
        <p:sp>
          <p:nvSpPr>
            <p:cNvPr id="101" name="Rectangle 100">
              <a:extLst>
                <a:ext uri="{FF2B5EF4-FFF2-40B4-BE49-F238E27FC236}">
                  <a16:creationId xmlns:a16="http://schemas.microsoft.com/office/drawing/2014/main" id="{C734B65F-F9A7-4009-BCE1-FC6E9F63D943}"/>
                </a:ext>
              </a:extLst>
            </p:cNvPr>
            <p:cNvSpPr/>
            <p:nvPr/>
          </p:nvSpPr>
          <p:spPr>
            <a:xfrm>
              <a:off x="1317045" y="4427722"/>
              <a:ext cx="2085092" cy="307777"/>
            </a:xfrm>
            <a:prstGeom prst="rect">
              <a:avLst/>
            </a:prstGeom>
          </p:spPr>
          <p:txBody>
            <a:bodyPr wrap="square">
              <a:spAutoFit/>
            </a:bodyPr>
            <a:lstStyle/>
            <a:p>
              <a:pPr>
                <a:buClr>
                  <a:schemeClr val="accent2"/>
                </a:buClr>
              </a:pPr>
              <a:r>
                <a:rPr lang="en-US" sz="1400" dirty="0"/>
                <a:t>Forced digital response</a:t>
              </a:r>
            </a:p>
          </p:txBody>
        </p:sp>
      </p:grpSp>
      <p:grpSp>
        <p:nvGrpSpPr>
          <p:cNvPr id="80" name="Group 79">
            <a:extLst>
              <a:ext uri="{FF2B5EF4-FFF2-40B4-BE49-F238E27FC236}">
                <a16:creationId xmlns:a16="http://schemas.microsoft.com/office/drawing/2014/main" id="{C2621EB4-8D9E-4F3A-885E-06AC7BC61E60}"/>
              </a:ext>
            </a:extLst>
          </p:cNvPr>
          <p:cNvGrpSpPr/>
          <p:nvPr/>
        </p:nvGrpSpPr>
        <p:grpSpPr>
          <a:xfrm>
            <a:off x="1988138" y="5585953"/>
            <a:ext cx="2204557" cy="305722"/>
            <a:chOff x="1057171" y="3995674"/>
            <a:chExt cx="2204557" cy="305722"/>
          </a:xfrm>
        </p:grpSpPr>
        <p:pic>
          <p:nvPicPr>
            <p:cNvPr id="98" name="Picture 97">
              <a:extLst>
                <a:ext uri="{FF2B5EF4-FFF2-40B4-BE49-F238E27FC236}">
                  <a16:creationId xmlns:a16="http://schemas.microsoft.com/office/drawing/2014/main" id="{3D7F01EB-9CEB-4F7A-AADE-D481B49B3CFD}"/>
                </a:ext>
              </a:extLst>
            </p:cNvPr>
            <p:cNvPicPr>
              <a:picLocks noChangeAspect="1"/>
            </p:cNvPicPr>
            <p:nvPr/>
          </p:nvPicPr>
          <p:blipFill>
            <a:blip r:embed="rId3"/>
            <a:stretch>
              <a:fillRect/>
            </a:stretch>
          </p:blipFill>
          <p:spPr>
            <a:xfrm>
              <a:off x="1057171" y="4034235"/>
              <a:ext cx="228600" cy="228600"/>
            </a:xfrm>
            <a:prstGeom prst="rect">
              <a:avLst/>
            </a:prstGeom>
          </p:spPr>
        </p:pic>
        <p:sp>
          <p:nvSpPr>
            <p:cNvPr id="99" name="Rectangle 98">
              <a:extLst>
                <a:ext uri="{FF2B5EF4-FFF2-40B4-BE49-F238E27FC236}">
                  <a16:creationId xmlns:a16="http://schemas.microsoft.com/office/drawing/2014/main" id="{6B5E3F4E-41C5-4697-8EA2-F34B9B865392}"/>
                </a:ext>
              </a:extLst>
            </p:cNvPr>
            <p:cNvSpPr/>
            <p:nvPr/>
          </p:nvSpPr>
          <p:spPr>
            <a:xfrm>
              <a:off x="1315169" y="3995674"/>
              <a:ext cx="1946559" cy="305722"/>
            </a:xfrm>
            <a:prstGeom prst="rect">
              <a:avLst/>
            </a:prstGeom>
          </p:spPr>
          <p:txBody>
            <a:bodyPr wrap="square">
              <a:spAutoFit/>
            </a:bodyPr>
            <a:lstStyle/>
            <a:p>
              <a:pPr>
                <a:buClr>
                  <a:schemeClr val="accent2"/>
                </a:buClr>
              </a:pPr>
              <a:r>
                <a:rPr lang="en-US" sz="1400" dirty="0"/>
                <a:t>Financially fragility</a:t>
              </a:r>
            </a:p>
          </p:txBody>
        </p:sp>
      </p:grpSp>
      <p:sp>
        <p:nvSpPr>
          <p:cNvPr id="81" name="Rectangle 80">
            <a:extLst>
              <a:ext uri="{FF2B5EF4-FFF2-40B4-BE49-F238E27FC236}">
                <a16:creationId xmlns:a16="http://schemas.microsoft.com/office/drawing/2014/main" id="{A2EC9B56-38CA-4B63-9FFE-6B18982807D3}"/>
              </a:ext>
            </a:extLst>
          </p:cNvPr>
          <p:cNvSpPr/>
          <p:nvPr/>
        </p:nvSpPr>
        <p:spPr>
          <a:xfrm>
            <a:off x="1790599" y="4251414"/>
            <a:ext cx="2542504" cy="276999"/>
          </a:xfrm>
          <a:prstGeom prst="rect">
            <a:avLst/>
          </a:prstGeom>
        </p:spPr>
        <p:txBody>
          <a:bodyPr wrap="square" lIns="0" tIns="0" rIns="0" bIns="0">
            <a:spAutoFit/>
          </a:bodyPr>
          <a:lstStyle/>
          <a:p>
            <a:pPr>
              <a:buClr>
                <a:schemeClr val="accent2"/>
              </a:buClr>
            </a:pPr>
            <a:r>
              <a:rPr lang="en-US" b="1" dirty="0"/>
              <a:t>THE UNEXPECTED</a:t>
            </a:r>
          </a:p>
        </p:txBody>
      </p:sp>
      <p:grpSp>
        <p:nvGrpSpPr>
          <p:cNvPr id="82" name="Group 81">
            <a:extLst>
              <a:ext uri="{FF2B5EF4-FFF2-40B4-BE49-F238E27FC236}">
                <a16:creationId xmlns:a16="http://schemas.microsoft.com/office/drawing/2014/main" id="{B25FA144-328F-4710-8B19-050CE5BA4579}"/>
              </a:ext>
            </a:extLst>
          </p:cNvPr>
          <p:cNvGrpSpPr/>
          <p:nvPr/>
        </p:nvGrpSpPr>
        <p:grpSpPr>
          <a:xfrm>
            <a:off x="1988138" y="5141565"/>
            <a:ext cx="1939437" cy="307777"/>
            <a:chOff x="1057171" y="3551286"/>
            <a:chExt cx="1939437" cy="307777"/>
          </a:xfrm>
        </p:grpSpPr>
        <p:sp>
          <p:nvSpPr>
            <p:cNvPr id="96" name="Rectangle 95">
              <a:extLst>
                <a:ext uri="{FF2B5EF4-FFF2-40B4-BE49-F238E27FC236}">
                  <a16:creationId xmlns:a16="http://schemas.microsoft.com/office/drawing/2014/main" id="{9C211C41-2C69-41C0-A6FF-4632A4A0AD76}"/>
                </a:ext>
              </a:extLst>
            </p:cNvPr>
            <p:cNvSpPr/>
            <p:nvPr/>
          </p:nvSpPr>
          <p:spPr>
            <a:xfrm>
              <a:off x="1315169" y="3551286"/>
              <a:ext cx="1681439" cy="307777"/>
            </a:xfrm>
            <a:prstGeom prst="rect">
              <a:avLst/>
            </a:prstGeom>
          </p:spPr>
          <p:txBody>
            <a:bodyPr wrap="square">
              <a:spAutoFit/>
            </a:bodyPr>
            <a:lstStyle/>
            <a:p>
              <a:pPr>
                <a:buClr>
                  <a:schemeClr val="accent2"/>
                </a:buClr>
              </a:pPr>
              <a:r>
                <a:rPr lang="en-US" sz="1400" dirty="0"/>
                <a:t>Personally fragility</a:t>
              </a:r>
            </a:p>
          </p:txBody>
        </p:sp>
        <p:pic>
          <p:nvPicPr>
            <p:cNvPr id="97" name="Picture 96">
              <a:extLst>
                <a:ext uri="{FF2B5EF4-FFF2-40B4-BE49-F238E27FC236}">
                  <a16:creationId xmlns:a16="http://schemas.microsoft.com/office/drawing/2014/main" id="{B62F0BEA-7E20-4F2E-A093-73F1FD141F48}"/>
                </a:ext>
              </a:extLst>
            </p:cNvPr>
            <p:cNvPicPr>
              <a:picLocks noChangeAspect="1"/>
            </p:cNvPicPr>
            <p:nvPr/>
          </p:nvPicPr>
          <p:blipFill>
            <a:blip r:embed="rId3"/>
            <a:stretch>
              <a:fillRect/>
            </a:stretch>
          </p:blipFill>
          <p:spPr>
            <a:xfrm>
              <a:off x="1057171" y="3590874"/>
              <a:ext cx="228600" cy="228600"/>
            </a:xfrm>
            <a:prstGeom prst="rect">
              <a:avLst/>
            </a:prstGeom>
          </p:spPr>
        </p:pic>
      </p:grpSp>
      <p:sp>
        <p:nvSpPr>
          <p:cNvPr id="83" name="Rectangle 82">
            <a:extLst>
              <a:ext uri="{FF2B5EF4-FFF2-40B4-BE49-F238E27FC236}">
                <a16:creationId xmlns:a16="http://schemas.microsoft.com/office/drawing/2014/main" id="{23A834DC-47E7-4C01-9850-68A62ACB446E}"/>
              </a:ext>
            </a:extLst>
          </p:cNvPr>
          <p:cNvSpPr/>
          <p:nvPr/>
        </p:nvSpPr>
        <p:spPr>
          <a:xfrm>
            <a:off x="4483676" y="4610375"/>
            <a:ext cx="4593438" cy="1843293"/>
          </a:xfrm>
          <a:prstGeom prst="rect">
            <a:avLst/>
          </a:prstGeom>
          <a:solidFill>
            <a:srgbClr val="FB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Picture 93">
            <a:extLst>
              <a:ext uri="{FF2B5EF4-FFF2-40B4-BE49-F238E27FC236}">
                <a16:creationId xmlns:a16="http://schemas.microsoft.com/office/drawing/2014/main" id="{B9E3C73B-0455-4547-8A99-298483EE893A}"/>
              </a:ext>
            </a:extLst>
          </p:cNvPr>
          <p:cNvPicPr>
            <a:picLocks noChangeAspect="1"/>
          </p:cNvPicPr>
          <p:nvPr/>
        </p:nvPicPr>
        <p:blipFill>
          <a:blip r:embed="rId3"/>
          <a:stretch>
            <a:fillRect/>
          </a:stretch>
        </p:blipFill>
        <p:spPr>
          <a:xfrm>
            <a:off x="4681215" y="4784589"/>
            <a:ext cx="228600" cy="228600"/>
          </a:xfrm>
          <a:prstGeom prst="rect">
            <a:avLst/>
          </a:prstGeom>
        </p:spPr>
      </p:pic>
      <p:sp>
        <p:nvSpPr>
          <p:cNvPr id="95" name="Rectangle 94">
            <a:extLst>
              <a:ext uri="{FF2B5EF4-FFF2-40B4-BE49-F238E27FC236}">
                <a16:creationId xmlns:a16="http://schemas.microsoft.com/office/drawing/2014/main" id="{3149A181-FC09-45CE-9DEC-A9DEF73E6E97}"/>
              </a:ext>
            </a:extLst>
          </p:cNvPr>
          <p:cNvSpPr/>
          <p:nvPr/>
        </p:nvSpPr>
        <p:spPr>
          <a:xfrm>
            <a:off x="4909815" y="4745002"/>
            <a:ext cx="3929385" cy="305722"/>
          </a:xfrm>
          <a:prstGeom prst="rect">
            <a:avLst/>
          </a:prstGeom>
        </p:spPr>
        <p:txBody>
          <a:bodyPr wrap="square">
            <a:spAutoFit/>
          </a:bodyPr>
          <a:lstStyle/>
          <a:p>
            <a:pPr>
              <a:buClr>
                <a:schemeClr val="accent2"/>
              </a:buClr>
            </a:pPr>
            <a:r>
              <a:rPr lang="en-US" sz="1400" dirty="0"/>
              <a:t>Affordable products</a:t>
            </a:r>
          </a:p>
        </p:txBody>
      </p:sp>
      <p:pic>
        <p:nvPicPr>
          <p:cNvPr id="92" name="Picture 91">
            <a:extLst>
              <a:ext uri="{FF2B5EF4-FFF2-40B4-BE49-F238E27FC236}">
                <a16:creationId xmlns:a16="http://schemas.microsoft.com/office/drawing/2014/main" id="{EF46BA10-C233-48A7-A368-64CC9B5FE0CF}"/>
              </a:ext>
            </a:extLst>
          </p:cNvPr>
          <p:cNvPicPr>
            <a:picLocks noChangeAspect="1"/>
          </p:cNvPicPr>
          <p:nvPr/>
        </p:nvPicPr>
        <p:blipFill>
          <a:blip r:embed="rId3"/>
          <a:stretch>
            <a:fillRect/>
          </a:stretch>
        </p:blipFill>
        <p:spPr>
          <a:xfrm>
            <a:off x="4681215" y="6057589"/>
            <a:ext cx="228600" cy="228600"/>
          </a:xfrm>
          <a:prstGeom prst="rect">
            <a:avLst/>
          </a:prstGeom>
        </p:spPr>
      </p:pic>
      <p:sp>
        <p:nvSpPr>
          <p:cNvPr id="93" name="Rectangle 92">
            <a:extLst>
              <a:ext uri="{FF2B5EF4-FFF2-40B4-BE49-F238E27FC236}">
                <a16:creationId xmlns:a16="http://schemas.microsoft.com/office/drawing/2014/main" id="{CA9B3E3B-EB14-405B-ADB0-9B5B8CA1A387}"/>
              </a:ext>
            </a:extLst>
          </p:cNvPr>
          <p:cNvSpPr/>
          <p:nvPr/>
        </p:nvSpPr>
        <p:spPr>
          <a:xfrm>
            <a:off x="4941088" y="6057589"/>
            <a:ext cx="4104751" cy="307777"/>
          </a:xfrm>
          <a:prstGeom prst="rect">
            <a:avLst/>
          </a:prstGeom>
        </p:spPr>
        <p:txBody>
          <a:bodyPr wrap="square">
            <a:spAutoFit/>
          </a:bodyPr>
          <a:lstStyle/>
          <a:p>
            <a:pPr>
              <a:buClr>
                <a:schemeClr val="accent2"/>
              </a:buClr>
            </a:pPr>
            <a:r>
              <a:rPr lang="en-US" sz="1400" dirty="0"/>
              <a:t>Digital communications and enrollment expertise</a:t>
            </a:r>
          </a:p>
        </p:txBody>
      </p:sp>
      <p:pic>
        <p:nvPicPr>
          <p:cNvPr id="90" name="Picture 89">
            <a:extLst>
              <a:ext uri="{FF2B5EF4-FFF2-40B4-BE49-F238E27FC236}">
                <a16:creationId xmlns:a16="http://schemas.microsoft.com/office/drawing/2014/main" id="{350B41E2-A556-4336-A1A5-31F03772BEFB}"/>
              </a:ext>
            </a:extLst>
          </p:cNvPr>
          <p:cNvPicPr>
            <a:picLocks noChangeAspect="1"/>
          </p:cNvPicPr>
          <p:nvPr/>
        </p:nvPicPr>
        <p:blipFill>
          <a:blip r:embed="rId3"/>
          <a:stretch>
            <a:fillRect/>
          </a:stretch>
        </p:blipFill>
        <p:spPr>
          <a:xfrm>
            <a:off x="4681215" y="5624514"/>
            <a:ext cx="228600" cy="228600"/>
          </a:xfrm>
          <a:prstGeom prst="rect">
            <a:avLst/>
          </a:prstGeom>
        </p:spPr>
      </p:pic>
      <p:sp>
        <p:nvSpPr>
          <p:cNvPr id="91" name="Rectangle 90">
            <a:extLst>
              <a:ext uri="{FF2B5EF4-FFF2-40B4-BE49-F238E27FC236}">
                <a16:creationId xmlns:a16="http://schemas.microsoft.com/office/drawing/2014/main" id="{1977E351-0564-4C69-8AF4-551385B7B386}"/>
              </a:ext>
            </a:extLst>
          </p:cNvPr>
          <p:cNvSpPr/>
          <p:nvPr/>
        </p:nvSpPr>
        <p:spPr>
          <a:xfrm>
            <a:off x="4939213" y="5585953"/>
            <a:ext cx="3899987" cy="307777"/>
          </a:xfrm>
          <a:prstGeom prst="rect">
            <a:avLst/>
          </a:prstGeom>
        </p:spPr>
        <p:txBody>
          <a:bodyPr wrap="square">
            <a:spAutoFit/>
          </a:bodyPr>
          <a:lstStyle/>
          <a:p>
            <a:pPr>
              <a:buClr>
                <a:schemeClr val="accent2"/>
              </a:buClr>
            </a:pPr>
            <a:r>
              <a:rPr lang="en-US" sz="1400" dirty="0"/>
              <a:t>Financial and personal wellness </a:t>
            </a:r>
          </a:p>
        </p:txBody>
      </p:sp>
      <p:sp>
        <p:nvSpPr>
          <p:cNvPr id="88" name="Rectangle 87">
            <a:extLst>
              <a:ext uri="{FF2B5EF4-FFF2-40B4-BE49-F238E27FC236}">
                <a16:creationId xmlns:a16="http://schemas.microsoft.com/office/drawing/2014/main" id="{6F60D802-DED7-4FDC-B4D7-0AEC5AF38FA1}"/>
              </a:ext>
            </a:extLst>
          </p:cNvPr>
          <p:cNvSpPr/>
          <p:nvPr/>
        </p:nvSpPr>
        <p:spPr>
          <a:xfrm>
            <a:off x="4939213" y="5141566"/>
            <a:ext cx="3899987" cy="305722"/>
          </a:xfrm>
          <a:prstGeom prst="rect">
            <a:avLst/>
          </a:prstGeom>
        </p:spPr>
        <p:txBody>
          <a:bodyPr wrap="square">
            <a:spAutoFit/>
          </a:bodyPr>
          <a:lstStyle/>
          <a:p>
            <a:pPr>
              <a:buClr>
                <a:schemeClr val="accent2"/>
              </a:buClr>
            </a:pPr>
            <a:r>
              <a:rPr lang="en-US" sz="1400" dirty="0"/>
              <a:t>Value-added programs</a:t>
            </a:r>
          </a:p>
        </p:txBody>
      </p:sp>
      <p:pic>
        <p:nvPicPr>
          <p:cNvPr id="89" name="Picture 88">
            <a:extLst>
              <a:ext uri="{FF2B5EF4-FFF2-40B4-BE49-F238E27FC236}">
                <a16:creationId xmlns:a16="http://schemas.microsoft.com/office/drawing/2014/main" id="{6DCFDEA1-048E-4C57-9F65-F6A282BBFBFA}"/>
              </a:ext>
            </a:extLst>
          </p:cNvPr>
          <p:cNvPicPr>
            <a:picLocks noChangeAspect="1"/>
          </p:cNvPicPr>
          <p:nvPr/>
        </p:nvPicPr>
        <p:blipFill>
          <a:blip r:embed="rId3"/>
          <a:stretch>
            <a:fillRect/>
          </a:stretch>
        </p:blipFill>
        <p:spPr>
          <a:xfrm>
            <a:off x="4681215" y="5181153"/>
            <a:ext cx="228600" cy="228600"/>
          </a:xfrm>
          <a:prstGeom prst="rect">
            <a:avLst/>
          </a:prstGeom>
        </p:spPr>
      </p:pic>
    </p:spTree>
    <p:extLst>
      <p:ext uri="{BB962C8B-B14F-4D97-AF65-F5344CB8AC3E}">
        <p14:creationId xmlns:p14="http://schemas.microsoft.com/office/powerpoint/2010/main" val="397344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C19DCF-2374-3F49-A119-5A78107D23ED}"/>
              </a:ext>
            </a:extLst>
          </p:cNvPr>
          <p:cNvSpPr>
            <a:spLocks noGrp="1"/>
          </p:cNvSpPr>
          <p:nvPr>
            <p:ph type="sldNum" sz="quarter" idx="10"/>
          </p:nvPr>
        </p:nvSpPr>
        <p:spPr/>
        <p:txBody>
          <a:bodyPr/>
          <a:lstStyle/>
          <a:p>
            <a:fld id="{406AAB76-5E90-4A9C-9FCF-401F619A091A}" type="slidenum">
              <a:rPr lang="en-US" smtClean="0"/>
              <a:pPr/>
              <a:t>14</a:t>
            </a:fld>
            <a:endParaRPr lang="en-US" dirty="0"/>
          </a:p>
        </p:txBody>
      </p:sp>
      <p:sp>
        <p:nvSpPr>
          <p:cNvPr id="6" name="Title 5">
            <a:extLst>
              <a:ext uri="{FF2B5EF4-FFF2-40B4-BE49-F238E27FC236}">
                <a16:creationId xmlns:a16="http://schemas.microsoft.com/office/drawing/2014/main" id="{B99436F9-CE79-8749-B277-E36BE985B614}"/>
              </a:ext>
            </a:extLst>
          </p:cNvPr>
          <p:cNvSpPr>
            <a:spLocks noGrp="1"/>
          </p:cNvSpPr>
          <p:nvPr>
            <p:ph type="title"/>
          </p:nvPr>
        </p:nvSpPr>
        <p:spPr>
          <a:xfrm>
            <a:off x="808266" y="1035478"/>
            <a:ext cx="7314565" cy="709458"/>
          </a:xfrm>
        </p:spPr>
        <p:txBody>
          <a:bodyPr/>
          <a:lstStyle/>
          <a:p>
            <a:r>
              <a:rPr lang="en-US" dirty="0"/>
              <a:t>Enrollment modernization</a:t>
            </a:r>
          </a:p>
        </p:txBody>
      </p:sp>
      <p:cxnSp>
        <p:nvCxnSpPr>
          <p:cNvPr id="19" name="Straight Connector 18">
            <a:extLst>
              <a:ext uri="{FF2B5EF4-FFF2-40B4-BE49-F238E27FC236}">
                <a16:creationId xmlns:a16="http://schemas.microsoft.com/office/drawing/2014/main" id="{111FC616-C0DD-4822-A9D6-983514CA24E0}"/>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7" name="object 4">
            <a:extLst>
              <a:ext uri="{FF2B5EF4-FFF2-40B4-BE49-F238E27FC236}">
                <a16:creationId xmlns:a16="http://schemas.microsoft.com/office/drawing/2014/main" id="{B9916501-4B4E-4546-8714-485BE7084B37}"/>
              </a:ext>
            </a:extLst>
          </p:cNvPr>
          <p:cNvSpPr txBox="1"/>
          <p:nvPr/>
        </p:nvSpPr>
        <p:spPr>
          <a:xfrm>
            <a:off x="854430" y="1731212"/>
            <a:ext cx="6418346" cy="2769989"/>
          </a:xfrm>
          <a:prstGeom prst="rect">
            <a:avLst/>
          </a:prstGeom>
        </p:spPr>
        <p:txBody>
          <a:bodyPr vert="horz" wrap="square" lIns="0" tIns="0" rIns="0" bIns="0" rtlCol="0">
            <a:spAutoFit/>
          </a:bodyPr>
          <a:lstStyle/>
          <a:p>
            <a:r>
              <a:rPr lang="en-US" b="1" dirty="0">
                <a:solidFill>
                  <a:srgbClr val="082C48"/>
                </a:solidFill>
                <a:latin typeface="Barlow" panose="00000500000000000000" pitchFamily="2" charset="0"/>
              </a:rPr>
              <a:t>As </a:t>
            </a:r>
            <a:r>
              <a:rPr lang="en-US" b="1" dirty="0">
                <a:solidFill>
                  <a:srgbClr val="082C48"/>
                </a:solidFill>
                <a:latin typeface="Barlow" panose="00000500000000000000" pitchFamily="2" charset="0"/>
                <a:cs typeface="Arial" panose="020B0604020202020204" pitchFamily="34" charset="0"/>
              </a:rPr>
              <a:t>all business quickly pivots toward a digital response, we remain focused on offering solutions that are flexible, adaptable and scalable to ensure uninterrupted support for voluntary as well as core benefits enrollment. </a:t>
            </a:r>
          </a:p>
          <a:p>
            <a:endParaRPr lang="en-US" dirty="0">
              <a:solidFill>
                <a:srgbClr val="082C48"/>
              </a:solidFill>
              <a:latin typeface="Barlow" panose="00000500000000000000" pitchFamily="2" charset="0"/>
              <a:cs typeface="Arial" panose="020B0604020202020204" pitchFamily="34" charset="0"/>
            </a:endParaRPr>
          </a:p>
          <a:p>
            <a:r>
              <a:rPr lang="en-US" dirty="0">
                <a:solidFill>
                  <a:srgbClr val="082C48"/>
                </a:solidFill>
                <a:latin typeface="Barlow" panose="00000500000000000000" pitchFamily="2" charset="0"/>
              </a:rPr>
              <a:t>By </a:t>
            </a:r>
            <a:r>
              <a:rPr lang="en-US" b="1" dirty="0">
                <a:solidFill>
                  <a:srgbClr val="082C48"/>
                </a:solidFill>
                <a:latin typeface="Barlow" panose="00000500000000000000" pitchFamily="2" charset="0"/>
              </a:rPr>
              <a:t>modernizing</a:t>
            </a:r>
            <a:r>
              <a:rPr lang="en-US" dirty="0">
                <a:solidFill>
                  <a:srgbClr val="082C48"/>
                </a:solidFill>
                <a:latin typeface="Barlow" panose="00000500000000000000" pitchFamily="2" charset="0"/>
              </a:rPr>
              <a:t> the enrollment, you can ensure every employee has an easy transition from learning about their benefit options (education) directly into choosing or purchasing (enrollment) their benefits options.</a:t>
            </a:r>
          </a:p>
          <a:p>
            <a:endParaRPr lang="en-US" dirty="0">
              <a:solidFill>
                <a:srgbClr val="082C48"/>
              </a:solidFill>
              <a:latin typeface="Barlow" panose="00000500000000000000" pitchFamily="2" charset="0"/>
            </a:endParaRPr>
          </a:p>
        </p:txBody>
      </p:sp>
      <p:pic>
        <p:nvPicPr>
          <p:cNvPr id="18" name="Picture 17" descr="A picture containing building&#10;&#10;Description automatically generated">
            <a:extLst>
              <a:ext uri="{FF2B5EF4-FFF2-40B4-BE49-F238E27FC236}">
                <a16:creationId xmlns:a16="http://schemas.microsoft.com/office/drawing/2014/main" id="{D7E9F714-0D02-4A60-988A-ACDB6F9D6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7223" y="8284"/>
            <a:ext cx="4038600" cy="6858000"/>
          </a:xfrm>
          <a:prstGeom prst="rect">
            <a:avLst/>
          </a:prstGeom>
        </p:spPr>
      </p:pic>
      <p:sp>
        <p:nvSpPr>
          <p:cNvPr id="48" name="object 37">
            <a:extLst>
              <a:ext uri="{FF2B5EF4-FFF2-40B4-BE49-F238E27FC236}">
                <a16:creationId xmlns:a16="http://schemas.microsoft.com/office/drawing/2014/main" id="{57EA163B-A0D1-4501-ACFB-D441AEA678F5}"/>
              </a:ext>
            </a:extLst>
          </p:cNvPr>
          <p:cNvSpPr/>
          <p:nvPr/>
        </p:nvSpPr>
        <p:spPr>
          <a:xfrm>
            <a:off x="8495872" y="1024956"/>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sp>
        <p:nvSpPr>
          <p:cNvPr id="49" name="object 37">
            <a:extLst>
              <a:ext uri="{FF2B5EF4-FFF2-40B4-BE49-F238E27FC236}">
                <a16:creationId xmlns:a16="http://schemas.microsoft.com/office/drawing/2014/main" id="{7A5930D0-0E65-411F-B7FB-E8E3D276A6FD}"/>
              </a:ext>
            </a:extLst>
          </p:cNvPr>
          <p:cNvSpPr/>
          <p:nvPr/>
        </p:nvSpPr>
        <p:spPr>
          <a:xfrm>
            <a:off x="9756444" y="1024956"/>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sp>
        <p:nvSpPr>
          <p:cNvPr id="50" name="object 37">
            <a:extLst>
              <a:ext uri="{FF2B5EF4-FFF2-40B4-BE49-F238E27FC236}">
                <a16:creationId xmlns:a16="http://schemas.microsoft.com/office/drawing/2014/main" id="{1CF3DC77-0D31-477D-8ACC-5BD711806F6A}"/>
              </a:ext>
            </a:extLst>
          </p:cNvPr>
          <p:cNvSpPr/>
          <p:nvPr/>
        </p:nvSpPr>
        <p:spPr>
          <a:xfrm>
            <a:off x="10953563" y="1024956"/>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sp>
        <p:nvSpPr>
          <p:cNvPr id="53" name="object 37">
            <a:extLst>
              <a:ext uri="{FF2B5EF4-FFF2-40B4-BE49-F238E27FC236}">
                <a16:creationId xmlns:a16="http://schemas.microsoft.com/office/drawing/2014/main" id="{24D54A5D-B36D-4371-9A14-433055C7A11E}"/>
              </a:ext>
            </a:extLst>
          </p:cNvPr>
          <p:cNvSpPr/>
          <p:nvPr/>
        </p:nvSpPr>
        <p:spPr>
          <a:xfrm>
            <a:off x="8495872" y="4265614"/>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sp>
        <p:nvSpPr>
          <p:cNvPr id="55" name="object 37">
            <a:extLst>
              <a:ext uri="{FF2B5EF4-FFF2-40B4-BE49-F238E27FC236}">
                <a16:creationId xmlns:a16="http://schemas.microsoft.com/office/drawing/2014/main" id="{5B488C3B-2AA8-4BE2-8041-9F33D31A4E4B}"/>
              </a:ext>
            </a:extLst>
          </p:cNvPr>
          <p:cNvSpPr/>
          <p:nvPr/>
        </p:nvSpPr>
        <p:spPr>
          <a:xfrm>
            <a:off x="9756444" y="4265614"/>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sp>
        <p:nvSpPr>
          <p:cNvPr id="56" name="object 37">
            <a:extLst>
              <a:ext uri="{FF2B5EF4-FFF2-40B4-BE49-F238E27FC236}">
                <a16:creationId xmlns:a16="http://schemas.microsoft.com/office/drawing/2014/main" id="{E3F8629F-0496-4364-8D16-66CF548C80F5}"/>
              </a:ext>
            </a:extLst>
          </p:cNvPr>
          <p:cNvSpPr/>
          <p:nvPr/>
        </p:nvSpPr>
        <p:spPr>
          <a:xfrm>
            <a:off x="10953563" y="4265614"/>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sp>
        <p:nvSpPr>
          <p:cNvPr id="57" name="object 37">
            <a:extLst>
              <a:ext uri="{FF2B5EF4-FFF2-40B4-BE49-F238E27FC236}">
                <a16:creationId xmlns:a16="http://schemas.microsoft.com/office/drawing/2014/main" id="{48F904C4-B9F2-4C68-BBB5-0B6F799643D8}"/>
              </a:ext>
            </a:extLst>
          </p:cNvPr>
          <p:cNvSpPr/>
          <p:nvPr/>
        </p:nvSpPr>
        <p:spPr>
          <a:xfrm>
            <a:off x="8495872" y="2692173"/>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sp>
        <p:nvSpPr>
          <p:cNvPr id="58" name="object 37">
            <a:extLst>
              <a:ext uri="{FF2B5EF4-FFF2-40B4-BE49-F238E27FC236}">
                <a16:creationId xmlns:a16="http://schemas.microsoft.com/office/drawing/2014/main" id="{5D06E195-F487-4341-A882-ACD88E405513}"/>
              </a:ext>
            </a:extLst>
          </p:cNvPr>
          <p:cNvSpPr/>
          <p:nvPr/>
        </p:nvSpPr>
        <p:spPr>
          <a:xfrm>
            <a:off x="9756444" y="2692173"/>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sp>
        <p:nvSpPr>
          <p:cNvPr id="60" name="object 37">
            <a:extLst>
              <a:ext uri="{FF2B5EF4-FFF2-40B4-BE49-F238E27FC236}">
                <a16:creationId xmlns:a16="http://schemas.microsoft.com/office/drawing/2014/main" id="{E6EBC1CB-916D-4514-81B1-033AE6C47415}"/>
              </a:ext>
            </a:extLst>
          </p:cNvPr>
          <p:cNvSpPr/>
          <p:nvPr/>
        </p:nvSpPr>
        <p:spPr>
          <a:xfrm>
            <a:off x="10953563" y="2692173"/>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pic>
        <p:nvPicPr>
          <p:cNvPr id="61" name="Picture 60" descr="A picture containing light&#10;&#10;Description automatically generated">
            <a:extLst>
              <a:ext uri="{FF2B5EF4-FFF2-40B4-BE49-F238E27FC236}">
                <a16:creationId xmlns:a16="http://schemas.microsoft.com/office/drawing/2014/main" id="{1F468F05-B752-489E-8B2F-8357259EB1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33032" y="4475328"/>
            <a:ext cx="640080" cy="640080"/>
          </a:xfrm>
          <a:prstGeom prst="rect">
            <a:avLst/>
          </a:prstGeom>
        </p:spPr>
      </p:pic>
      <p:pic>
        <p:nvPicPr>
          <p:cNvPr id="62" name="Picture 61" descr="A picture containing light&#10;&#10;Description automatically generated">
            <a:extLst>
              <a:ext uri="{FF2B5EF4-FFF2-40B4-BE49-F238E27FC236}">
                <a16:creationId xmlns:a16="http://schemas.microsoft.com/office/drawing/2014/main" id="{D57A0B38-BE6C-4A21-AB3F-A59F9C31A4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94667" y="4488658"/>
            <a:ext cx="637954" cy="640080"/>
          </a:xfrm>
          <a:prstGeom prst="rect">
            <a:avLst/>
          </a:prstGeom>
        </p:spPr>
      </p:pic>
      <p:pic>
        <p:nvPicPr>
          <p:cNvPr id="63" name="Picture 62" descr="A close up of a sign&#10;&#10;Description automatically generated">
            <a:extLst>
              <a:ext uri="{FF2B5EF4-FFF2-40B4-BE49-F238E27FC236}">
                <a16:creationId xmlns:a16="http://schemas.microsoft.com/office/drawing/2014/main" id="{80FD3EFF-A3E9-48D3-BC98-52318A04617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50747" y="4475328"/>
            <a:ext cx="720032" cy="720032"/>
          </a:xfrm>
          <a:prstGeom prst="rect">
            <a:avLst/>
          </a:prstGeom>
        </p:spPr>
      </p:pic>
      <p:pic>
        <p:nvPicPr>
          <p:cNvPr id="64" name="Picture 63">
            <a:extLst>
              <a:ext uri="{FF2B5EF4-FFF2-40B4-BE49-F238E27FC236}">
                <a16:creationId xmlns:a16="http://schemas.microsoft.com/office/drawing/2014/main" id="{56306DD2-533E-4760-B6F3-345438FA9E1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75947" y="2869970"/>
            <a:ext cx="869632" cy="872530"/>
          </a:xfrm>
          <a:prstGeom prst="rect">
            <a:avLst/>
          </a:prstGeom>
        </p:spPr>
      </p:pic>
      <p:pic>
        <p:nvPicPr>
          <p:cNvPr id="65" name="Picture 64" descr="A picture containing light&#10;&#10;Description automatically generated">
            <a:extLst>
              <a:ext uri="{FF2B5EF4-FFF2-40B4-BE49-F238E27FC236}">
                <a16:creationId xmlns:a16="http://schemas.microsoft.com/office/drawing/2014/main" id="{C3168E59-2E47-4AD2-B2BF-D877A2D98D9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893604" y="2944991"/>
            <a:ext cx="640080" cy="640080"/>
          </a:xfrm>
          <a:prstGeom prst="rect">
            <a:avLst/>
          </a:prstGeom>
        </p:spPr>
      </p:pic>
      <p:pic>
        <p:nvPicPr>
          <p:cNvPr id="66" name="Picture 65" descr="A large clock mounted to the side&#10;&#10;Description automatically generated">
            <a:extLst>
              <a:ext uri="{FF2B5EF4-FFF2-40B4-BE49-F238E27FC236}">
                <a16:creationId xmlns:a16="http://schemas.microsoft.com/office/drawing/2014/main" id="{D76A06A9-BC8C-46B6-9301-806A249BB6F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633032" y="2944991"/>
            <a:ext cx="640080" cy="640080"/>
          </a:xfrm>
          <a:prstGeom prst="rect">
            <a:avLst/>
          </a:prstGeom>
        </p:spPr>
      </p:pic>
      <p:pic>
        <p:nvPicPr>
          <p:cNvPr id="67" name="Picture 66" descr="A picture containing drawing&#10;&#10;Description automatically generated">
            <a:extLst>
              <a:ext uri="{FF2B5EF4-FFF2-40B4-BE49-F238E27FC236}">
                <a16:creationId xmlns:a16="http://schemas.microsoft.com/office/drawing/2014/main" id="{9D10FDBB-0B29-4316-B4A3-B9CBCB23D5F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847884" y="1255150"/>
            <a:ext cx="731520" cy="731520"/>
          </a:xfrm>
          <a:prstGeom prst="rect">
            <a:avLst/>
          </a:prstGeom>
        </p:spPr>
      </p:pic>
      <p:pic>
        <p:nvPicPr>
          <p:cNvPr id="68" name="Picture 67" descr="A picture containing drawing&#10;&#10;Description automatically generated">
            <a:extLst>
              <a:ext uri="{FF2B5EF4-FFF2-40B4-BE49-F238E27FC236}">
                <a16:creationId xmlns:a16="http://schemas.microsoft.com/office/drawing/2014/main" id="{746AEAF1-74A1-44D5-B5C2-14159A9749F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069002" y="1315212"/>
            <a:ext cx="683522" cy="685800"/>
          </a:xfrm>
          <a:prstGeom prst="rect">
            <a:avLst/>
          </a:prstGeom>
        </p:spPr>
      </p:pic>
      <p:pic>
        <p:nvPicPr>
          <p:cNvPr id="69" name="Picture 68" descr="A picture containing building, light, window, drawing&#10;&#10;Description automatically generated">
            <a:extLst>
              <a:ext uri="{FF2B5EF4-FFF2-40B4-BE49-F238E27FC236}">
                <a16:creationId xmlns:a16="http://schemas.microsoft.com/office/drawing/2014/main" id="{01298D0D-A3B8-4B1A-AF5D-69A13E024EB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631966" y="1305254"/>
            <a:ext cx="642213" cy="640080"/>
          </a:xfrm>
          <a:prstGeom prst="rect">
            <a:avLst/>
          </a:prstGeom>
        </p:spPr>
      </p:pic>
      <p:sp>
        <p:nvSpPr>
          <p:cNvPr id="70" name="TextBox 69">
            <a:extLst>
              <a:ext uri="{FF2B5EF4-FFF2-40B4-BE49-F238E27FC236}">
                <a16:creationId xmlns:a16="http://schemas.microsoft.com/office/drawing/2014/main" id="{A29CACA9-9699-476F-9CE2-5481A8C00A58}"/>
              </a:ext>
            </a:extLst>
          </p:cNvPr>
          <p:cNvSpPr txBox="1"/>
          <p:nvPr/>
        </p:nvSpPr>
        <p:spPr>
          <a:xfrm>
            <a:off x="10837241" y="1963684"/>
            <a:ext cx="1147044" cy="430887"/>
          </a:xfrm>
          <a:prstGeom prst="rect">
            <a:avLst/>
          </a:prstGeom>
          <a:ln>
            <a:noFill/>
          </a:ln>
        </p:spPr>
        <p:txBody>
          <a:bodyPr wrap="square" lIns="0" tIns="0" rIns="0" bIns="0" rtlCol="0">
            <a:spAutoFit/>
          </a:bodyPr>
          <a:lstStyle/>
          <a:p>
            <a:pPr algn="ctr"/>
            <a:r>
              <a:rPr lang="en-US" sz="1400" dirty="0">
                <a:solidFill>
                  <a:schemeClr val="bg1"/>
                </a:solidFill>
                <a:latin typeface="Barlow SemiBold" panose="00000700000000000000" pitchFamily="2" charset="0"/>
                <a:cs typeface="Arial"/>
              </a:rPr>
              <a:t>MULTIPLE LOCALES</a:t>
            </a:r>
          </a:p>
        </p:txBody>
      </p:sp>
      <p:sp>
        <p:nvSpPr>
          <p:cNvPr id="71" name="TextBox 70">
            <a:extLst>
              <a:ext uri="{FF2B5EF4-FFF2-40B4-BE49-F238E27FC236}">
                <a16:creationId xmlns:a16="http://schemas.microsoft.com/office/drawing/2014/main" id="{56913E70-5743-4BD8-9FFF-83156EF7347B}"/>
              </a:ext>
            </a:extLst>
          </p:cNvPr>
          <p:cNvSpPr txBox="1"/>
          <p:nvPr/>
        </p:nvSpPr>
        <p:spPr>
          <a:xfrm>
            <a:off x="9645074" y="1963684"/>
            <a:ext cx="1137141" cy="430887"/>
          </a:xfrm>
          <a:prstGeom prst="rect">
            <a:avLst/>
          </a:prstGeom>
          <a:noFill/>
          <a:ln>
            <a:noFill/>
          </a:ln>
        </p:spPr>
        <p:txBody>
          <a:bodyPr wrap="square" lIns="0" tIns="0" rIns="0" bIns="0" rtlCol="0">
            <a:spAutoFit/>
          </a:bodyPr>
          <a:lstStyle/>
          <a:p>
            <a:pPr algn="ctr"/>
            <a:r>
              <a:rPr lang="en-US" sz="1400" dirty="0">
                <a:solidFill>
                  <a:schemeClr val="bg1"/>
                </a:solidFill>
                <a:latin typeface="Barlow SemiBold" panose="00000700000000000000" pitchFamily="2" charset="0"/>
                <a:cs typeface="Arial"/>
              </a:rPr>
              <a:t>MULTIPLE</a:t>
            </a:r>
          </a:p>
          <a:p>
            <a:pPr algn="ctr"/>
            <a:r>
              <a:rPr lang="en-US" sz="1400" dirty="0">
                <a:solidFill>
                  <a:schemeClr val="bg1"/>
                </a:solidFill>
                <a:latin typeface="Barlow SemiBold" panose="00000700000000000000" pitchFamily="2" charset="0"/>
                <a:cs typeface="Arial"/>
              </a:rPr>
              <a:t>SITES</a:t>
            </a:r>
          </a:p>
        </p:txBody>
      </p:sp>
      <p:sp>
        <p:nvSpPr>
          <p:cNvPr id="72" name="TextBox 71">
            <a:extLst>
              <a:ext uri="{FF2B5EF4-FFF2-40B4-BE49-F238E27FC236}">
                <a16:creationId xmlns:a16="http://schemas.microsoft.com/office/drawing/2014/main" id="{115ECA21-EA84-471F-B315-365BFDFCDFA9}"/>
              </a:ext>
            </a:extLst>
          </p:cNvPr>
          <p:cNvSpPr txBox="1"/>
          <p:nvPr/>
        </p:nvSpPr>
        <p:spPr>
          <a:xfrm>
            <a:off x="8359270" y="1963684"/>
            <a:ext cx="1187605" cy="430887"/>
          </a:xfrm>
          <a:prstGeom prst="rect">
            <a:avLst/>
          </a:prstGeom>
          <a:ln>
            <a:noFill/>
          </a:ln>
        </p:spPr>
        <p:txBody>
          <a:bodyPr wrap="square" lIns="0" tIns="0" rIns="0" bIns="0" rtlCol="0">
            <a:spAutoFit/>
          </a:bodyPr>
          <a:lstStyle/>
          <a:p>
            <a:pPr algn="ctr"/>
            <a:r>
              <a:rPr lang="en-US" sz="1400" dirty="0">
                <a:solidFill>
                  <a:schemeClr val="bg1"/>
                </a:solidFill>
                <a:latin typeface="Barlow SemiBold" panose="00000700000000000000" pitchFamily="2" charset="0"/>
                <a:cs typeface="Arial"/>
              </a:rPr>
              <a:t>SINGLE </a:t>
            </a:r>
          </a:p>
          <a:p>
            <a:pPr algn="ctr"/>
            <a:r>
              <a:rPr lang="en-US" sz="1400" dirty="0">
                <a:solidFill>
                  <a:schemeClr val="bg1"/>
                </a:solidFill>
                <a:latin typeface="Barlow SemiBold" panose="00000700000000000000" pitchFamily="2" charset="0"/>
                <a:cs typeface="Arial"/>
              </a:rPr>
              <a:t>SITE </a:t>
            </a:r>
          </a:p>
        </p:txBody>
      </p:sp>
      <p:sp>
        <p:nvSpPr>
          <p:cNvPr id="73" name="TextBox 72">
            <a:extLst>
              <a:ext uri="{FF2B5EF4-FFF2-40B4-BE49-F238E27FC236}">
                <a16:creationId xmlns:a16="http://schemas.microsoft.com/office/drawing/2014/main" id="{9F3455DE-A5DF-4124-9533-07F29F2389F7}"/>
              </a:ext>
            </a:extLst>
          </p:cNvPr>
          <p:cNvSpPr txBox="1"/>
          <p:nvPr/>
        </p:nvSpPr>
        <p:spPr>
          <a:xfrm>
            <a:off x="10837241" y="3621130"/>
            <a:ext cx="1147044" cy="215444"/>
          </a:xfrm>
          <a:prstGeom prst="rect">
            <a:avLst/>
          </a:prstGeom>
        </p:spPr>
        <p:txBody>
          <a:bodyPr wrap="square" lIns="0" tIns="0" rIns="0" bIns="0" rtlCol="0">
            <a:spAutoFit/>
          </a:bodyPr>
          <a:lstStyle/>
          <a:p>
            <a:pPr algn="ctr">
              <a:spcBef>
                <a:spcPts val="1000"/>
              </a:spcBef>
            </a:pPr>
            <a:r>
              <a:rPr lang="en-US" sz="1400" dirty="0">
                <a:solidFill>
                  <a:schemeClr val="bg1"/>
                </a:solidFill>
                <a:latin typeface="Barlow SemiBold" panose="00000700000000000000" pitchFamily="2" charset="0"/>
                <a:cs typeface="Arial"/>
              </a:rPr>
              <a:t>WEEKENDS</a:t>
            </a:r>
          </a:p>
        </p:txBody>
      </p:sp>
      <p:sp>
        <p:nvSpPr>
          <p:cNvPr id="74" name="TextBox 73">
            <a:extLst>
              <a:ext uri="{FF2B5EF4-FFF2-40B4-BE49-F238E27FC236}">
                <a16:creationId xmlns:a16="http://schemas.microsoft.com/office/drawing/2014/main" id="{7C4D6ED9-47B6-48EF-952E-0A9561FFE01C}"/>
              </a:ext>
            </a:extLst>
          </p:cNvPr>
          <p:cNvSpPr txBox="1"/>
          <p:nvPr/>
        </p:nvSpPr>
        <p:spPr>
          <a:xfrm>
            <a:off x="9584494" y="3625955"/>
            <a:ext cx="1258301" cy="215444"/>
          </a:xfrm>
          <a:prstGeom prst="rect">
            <a:avLst/>
          </a:prstGeom>
          <a:noFill/>
        </p:spPr>
        <p:txBody>
          <a:bodyPr wrap="square" lIns="0" tIns="0" rIns="0" bIns="0" rtlCol="0">
            <a:spAutoFit/>
          </a:bodyPr>
          <a:lstStyle/>
          <a:p>
            <a:pPr algn="ctr">
              <a:spcBef>
                <a:spcPts val="1000"/>
              </a:spcBef>
            </a:pPr>
            <a:r>
              <a:rPr lang="en-US" sz="1400" dirty="0">
                <a:solidFill>
                  <a:schemeClr val="bg1"/>
                </a:solidFill>
                <a:latin typeface="Barlow SemiBold" panose="00000700000000000000" pitchFamily="2" charset="0"/>
                <a:cs typeface="Arial"/>
              </a:rPr>
              <a:t>NIGHT TIME</a:t>
            </a:r>
          </a:p>
        </p:txBody>
      </p:sp>
      <p:sp>
        <p:nvSpPr>
          <p:cNvPr id="75" name="TextBox 74">
            <a:extLst>
              <a:ext uri="{FF2B5EF4-FFF2-40B4-BE49-F238E27FC236}">
                <a16:creationId xmlns:a16="http://schemas.microsoft.com/office/drawing/2014/main" id="{02BD3ACC-8056-44EF-9DCC-D53DE4845947}"/>
              </a:ext>
            </a:extLst>
          </p:cNvPr>
          <p:cNvSpPr txBox="1"/>
          <p:nvPr/>
        </p:nvSpPr>
        <p:spPr>
          <a:xfrm>
            <a:off x="8323922" y="3625189"/>
            <a:ext cx="1258301" cy="215444"/>
          </a:xfrm>
          <a:prstGeom prst="rect">
            <a:avLst/>
          </a:prstGeom>
        </p:spPr>
        <p:txBody>
          <a:bodyPr wrap="square" lIns="0" tIns="0" rIns="0" bIns="0" rtlCol="0">
            <a:spAutoFit/>
          </a:bodyPr>
          <a:lstStyle/>
          <a:p>
            <a:pPr algn="ctr">
              <a:spcBef>
                <a:spcPts val="1000"/>
              </a:spcBef>
            </a:pPr>
            <a:r>
              <a:rPr lang="en-US" sz="1400" dirty="0">
                <a:solidFill>
                  <a:schemeClr val="bg1"/>
                </a:solidFill>
                <a:latin typeface="Barlow SemiBold" panose="00000700000000000000" pitchFamily="2" charset="0"/>
                <a:cs typeface="Arial"/>
              </a:rPr>
              <a:t>DAYTIME</a:t>
            </a:r>
          </a:p>
        </p:txBody>
      </p:sp>
      <p:sp>
        <p:nvSpPr>
          <p:cNvPr id="76" name="TextBox 75">
            <a:extLst>
              <a:ext uri="{FF2B5EF4-FFF2-40B4-BE49-F238E27FC236}">
                <a16:creationId xmlns:a16="http://schemas.microsoft.com/office/drawing/2014/main" id="{B17735E0-D68C-4768-AF25-72CBD4076DD9}"/>
              </a:ext>
            </a:extLst>
          </p:cNvPr>
          <p:cNvSpPr txBox="1"/>
          <p:nvPr/>
        </p:nvSpPr>
        <p:spPr>
          <a:xfrm>
            <a:off x="10831092" y="5200564"/>
            <a:ext cx="1159342" cy="215444"/>
          </a:xfrm>
          <a:prstGeom prst="rect">
            <a:avLst/>
          </a:prstGeom>
        </p:spPr>
        <p:txBody>
          <a:bodyPr wrap="square" lIns="0" tIns="0" rIns="0" bIns="0" rtlCol="0">
            <a:spAutoFit/>
          </a:bodyPr>
          <a:lstStyle/>
          <a:p>
            <a:pPr algn="ctr">
              <a:spcBef>
                <a:spcPts val="1000"/>
              </a:spcBef>
            </a:pPr>
            <a:r>
              <a:rPr lang="en-US" sz="1400" dirty="0">
                <a:solidFill>
                  <a:schemeClr val="bg1"/>
                </a:solidFill>
                <a:latin typeface="Barlow SemiBold" panose="00000700000000000000" pitchFamily="2" charset="0"/>
                <a:cs typeface="Arial"/>
              </a:rPr>
              <a:t>ONLINE</a:t>
            </a:r>
          </a:p>
        </p:txBody>
      </p:sp>
      <p:sp>
        <p:nvSpPr>
          <p:cNvPr id="77" name="TextBox 76">
            <a:extLst>
              <a:ext uri="{FF2B5EF4-FFF2-40B4-BE49-F238E27FC236}">
                <a16:creationId xmlns:a16="http://schemas.microsoft.com/office/drawing/2014/main" id="{565491CA-FA84-4F8B-B913-5F9568D7A3E0}"/>
              </a:ext>
            </a:extLst>
          </p:cNvPr>
          <p:cNvSpPr txBox="1"/>
          <p:nvPr/>
        </p:nvSpPr>
        <p:spPr>
          <a:xfrm>
            <a:off x="9584494" y="5198480"/>
            <a:ext cx="1258301" cy="215444"/>
          </a:xfrm>
          <a:prstGeom prst="rect">
            <a:avLst/>
          </a:prstGeom>
          <a:noFill/>
        </p:spPr>
        <p:txBody>
          <a:bodyPr wrap="square" lIns="0" tIns="0" rIns="0" bIns="0" rtlCol="0">
            <a:spAutoFit/>
          </a:bodyPr>
          <a:lstStyle/>
          <a:p>
            <a:pPr algn="ctr">
              <a:spcBef>
                <a:spcPts val="1000"/>
              </a:spcBef>
            </a:pPr>
            <a:r>
              <a:rPr lang="en-US" sz="1400" dirty="0">
                <a:solidFill>
                  <a:schemeClr val="bg1"/>
                </a:solidFill>
                <a:latin typeface="Barlow SemiBold" panose="00000700000000000000" pitchFamily="2" charset="0"/>
                <a:cs typeface="Arial"/>
              </a:rPr>
              <a:t>PHONE</a:t>
            </a:r>
          </a:p>
        </p:txBody>
      </p:sp>
      <p:sp>
        <p:nvSpPr>
          <p:cNvPr id="78" name="TextBox 77">
            <a:extLst>
              <a:ext uri="{FF2B5EF4-FFF2-40B4-BE49-F238E27FC236}">
                <a16:creationId xmlns:a16="http://schemas.microsoft.com/office/drawing/2014/main" id="{3D633844-6B1D-492E-BCCB-232BDFAC39A2}"/>
              </a:ext>
            </a:extLst>
          </p:cNvPr>
          <p:cNvSpPr txBox="1"/>
          <p:nvPr/>
        </p:nvSpPr>
        <p:spPr>
          <a:xfrm>
            <a:off x="8323922" y="5199947"/>
            <a:ext cx="1258301" cy="215444"/>
          </a:xfrm>
          <a:prstGeom prst="rect">
            <a:avLst/>
          </a:prstGeom>
        </p:spPr>
        <p:txBody>
          <a:bodyPr wrap="square" lIns="0" tIns="0" rIns="0" bIns="0" rtlCol="0">
            <a:spAutoFit/>
          </a:bodyPr>
          <a:lstStyle/>
          <a:p>
            <a:pPr algn="ctr">
              <a:spcBef>
                <a:spcPts val="1000"/>
              </a:spcBef>
            </a:pPr>
            <a:r>
              <a:rPr lang="en-US" sz="1400" dirty="0">
                <a:solidFill>
                  <a:schemeClr val="bg1"/>
                </a:solidFill>
                <a:latin typeface="Barlow SemiBold" panose="00000700000000000000" pitchFamily="2" charset="0"/>
                <a:cs typeface="Arial"/>
              </a:rPr>
              <a:t>IN PERSON</a:t>
            </a:r>
          </a:p>
        </p:txBody>
      </p:sp>
      <p:sp>
        <p:nvSpPr>
          <p:cNvPr id="36" name="Slide Number Placeholder 5">
            <a:extLst>
              <a:ext uri="{FF2B5EF4-FFF2-40B4-BE49-F238E27FC236}">
                <a16:creationId xmlns:a16="http://schemas.microsoft.com/office/drawing/2014/main" id="{8985DA44-3223-4D32-A987-C3B321AE265A}"/>
              </a:ext>
            </a:extLst>
          </p:cNvPr>
          <p:cNvSpPr txBox="1">
            <a:spLocks/>
          </p:cNvSpPr>
          <p:nvPr/>
        </p:nvSpPr>
        <p:spPr>
          <a:xfrm>
            <a:off x="11576304" y="6492240"/>
            <a:ext cx="251902" cy="242857"/>
          </a:xfrm>
          <a:prstGeom prst="rect">
            <a:avLst/>
          </a:prstGeom>
        </p:spPr>
        <p:txBody>
          <a:bodyPr lIns="0" tIns="0" rIns="0" bIns="0"/>
          <a:lstStyle>
            <a:defPPr>
              <a:defRPr lang="en-US"/>
            </a:defPPr>
            <a:lvl1pPr marL="0" algn="l" defTabSz="914400" rtl="0" eaLnBrk="1" latinLnBrk="0" hangingPunct="1">
              <a:defRPr sz="1000" kern="1200" spc="0">
                <a:solidFill>
                  <a:schemeClr val="bg1"/>
                </a:solidFill>
                <a:latin typeface="Barlow SemiBold" panose="000007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pPr marL="38100">
                <a:spcBef>
                  <a:spcPts val="100"/>
                </a:spcBef>
              </a:pPr>
              <a:t>14</a:t>
            </a:fld>
            <a:endParaRPr lang="en-US" dirty="0"/>
          </a:p>
        </p:txBody>
      </p:sp>
      <p:sp>
        <p:nvSpPr>
          <p:cNvPr id="37" name="Slide Number Placeholder 4">
            <a:extLst>
              <a:ext uri="{FF2B5EF4-FFF2-40B4-BE49-F238E27FC236}">
                <a16:creationId xmlns:a16="http://schemas.microsoft.com/office/drawing/2014/main" id="{87201EA4-1879-40F7-8A3C-15B1D470E9FC}"/>
              </a:ext>
            </a:extLst>
          </p:cNvPr>
          <p:cNvSpPr txBox="1">
            <a:spLocks/>
          </p:cNvSpPr>
          <p:nvPr/>
        </p:nvSpPr>
        <p:spPr>
          <a:xfrm>
            <a:off x="11576304" y="6492240"/>
            <a:ext cx="251902" cy="242857"/>
          </a:xfrm>
          <a:prstGeom prst="rect">
            <a:avLst/>
          </a:prstGeom>
        </p:spPr>
        <p:txBody>
          <a:bodyPr lIns="0" tIns="0" rIns="0" bIns="0"/>
          <a:lstStyle>
            <a:defPPr>
              <a:defRPr lang="en-US"/>
            </a:defPPr>
            <a:lvl1pPr marL="0" algn="l" defTabSz="914400" rtl="0" eaLnBrk="1" latinLnBrk="0" hangingPunct="1">
              <a:defRPr sz="1000" kern="1200">
                <a:solidFill>
                  <a:schemeClr val="tx1"/>
                </a:solidFill>
                <a:latin typeface="Barlow SemiBold" panose="000007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pic>
        <p:nvPicPr>
          <p:cNvPr id="38" name="Picture 37">
            <a:extLst>
              <a:ext uri="{FF2B5EF4-FFF2-40B4-BE49-F238E27FC236}">
                <a16:creationId xmlns:a16="http://schemas.microsoft.com/office/drawing/2014/main" id="{8A93DB49-2307-4B96-9FB1-A26437B7642A}"/>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0363200" y="6355334"/>
            <a:ext cx="1066800" cy="266700"/>
          </a:xfrm>
          <a:prstGeom prst="rect">
            <a:avLst/>
          </a:prstGeom>
        </p:spPr>
      </p:pic>
    </p:spTree>
    <p:extLst>
      <p:ext uri="{BB962C8B-B14F-4D97-AF65-F5344CB8AC3E}">
        <p14:creationId xmlns:p14="http://schemas.microsoft.com/office/powerpoint/2010/main" val="3922954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C19DCF-2374-3F49-A119-5A78107D23ED}"/>
              </a:ext>
            </a:extLst>
          </p:cNvPr>
          <p:cNvSpPr>
            <a:spLocks noGrp="1"/>
          </p:cNvSpPr>
          <p:nvPr>
            <p:ph type="sldNum" sz="quarter" idx="10"/>
          </p:nvPr>
        </p:nvSpPr>
        <p:spPr/>
        <p:txBody>
          <a:bodyPr/>
          <a:lstStyle/>
          <a:p>
            <a:fld id="{406AAB76-5E90-4A9C-9FCF-401F619A091A}" type="slidenum">
              <a:rPr lang="en-US" smtClean="0">
                <a:solidFill>
                  <a:srgbClr val="1E5581"/>
                </a:solidFill>
              </a:rPr>
              <a:pPr/>
              <a:t>15</a:t>
            </a:fld>
            <a:endParaRPr lang="en-US" dirty="0">
              <a:solidFill>
                <a:srgbClr val="1E5581"/>
              </a:solidFill>
            </a:endParaRPr>
          </a:p>
        </p:txBody>
      </p:sp>
      <p:sp>
        <p:nvSpPr>
          <p:cNvPr id="6" name="Title 5">
            <a:extLst>
              <a:ext uri="{FF2B5EF4-FFF2-40B4-BE49-F238E27FC236}">
                <a16:creationId xmlns:a16="http://schemas.microsoft.com/office/drawing/2014/main" id="{B99436F9-CE79-8749-B277-E36BE985B614}"/>
              </a:ext>
            </a:extLst>
          </p:cNvPr>
          <p:cNvSpPr>
            <a:spLocks noGrp="1"/>
          </p:cNvSpPr>
          <p:nvPr>
            <p:ph type="title"/>
          </p:nvPr>
        </p:nvSpPr>
        <p:spPr>
          <a:xfrm>
            <a:off x="808266" y="1035478"/>
            <a:ext cx="7314565" cy="709458"/>
          </a:xfrm>
        </p:spPr>
        <p:txBody>
          <a:bodyPr/>
          <a:lstStyle/>
          <a:p>
            <a:r>
              <a:rPr lang="en-US" dirty="0"/>
              <a:t>Digital transformation </a:t>
            </a:r>
          </a:p>
        </p:txBody>
      </p:sp>
      <p:cxnSp>
        <p:nvCxnSpPr>
          <p:cNvPr id="19" name="Straight Connector 18">
            <a:extLst>
              <a:ext uri="{FF2B5EF4-FFF2-40B4-BE49-F238E27FC236}">
                <a16:creationId xmlns:a16="http://schemas.microsoft.com/office/drawing/2014/main" id="{111FC616-C0DD-4822-A9D6-983514CA24E0}"/>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7" name="object 4">
            <a:extLst>
              <a:ext uri="{FF2B5EF4-FFF2-40B4-BE49-F238E27FC236}">
                <a16:creationId xmlns:a16="http://schemas.microsoft.com/office/drawing/2014/main" id="{B85F7FB9-3736-4A6A-A81C-8DA37A546138}"/>
              </a:ext>
            </a:extLst>
          </p:cNvPr>
          <p:cNvSpPr txBox="1"/>
          <p:nvPr/>
        </p:nvSpPr>
        <p:spPr>
          <a:xfrm>
            <a:off x="854430" y="1731212"/>
            <a:ext cx="5241570" cy="2800767"/>
          </a:xfrm>
          <a:prstGeom prst="rect">
            <a:avLst/>
          </a:prstGeom>
        </p:spPr>
        <p:txBody>
          <a:bodyPr vert="horz" wrap="square" lIns="0" tIns="0" rIns="0" bIns="0" rtlCol="0">
            <a:spAutoFit/>
          </a:bodyPr>
          <a:lstStyle/>
          <a:p>
            <a:pPr marL="285750" indent="-285750">
              <a:spcAft>
                <a:spcPts val="600"/>
              </a:spcAft>
              <a:buClr>
                <a:schemeClr val="accent2"/>
              </a:buClr>
              <a:buFont typeface="Arial" panose="020B0604020202020204" pitchFamily="34" charset="0"/>
              <a:buChar char="•"/>
            </a:pPr>
            <a:r>
              <a:rPr lang="en-US" dirty="0">
                <a:solidFill>
                  <a:schemeClr val="tx1"/>
                </a:solidFill>
              </a:rPr>
              <a:t>Digitize the enrollment and communication process</a:t>
            </a:r>
          </a:p>
          <a:p>
            <a:pPr marL="285750" indent="-285750">
              <a:spcAft>
                <a:spcPts val="600"/>
              </a:spcAft>
              <a:buClr>
                <a:schemeClr val="accent2"/>
              </a:buClr>
              <a:buFont typeface="Arial" panose="020B0604020202020204" pitchFamily="34" charset="0"/>
              <a:buChar char="•"/>
            </a:pPr>
            <a:r>
              <a:rPr lang="en-US" dirty="0"/>
              <a:t>Education is key — benefits are not second nature to the average employee</a:t>
            </a:r>
          </a:p>
          <a:p>
            <a:pPr marL="285750" indent="-285750">
              <a:spcAft>
                <a:spcPts val="600"/>
              </a:spcAft>
              <a:buClr>
                <a:schemeClr val="accent2"/>
              </a:buClr>
              <a:buFont typeface="Arial" panose="020B0604020202020204" pitchFamily="34" charset="0"/>
              <a:buChar char="•"/>
            </a:pPr>
            <a:r>
              <a:rPr lang="en-US" dirty="0"/>
              <a:t>Pre-communication is critical... then </a:t>
            </a:r>
            <a:r>
              <a:rPr lang="en-US" dirty="0">
                <a:ea typeface="+mn-lt"/>
                <a:cs typeface="+mn-lt"/>
              </a:rPr>
              <a:t>engagement</a:t>
            </a:r>
          </a:p>
          <a:p>
            <a:pPr marL="285750" indent="-285750">
              <a:spcAft>
                <a:spcPts val="600"/>
              </a:spcAft>
              <a:buClr>
                <a:schemeClr val="accent2"/>
              </a:buClr>
              <a:buFont typeface="Arial" panose="020B0604020202020204" pitchFamily="34" charset="0"/>
              <a:buChar char="•"/>
            </a:pPr>
            <a:r>
              <a:rPr lang="en-US" dirty="0"/>
              <a:t>Engage with a human. Screen-to-screen can be face-to-face — and very efficient</a:t>
            </a:r>
          </a:p>
          <a:p>
            <a:pPr marL="285750" indent="-285750">
              <a:spcAft>
                <a:spcPts val="600"/>
              </a:spcAft>
              <a:buClr>
                <a:schemeClr val="accent2"/>
              </a:buClr>
              <a:buFont typeface="Arial" panose="020B0604020202020204" pitchFamily="34" charset="0"/>
              <a:buChar char="•"/>
            </a:pPr>
            <a:r>
              <a:rPr lang="en-US" dirty="0">
                <a:solidFill>
                  <a:schemeClr val="tx1"/>
                </a:solidFill>
              </a:rPr>
              <a:t>Employee portals and benefits administration systems exist — at no cost </a:t>
            </a:r>
          </a:p>
        </p:txBody>
      </p:sp>
      <p:pic>
        <p:nvPicPr>
          <p:cNvPr id="18" name="Picture 17" descr="A person using a computer&#10;&#10;Description automatically generated with low confidence">
            <a:extLst>
              <a:ext uri="{FF2B5EF4-FFF2-40B4-BE49-F238E27FC236}">
                <a16:creationId xmlns:a16="http://schemas.microsoft.com/office/drawing/2014/main" id="{F7B3F8D3-1EF1-4665-A8D0-B3F0A786D4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65142" y="881813"/>
            <a:ext cx="5037113" cy="4940709"/>
          </a:xfrm>
          <a:prstGeom prst="rect">
            <a:avLst/>
          </a:prstGeom>
        </p:spPr>
      </p:pic>
    </p:spTree>
    <p:extLst>
      <p:ext uri="{BB962C8B-B14F-4D97-AF65-F5344CB8AC3E}">
        <p14:creationId xmlns:p14="http://schemas.microsoft.com/office/powerpoint/2010/main" val="58816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C19DCF-2374-3F49-A119-5A78107D23ED}"/>
              </a:ext>
            </a:extLst>
          </p:cNvPr>
          <p:cNvSpPr>
            <a:spLocks noGrp="1"/>
          </p:cNvSpPr>
          <p:nvPr>
            <p:ph type="sldNum" sz="quarter" idx="10"/>
          </p:nvPr>
        </p:nvSpPr>
        <p:spPr/>
        <p:txBody>
          <a:bodyPr/>
          <a:lstStyle/>
          <a:p>
            <a:fld id="{406AAB76-5E90-4A9C-9FCF-401F619A091A}" type="slidenum">
              <a:rPr lang="en-US" smtClean="0">
                <a:solidFill>
                  <a:srgbClr val="1E5581"/>
                </a:solidFill>
              </a:rPr>
              <a:pPr/>
              <a:t>16</a:t>
            </a:fld>
            <a:endParaRPr lang="en-US" dirty="0">
              <a:solidFill>
                <a:srgbClr val="1E5581"/>
              </a:solidFill>
            </a:endParaRPr>
          </a:p>
        </p:txBody>
      </p:sp>
      <p:sp>
        <p:nvSpPr>
          <p:cNvPr id="6" name="Title 5">
            <a:extLst>
              <a:ext uri="{FF2B5EF4-FFF2-40B4-BE49-F238E27FC236}">
                <a16:creationId xmlns:a16="http://schemas.microsoft.com/office/drawing/2014/main" id="{B99436F9-CE79-8749-B277-E36BE985B614}"/>
              </a:ext>
            </a:extLst>
          </p:cNvPr>
          <p:cNvSpPr>
            <a:spLocks noGrp="1"/>
          </p:cNvSpPr>
          <p:nvPr>
            <p:ph type="title"/>
          </p:nvPr>
        </p:nvSpPr>
        <p:spPr>
          <a:xfrm>
            <a:off x="808266" y="1035478"/>
            <a:ext cx="7314565" cy="709458"/>
          </a:xfrm>
        </p:spPr>
        <p:txBody>
          <a:bodyPr/>
          <a:lstStyle/>
          <a:p>
            <a:r>
              <a:rPr lang="en-US" dirty="0"/>
              <a:t>Enrollment customization </a:t>
            </a:r>
          </a:p>
        </p:txBody>
      </p:sp>
      <p:cxnSp>
        <p:nvCxnSpPr>
          <p:cNvPr id="19" name="Straight Connector 18">
            <a:extLst>
              <a:ext uri="{FF2B5EF4-FFF2-40B4-BE49-F238E27FC236}">
                <a16:creationId xmlns:a16="http://schemas.microsoft.com/office/drawing/2014/main" id="{111FC616-C0DD-4822-A9D6-983514CA24E0}"/>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7" name="object 4">
            <a:extLst>
              <a:ext uri="{FF2B5EF4-FFF2-40B4-BE49-F238E27FC236}">
                <a16:creationId xmlns:a16="http://schemas.microsoft.com/office/drawing/2014/main" id="{B85F7FB9-3736-4A6A-A81C-8DA37A546138}"/>
              </a:ext>
            </a:extLst>
          </p:cNvPr>
          <p:cNvSpPr txBox="1"/>
          <p:nvPr/>
        </p:nvSpPr>
        <p:spPr>
          <a:xfrm>
            <a:off x="854430" y="1731212"/>
            <a:ext cx="5241570" cy="3323987"/>
          </a:xfrm>
          <a:prstGeom prst="rect">
            <a:avLst/>
          </a:prstGeom>
        </p:spPr>
        <p:txBody>
          <a:bodyPr vert="horz" wrap="square" lIns="0" tIns="0" rIns="0" bIns="0" rtlCol="0">
            <a:spAutoFit/>
          </a:bodyPr>
          <a:lstStyle/>
          <a:p>
            <a:pPr>
              <a:buClr>
                <a:schemeClr val="accent2"/>
              </a:buClr>
            </a:pPr>
            <a:r>
              <a:rPr lang="en-US" sz="1800" dirty="0">
                <a:ea typeface="+mn-lt"/>
                <a:cs typeface="+mn-lt"/>
              </a:rPr>
              <a:t>Technology makes benefits easier and offers a better experience. The benefits industry will continue to accelerate digital transformation post-pandemic.</a:t>
            </a:r>
            <a:endParaRPr lang="en-US" baseline="30000" dirty="0">
              <a:ea typeface="+mn-lt"/>
              <a:cs typeface="+mn-lt"/>
            </a:endParaRPr>
          </a:p>
          <a:p>
            <a:pPr>
              <a:buClr>
                <a:schemeClr val="accent2"/>
              </a:buClr>
            </a:pPr>
            <a:endParaRPr lang="en-US" sz="1800" dirty="0"/>
          </a:p>
          <a:p>
            <a:pPr>
              <a:buClr>
                <a:schemeClr val="accent2"/>
              </a:buClr>
            </a:pPr>
            <a:r>
              <a:rPr lang="en-US" dirty="0">
                <a:ea typeface="+mn-lt"/>
                <a:cs typeface="+mn-lt"/>
              </a:rPr>
              <a:t>H</a:t>
            </a:r>
            <a:r>
              <a:rPr lang="en-US" sz="1800" dirty="0">
                <a:ea typeface="+mn-lt"/>
                <a:cs typeface="+mn-lt"/>
              </a:rPr>
              <a:t>uman touch will remain critical for employee education and enrollment – but in a hybrid form with both digital and human interactions. </a:t>
            </a:r>
          </a:p>
          <a:p>
            <a:pPr>
              <a:buClr>
                <a:schemeClr val="accent2"/>
              </a:buClr>
            </a:pPr>
            <a:endParaRPr lang="en-US" dirty="0">
              <a:ea typeface="+mn-lt"/>
              <a:cs typeface="+mn-lt"/>
            </a:endParaRPr>
          </a:p>
          <a:p>
            <a:pPr>
              <a:buClr>
                <a:schemeClr val="accent2"/>
              </a:buClr>
            </a:pPr>
            <a:r>
              <a:rPr lang="en-US" sz="1800" dirty="0">
                <a:ea typeface="+mn-lt"/>
                <a:cs typeface="+mn-lt"/>
              </a:rPr>
              <a:t>We’ve helped provide communications and enrollment solutions to many employers – even those in the public sector - during the pandemic.</a:t>
            </a:r>
          </a:p>
        </p:txBody>
      </p:sp>
      <p:sp>
        <p:nvSpPr>
          <p:cNvPr id="7" name="Rectangle 6">
            <a:extLst>
              <a:ext uri="{FF2B5EF4-FFF2-40B4-BE49-F238E27FC236}">
                <a16:creationId xmlns:a16="http://schemas.microsoft.com/office/drawing/2014/main" id="{3DEFCBF0-0370-42EC-91B8-47B299C79422}"/>
              </a:ext>
            </a:extLst>
          </p:cNvPr>
          <p:cNvSpPr/>
          <p:nvPr/>
        </p:nvSpPr>
        <p:spPr>
          <a:xfrm>
            <a:off x="740754" y="6314450"/>
            <a:ext cx="8996803" cy="369332"/>
          </a:xfrm>
          <a:prstGeom prst="rect">
            <a:avLst/>
          </a:prstGeom>
        </p:spPr>
        <p:txBody>
          <a:bodyPr wrap="square">
            <a:spAutoFit/>
          </a:bodyPr>
          <a:lstStyle/>
          <a:p>
            <a:r>
              <a:rPr lang="en-US" sz="900" dirty="0"/>
              <a:t>“The COVID-19 effect: high tech with human touch to optimize life insurance customer experience.” LIMRA and BCG. </a:t>
            </a:r>
          </a:p>
          <a:p>
            <a:r>
              <a:rPr lang="en-US" sz="900" dirty="0"/>
              <a:t>August 2020, "COVID-19 and life insurance customer experience." LIMRA. July 9, 2021. </a:t>
            </a:r>
          </a:p>
        </p:txBody>
      </p:sp>
      <p:graphicFrame>
        <p:nvGraphicFramePr>
          <p:cNvPr id="8" name="Chart 7">
            <a:extLst>
              <a:ext uri="{FF2B5EF4-FFF2-40B4-BE49-F238E27FC236}">
                <a16:creationId xmlns:a16="http://schemas.microsoft.com/office/drawing/2014/main" id="{689D2900-6F5A-4607-AF36-73E28438B08B}"/>
              </a:ext>
            </a:extLst>
          </p:cNvPr>
          <p:cNvGraphicFramePr/>
          <p:nvPr/>
        </p:nvGraphicFramePr>
        <p:xfrm>
          <a:off x="7141123" y="915706"/>
          <a:ext cx="4687083" cy="4906816"/>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5">
            <a:extLst>
              <a:ext uri="{FF2B5EF4-FFF2-40B4-BE49-F238E27FC236}">
                <a16:creationId xmlns:a16="http://schemas.microsoft.com/office/drawing/2014/main" id="{A08D6F81-1D9E-4959-9C02-0BD593EF8C33}"/>
              </a:ext>
            </a:extLst>
          </p:cNvPr>
          <p:cNvSpPr txBox="1">
            <a:spLocks/>
          </p:cNvSpPr>
          <p:nvPr/>
        </p:nvSpPr>
        <p:spPr>
          <a:xfrm>
            <a:off x="7290908" y="4238458"/>
            <a:ext cx="4380932" cy="709458"/>
          </a:xfrm>
          <a:prstGeom prst="rect">
            <a:avLst/>
          </a:prstGeom>
        </p:spPr>
        <p:txBody>
          <a:bodyPr lIns="0" tIns="0" rIns="0" bIns="0" anchor="t" anchorCtr="0"/>
          <a:lst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a:lstStyle>
          <a:p>
            <a:pPr algn="ctr"/>
            <a:r>
              <a:rPr lang="en-US" sz="1800" b="1" dirty="0">
                <a:solidFill>
                  <a:schemeClr val="tx1"/>
                </a:solidFill>
                <a:latin typeface="+mn-lt"/>
              </a:rPr>
              <a:t>CHANNEL PREFERENCE</a:t>
            </a:r>
          </a:p>
        </p:txBody>
      </p:sp>
    </p:spTree>
    <p:extLst>
      <p:ext uri="{BB962C8B-B14F-4D97-AF65-F5344CB8AC3E}">
        <p14:creationId xmlns:p14="http://schemas.microsoft.com/office/powerpoint/2010/main" val="1385416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9436F9-CE79-8749-B277-E36BE985B614}"/>
              </a:ext>
            </a:extLst>
          </p:cNvPr>
          <p:cNvSpPr>
            <a:spLocks noGrp="1"/>
          </p:cNvSpPr>
          <p:nvPr>
            <p:ph type="title"/>
          </p:nvPr>
        </p:nvSpPr>
        <p:spPr>
          <a:xfrm>
            <a:off x="808266" y="1035478"/>
            <a:ext cx="7314565" cy="709458"/>
          </a:xfrm>
        </p:spPr>
        <p:txBody>
          <a:bodyPr/>
          <a:lstStyle/>
          <a:p>
            <a:r>
              <a:rPr lang="en-US" dirty="0"/>
              <a:t>Boost engagement </a:t>
            </a:r>
          </a:p>
        </p:txBody>
      </p:sp>
      <p:cxnSp>
        <p:nvCxnSpPr>
          <p:cNvPr id="19" name="Straight Connector 18">
            <a:extLst>
              <a:ext uri="{FF2B5EF4-FFF2-40B4-BE49-F238E27FC236}">
                <a16:creationId xmlns:a16="http://schemas.microsoft.com/office/drawing/2014/main" id="{111FC616-C0DD-4822-A9D6-983514CA24E0}"/>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7" name="object 4">
            <a:extLst>
              <a:ext uri="{FF2B5EF4-FFF2-40B4-BE49-F238E27FC236}">
                <a16:creationId xmlns:a16="http://schemas.microsoft.com/office/drawing/2014/main" id="{B85F7FB9-3736-4A6A-A81C-8DA37A546138}"/>
              </a:ext>
            </a:extLst>
          </p:cNvPr>
          <p:cNvSpPr txBox="1"/>
          <p:nvPr/>
        </p:nvSpPr>
        <p:spPr>
          <a:xfrm>
            <a:off x="854430" y="1731212"/>
            <a:ext cx="6172012" cy="3662541"/>
          </a:xfrm>
          <a:prstGeom prst="rect">
            <a:avLst/>
          </a:prstGeom>
        </p:spPr>
        <p:txBody>
          <a:bodyPr vert="horz" wrap="square" lIns="0" tIns="0" rIns="0" bIns="0" rtlCol="0">
            <a:spAutoFit/>
          </a:bodyPr>
          <a:lstStyle/>
          <a:p>
            <a:r>
              <a:rPr lang="en-US" dirty="0">
                <a:solidFill>
                  <a:srgbClr val="082C48"/>
                </a:solidFill>
                <a:latin typeface="Barlow" panose="00000500000000000000" pitchFamily="2" charset="0"/>
              </a:rPr>
              <a:t>Benefits are only an asset if employees understand them. That’s why providing customized benefits communication and education is our top priority.</a:t>
            </a:r>
          </a:p>
          <a:p>
            <a:pPr marL="285750" indent="-285750">
              <a:buFont typeface="Arial" panose="020B0604020202020204" pitchFamily="34" charset="0"/>
              <a:buChar char="•"/>
            </a:pPr>
            <a:endParaRPr lang="en-US" dirty="0">
              <a:solidFill>
                <a:srgbClr val="082C48"/>
              </a:solidFill>
              <a:effectLst/>
              <a:latin typeface="Barlow" panose="00000500000000000000" pitchFamily="2" charset="0"/>
            </a:endParaRPr>
          </a:p>
          <a:p>
            <a:pPr marL="285750" indent="-285750">
              <a:spcAft>
                <a:spcPts val="1200"/>
              </a:spcAft>
              <a:buClr>
                <a:srgbClr val="F26C6C"/>
              </a:buClr>
              <a:buFont typeface="Arial" panose="020B0604020202020204" pitchFamily="34" charset="0"/>
              <a:buChar char="•"/>
              <a:tabLst>
                <a:tab pos="115888" algn="l"/>
              </a:tabLst>
            </a:pPr>
            <a:r>
              <a:rPr lang="en-US" dirty="0">
                <a:solidFill>
                  <a:srgbClr val="082C48"/>
                </a:solidFill>
                <a:latin typeface="Barlow" panose="00000500000000000000" pitchFamily="2" charset="0"/>
                <a:ea typeface="ヒラギノ角ゴ Pro W3" pitchFamily="29" charset="-128"/>
                <a:cs typeface="Arial" pitchFamily="34" charset="0"/>
              </a:rPr>
              <a:t>Review the benefits package available to them. </a:t>
            </a:r>
          </a:p>
          <a:p>
            <a:pPr marL="285750" indent="-285750">
              <a:spcAft>
                <a:spcPts val="1200"/>
              </a:spcAft>
              <a:buClr>
                <a:srgbClr val="F26C6C"/>
              </a:buClr>
              <a:buFont typeface="Arial" panose="020B0604020202020204" pitchFamily="34" charset="0"/>
              <a:buChar char="•"/>
              <a:tabLst>
                <a:tab pos="115888" algn="l"/>
              </a:tabLst>
            </a:pPr>
            <a:r>
              <a:rPr lang="en-US" dirty="0">
                <a:solidFill>
                  <a:srgbClr val="082C48"/>
                </a:solidFill>
                <a:latin typeface="Barlow" panose="00000500000000000000" pitchFamily="2" charset="0"/>
                <a:ea typeface="ヒラギノ角ゴ Pro W3" pitchFamily="29" charset="-128"/>
                <a:cs typeface="Arial" pitchFamily="34" charset="0"/>
              </a:rPr>
              <a:t>Discuss any changes to the plan as well as potential impacts.</a:t>
            </a:r>
          </a:p>
          <a:p>
            <a:pPr marL="285750" indent="-285750">
              <a:spcAft>
                <a:spcPts val="1200"/>
              </a:spcAft>
              <a:buClr>
                <a:srgbClr val="F26C6C"/>
              </a:buClr>
              <a:buFont typeface="Arial" panose="020B0604020202020204" pitchFamily="34" charset="0"/>
              <a:buChar char="•"/>
              <a:tabLst>
                <a:tab pos="115888" algn="l"/>
              </a:tabLst>
            </a:pPr>
            <a:r>
              <a:rPr lang="en-US" dirty="0">
                <a:solidFill>
                  <a:srgbClr val="082C48"/>
                </a:solidFill>
                <a:latin typeface="Barlow" panose="00000500000000000000" pitchFamily="2" charset="0"/>
                <a:ea typeface="ヒラギノ角ゴ Pro W3" pitchFamily="29" charset="-128"/>
                <a:cs typeface="Arial" pitchFamily="34" charset="0"/>
              </a:rPr>
              <a:t>Promote wellness programs or other new offerings such as a health savings account. </a:t>
            </a:r>
          </a:p>
          <a:p>
            <a:pPr marL="285750" indent="-285750">
              <a:spcAft>
                <a:spcPts val="1200"/>
              </a:spcAft>
              <a:buClr>
                <a:srgbClr val="F26C6C"/>
              </a:buClr>
              <a:buFont typeface="Arial" panose="020B0604020202020204" pitchFamily="34" charset="0"/>
              <a:buChar char="•"/>
              <a:tabLst>
                <a:tab pos="115888" algn="l"/>
              </a:tabLst>
            </a:pPr>
            <a:r>
              <a:rPr lang="en-US" dirty="0">
                <a:solidFill>
                  <a:srgbClr val="082C48"/>
                </a:solidFill>
                <a:latin typeface="Barlow" panose="00000500000000000000" pitchFamily="2" charset="0"/>
                <a:ea typeface="ヒラギノ角ゴ Pro W3" pitchFamily="29" charset="-128"/>
                <a:cs typeface="Arial" pitchFamily="34" charset="0"/>
              </a:rPr>
              <a:t>Prepare employees for their enrollment decisions. </a:t>
            </a:r>
          </a:p>
          <a:p>
            <a:pPr marL="285750" indent="-285750">
              <a:spcAft>
                <a:spcPts val="1200"/>
              </a:spcAft>
              <a:buClr>
                <a:srgbClr val="F26C6C"/>
              </a:buClr>
              <a:buFont typeface="Arial" panose="020B0604020202020204" pitchFamily="34" charset="0"/>
              <a:buChar char="•"/>
              <a:tabLst>
                <a:tab pos="115888" algn="l"/>
              </a:tabLst>
            </a:pPr>
            <a:r>
              <a:rPr lang="en-US" dirty="0">
                <a:solidFill>
                  <a:srgbClr val="082C48"/>
                </a:solidFill>
                <a:latin typeface="Barlow" panose="00000500000000000000" pitchFamily="2" charset="0"/>
                <a:ea typeface="ヒラギノ角ゴ Pro W3" pitchFamily="29" charset="-128"/>
                <a:cs typeface="Arial" pitchFamily="34" charset="0"/>
              </a:rPr>
              <a:t>Customize to employer and employee preferences. </a:t>
            </a:r>
          </a:p>
        </p:txBody>
      </p:sp>
      <p:pic>
        <p:nvPicPr>
          <p:cNvPr id="10" name="Picture 9" descr="A picture containing building&#10;&#10;Description automatically generated">
            <a:extLst>
              <a:ext uri="{FF2B5EF4-FFF2-40B4-BE49-F238E27FC236}">
                <a16:creationId xmlns:a16="http://schemas.microsoft.com/office/drawing/2014/main" id="{2AC9BD24-BDA2-4C4C-A9A0-6224759E9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4295"/>
            <a:ext cx="4038600" cy="6858000"/>
          </a:xfrm>
          <a:prstGeom prst="rect">
            <a:avLst/>
          </a:prstGeom>
        </p:spPr>
      </p:pic>
      <p:sp>
        <p:nvSpPr>
          <p:cNvPr id="11" name="object 37">
            <a:extLst>
              <a:ext uri="{FF2B5EF4-FFF2-40B4-BE49-F238E27FC236}">
                <a16:creationId xmlns:a16="http://schemas.microsoft.com/office/drawing/2014/main" id="{62A7D13A-5CE6-4A5C-A227-32AA0871BAB5}"/>
              </a:ext>
            </a:extLst>
          </p:cNvPr>
          <p:cNvSpPr/>
          <p:nvPr/>
        </p:nvSpPr>
        <p:spPr>
          <a:xfrm>
            <a:off x="8877846" y="740583"/>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sp>
        <p:nvSpPr>
          <p:cNvPr id="12" name="object 37">
            <a:extLst>
              <a:ext uri="{FF2B5EF4-FFF2-40B4-BE49-F238E27FC236}">
                <a16:creationId xmlns:a16="http://schemas.microsoft.com/office/drawing/2014/main" id="{544E9B89-7E33-4AF7-A348-5AA8D03B3477}"/>
              </a:ext>
            </a:extLst>
          </p:cNvPr>
          <p:cNvSpPr/>
          <p:nvPr/>
        </p:nvSpPr>
        <p:spPr>
          <a:xfrm>
            <a:off x="8877846" y="3964626"/>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sp>
        <p:nvSpPr>
          <p:cNvPr id="13" name="object 37">
            <a:extLst>
              <a:ext uri="{FF2B5EF4-FFF2-40B4-BE49-F238E27FC236}">
                <a16:creationId xmlns:a16="http://schemas.microsoft.com/office/drawing/2014/main" id="{7DD0B96D-9AB8-4E07-A6B2-0E3AF7CCFAEE}"/>
              </a:ext>
            </a:extLst>
          </p:cNvPr>
          <p:cNvSpPr/>
          <p:nvPr/>
        </p:nvSpPr>
        <p:spPr>
          <a:xfrm>
            <a:off x="10513319" y="3967198"/>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sp>
        <p:nvSpPr>
          <p:cNvPr id="14" name="object 37">
            <a:extLst>
              <a:ext uri="{FF2B5EF4-FFF2-40B4-BE49-F238E27FC236}">
                <a16:creationId xmlns:a16="http://schemas.microsoft.com/office/drawing/2014/main" id="{013BD607-D319-4434-8751-C4DCFBE8BF2A}"/>
              </a:ext>
            </a:extLst>
          </p:cNvPr>
          <p:cNvSpPr/>
          <p:nvPr/>
        </p:nvSpPr>
        <p:spPr>
          <a:xfrm>
            <a:off x="10513319" y="2355606"/>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sp>
        <p:nvSpPr>
          <p:cNvPr id="15" name="object 37">
            <a:extLst>
              <a:ext uri="{FF2B5EF4-FFF2-40B4-BE49-F238E27FC236}">
                <a16:creationId xmlns:a16="http://schemas.microsoft.com/office/drawing/2014/main" id="{58E24C23-709B-44EC-AC6A-0E0968725BD9}"/>
              </a:ext>
            </a:extLst>
          </p:cNvPr>
          <p:cNvSpPr/>
          <p:nvPr/>
        </p:nvSpPr>
        <p:spPr>
          <a:xfrm>
            <a:off x="10513319" y="728597"/>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sp>
        <p:nvSpPr>
          <p:cNvPr id="16" name="object 37">
            <a:extLst>
              <a:ext uri="{FF2B5EF4-FFF2-40B4-BE49-F238E27FC236}">
                <a16:creationId xmlns:a16="http://schemas.microsoft.com/office/drawing/2014/main" id="{A7603248-F3C9-482A-B27A-247F2ABFE542}"/>
              </a:ext>
            </a:extLst>
          </p:cNvPr>
          <p:cNvSpPr/>
          <p:nvPr/>
        </p:nvSpPr>
        <p:spPr>
          <a:xfrm>
            <a:off x="8877846" y="2355606"/>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2F6F7"/>
          </a:solidFill>
        </p:spPr>
        <p:txBody>
          <a:bodyPr wrap="square" lIns="0" tIns="0" rIns="0" bIns="0" rtlCol="0"/>
          <a:lstStyle/>
          <a:p>
            <a:endParaRPr dirty="0">
              <a:latin typeface="Barlow" panose="00000500000000000000" pitchFamily="2" charset="0"/>
            </a:endParaRPr>
          </a:p>
        </p:txBody>
      </p:sp>
      <p:grpSp>
        <p:nvGrpSpPr>
          <p:cNvPr id="18" name="Group 17">
            <a:extLst>
              <a:ext uri="{FF2B5EF4-FFF2-40B4-BE49-F238E27FC236}">
                <a16:creationId xmlns:a16="http://schemas.microsoft.com/office/drawing/2014/main" id="{6CD9CA24-7281-4DF6-8CCA-28C87CE2B83E}"/>
              </a:ext>
            </a:extLst>
          </p:cNvPr>
          <p:cNvGrpSpPr/>
          <p:nvPr/>
        </p:nvGrpSpPr>
        <p:grpSpPr>
          <a:xfrm>
            <a:off x="8914937" y="4181426"/>
            <a:ext cx="852875" cy="961468"/>
            <a:chOff x="8943607" y="668055"/>
            <a:chExt cx="852875" cy="961468"/>
          </a:xfrm>
        </p:grpSpPr>
        <p:sp>
          <p:nvSpPr>
            <p:cNvPr id="20" name="object 38">
              <a:extLst>
                <a:ext uri="{FF2B5EF4-FFF2-40B4-BE49-F238E27FC236}">
                  <a16:creationId xmlns:a16="http://schemas.microsoft.com/office/drawing/2014/main" id="{ECFEDC05-EE18-4557-86BA-2937A1E8479E}"/>
                </a:ext>
              </a:extLst>
            </p:cNvPr>
            <p:cNvSpPr txBox="1"/>
            <p:nvPr/>
          </p:nvSpPr>
          <p:spPr>
            <a:xfrm>
              <a:off x="8943607" y="1414079"/>
              <a:ext cx="852875" cy="215444"/>
            </a:xfrm>
            <a:prstGeom prst="rect">
              <a:avLst/>
            </a:prstGeom>
          </p:spPr>
          <p:txBody>
            <a:bodyPr vert="horz" wrap="square" lIns="0" tIns="0" rIns="0" bIns="0" rtlCol="0">
              <a:spAutoFit/>
            </a:bodyPr>
            <a:lstStyle/>
            <a:p>
              <a:pPr marL="12700" algn="ctr">
                <a:lnSpc>
                  <a:spcPct val="100000"/>
                </a:lnSpc>
              </a:pPr>
              <a:r>
                <a:rPr sz="1400" dirty="0">
                  <a:solidFill>
                    <a:schemeClr val="bg1"/>
                  </a:solidFill>
                  <a:latin typeface="Barlow SemiBold" panose="00000700000000000000" pitchFamily="2" charset="0"/>
                  <a:cs typeface="Arial"/>
                </a:rPr>
                <a:t>EMAILS</a:t>
              </a:r>
            </a:p>
          </p:txBody>
        </p:sp>
        <p:pic>
          <p:nvPicPr>
            <p:cNvPr id="21" name="Picture 20">
              <a:extLst>
                <a:ext uri="{FF2B5EF4-FFF2-40B4-BE49-F238E27FC236}">
                  <a16:creationId xmlns:a16="http://schemas.microsoft.com/office/drawing/2014/main" id="{0220D03C-88C1-45E3-8C7E-80A0554E8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4284" y="668055"/>
              <a:ext cx="731520" cy="731520"/>
            </a:xfrm>
            <a:prstGeom prst="rect">
              <a:avLst/>
            </a:prstGeom>
          </p:spPr>
        </p:pic>
      </p:grpSp>
      <p:grpSp>
        <p:nvGrpSpPr>
          <p:cNvPr id="22" name="Group 21">
            <a:extLst>
              <a:ext uri="{FF2B5EF4-FFF2-40B4-BE49-F238E27FC236}">
                <a16:creationId xmlns:a16="http://schemas.microsoft.com/office/drawing/2014/main" id="{956529F1-EB4B-4573-852B-61316C76E120}"/>
              </a:ext>
            </a:extLst>
          </p:cNvPr>
          <p:cNvGrpSpPr/>
          <p:nvPr/>
        </p:nvGrpSpPr>
        <p:grpSpPr>
          <a:xfrm>
            <a:off x="8747318" y="966069"/>
            <a:ext cx="1188112" cy="1171089"/>
            <a:chOff x="10258830" y="684510"/>
            <a:chExt cx="1188112" cy="1171089"/>
          </a:xfrm>
        </p:grpSpPr>
        <p:sp>
          <p:nvSpPr>
            <p:cNvPr id="23" name="object 39">
              <a:extLst>
                <a:ext uri="{FF2B5EF4-FFF2-40B4-BE49-F238E27FC236}">
                  <a16:creationId xmlns:a16="http://schemas.microsoft.com/office/drawing/2014/main" id="{8BB4F915-28DD-472B-A54D-ABB6653D0B15}"/>
                </a:ext>
              </a:extLst>
            </p:cNvPr>
            <p:cNvSpPr txBox="1"/>
            <p:nvPr/>
          </p:nvSpPr>
          <p:spPr>
            <a:xfrm>
              <a:off x="10258830" y="1424712"/>
              <a:ext cx="1188112" cy="430887"/>
            </a:xfrm>
            <a:prstGeom prst="rect">
              <a:avLst/>
            </a:prstGeom>
          </p:spPr>
          <p:txBody>
            <a:bodyPr vert="horz" wrap="square" lIns="0" tIns="0" rIns="0" bIns="0" rtlCol="0">
              <a:spAutoFit/>
            </a:bodyPr>
            <a:lstStyle/>
            <a:p>
              <a:pPr marL="12700" marR="5080" indent="-6350" algn="ctr"/>
              <a:r>
                <a:rPr sz="1400" dirty="0">
                  <a:solidFill>
                    <a:schemeClr val="bg1"/>
                  </a:solidFill>
                  <a:latin typeface="Barlow SemiBold" panose="00000700000000000000" pitchFamily="2" charset="0"/>
                  <a:cs typeface="Arial"/>
                </a:rPr>
                <a:t>DIGITAL  POSTCARDS</a:t>
              </a:r>
            </a:p>
          </p:txBody>
        </p:sp>
        <p:pic>
          <p:nvPicPr>
            <p:cNvPr id="24" name="Picture 23">
              <a:extLst>
                <a:ext uri="{FF2B5EF4-FFF2-40B4-BE49-F238E27FC236}">
                  <a16:creationId xmlns:a16="http://schemas.microsoft.com/office/drawing/2014/main" id="{60B7751F-BADA-463E-B9DF-072B921726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6442" y="684510"/>
              <a:ext cx="731520" cy="731520"/>
            </a:xfrm>
            <a:prstGeom prst="rect">
              <a:avLst/>
            </a:prstGeom>
          </p:spPr>
        </p:pic>
      </p:grpSp>
      <p:grpSp>
        <p:nvGrpSpPr>
          <p:cNvPr id="25" name="Group 24">
            <a:extLst>
              <a:ext uri="{FF2B5EF4-FFF2-40B4-BE49-F238E27FC236}">
                <a16:creationId xmlns:a16="http://schemas.microsoft.com/office/drawing/2014/main" id="{7313686F-C86A-4340-A396-09E6ED161135}"/>
              </a:ext>
            </a:extLst>
          </p:cNvPr>
          <p:cNvGrpSpPr/>
          <p:nvPr/>
        </p:nvGrpSpPr>
        <p:grpSpPr>
          <a:xfrm>
            <a:off x="10274831" y="2580496"/>
            <a:ext cx="1398446" cy="1162052"/>
            <a:chOff x="8670821" y="2460029"/>
            <a:chExt cx="1398446" cy="1162052"/>
          </a:xfrm>
        </p:grpSpPr>
        <p:sp>
          <p:nvSpPr>
            <p:cNvPr id="26" name="object 41">
              <a:extLst>
                <a:ext uri="{FF2B5EF4-FFF2-40B4-BE49-F238E27FC236}">
                  <a16:creationId xmlns:a16="http://schemas.microsoft.com/office/drawing/2014/main" id="{4AE641DF-FBDE-4E63-A9BB-64A02383DCE1}"/>
                </a:ext>
              </a:extLst>
            </p:cNvPr>
            <p:cNvSpPr txBox="1"/>
            <p:nvPr/>
          </p:nvSpPr>
          <p:spPr>
            <a:xfrm>
              <a:off x="8670821" y="3191194"/>
              <a:ext cx="1398446" cy="430887"/>
            </a:xfrm>
            <a:prstGeom prst="rect">
              <a:avLst/>
            </a:prstGeom>
          </p:spPr>
          <p:txBody>
            <a:bodyPr vert="horz" wrap="square" lIns="0" tIns="0" rIns="0" bIns="0" rtlCol="0">
              <a:spAutoFit/>
            </a:bodyPr>
            <a:lstStyle/>
            <a:p>
              <a:pPr marL="6350" marR="5080" indent="-6350" algn="ctr"/>
              <a:r>
                <a:rPr sz="1400" dirty="0">
                  <a:solidFill>
                    <a:schemeClr val="bg1"/>
                  </a:solidFill>
                  <a:latin typeface="Barlow SemiBold" panose="00000700000000000000" pitchFamily="2" charset="0"/>
                  <a:cs typeface="Arial"/>
                </a:rPr>
                <a:t>CUSTOM WEBSITES</a:t>
              </a:r>
            </a:p>
          </p:txBody>
        </p:sp>
        <p:pic>
          <p:nvPicPr>
            <p:cNvPr id="27" name="Picture 26">
              <a:extLst>
                <a:ext uri="{FF2B5EF4-FFF2-40B4-BE49-F238E27FC236}">
                  <a16:creationId xmlns:a16="http://schemas.microsoft.com/office/drawing/2014/main" id="{BC583C0B-A822-4D68-839E-5117A502CF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0636" y="2460029"/>
              <a:ext cx="731520" cy="731520"/>
            </a:xfrm>
            <a:prstGeom prst="rect">
              <a:avLst/>
            </a:prstGeom>
          </p:spPr>
        </p:pic>
      </p:grpSp>
      <p:grpSp>
        <p:nvGrpSpPr>
          <p:cNvPr id="28" name="Group 27">
            <a:extLst>
              <a:ext uri="{FF2B5EF4-FFF2-40B4-BE49-F238E27FC236}">
                <a16:creationId xmlns:a16="http://schemas.microsoft.com/office/drawing/2014/main" id="{9177EF64-FC00-49D1-8AEE-843227F27603}"/>
              </a:ext>
            </a:extLst>
          </p:cNvPr>
          <p:cNvGrpSpPr/>
          <p:nvPr/>
        </p:nvGrpSpPr>
        <p:grpSpPr>
          <a:xfrm>
            <a:off x="10480342" y="4156465"/>
            <a:ext cx="987425" cy="1417130"/>
            <a:chOff x="10462246" y="2407080"/>
            <a:chExt cx="987425" cy="1417130"/>
          </a:xfrm>
        </p:grpSpPr>
        <p:sp>
          <p:nvSpPr>
            <p:cNvPr id="29" name="object 71">
              <a:extLst>
                <a:ext uri="{FF2B5EF4-FFF2-40B4-BE49-F238E27FC236}">
                  <a16:creationId xmlns:a16="http://schemas.microsoft.com/office/drawing/2014/main" id="{ACF37FE5-3260-476D-B0CF-B7C809B16BA8}"/>
                </a:ext>
              </a:extLst>
            </p:cNvPr>
            <p:cNvSpPr txBox="1"/>
            <p:nvPr/>
          </p:nvSpPr>
          <p:spPr>
            <a:xfrm>
              <a:off x="10462246" y="3177879"/>
              <a:ext cx="987425" cy="646331"/>
            </a:xfrm>
            <a:prstGeom prst="rect">
              <a:avLst/>
            </a:prstGeom>
          </p:spPr>
          <p:txBody>
            <a:bodyPr vert="horz" wrap="square" lIns="0" tIns="0" rIns="0" bIns="0" rtlCol="0">
              <a:spAutoFit/>
            </a:bodyPr>
            <a:lstStyle/>
            <a:p>
              <a:pPr marL="6350" marR="5080" indent="6350" algn="ctr"/>
              <a:r>
                <a:rPr sz="1400" dirty="0">
                  <a:solidFill>
                    <a:schemeClr val="bg1"/>
                  </a:solidFill>
                  <a:latin typeface="Barlow SemiBold" panose="00000700000000000000" pitchFamily="2" charset="0"/>
                  <a:cs typeface="Arial"/>
                </a:rPr>
                <a:t>DIGITAL BENEFIT  BOOKLETS</a:t>
              </a:r>
            </a:p>
          </p:txBody>
        </p:sp>
        <p:pic>
          <p:nvPicPr>
            <p:cNvPr id="30" name="Picture 29">
              <a:extLst>
                <a:ext uri="{FF2B5EF4-FFF2-40B4-BE49-F238E27FC236}">
                  <a16:creationId xmlns:a16="http://schemas.microsoft.com/office/drawing/2014/main" id="{F05C102B-5F86-4EAD-97AA-6E12D8B4440C}"/>
                </a:ext>
              </a:extLst>
            </p:cNvPr>
            <p:cNvPicPr>
              <a:picLocks noChangeAspect="1"/>
            </p:cNvPicPr>
            <p:nvPr/>
          </p:nvPicPr>
          <p:blipFill rotWithShape="1">
            <a:blip r:embed="rId7">
              <a:extLst>
                <a:ext uri="{28A0092B-C50C-407E-A947-70E740481C1C}">
                  <a14:useLocalDpi xmlns:a14="http://schemas.microsoft.com/office/drawing/2010/main" val="0"/>
                </a:ext>
              </a:extLst>
            </a:blip>
            <a:srcRect t="-7182" b="14917"/>
            <a:stretch/>
          </p:blipFill>
          <p:spPr>
            <a:xfrm>
              <a:off x="10590198" y="2407080"/>
              <a:ext cx="731520" cy="674933"/>
            </a:xfrm>
            <a:prstGeom prst="rect">
              <a:avLst/>
            </a:prstGeom>
          </p:spPr>
        </p:pic>
      </p:grpSp>
      <p:sp>
        <p:nvSpPr>
          <p:cNvPr id="31" name="object 37">
            <a:extLst>
              <a:ext uri="{FF2B5EF4-FFF2-40B4-BE49-F238E27FC236}">
                <a16:creationId xmlns:a16="http://schemas.microsoft.com/office/drawing/2014/main" id="{F3D3ACF7-11DA-4BAA-AA20-81F8770A1F4D}"/>
              </a:ext>
            </a:extLst>
          </p:cNvPr>
          <p:cNvSpPr txBox="1"/>
          <p:nvPr/>
        </p:nvSpPr>
        <p:spPr>
          <a:xfrm>
            <a:off x="10480342" y="1706565"/>
            <a:ext cx="987424" cy="430887"/>
          </a:xfrm>
          <a:prstGeom prst="rect">
            <a:avLst/>
          </a:prstGeom>
        </p:spPr>
        <p:txBody>
          <a:bodyPr vert="horz" wrap="square" lIns="0" tIns="0" rIns="0" bIns="0" rtlCol="0">
            <a:spAutoFit/>
          </a:bodyPr>
          <a:lstStyle/>
          <a:p>
            <a:pPr marL="12700" marR="5080" indent="-6350" algn="ctr"/>
            <a:r>
              <a:rPr sz="1400" dirty="0">
                <a:solidFill>
                  <a:schemeClr val="bg1"/>
                </a:solidFill>
                <a:latin typeface="Barlow SemiBold" panose="00000700000000000000" pitchFamily="2" charset="0"/>
                <a:cs typeface="Arial"/>
              </a:rPr>
              <a:t>GROUP  MEETINGS</a:t>
            </a:r>
          </a:p>
        </p:txBody>
      </p:sp>
      <p:grpSp>
        <p:nvGrpSpPr>
          <p:cNvPr id="32" name="Group 31">
            <a:extLst>
              <a:ext uri="{FF2B5EF4-FFF2-40B4-BE49-F238E27FC236}">
                <a16:creationId xmlns:a16="http://schemas.microsoft.com/office/drawing/2014/main" id="{12A83907-C019-4193-8702-5E06514E3A62}"/>
              </a:ext>
            </a:extLst>
          </p:cNvPr>
          <p:cNvGrpSpPr/>
          <p:nvPr/>
        </p:nvGrpSpPr>
        <p:grpSpPr>
          <a:xfrm>
            <a:off x="8884174" y="2534145"/>
            <a:ext cx="914400" cy="1203709"/>
            <a:chOff x="8547084" y="4704925"/>
            <a:chExt cx="914400" cy="1203709"/>
          </a:xfrm>
        </p:grpSpPr>
        <p:sp>
          <p:nvSpPr>
            <p:cNvPr id="33" name="object 41">
              <a:extLst>
                <a:ext uri="{FF2B5EF4-FFF2-40B4-BE49-F238E27FC236}">
                  <a16:creationId xmlns:a16="http://schemas.microsoft.com/office/drawing/2014/main" id="{666892E3-1466-48DB-9BB4-5AAB7482B107}"/>
                </a:ext>
              </a:extLst>
            </p:cNvPr>
            <p:cNvSpPr txBox="1"/>
            <p:nvPr/>
          </p:nvSpPr>
          <p:spPr>
            <a:xfrm>
              <a:off x="8547084" y="5477747"/>
              <a:ext cx="914400" cy="430887"/>
            </a:xfrm>
            <a:prstGeom prst="rect">
              <a:avLst/>
            </a:prstGeom>
          </p:spPr>
          <p:txBody>
            <a:bodyPr vert="horz" wrap="square" lIns="0" tIns="0" rIns="0" bIns="0" rtlCol="0">
              <a:spAutoFit/>
            </a:bodyPr>
            <a:lstStyle/>
            <a:p>
              <a:pPr marL="6350" marR="5080" indent="-6350" algn="ctr"/>
              <a:r>
                <a:rPr sz="1400" dirty="0">
                  <a:solidFill>
                    <a:schemeClr val="bg1"/>
                  </a:solidFill>
                  <a:latin typeface="Barlow SemiBold" panose="00000700000000000000" pitchFamily="2" charset="0"/>
                  <a:cs typeface="Arial"/>
                </a:rPr>
                <a:t>MOBILE APPS</a:t>
              </a:r>
            </a:p>
          </p:txBody>
        </p:sp>
        <p:pic>
          <p:nvPicPr>
            <p:cNvPr id="34" name="Picture 33" descr="A close up of a sign&#10;&#10;Description automatically generated">
              <a:extLst>
                <a:ext uri="{FF2B5EF4-FFF2-40B4-BE49-F238E27FC236}">
                  <a16:creationId xmlns:a16="http://schemas.microsoft.com/office/drawing/2014/main" id="{1D3E2D18-0941-425F-A3D7-6B8C9EA18A5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11228" y="4704925"/>
              <a:ext cx="731520" cy="731520"/>
            </a:xfrm>
            <a:prstGeom prst="rect">
              <a:avLst/>
            </a:prstGeom>
          </p:spPr>
        </p:pic>
      </p:grpSp>
      <p:pic>
        <p:nvPicPr>
          <p:cNvPr id="35" name="Picture 34">
            <a:extLst>
              <a:ext uri="{FF2B5EF4-FFF2-40B4-BE49-F238E27FC236}">
                <a16:creationId xmlns:a16="http://schemas.microsoft.com/office/drawing/2014/main" id="{DFC60BCA-1D6C-4A75-96A2-2F1579312D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08294" y="781139"/>
            <a:ext cx="731520" cy="731520"/>
          </a:xfrm>
          <a:prstGeom prst="rect">
            <a:avLst/>
          </a:prstGeom>
        </p:spPr>
      </p:pic>
      <p:pic>
        <p:nvPicPr>
          <p:cNvPr id="36" name="Picture 35">
            <a:extLst>
              <a:ext uri="{FF2B5EF4-FFF2-40B4-BE49-F238E27FC236}">
                <a16:creationId xmlns:a16="http://schemas.microsoft.com/office/drawing/2014/main" id="{EFDABFBC-C111-40A7-A068-13F46825B7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08294" y="1021400"/>
            <a:ext cx="731520" cy="731520"/>
          </a:xfrm>
          <a:prstGeom prst="rect">
            <a:avLst/>
          </a:prstGeom>
        </p:spPr>
      </p:pic>
      <p:sp>
        <p:nvSpPr>
          <p:cNvPr id="37" name="Slide Number Placeholder 5">
            <a:extLst>
              <a:ext uri="{FF2B5EF4-FFF2-40B4-BE49-F238E27FC236}">
                <a16:creationId xmlns:a16="http://schemas.microsoft.com/office/drawing/2014/main" id="{C4455D7B-2E2F-428D-9E2E-6FCD365E4C24}"/>
              </a:ext>
            </a:extLst>
          </p:cNvPr>
          <p:cNvSpPr txBox="1">
            <a:spLocks/>
          </p:cNvSpPr>
          <p:nvPr/>
        </p:nvSpPr>
        <p:spPr>
          <a:xfrm>
            <a:off x="11576304" y="6492240"/>
            <a:ext cx="251902" cy="242857"/>
          </a:xfrm>
          <a:prstGeom prst="rect">
            <a:avLst/>
          </a:prstGeom>
        </p:spPr>
        <p:txBody>
          <a:bodyPr lIns="0" tIns="0" rIns="0" bIns="0"/>
          <a:lstStyle>
            <a:defPPr>
              <a:defRPr lang="en-US"/>
            </a:defPPr>
            <a:lvl1pPr marL="0" algn="l" defTabSz="914400" rtl="0" eaLnBrk="1" latinLnBrk="0" hangingPunct="1">
              <a:defRPr sz="1000" kern="1200" spc="0">
                <a:solidFill>
                  <a:schemeClr val="bg1"/>
                </a:solidFill>
                <a:latin typeface="Barlow SemiBold" panose="000007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pPr marL="38100">
                <a:spcBef>
                  <a:spcPts val="100"/>
                </a:spcBef>
              </a:pPr>
              <a:t>17</a:t>
            </a:fld>
            <a:endParaRPr lang="en-US" dirty="0"/>
          </a:p>
        </p:txBody>
      </p:sp>
      <p:pic>
        <p:nvPicPr>
          <p:cNvPr id="39" name="Picture 38">
            <a:extLst>
              <a:ext uri="{FF2B5EF4-FFF2-40B4-BE49-F238E27FC236}">
                <a16:creationId xmlns:a16="http://schemas.microsoft.com/office/drawing/2014/main" id="{CB52927C-7368-4533-BADB-F7715546CB3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363200" y="6355334"/>
            <a:ext cx="1066800" cy="266700"/>
          </a:xfrm>
          <a:prstGeom prst="rect">
            <a:avLst/>
          </a:prstGeom>
        </p:spPr>
      </p:pic>
    </p:spTree>
    <p:extLst>
      <p:ext uri="{BB962C8B-B14F-4D97-AF65-F5344CB8AC3E}">
        <p14:creationId xmlns:p14="http://schemas.microsoft.com/office/powerpoint/2010/main" val="49183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suit and tie&#10;&#10;Description automatically generated">
            <a:extLst>
              <a:ext uri="{FF2B5EF4-FFF2-40B4-BE49-F238E27FC236}">
                <a16:creationId xmlns:a16="http://schemas.microsoft.com/office/drawing/2014/main" id="{C7951CF9-57CD-8A44-9E86-5F48749F4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0"/>
            <a:ext cx="5105400" cy="6858000"/>
          </a:xfrm>
          <a:prstGeom prst="rect">
            <a:avLst/>
          </a:prstGeom>
        </p:spPr>
      </p:pic>
      <p:sp>
        <p:nvSpPr>
          <p:cNvPr id="2" name="Slide Number Placeholder 1">
            <a:extLst>
              <a:ext uri="{FF2B5EF4-FFF2-40B4-BE49-F238E27FC236}">
                <a16:creationId xmlns:a16="http://schemas.microsoft.com/office/drawing/2014/main" id="{15FB4752-2344-5B4C-A9E4-72D1DB7F1FAD}"/>
              </a:ext>
            </a:extLst>
          </p:cNvPr>
          <p:cNvSpPr>
            <a:spLocks noGrp="1"/>
          </p:cNvSpPr>
          <p:nvPr>
            <p:ph type="sldNum" sz="quarter" idx="7"/>
          </p:nvPr>
        </p:nvSpPr>
        <p:spPr>
          <a:xfrm>
            <a:off x="11575694" y="6488684"/>
            <a:ext cx="235306" cy="153888"/>
          </a:xfrm>
          <a:prstGeom prst="rect">
            <a:avLst/>
          </a:prstGeom>
        </p:spPr>
        <p:txBody>
          <a:bodyPr wrap="square" lIns="0" tIns="0" rIns="0" bIns="0">
            <a:spAutoFit/>
          </a:bodyPr>
          <a:lstStyle>
            <a:defPPr>
              <a:defRPr lang="en-US"/>
            </a:defPPr>
            <a:lvl1pPr marL="0" algn="l" defTabSz="914400" rtl="0" eaLnBrk="1" latinLnBrk="0" hangingPunct="1">
              <a:defRPr sz="1000" b="1" i="0" kern="1200" spc="0">
                <a:solidFill>
                  <a:srgbClr val="082C48"/>
                </a:solidFill>
                <a:latin typeface="Barlow SemiBold" pitchFamily="2" charset="77"/>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solidFill>
                  <a:schemeClr val="bg1"/>
                </a:solidFill>
              </a:rPr>
              <a:pPr marL="38100">
                <a:spcBef>
                  <a:spcPts val="100"/>
                </a:spcBef>
              </a:pPr>
              <a:t>18</a:t>
            </a:fld>
            <a:endParaRPr lang="en-US" spc="-90" dirty="0">
              <a:solidFill>
                <a:schemeClr val="bg1"/>
              </a:solidFill>
            </a:endParaRPr>
          </a:p>
        </p:txBody>
      </p:sp>
      <p:pic>
        <p:nvPicPr>
          <p:cNvPr id="3" name="Picture 2">
            <a:extLst>
              <a:ext uri="{FF2B5EF4-FFF2-40B4-BE49-F238E27FC236}">
                <a16:creationId xmlns:a16="http://schemas.microsoft.com/office/drawing/2014/main" id="{27390F23-ABD3-024C-B959-5F203CD10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0" y="6355334"/>
            <a:ext cx="1066800" cy="266700"/>
          </a:xfrm>
          <a:prstGeom prst="rect">
            <a:avLst/>
          </a:prstGeom>
        </p:spPr>
      </p:pic>
      <p:cxnSp>
        <p:nvCxnSpPr>
          <p:cNvPr id="11" name="Straight Connector 10">
            <a:extLst>
              <a:ext uri="{FF2B5EF4-FFF2-40B4-BE49-F238E27FC236}">
                <a16:creationId xmlns:a16="http://schemas.microsoft.com/office/drawing/2014/main" id="{F668972D-A505-4F36-AF9C-451763A2234B}"/>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2" name="object 4">
            <a:extLst>
              <a:ext uri="{FF2B5EF4-FFF2-40B4-BE49-F238E27FC236}">
                <a16:creationId xmlns:a16="http://schemas.microsoft.com/office/drawing/2014/main" id="{B9AE7B3F-1FB0-4F71-B998-50AB069F4D54}"/>
              </a:ext>
            </a:extLst>
          </p:cNvPr>
          <p:cNvSpPr txBox="1"/>
          <p:nvPr/>
        </p:nvSpPr>
        <p:spPr>
          <a:xfrm>
            <a:off x="854430" y="1731212"/>
            <a:ext cx="6232170" cy="3877985"/>
          </a:xfrm>
          <a:prstGeom prst="rect">
            <a:avLst/>
          </a:prstGeom>
        </p:spPr>
        <p:txBody>
          <a:bodyPr vert="horz" wrap="square" lIns="0" tIns="0" rIns="0" bIns="0" rtlCol="0">
            <a:spAutoFit/>
          </a:bodyPr>
          <a:lstStyle/>
          <a:p>
            <a:pPr lvl="0"/>
            <a:r>
              <a:rPr lang="en-US" b="1" dirty="0">
                <a:solidFill>
                  <a:srgbClr val="082C48"/>
                </a:solidFill>
                <a:latin typeface="Barlow" panose="00000500000000000000" pitchFamily="2" charset="0"/>
                <a:cs typeface="Arial" panose="020B0604020202020204" pitchFamily="34" charset="0"/>
              </a:rPr>
              <a:t>Ask. </a:t>
            </a:r>
            <a:r>
              <a:rPr lang="en-US" dirty="0">
                <a:solidFill>
                  <a:srgbClr val="082C48"/>
                </a:solidFill>
                <a:latin typeface="Barlow" panose="00000500000000000000" pitchFamily="2" charset="0"/>
                <a:cs typeface="Arial" panose="020B0604020202020204" pitchFamily="34" charset="0"/>
              </a:rPr>
              <a:t>Understanding what benefits are of interest to your employees will then help you determine what you can provide. </a:t>
            </a:r>
          </a:p>
          <a:p>
            <a:pPr lvl="0"/>
            <a:endParaRPr lang="en-US" dirty="0">
              <a:solidFill>
                <a:srgbClr val="082C48"/>
              </a:solidFill>
              <a:latin typeface="Barlow" panose="00000500000000000000" pitchFamily="2" charset="0"/>
              <a:cs typeface="Arial" panose="020B0604020202020204" pitchFamily="34" charset="0"/>
            </a:endParaRPr>
          </a:p>
          <a:p>
            <a:pPr lvl="0"/>
            <a:r>
              <a:rPr lang="en-US" b="1" dirty="0">
                <a:solidFill>
                  <a:srgbClr val="082C48"/>
                </a:solidFill>
                <a:latin typeface="Barlow" panose="00000500000000000000" pitchFamily="2" charset="0"/>
                <a:cs typeface="Arial" panose="020B0604020202020204" pitchFamily="34" charset="0"/>
              </a:rPr>
              <a:t>Think outside the box. </a:t>
            </a:r>
            <a:r>
              <a:rPr lang="en-US" dirty="0">
                <a:solidFill>
                  <a:srgbClr val="082C48"/>
                </a:solidFill>
                <a:latin typeface="Barlow" panose="00000500000000000000" pitchFamily="2" charset="0"/>
              </a:rPr>
              <a:t>Be innovative when developing options that fit your company’s budget and help employees protect their wallets, their health and their well-being. </a:t>
            </a:r>
          </a:p>
          <a:p>
            <a:pPr lvl="0"/>
            <a:endParaRPr lang="en-US" b="1" dirty="0">
              <a:solidFill>
                <a:srgbClr val="082C48"/>
              </a:solidFill>
              <a:latin typeface="Barlow" panose="00000500000000000000" pitchFamily="2" charset="0"/>
              <a:cs typeface="Arial" panose="020B0604020202020204" pitchFamily="34" charset="0"/>
            </a:endParaRPr>
          </a:p>
          <a:p>
            <a:pPr lvl="0"/>
            <a:r>
              <a:rPr lang="en-US" b="1" dirty="0">
                <a:solidFill>
                  <a:srgbClr val="082C48"/>
                </a:solidFill>
                <a:latin typeface="Barlow" panose="00000500000000000000" pitchFamily="2" charset="0"/>
                <a:cs typeface="Arial" panose="020B0604020202020204" pitchFamily="34" charset="0"/>
              </a:rPr>
              <a:t>Communicate. </a:t>
            </a:r>
            <a:r>
              <a:rPr lang="en-US" dirty="0">
                <a:solidFill>
                  <a:srgbClr val="082C48"/>
                </a:solidFill>
                <a:latin typeface="Barlow" panose="00000500000000000000" pitchFamily="2" charset="0"/>
              </a:rPr>
              <a:t>Each line of coverage you offer needs an accompanying communications strategy to help employees understand it and evaluate its value. </a:t>
            </a:r>
          </a:p>
          <a:p>
            <a:pPr lvl="0"/>
            <a:endParaRPr lang="en-US" dirty="0">
              <a:solidFill>
                <a:srgbClr val="082C48"/>
              </a:solidFill>
              <a:latin typeface="Barlow" panose="00000500000000000000" pitchFamily="2" charset="0"/>
            </a:endParaRPr>
          </a:p>
          <a:p>
            <a:pPr lvl="0"/>
            <a:r>
              <a:rPr lang="en-US" b="1" dirty="0">
                <a:solidFill>
                  <a:srgbClr val="082C48"/>
                </a:solidFill>
                <a:latin typeface="Barlow" panose="00000500000000000000" pitchFamily="2" charset="0"/>
                <a:cs typeface="Arial" panose="020B0604020202020204" pitchFamily="34" charset="0"/>
              </a:rPr>
              <a:t>Partner for success. </a:t>
            </a:r>
            <a:r>
              <a:rPr lang="en-US" dirty="0">
                <a:solidFill>
                  <a:srgbClr val="082C48"/>
                </a:solidFill>
                <a:latin typeface="Barlow" panose="00000500000000000000" pitchFamily="2" charset="0"/>
              </a:rPr>
              <a:t>You don’t need to exhaust your internal resources to provide a customizable benefits program. </a:t>
            </a:r>
          </a:p>
          <a:p>
            <a:pPr lvl="0"/>
            <a:endParaRPr lang="en-US" dirty="0">
              <a:solidFill>
                <a:srgbClr val="082C48"/>
              </a:solidFill>
              <a:latin typeface="Barlow" panose="00000500000000000000" pitchFamily="2" charset="0"/>
            </a:endParaRPr>
          </a:p>
        </p:txBody>
      </p:sp>
      <p:sp>
        <p:nvSpPr>
          <p:cNvPr id="13" name="Title 5">
            <a:extLst>
              <a:ext uri="{FF2B5EF4-FFF2-40B4-BE49-F238E27FC236}">
                <a16:creationId xmlns:a16="http://schemas.microsoft.com/office/drawing/2014/main" id="{4FE0B340-8681-428F-A65F-BDE7F3170CFD}"/>
              </a:ext>
            </a:extLst>
          </p:cNvPr>
          <p:cNvSpPr txBox="1">
            <a:spLocks/>
          </p:cNvSpPr>
          <p:nvPr/>
        </p:nvSpPr>
        <p:spPr>
          <a:xfrm>
            <a:off x="726378" y="978328"/>
            <a:ext cx="7314565" cy="709458"/>
          </a:xfrm>
          <a:prstGeom prst="rect">
            <a:avLst/>
          </a:prstGeom>
        </p:spPr>
        <p:txBody>
          <a:bodyPr/>
          <a:lst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a:lstStyle>
          <a:p>
            <a:r>
              <a:rPr lang="en-US" dirty="0"/>
              <a:t>Best practices</a:t>
            </a:r>
          </a:p>
        </p:txBody>
      </p:sp>
    </p:spTree>
    <p:extLst>
      <p:ext uri="{BB962C8B-B14F-4D97-AF65-F5344CB8AC3E}">
        <p14:creationId xmlns:p14="http://schemas.microsoft.com/office/powerpoint/2010/main" val="194311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C5612441-95BD-482D-99E5-174F8E9448DF}"/>
              </a:ext>
            </a:extLst>
          </p:cNvPr>
          <p:cNvPicPr>
            <a:picLocks noChangeAspect="1"/>
          </p:cNvPicPr>
          <p:nvPr/>
        </p:nvPicPr>
        <p:blipFill rotWithShape="1">
          <a:blip r:embed="rId3">
            <a:extLst>
              <a:ext uri="{28A0092B-C50C-407E-A947-70E740481C1C}">
                <a14:useLocalDpi xmlns:a14="http://schemas.microsoft.com/office/drawing/2010/main" val="0"/>
              </a:ext>
            </a:extLst>
          </a:blip>
          <a:srcRect r="2399"/>
          <a:stretch/>
        </p:blipFill>
        <p:spPr>
          <a:xfrm rot="10800000">
            <a:off x="0" y="14986"/>
            <a:ext cx="9758598" cy="6858001"/>
          </a:xfrm>
          <a:prstGeom prst="rect">
            <a:avLst/>
          </a:prstGeom>
        </p:spPr>
      </p:pic>
      <p:sp>
        <p:nvSpPr>
          <p:cNvPr id="4" name="object 4"/>
          <p:cNvSpPr txBox="1"/>
          <p:nvPr/>
        </p:nvSpPr>
        <p:spPr>
          <a:xfrm>
            <a:off x="439485" y="1694124"/>
            <a:ext cx="6009953" cy="1408078"/>
          </a:xfrm>
          <a:prstGeom prst="rect">
            <a:avLst/>
          </a:prstGeom>
        </p:spPr>
        <p:txBody>
          <a:bodyPr vert="horz" wrap="square" lIns="0" tIns="11430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arlow" pitchFamily="2" charset="77"/>
                <a:ea typeface="+mn-ea"/>
                <a:cs typeface="Arial"/>
              </a:rPr>
              <a:t>Cooperative Purchasing</a:t>
            </a:r>
          </a:p>
          <a:p>
            <a:pPr marL="12700" marR="508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Barlow" pitchFamily="2" charset="77"/>
                <a:cs typeface="Arial"/>
              </a:rPr>
              <a:t>and Employee Benefits</a:t>
            </a:r>
            <a:endParaRPr kumimoji="0" lang="en-US" sz="2800" b="0" i="0" u="none" strike="noStrike" kern="1200" cap="none" spc="0" normalizeH="0" baseline="0" noProof="0" dirty="0">
              <a:ln>
                <a:noFill/>
              </a:ln>
              <a:solidFill>
                <a:prstClr val="white"/>
              </a:solidFill>
              <a:effectLst/>
              <a:uLnTx/>
              <a:uFillTx/>
              <a:latin typeface="Barlow" pitchFamily="2" charset="77"/>
              <a:ea typeface="+mn-ea"/>
              <a:cs typeface="Arial"/>
            </a:endParaRPr>
          </a:p>
          <a:p>
            <a:pPr marL="12700" marR="508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Barlow" pitchFamily="2" charset="77"/>
              <a:ea typeface="+mn-ea"/>
              <a:cs typeface="Arial"/>
            </a:endParaRPr>
          </a:p>
        </p:txBody>
      </p:sp>
      <p:cxnSp>
        <p:nvCxnSpPr>
          <p:cNvPr id="52" name="Straight Connector 51">
            <a:extLst>
              <a:ext uri="{FF2B5EF4-FFF2-40B4-BE49-F238E27FC236}">
                <a16:creationId xmlns:a16="http://schemas.microsoft.com/office/drawing/2014/main" id="{0D8C39F9-F463-5B4C-BE92-9F8E7299142B}"/>
              </a:ext>
            </a:extLst>
          </p:cNvPr>
          <p:cNvCxnSpPr>
            <a:cxnSpLocks/>
          </p:cNvCxnSpPr>
          <p:nvPr/>
        </p:nvCxnSpPr>
        <p:spPr>
          <a:xfrm>
            <a:off x="536762" y="3730839"/>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38BEA0B0-80DE-704A-B037-4D9B2744D4DA}"/>
              </a:ext>
            </a:extLst>
          </p:cNvPr>
          <p:cNvSpPr/>
          <p:nvPr/>
        </p:nvSpPr>
        <p:spPr>
          <a:xfrm>
            <a:off x="5306685" y="11582400"/>
            <a:ext cx="310152" cy="228600"/>
          </a:xfrm>
          <a:prstGeom prst="rect">
            <a:avLst/>
          </a:prstGeom>
          <a:solidFill>
            <a:srgbClr val="E2E2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arlow"/>
              <a:ea typeface="+mn-ea"/>
              <a:cs typeface="+mn-cs"/>
            </a:endParaRPr>
          </a:p>
        </p:txBody>
      </p:sp>
      <p:sp>
        <p:nvSpPr>
          <p:cNvPr id="11" name="Subtitle 2">
            <a:extLst>
              <a:ext uri="{FF2B5EF4-FFF2-40B4-BE49-F238E27FC236}">
                <a16:creationId xmlns:a16="http://schemas.microsoft.com/office/drawing/2014/main" id="{1CFF1A4D-67D3-42EC-9C8C-AEDA8D740125}"/>
              </a:ext>
            </a:extLst>
          </p:cNvPr>
          <p:cNvSpPr txBox="1">
            <a:spLocks/>
          </p:cNvSpPr>
          <p:nvPr/>
        </p:nvSpPr>
        <p:spPr>
          <a:xfrm>
            <a:off x="439485" y="4126341"/>
            <a:ext cx="3717408" cy="655000"/>
          </a:xfrm>
          <a:prstGeom prst="rect">
            <a:avLst/>
          </a:prstGeom>
        </p:spPr>
        <p:txBody>
          <a:bodyPr/>
          <a:lstStyle>
            <a:lvl1pPr marL="0">
              <a:defRPr b="0" i="0">
                <a:latin typeface="Barlow"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prstClr val="white"/>
                </a:solidFill>
                <a:effectLst/>
                <a:uLnTx/>
                <a:uFillTx/>
                <a:latin typeface="Barlow" pitchFamily="2" charset="77"/>
                <a:ea typeface="+mn-ea"/>
                <a:cs typeface="+mn-cs"/>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Barlow" pitchFamily="2" charset="77"/>
                <a:ea typeface="+mn-ea"/>
                <a:cs typeface="+mn-cs"/>
              </a:rPr>
              <a:t>Steve Vermette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B557D9-D26B-3741-9873-FADF445BE1BE}"/>
              </a:ext>
            </a:extLst>
          </p:cNvPr>
          <p:cNvPicPr>
            <a:picLocks noChangeAspect="1"/>
          </p:cNvPicPr>
          <p:nvPr/>
        </p:nvPicPr>
        <p:blipFill rotWithShape="1">
          <a:blip r:embed="rId2"/>
          <a:srcRect b="5421"/>
          <a:stretch/>
        </p:blipFill>
        <p:spPr>
          <a:xfrm>
            <a:off x="0" y="0"/>
            <a:ext cx="12191999" cy="6858000"/>
          </a:xfrm>
          <a:prstGeom prst="rect">
            <a:avLst/>
          </a:prstGeom>
        </p:spPr>
      </p:pic>
      <p:cxnSp>
        <p:nvCxnSpPr>
          <p:cNvPr id="3" name="Straight Connector 2">
            <a:extLst>
              <a:ext uri="{FF2B5EF4-FFF2-40B4-BE49-F238E27FC236}">
                <a16:creationId xmlns:a16="http://schemas.microsoft.com/office/drawing/2014/main" id="{D5D5F736-BE3A-654C-8100-EB238FBF8721}"/>
              </a:ext>
              <a:ext uri="{C183D7F6-B498-43B3-948B-1728B52AA6E4}">
                <adec:decorative xmlns:adec="http://schemas.microsoft.com/office/drawing/2017/decorative" val="1"/>
              </a:ext>
            </a:extLst>
          </p:cNvPr>
          <p:cNvCxnSpPr>
            <a:cxnSpLocks/>
          </p:cNvCxnSpPr>
          <p:nvPr/>
        </p:nvCxnSpPr>
        <p:spPr>
          <a:xfrm>
            <a:off x="857250" y="1856321"/>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A9B3827-7D7A-2345-AFC2-AF99EADB9072}"/>
              </a:ext>
            </a:extLst>
          </p:cNvPr>
          <p:cNvSpPr/>
          <p:nvPr/>
        </p:nvSpPr>
        <p:spPr>
          <a:xfrm>
            <a:off x="736410" y="3374409"/>
            <a:ext cx="3931124" cy="646331"/>
          </a:xfrm>
          <a:prstGeom prst="rect">
            <a:avLst/>
          </a:prstGeom>
        </p:spPr>
        <p:txBody>
          <a:bodyPr wrap="square">
            <a:spAutoFit/>
          </a:bodyPr>
          <a:lstStyle/>
          <a:p>
            <a:pPr>
              <a:lnSpc>
                <a:spcPct val="100000"/>
              </a:lnSpc>
            </a:pPr>
            <a:r>
              <a:rPr lang="en-US" dirty="0">
                <a:solidFill>
                  <a:schemeClr val="bg1"/>
                </a:solidFill>
                <a:latin typeface="Barlow" pitchFamily="2" charset="77"/>
              </a:rPr>
              <a:t>Recruitment and retention strategies for a new generation of workers</a:t>
            </a:r>
          </a:p>
        </p:txBody>
      </p:sp>
      <p:pic>
        <p:nvPicPr>
          <p:cNvPr id="5" name="Picture 4" descr="Colonial Life logo">
            <a:extLst>
              <a:ext uri="{FF2B5EF4-FFF2-40B4-BE49-F238E27FC236}">
                <a16:creationId xmlns:a16="http://schemas.microsoft.com/office/drawing/2014/main" id="{715C3501-4E70-404C-89C6-B14C80CADB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5385696"/>
            <a:ext cx="1856511" cy="464128"/>
          </a:xfrm>
          <a:prstGeom prst="rect">
            <a:avLst/>
          </a:prstGeom>
        </p:spPr>
      </p:pic>
      <p:sp>
        <p:nvSpPr>
          <p:cNvPr id="6" name="Text Placeholder 2">
            <a:extLst>
              <a:ext uri="{FF2B5EF4-FFF2-40B4-BE49-F238E27FC236}">
                <a16:creationId xmlns:a16="http://schemas.microsoft.com/office/drawing/2014/main" id="{137734E8-2F4C-D847-99C7-53B5D473EAE4}"/>
              </a:ext>
            </a:extLst>
          </p:cNvPr>
          <p:cNvSpPr txBox="1">
            <a:spLocks/>
          </p:cNvSpPr>
          <p:nvPr/>
        </p:nvSpPr>
        <p:spPr>
          <a:xfrm>
            <a:off x="736410" y="2196379"/>
            <a:ext cx="4666783" cy="1627888"/>
          </a:xfrm>
          <a:prstGeom prst="rect">
            <a:avLst/>
          </a:prstGeom>
        </p:spPr>
        <p:txBody>
          <a:bodyPr/>
          <a:lstStyle>
            <a:lvl1pPr marL="18288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1pPr>
            <a:lvl2pPr marL="54864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2pPr>
            <a:lvl3pPr marL="91440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3pPr>
            <a:lvl4pPr marL="128016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4pPr>
            <a:lvl5pPr marL="164592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200"/>
              </a:lnSpc>
              <a:buNone/>
            </a:pPr>
            <a:r>
              <a:rPr lang="en-US" sz="4000" b="1" dirty="0">
                <a:solidFill>
                  <a:schemeClr val="bg1"/>
                </a:solidFill>
                <a:latin typeface="Barlow" pitchFamily="2" charset="77"/>
              </a:rPr>
              <a:t>Building a public sector workforce</a:t>
            </a:r>
          </a:p>
        </p:txBody>
      </p:sp>
    </p:spTree>
    <p:extLst>
      <p:ext uri="{BB962C8B-B14F-4D97-AF65-F5344CB8AC3E}">
        <p14:creationId xmlns:p14="http://schemas.microsoft.com/office/powerpoint/2010/main" val="347139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stone statue in front of a building&#10;&#10;Description automatically generated">
            <a:extLst>
              <a:ext uri="{FF2B5EF4-FFF2-40B4-BE49-F238E27FC236}">
                <a16:creationId xmlns:a16="http://schemas.microsoft.com/office/drawing/2014/main" id="{31A2CE36-A15B-4F02-B361-FF8322C517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9" t="5842" r="-1279" b="13557"/>
          <a:stretch/>
        </p:blipFill>
        <p:spPr>
          <a:xfrm>
            <a:off x="-74643" y="0"/>
            <a:ext cx="5695792" cy="6858000"/>
          </a:xfrm>
          <a:prstGeom prst="rect">
            <a:avLst/>
          </a:prstGeom>
        </p:spPr>
      </p:pic>
      <p:sp>
        <p:nvSpPr>
          <p:cNvPr id="11" name="Picture Placeholder 2">
            <a:extLst>
              <a:ext uri="{FF2B5EF4-FFF2-40B4-BE49-F238E27FC236}">
                <a16:creationId xmlns:a16="http://schemas.microsoft.com/office/drawing/2014/main" id="{ABD64C07-C6E4-4221-8C29-B80D3EFDDE3B}"/>
              </a:ext>
            </a:extLst>
          </p:cNvPr>
          <p:cNvSpPr txBox="1">
            <a:spLocks/>
          </p:cNvSpPr>
          <p:nvPr/>
        </p:nvSpPr>
        <p:spPr>
          <a:xfrm flipH="1">
            <a:off x="4286250" y="0"/>
            <a:ext cx="7467600" cy="6858000"/>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00" h="6858000">
                <a:moveTo>
                  <a:pt x="0" y="0"/>
                </a:moveTo>
                <a:lnTo>
                  <a:pt x="6324600" y="0"/>
                </a:lnTo>
                <a:cubicBezTo>
                  <a:pt x="6145645" y="273627"/>
                  <a:pt x="5228936" y="1482436"/>
                  <a:pt x="5237018" y="3262745"/>
                </a:cubicBezTo>
                <a:cubicBezTo>
                  <a:pt x="5225473" y="5489863"/>
                  <a:pt x="6024418" y="6428510"/>
                  <a:pt x="6324600" y="6858000"/>
                </a:cubicBezTo>
                <a:lnTo>
                  <a:pt x="0" y="6858000"/>
                </a:lnTo>
                <a:lnTo>
                  <a:pt x="0" y="0"/>
                </a:lnTo>
                <a:close/>
              </a:path>
            </a:pathLst>
          </a:custGeom>
          <a:solidFill>
            <a:schemeClr val="bg1"/>
          </a:solidFill>
        </p:spPr>
        <p:txBody>
          <a:bodyPr/>
          <a:lstStyle>
            <a:lvl1pPr marL="0" indent="0">
              <a:buFontTx/>
              <a:buNone/>
              <a:defRPr sz="1600" b="0" i="0">
                <a:solidFill>
                  <a:schemeClr val="bg1"/>
                </a:solidFill>
                <a:latin typeface="Barlow"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kern="0" dirty="0"/>
          </a:p>
        </p:txBody>
      </p:sp>
      <p:sp>
        <p:nvSpPr>
          <p:cNvPr id="6" name="object 4">
            <a:extLst>
              <a:ext uri="{FF2B5EF4-FFF2-40B4-BE49-F238E27FC236}">
                <a16:creationId xmlns:a16="http://schemas.microsoft.com/office/drawing/2014/main" id="{51186D7A-8E37-5E40-8CBB-747F3F7D0E74}"/>
              </a:ext>
            </a:extLst>
          </p:cNvPr>
          <p:cNvSpPr txBox="1">
            <a:spLocks/>
          </p:cNvSpPr>
          <p:nvPr/>
        </p:nvSpPr>
        <p:spPr>
          <a:xfrm>
            <a:off x="6096000" y="3112372"/>
            <a:ext cx="5576824" cy="3046988"/>
          </a:xfrm>
          <a:prstGeom prst="rect">
            <a:avLst/>
          </a:prstGeom>
        </p:spPr>
        <p:txBody>
          <a:bodyPr vert="horz" wrap="square" lIns="0" tIns="0" rIns="0" bIns="0" rtlCol="0">
            <a:spAutoFit/>
          </a:bodyPr>
          <a:lstStyle>
            <a:lvl1pPr marL="0">
              <a:defRPr b="0" i="0">
                <a:latin typeface="Barlow"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solidFill>
                  <a:srgbClr val="082C48"/>
                </a:solidFill>
                <a:latin typeface="Barlow" panose="00000500000000000000" pitchFamily="2" charset="0"/>
                <a:cs typeface="Arial" panose="020B0604020202020204" pitchFamily="34" charset="0"/>
              </a:rPr>
              <a:t>Combined, U.S. government agencies (federal, state  and local) represent the largest customer in the world, spending over </a:t>
            </a:r>
            <a:r>
              <a:rPr lang="en-US" baseline="30000" dirty="0">
                <a:solidFill>
                  <a:srgbClr val="082C48"/>
                </a:solidFill>
                <a:latin typeface="Barlow" panose="00000500000000000000" pitchFamily="2" charset="0"/>
                <a:cs typeface="Arial" panose="020B0604020202020204" pitchFamily="34" charset="0"/>
              </a:rPr>
              <a:t>$</a:t>
            </a:r>
            <a:r>
              <a:rPr lang="en-US" dirty="0">
                <a:solidFill>
                  <a:srgbClr val="082C48"/>
                </a:solidFill>
                <a:latin typeface="Barlow" panose="00000500000000000000" pitchFamily="2" charset="0"/>
                <a:cs typeface="Arial" panose="020B0604020202020204" pitchFamily="34" charset="0"/>
              </a:rPr>
              <a:t>7 trillion per year. </a:t>
            </a:r>
          </a:p>
          <a:p>
            <a:endParaRPr lang="en-US" dirty="0">
              <a:solidFill>
                <a:srgbClr val="082C48"/>
              </a:solidFill>
              <a:latin typeface="Barlow" panose="00000500000000000000" pitchFamily="2" charset="0"/>
              <a:cs typeface="Arial" panose="020B0604020202020204" pitchFamily="34" charset="0"/>
            </a:endParaRPr>
          </a:p>
          <a:p>
            <a:r>
              <a:rPr lang="en-US" dirty="0">
                <a:solidFill>
                  <a:srgbClr val="082C48"/>
                </a:solidFill>
                <a:latin typeface="Barlow" panose="00000500000000000000" pitchFamily="2" charset="0"/>
                <a:cs typeface="Arial" panose="020B0604020202020204" pitchFamily="34" charset="0"/>
              </a:rPr>
              <a:t>The federal government spends over </a:t>
            </a:r>
            <a:r>
              <a:rPr lang="en-US" baseline="30000" dirty="0">
                <a:solidFill>
                  <a:srgbClr val="082C48"/>
                </a:solidFill>
                <a:latin typeface="Barlow" panose="00000500000000000000" pitchFamily="2" charset="0"/>
                <a:cs typeface="Arial" panose="020B0604020202020204" pitchFamily="34" charset="0"/>
              </a:rPr>
              <a:t>$</a:t>
            </a:r>
            <a:r>
              <a:rPr lang="en-US" dirty="0">
                <a:solidFill>
                  <a:srgbClr val="082C48"/>
                </a:solidFill>
                <a:latin typeface="Barlow" panose="00000500000000000000" pitchFamily="2" charset="0"/>
                <a:cs typeface="Arial" panose="020B0604020202020204" pitchFamily="34" charset="0"/>
              </a:rPr>
              <a:t>4 trillion per year while state and local agencies spend over </a:t>
            </a:r>
            <a:r>
              <a:rPr lang="en-US" baseline="30000" dirty="0">
                <a:solidFill>
                  <a:srgbClr val="082C48"/>
                </a:solidFill>
                <a:latin typeface="Barlow" panose="00000500000000000000" pitchFamily="2" charset="0"/>
                <a:cs typeface="Arial" panose="020B0604020202020204" pitchFamily="34" charset="0"/>
              </a:rPr>
              <a:t>$</a:t>
            </a:r>
            <a:r>
              <a:rPr lang="en-US" dirty="0">
                <a:solidFill>
                  <a:srgbClr val="082C48"/>
                </a:solidFill>
                <a:latin typeface="Barlow" panose="00000500000000000000" pitchFamily="2" charset="0"/>
                <a:cs typeface="Arial" panose="020B0604020202020204" pitchFamily="34" charset="0"/>
              </a:rPr>
              <a:t>3 trillion. </a:t>
            </a:r>
          </a:p>
          <a:p>
            <a:endParaRPr lang="en-US" dirty="0">
              <a:solidFill>
                <a:srgbClr val="082C48"/>
              </a:solidFill>
              <a:latin typeface="Barlow" panose="00000500000000000000" pitchFamily="2" charset="0"/>
              <a:cs typeface="Arial" panose="020B0604020202020204" pitchFamily="34" charset="0"/>
            </a:endParaRPr>
          </a:p>
          <a:p>
            <a:r>
              <a:rPr lang="en-US" dirty="0">
                <a:solidFill>
                  <a:srgbClr val="082C48"/>
                </a:solidFill>
                <a:latin typeface="Barlow" panose="00000500000000000000" pitchFamily="2" charset="0"/>
                <a:cs typeface="Arial" panose="020B0604020202020204" pitchFamily="34" charset="0"/>
              </a:rPr>
              <a:t>Government spending is the largest industry in the U.S., representing over 13% of U.S. Gross Domestic Product (GDP) — manufacturing is second at 12% of GDP.</a:t>
            </a:r>
          </a:p>
          <a:p>
            <a:endParaRPr lang="en-US" dirty="0">
              <a:solidFill>
                <a:srgbClr val="082C48"/>
              </a:solidFill>
              <a:latin typeface="Barlow" panose="00000500000000000000" pitchFamily="2" charset="0"/>
              <a:cs typeface="Arial" panose="020B0604020202020204" pitchFamily="34" charset="0"/>
            </a:endParaRPr>
          </a:p>
        </p:txBody>
      </p:sp>
      <p:sp>
        <p:nvSpPr>
          <p:cNvPr id="8" name="object 6">
            <a:extLst>
              <a:ext uri="{FF2B5EF4-FFF2-40B4-BE49-F238E27FC236}">
                <a16:creationId xmlns:a16="http://schemas.microsoft.com/office/drawing/2014/main" id="{FC1D18E2-72A0-6245-A5CB-81390DC8CE6C}"/>
              </a:ext>
            </a:extLst>
          </p:cNvPr>
          <p:cNvSpPr txBox="1">
            <a:spLocks/>
          </p:cNvSpPr>
          <p:nvPr/>
        </p:nvSpPr>
        <p:spPr>
          <a:xfrm>
            <a:off x="6076950" y="2362411"/>
            <a:ext cx="5876925" cy="512961"/>
          </a:xfrm>
          <a:prstGeom prst="rect">
            <a:avLst/>
          </a:prstGeom>
        </p:spPr>
        <p:txBody>
          <a:bodyPr vert="horz" wrap="square" lIns="0" tIns="0" rIns="0" bIns="0" rtlCol="0">
            <a:spAutoFit/>
          </a:bodyPr>
          <a:lstStyle>
            <a:lvl1pPr>
              <a:defRPr b="0" i="0">
                <a:latin typeface="Barlow" pitchFamily="2" charset="77"/>
                <a:ea typeface="+mj-ea"/>
                <a:cs typeface="+mj-cs"/>
              </a:defRPr>
            </a:lvl1pPr>
          </a:lstStyle>
          <a:p>
            <a:pPr marL="12700" marR="5080">
              <a:lnSpc>
                <a:spcPts val="4000"/>
              </a:lnSpc>
              <a:spcBef>
                <a:spcPts val="500"/>
              </a:spcBef>
            </a:pPr>
            <a:r>
              <a:rPr lang="en-US" sz="3600" kern="0" spc="15" dirty="0">
                <a:solidFill>
                  <a:srgbClr val="19557F"/>
                </a:solidFill>
              </a:rPr>
              <a:t>Government spending </a:t>
            </a:r>
            <a:endParaRPr lang="en-US" sz="3600" kern="0" dirty="0">
              <a:solidFill>
                <a:srgbClr val="19557F"/>
              </a:solidFill>
            </a:endParaRPr>
          </a:p>
        </p:txBody>
      </p:sp>
      <p:cxnSp>
        <p:nvCxnSpPr>
          <p:cNvPr id="9" name="Straight Connector 8">
            <a:extLst>
              <a:ext uri="{FF2B5EF4-FFF2-40B4-BE49-F238E27FC236}">
                <a16:creationId xmlns:a16="http://schemas.microsoft.com/office/drawing/2014/main" id="{456FBD38-B136-4697-BA28-9F2353A120DE}"/>
              </a:ext>
            </a:extLst>
          </p:cNvPr>
          <p:cNvCxnSpPr>
            <a:cxnSpLocks/>
          </p:cNvCxnSpPr>
          <p:nvPr/>
        </p:nvCxnSpPr>
        <p:spPr>
          <a:xfrm>
            <a:off x="6095999" y="216535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7D353F7-DCB1-47C4-A615-50CE9B5F4930}"/>
              </a:ext>
            </a:extLst>
          </p:cNvPr>
          <p:cNvSpPr/>
          <p:nvPr/>
        </p:nvSpPr>
        <p:spPr>
          <a:xfrm>
            <a:off x="649469" y="6488387"/>
            <a:ext cx="3922528" cy="215444"/>
          </a:xfrm>
          <a:prstGeom prst="rect">
            <a:avLst/>
          </a:prstGeom>
        </p:spPr>
        <p:txBody>
          <a:bodyPr wrap="square" anchor="ctr">
            <a:spAutoFit/>
          </a:bodyPr>
          <a:lstStyle/>
          <a:p>
            <a:r>
              <a:rPr lang="en-US" sz="800" i="1" dirty="0">
                <a:solidFill>
                  <a:schemeClr val="bg1"/>
                </a:solidFill>
              </a:rPr>
              <a:t>McKinsey.com, A Path to Successful State </a:t>
            </a:r>
            <a:r>
              <a:rPr lang="en-US" sz="800" i="1" dirty="0">
                <a:solidFill>
                  <a:schemeClr val="bg1"/>
                </a:solidFill>
                <a:latin typeface="Barlow" panose="00000500000000000000" pitchFamily="2" charset="0"/>
              </a:rPr>
              <a:t>Procurement</a:t>
            </a:r>
            <a:r>
              <a:rPr lang="en-US" sz="800" i="1" dirty="0">
                <a:solidFill>
                  <a:schemeClr val="bg1"/>
                </a:solidFill>
              </a:rPr>
              <a:t> Transformation, May 2019</a:t>
            </a:r>
          </a:p>
        </p:txBody>
      </p:sp>
      <p:pic>
        <p:nvPicPr>
          <p:cNvPr id="12" name="Picture 11">
            <a:extLst>
              <a:ext uri="{FF2B5EF4-FFF2-40B4-BE49-F238E27FC236}">
                <a16:creationId xmlns:a16="http://schemas.microsoft.com/office/drawing/2014/main" id="{9F9496F2-570C-4A35-86A5-D79CDF586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2" y="6356368"/>
            <a:ext cx="1058528" cy="264632"/>
          </a:xfrm>
          <a:prstGeom prst="rect">
            <a:avLst/>
          </a:prstGeom>
        </p:spPr>
      </p:pic>
    </p:spTree>
    <p:extLst>
      <p:ext uri="{BB962C8B-B14F-4D97-AF65-F5344CB8AC3E}">
        <p14:creationId xmlns:p14="http://schemas.microsoft.com/office/powerpoint/2010/main" val="1520730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building&#10;&#10;Description automatically generated">
            <a:extLst>
              <a:ext uri="{FF2B5EF4-FFF2-40B4-BE49-F238E27FC236}">
                <a16:creationId xmlns:a16="http://schemas.microsoft.com/office/drawing/2014/main" id="{03EFF5A4-5727-F64C-BB41-F49FF1FCD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4295"/>
            <a:ext cx="4038600" cy="6858000"/>
          </a:xfrm>
          <a:prstGeom prst="rect">
            <a:avLst/>
          </a:prstGeom>
        </p:spPr>
      </p:pic>
      <p:sp>
        <p:nvSpPr>
          <p:cNvPr id="2" name="Slide Number Placeholder 1">
            <a:extLst>
              <a:ext uri="{FF2B5EF4-FFF2-40B4-BE49-F238E27FC236}">
                <a16:creationId xmlns:a16="http://schemas.microsoft.com/office/drawing/2014/main" id="{15FB4752-2344-5B4C-A9E4-72D1DB7F1FAD}"/>
              </a:ext>
            </a:extLst>
          </p:cNvPr>
          <p:cNvSpPr>
            <a:spLocks noGrp="1"/>
          </p:cNvSpPr>
          <p:nvPr>
            <p:ph type="sldNum" sz="quarter" idx="7"/>
          </p:nvPr>
        </p:nvSpPr>
        <p:spPr>
          <a:xfrm>
            <a:off x="11575694" y="6488684"/>
            <a:ext cx="235306" cy="153888"/>
          </a:xfrm>
          <a:prstGeom prst="rect">
            <a:avLst/>
          </a:prstGeom>
        </p:spPr>
        <p:txBody>
          <a:bodyPr wrap="square" lIns="0" tIns="0" rIns="0" bIns="0">
            <a:spAutoFit/>
          </a:bodyPr>
          <a:lstStyle>
            <a:defPPr>
              <a:defRPr lang="en-US"/>
            </a:defPPr>
            <a:lvl1pPr marL="0" algn="l" defTabSz="914400" rtl="0" eaLnBrk="1" latinLnBrk="0" hangingPunct="1">
              <a:defRPr sz="1000" b="1" i="0" kern="1200" spc="0">
                <a:solidFill>
                  <a:srgbClr val="082C48"/>
                </a:solidFill>
                <a:latin typeface="Barlow SemiBold" pitchFamily="2" charset="77"/>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pPr marL="38100">
                <a:spcBef>
                  <a:spcPts val="100"/>
                </a:spcBef>
              </a:pPr>
              <a:t>21</a:t>
            </a:fld>
            <a:endParaRPr lang="en-US" spc="-90" dirty="0">
              <a:solidFill>
                <a:schemeClr val="bg1"/>
              </a:solidFill>
            </a:endParaRPr>
          </a:p>
        </p:txBody>
      </p:sp>
      <p:pic>
        <p:nvPicPr>
          <p:cNvPr id="3" name="Picture 2">
            <a:extLst>
              <a:ext uri="{FF2B5EF4-FFF2-40B4-BE49-F238E27FC236}">
                <a16:creationId xmlns:a16="http://schemas.microsoft.com/office/drawing/2014/main" id="{27390F23-ABD3-024C-B959-5F203CD10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0" y="6355334"/>
            <a:ext cx="1066800" cy="266700"/>
          </a:xfrm>
          <a:prstGeom prst="rect">
            <a:avLst/>
          </a:prstGeom>
        </p:spPr>
      </p:pic>
      <p:cxnSp>
        <p:nvCxnSpPr>
          <p:cNvPr id="34" name="Straight Connector 33">
            <a:extLst>
              <a:ext uri="{FF2B5EF4-FFF2-40B4-BE49-F238E27FC236}">
                <a16:creationId xmlns:a16="http://schemas.microsoft.com/office/drawing/2014/main" id="{07838DEA-2E18-3844-AC18-163AE33F41BB}"/>
              </a:ext>
            </a:extLst>
          </p:cNvPr>
          <p:cNvCxnSpPr>
            <a:cxnSpLocks/>
          </p:cNvCxnSpPr>
          <p:nvPr/>
        </p:nvCxnSpPr>
        <p:spPr>
          <a:xfrm>
            <a:off x="768096" y="128905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35" name="object 3">
            <a:extLst>
              <a:ext uri="{FF2B5EF4-FFF2-40B4-BE49-F238E27FC236}">
                <a16:creationId xmlns:a16="http://schemas.microsoft.com/office/drawing/2014/main" id="{35723B0E-5D23-CA46-856A-4380B2045DC1}"/>
              </a:ext>
            </a:extLst>
          </p:cNvPr>
          <p:cNvSpPr txBox="1"/>
          <p:nvPr/>
        </p:nvSpPr>
        <p:spPr>
          <a:xfrm>
            <a:off x="694822" y="1448786"/>
            <a:ext cx="6743700" cy="553998"/>
          </a:xfrm>
          <a:prstGeom prst="rect">
            <a:avLst/>
          </a:prstGeom>
        </p:spPr>
        <p:txBody>
          <a:bodyPr vert="horz" wrap="square" lIns="0" tIns="0" rIns="0" bIns="0" rtlCol="0">
            <a:spAutoFit/>
          </a:bodyPr>
          <a:lstStyle/>
          <a:p>
            <a:pPr marL="12700">
              <a:lnSpc>
                <a:spcPct val="100000"/>
              </a:lnSpc>
              <a:spcBef>
                <a:spcPts val="100"/>
              </a:spcBef>
            </a:pPr>
            <a:r>
              <a:rPr lang="en-US" sz="3600" dirty="0">
                <a:solidFill>
                  <a:srgbClr val="175580"/>
                </a:solidFill>
                <a:latin typeface="Barlow" pitchFamily="2" charset="77"/>
                <a:cs typeface="Arial"/>
              </a:rPr>
              <a:t>Procurement process</a:t>
            </a:r>
            <a:endParaRPr sz="3600" dirty="0">
              <a:latin typeface="Barlow" pitchFamily="2" charset="77"/>
              <a:cs typeface="Arial"/>
            </a:endParaRPr>
          </a:p>
        </p:txBody>
      </p:sp>
      <p:sp>
        <p:nvSpPr>
          <p:cNvPr id="41" name="object 2">
            <a:extLst>
              <a:ext uri="{FF2B5EF4-FFF2-40B4-BE49-F238E27FC236}">
                <a16:creationId xmlns:a16="http://schemas.microsoft.com/office/drawing/2014/main" id="{D6C9FBA2-F2F7-4943-A939-232DA38DC0BD}"/>
              </a:ext>
            </a:extLst>
          </p:cNvPr>
          <p:cNvSpPr txBox="1"/>
          <p:nvPr/>
        </p:nvSpPr>
        <p:spPr>
          <a:xfrm>
            <a:off x="741630" y="2162519"/>
            <a:ext cx="6932557" cy="2408352"/>
          </a:xfrm>
          <a:prstGeom prst="rect">
            <a:avLst/>
          </a:prstGeom>
        </p:spPr>
        <p:txBody>
          <a:bodyPr vert="horz" wrap="square" lIns="0" tIns="7620" rIns="0" bIns="0" rtlCol="0">
            <a:spAutoFit/>
          </a:bodyPr>
          <a:lstStyle/>
          <a:p>
            <a:pPr>
              <a:spcAft>
                <a:spcPts val="600"/>
              </a:spcAft>
              <a:buClr>
                <a:schemeClr val="tx2"/>
              </a:buClr>
              <a:buSzPct val="95000"/>
            </a:pPr>
            <a:r>
              <a:rPr lang="en-US" b="1" dirty="0">
                <a:solidFill>
                  <a:srgbClr val="082C48"/>
                </a:solidFill>
                <a:latin typeface="Barlow" panose="00000500000000000000" pitchFamily="2" charset="0"/>
              </a:rPr>
              <a:t>Procurement teams face two decisions: </a:t>
            </a:r>
          </a:p>
          <a:p>
            <a:pPr marL="285750" indent="-285750">
              <a:spcAft>
                <a:spcPts val="600"/>
              </a:spcAft>
              <a:buClr>
                <a:schemeClr val="tx2"/>
              </a:buClr>
              <a:buSzPct val="95000"/>
              <a:buFont typeface="Arial" panose="020B0604020202020204" pitchFamily="34" charset="0"/>
              <a:buChar char="•"/>
            </a:pPr>
            <a:r>
              <a:rPr lang="en-US" dirty="0">
                <a:solidFill>
                  <a:srgbClr val="082C48"/>
                </a:solidFill>
                <a:latin typeface="Barlow" panose="00000500000000000000" pitchFamily="2" charset="0"/>
              </a:rPr>
              <a:t>What are you going to buy?</a:t>
            </a:r>
          </a:p>
          <a:p>
            <a:pPr marL="285750" indent="-285750">
              <a:spcAft>
                <a:spcPts val="600"/>
              </a:spcAft>
              <a:buClr>
                <a:schemeClr val="tx2"/>
              </a:buClr>
              <a:buSzPct val="95000"/>
              <a:buFont typeface="Arial" panose="020B0604020202020204" pitchFamily="34" charset="0"/>
              <a:buChar char="•"/>
            </a:pPr>
            <a:r>
              <a:rPr lang="en-US" dirty="0">
                <a:solidFill>
                  <a:srgbClr val="082C48"/>
                </a:solidFill>
                <a:latin typeface="Barlow" panose="00000500000000000000" pitchFamily="2" charset="0"/>
              </a:rPr>
              <a:t>How are you going to buy it?</a:t>
            </a:r>
          </a:p>
          <a:p>
            <a:pPr marL="285750" lvl="1" indent="-285750">
              <a:spcAft>
                <a:spcPts val="600"/>
              </a:spcAft>
              <a:buClr>
                <a:schemeClr val="tx2"/>
              </a:buClr>
              <a:buSzPct val="95000"/>
              <a:buFont typeface="Wingdings" panose="05000000000000000000" pitchFamily="2" charset="2"/>
              <a:buChar char="§"/>
            </a:pPr>
            <a:endParaRPr lang="en-US" dirty="0">
              <a:solidFill>
                <a:srgbClr val="082C48"/>
              </a:solidFill>
              <a:latin typeface="Barlow" panose="00000500000000000000" pitchFamily="2" charset="0"/>
            </a:endParaRPr>
          </a:p>
          <a:p>
            <a:pPr>
              <a:spcAft>
                <a:spcPts val="600"/>
              </a:spcAft>
              <a:buClr>
                <a:schemeClr val="tx2"/>
              </a:buClr>
              <a:buSzPct val="95000"/>
            </a:pPr>
            <a:r>
              <a:rPr lang="en-US" b="1" dirty="0">
                <a:solidFill>
                  <a:srgbClr val="082C48"/>
                </a:solidFill>
                <a:latin typeface="Barlow" panose="00000500000000000000" pitchFamily="2" charset="0"/>
              </a:rPr>
              <a:t>From this, they then have two choices: </a:t>
            </a:r>
          </a:p>
          <a:p>
            <a:pPr marL="285750" indent="-285750">
              <a:spcAft>
                <a:spcPts val="600"/>
              </a:spcAft>
              <a:buClr>
                <a:schemeClr val="tx2"/>
              </a:buClr>
              <a:buSzPct val="95000"/>
              <a:buFont typeface="Arial" panose="020B0604020202020204" pitchFamily="34" charset="0"/>
              <a:buChar char="•"/>
            </a:pPr>
            <a:r>
              <a:rPr lang="en-US" dirty="0">
                <a:solidFill>
                  <a:srgbClr val="082C48"/>
                </a:solidFill>
                <a:latin typeface="Barlow" panose="00000500000000000000" pitchFamily="2" charset="0"/>
              </a:rPr>
              <a:t>Do you need to bid it? </a:t>
            </a:r>
          </a:p>
          <a:p>
            <a:pPr marL="285750" indent="-285750">
              <a:spcAft>
                <a:spcPts val="600"/>
              </a:spcAft>
              <a:buClr>
                <a:schemeClr val="tx2"/>
              </a:buClr>
              <a:buSzPct val="95000"/>
              <a:buFont typeface="Arial" panose="020B0604020202020204" pitchFamily="34" charset="0"/>
              <a:buChar char="•"/>
            </a:pPr>
            <a:r>
              <a:rPr lang="en-US" dirty="0">
                <a:solidFill>
                  <a:srgbClr val="082C48"/>
                </a:solidFill>
                <a:latin typeface="Barlow" panose="00000500000000000000" pitchFamily="2" charset="0"/>
              </a:rPr>
              <a:t>Do you just need to follow a competitive bidding process? </a:t>
            </a:r>
          </a:p>
        </p:txBody>
      </p:sp>
      <p:sp>
        <p:nvSpPr>
          <p:cNvPr id="4" name="Rectangle 3">
            <a:extLst>
              <a:ext uri="{FF2B5EF4-FFF2-40B4-BE49-F238E27FC236}">
                <a16:creationId xmlns:a16="http://schemas.microsoft.com/office/drawing/2014/main" id="{ED1E9A64-10C4-418C-9C49-479612900C23}"/>
              </a:ext>
            </a:extLst>
          </p:cNvPr>
          <p:cNvSpPr/>
          <p:nvPr/>
        </p:nvSpPr>
        <p:spPr>
          <a:xfrm>
            <a:off x="8659749" y="2140634"/>
            <a:ext cx="3025902" cy="2585323"/>
          </a:xfrm>
          <a:prstGeom prst="rect">
            <a:avLst/>
          </a:prstGeom>
        </p:spPr>
        <p:txBody>
          <a:bodyPr wrap="square">
            <a:spAutoFit/>
          </a:bodyPr>
          <a:lstStyle/>
          <a:p>
            <a:r>
              <a:rPr lang="en-US" dirty="0">
                <a:solidFill>
                  <a:schemeClr val="bg1"/>
                </a:solidFill>
                <a:latin typeface="Barlow" panose="00000500000000000000" pitchFamily="2" charset="0"/>
                <a:ea typeface="Times New Roman" panose="02020603050405020304" pitchFamily="18" charset="0"/>
                <a:cs typeface="SourceSansPro-Light"/>
              </a:rPr>
              <a:t>Government buying is often referred to as procurement. </a:t>
            </a:r>
          </a:p>
          <a:p>
            <a:endParaRPr lang="en-US" dirty="0">
              <a:solidFill>
                <a:schemeClr val="bg1"/>
              </a:solidFill>
              <a:latin typeface="Barlow" panose="00000500000000000000" pitchFamily="2" charset="0"/>
              <a:ea typeface="Times New Roman" panose="02020603050405020304" pitchFamily="18" charset="0"/>
              <a:cs typeface="SourceSansPro-Light"/>
            </a:endParaRPr>
          </a:p>
          <a:p>
            <a:r>
              <a:rPr lang="en-US" dirty="0">
                <a:solidFill>
                  <a:schemeClr val="bg1"/>
                </a:solidFill>
                <a:latin typeface="Barlow" panose="00000500000000000000" pitchFamily="2" charset="0"/>
                <a:ea typeface="Calibri" panose="020F0502020204030204" pitchFamily="34" charset="0"/>
                <a:cs typeface="SourceSansPro-Light"/>
              </a:rPr>
              <a:t>Due to taxpayer dollars being spent – or impacted – the </a:t>
            </a:r>
            <a:r>
              <a:rPr lang="en-US" dirty="0">
                <a:solidFill>
                  <a:schemeClr val="bg1"/>
                </a:solidFill>
                <a:latin typeface="Barlow" panose="00000500000000000000" pitchFamily="2" charset="0"/>
                <a:ea typeface="Calibri" panose="020F0502020204030204" pitchFamily="34" charset="0"/>
                <a:cs typeface="Arial" panose="020B0604020202020204" pitchFamily="34" charset="0"/>
              </a:rPr>
              <a:t>competitive bidding process is intended to allow for a fair selection of products </a:t>
            </a:r>
            <a:r>
              <a:rPr lang="en-US" dirty="0">
                <a:solidFill>
                  <a:schemeClr val="bg1"/>
                </a:solidFill>
                <a:latin typeface="Barlow" panose="00000500000000000000" pitchFamily="2" charset="0"/>
                <a:ea typeface="Calibri" panose="020F0502020204030204" pitchFamily="34" charset="0"/>
                <a:cs typeface="SourceSansPro-Light"/>
              </a:rPr>
              <a:t>or services.</a:t>
            </a:r>
            <a:endParaRPr lang="en-US" dirty="0">
              <a:solidFill>
                <a:schemeClr val="bg1"/>
              </a:solidFill>
              <a:latin typeface="Barlow" panose="00000500000000000000" pitchFamily="2" charset="0"/>
            </a:endParaRPr>
          </a:p>
        </p:txBody>
      </p:sp>
      <p:sp>
        <p:nvSpPr>
          <p:cNvPr id="9" name="Rectangle 8">
            <a:extLst>
              <a:ext uri="{FF2B5EF4-FFF2-40B4-BE49-F238E27FC236}">
                <a16:creationId xmlns:a16="http://schemas.microsoft.com/office/drawing/2014/main" id="{78092E6B-470C-45D7-BDD7-74FB13515941}"/>
              </a:ext>
            </a:extLst>
          </p:cNvPr>
          <p:cNvSpPr/>
          <p:nvPr/>
        </p:nvSpPr>
        <p:spPr>
          <a:xfrm>
            <a:off x="641657" y="6286500"/>
            <a:ext cx="6096000" cy="400110"/>
          </a:xfrm>
          <a:prstGeom prst="rect">
            <a:avLst/>
          </a:prstGeom>
        </p:spPr>
        <p:txBody>
          <a:bodyPr>
            <a:spAutoFit/>
          </a:bodyPr>
          <a:lstStyle/>
          <a:p>
            <a:r>
              <a:rPr lang="en-US" sz="1000" dirty="0">
                <a:solidFill>
                  <a:srgbClr val="082C48"/>
                </a:solidFill>
                <a:latin typeface="Barlow" panose="00000500000000000000" pitchFamily="2" charset="0"/>
              </a:rPr>
              <a:t>FOR INTERNAL TRAINING PURPOSES ONLY </a:t>
            </a:r>
          </a:p>
          <a:p>
            <a:r>
              <a:rPr lang="en-US" sz="1000" dirty="0">
                <a:solidFill>
                  <a:srgbClr val="082C48"/>
                </a:solidFill>
                <a:latin typeface="Barlow" panose="00000500000000000000" pitchFamily="2" charset="0"/>
              </a:rPr>
              <a:t>Any unauthorized review, use, disclosure or distribution is prohibited.  </a:t>
            </a:r>
          </a:p>
        </p:txBody>
      </p:sp>
    </p:spTree>
    <p:extLst>
      <p:ext uri="{BB962C8B-B14F-4D97-AF65-F5344CB8AC3E}">
        <p14:creationId xmlns:p14="http://schemas.microsoft.com/office/powerpoint/2010/main" val="348231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erson in a suit and tie&#10;&#10;Description automatically generated">
            <a:extLst>
              <a:ext uri="{FF2B5EF4-FFF2-40B4-BE49-F238E27FC236}">
                <a16:creationId xmlns:a16="http://schemas.microsoft.com/office/drawing/2014/main" id="{78F85456-702E-4A4E-811D-2A89C4896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0"/>
            <a:ext cx="5105400" cy="6858000"/>
          </a:xfrm>
          <a:prstGeom prst="rect">
            <a:avLst/>
          </a:prstGeom>
        </p:spPr>
      </p:pic>
      <p:sp>
        <p:nvSpPr>
          <p:cNvPr id="2" name="Slide Number Placeholder 1">
            <a:extLst>
              <a:ext uri="{FF2B5EF4-FFF2-40B4-BE49-F238E27FC236}">
                <a16:creationId xmlns:a16="http://schemas.microsoft.com/office/drawing/2014/main" id="{15FB4752-2344-5B4C-A9E4-72D1DB7F1FAD}"/>
              </a:ext>
            </a:extLst>
          </p:cNvPr>
          <p:cNvSpPr>
            <a:spLocks noGrp="1"/>
          </p:cNvSpPr>
          <p:nvPr>
            <p:ph type="sldNum" sz="quarter" idx="7"/>
          </p:nvPr>
        </p:nvSpPr>
        <p:spPr>
          <a:xfrm>
            <a:off x="11575694" y="6488684"/>
            <a:ext cx="235306" cy="153888"/>
          </a:xfrm>
          <a:prstGeom prst="rect">
            <a:avLst/>
          </a:prstGeom>
        </p:spPr>
        <p:txBody>
          <a:bodyPr wrap="square" lIns="0" tIns="0" rIns="0" bIns="0">
            <a:spAutoFit/>
          </a:bodyPr>
          <a:lstStyle>
            <a:defPPr>
              <a:defRPr lang="en-US"/>
            </a:defPPr>
            <a:lvl1pPr marL="0" algn="l" defTabSz="914400" rtl="0" eaLnBrk="1" latinLnBrk="0" hangingPunct="1">
              <a:defRPr sz="1000" b="1" i="0" kern="1200" spc="0">
                <a:solidFill>
                  <a:srgbClr val="082C48"/>
                </a:solidFill>
                <a:latin typeface="Barlow SemiBold" pitchFamily="2" charset="77"/>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pPr marL="38100">
                <a:spcBef>
                  <a:spcPts val="100"/>
                </a:spcBef>
              </a:pPr>
              <a:t>22</a:t>
            </a:fld>
            <a:endParaRPr lang="en-US" spc="-90" dirty="0">
              <a:solidFill>
                <a:schemeClr val="bg1"/>
              </a:solidFill>
            </a:endParaRPr>
          </a:p>
        </p:txBody>
      </p:sp>
      <p:cxnSp>
        <p:nvCxnSpPr>
          <p:cNvPr id="34" name="Straight Connector 33">
            <a:extLst>
              <a:ext uri="{FF2B5EF4-FFF2-40B4-BE49-F238E27FC236}">
                <a16:creationId xmlns:a16="http://schemas.microsoft.com/office/drawing/2014/main" id="{07838DEA-2E18-3844-AC18-163AE33F41BB}"/>
              </a:ext>
            </a:extLst>
          </p:cNvPr>
          <p:cNvCxnSpPr>
            <a:cxnSpLocks/>
          </p:cNvCxnSpPr>
          <p:nvPr/>
        </p:nvCxnSpPr>
        <p:spPr>
          <a:xfrm>
            <a:off x="768096" y="128905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35" name="object 3">
            <a:extLst>
              <a:ext uri="{FF2B5EF4-FFF2-40B4-BE49-F238E27FC236}">
                <a16:creationId xmlns:a16="http://schemas.microsoft.com/office/drawing/2014/main" id="{35723B0E-5D23-CA46-856A-4380B2045DC1}"/>
              </a:ext>
            </a:extLst>
          </p:cNvPr>
          <p:cNvSpPr txBox="1"/>
          <p:nvPr/>
        </p:nvSpPr>
        <p:spPr>
          <a:xfrm>
            <a:off x="694822" y="1448786"/>
            <a:ext cx="6743700" cy="553998"/>
          </a:xfrm>
          <a:prstGeom prst="rect">
            <a:avLst/>
          </a:prstGeom>
        </p:spPr>
        <p:txBody>
          <a:bodyPr vert="horz" wrap="square" lIns="0" tIns="0" rIns="0" bIns="0" rtlCol="0">
            <a:spAutoFit/>
          </a:bodyPr>
          <a:lstStyle/>
          <a:p>
            <a:pPr marL="12700">
              <a:lnSpc>
                <a:spcPct val="100000"/>
              </a:lnSpc>
              <a:spcBef>
                <a:spcPts val="100"/>
              </a:spcBef>
            </a:pPr>
            <a:r>
              <a:rPr lang="en-US" sz="3600" dirty="0">
                <a:solidFill>
                  <a:srgbClr val="175580"/>
                </a:solidFill>
                <a:latin typeface="Barlow" pitchFamily="2" charset="77"/>
                <a:cs typeface="Arial"/>
              </a:rPr>
              <a:t>Request for proposal </a:t>
            </a:r>
            <a:endParaRPr sz="3600" dirty="0">
              <a:latin typeface="Barlow" pitchFamily="2" charset="77"/>
              <a:cs typeface="Arial"/>
            </a:endParaRPr>
          </a:p>
        </p:txBody>
      </p:sp>
      <p:sp>
        <p:nvSpPr>
          <p:cNvPr id="41" name="object 2">
            <a:extLst>
              <a:ext uri="{FF2B5EF4-FFF2-40B4-BE49-F238E27FC236}">
                <a16:creationId xmlns:a16="http://schemas.microsoft.com/office/drawing/2014/main" id="{D6C9FBA2-F2F7-4943-A939-232DA38DC0BD}"/>
              </a:ext>
            </a:extLst>
          </p:cNvPr>
          <p:cNvSpPr txBox="1"/>
          <p:nvPr/>
        </p:nvSpPr>
        <p:spPr>
          <a:xfrm>
            <a:off x="723900" y="2162519"/>
            <a:ext cx="6932557" cy="2500685"/>
          </a:xfrm>
          <a:prstGeom prst="rect">
            <a:avLst/>
          </a:prstGeom>
        </p:spPr>
        <p:txBody>
          <a:bodyPr vert="horz" wrap="square" lIns="0" tIns="7620" rIns="0" bIns="0" rtlCol="0">
            <a:spAutoFit/>
          </a:bodyPr>
          <a:lstStyle/>
          <a:p>
            <a:pPr>
              <a:defRPr/>
            </a:pPr>
            <a:r>
              <a:rPr lang="en-US" dirty="0">
                <a:solidFill>
                  <a:srgbClr val="082C48"/>
                </a:solidFill>
                <a:latin typeface="Barlow" panose="00000500000000000000" pitchFamily="2" charset="0"/>
              </a:rPr>
              <a:t>A Request For Proposal (RFP) is used to elicit bids from potential vendors for goods and services. </a:t>
            </a:r>
          </a:p>
          <a:p>
            <a:pPr>
              <a:defRPr/>
            </a:pPr>
            <a:endParaRPr lang="en-US" dirty="0">
              <a:solidFill>
                <a:srgbClr val="082C48"/>
              </a:solidFill>
              <a:latin typeface="Barlow" panose="00000500000000000000" pitchFamily="2" charset="0"/>
            </a:endParaRPr>
          </a:p>
          <a:p>
            <a:pPr>
              <a:defRPr/>
            </a:pPr>
            <a:endParaRPr lang="en-US" dirty="0">
              <a:solidFill>
                <a:srgbClr val="082C48"/>
              </a:solidFill>
              <a:latin typeface="Barlow" panose="00000500000000000000" pitchFamily="2" charset="0"/>
            </a:endParaRPr>
          </a:p>
          <a:p>
            <a:r>
              <a:rPr lang="en-US" dirty="0">
                <a:solidFill>
                  <a:srgbClr val="082C48"/>
                </a:solidFill>
                <a:latin typeface="Barlow" panose="00000500000000000000" pitchFamily="2" charset="0"/>
              </a:rPr>
              <a:t>Whether an individual city, county, school district or other local agency preparing RFPs can be very cumbersome, time-consuming and expensive.</a:t>
            </a:r>
          </a:p>
          <a:p>
            <a:endParaRPr lang="en-US" dirty="0">
              <a:solidFill>
                <a:srgbClr val="082C48"/>
              </a:solidFill>
              <a:latin typeface="Barlow" panose="00000500000000000000" pitchFamily="2" charset="0"/>
            </a:endParaRPr>
          </a:p>
          <a:p>
            <a:endParaRPr lang="en-US" dirty="0">
              <a:solidFill>
                <a:srgbClr val="082C48"/>
              </a:solidFill>
              <a:latin typeface="Barlow" panose="00000500000000000000" pitchFamily="2" charset="0"/>
            </a:endParaRPr>
          </a:p>
        </p:txBody>
      </p:sp>
      <p:pic>
        <p:nvPicPr>
          <p:cNvPr id="25" name="Picture 24">
            <a:extLst>
              <a:ext uri="{FF2B5EF4-FFF2-40B4-BE49-F238E27FC236}">
                <a16:creationId xmlns:a16="http://schemas.microsoft.com/office/drawing/2014/main" id="{7C62944E-B229-4F17-892E-CE966705F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0" y="6355334"/>
            <a:ext cx="1066800" cy="266700"/>
          </a:xfrm>
          <a:prstGeom prst="rect">
            <a:avLst/>
          </a:prstGeom>
        </p:spPr>
      </p:pic>
      <p:sp>
        <p:nvSpPr>
          <p:cNvPr id="8" name="Rectangle 7">
            <a:extLst>
              <a:ext uri="{FF2B5EF4-FFF2-40B4-BE49-F238E27FC236}">
                <a16:creationId xmlns:a16="http://schemas.microsoft.com/office/drawing/2014/main" id="{BE4D32B3-C5CE-4FDA-B513-05E6ED274E09}"/>
              </a:ext>
            </a:extLst>
          </p:cNvPr>
          <p:cNvSpPr/>
          <p:nvPr/>
        </p:nvSpPr>
        <p:spPr>
          <a:xfrm>
            <a:off x="641657" y="6286500"/>
            <a:ext cx="6096000" cy="400110"/>
          </a:xfrm>
          <a:prstGeom prst="rect">
            <a:avLst/>
          </a:prstGeom>
        </p:spPr>
        <p:txBody>
          <a:bodyPr>
            <a:spAutoFit/>
          </a:bodyPr>
          <a:lstStyle/>
          <a:p>
            <a:r>
              <a:rPr lang="en-US" sz="1000" dirty="0">
                <a:solidFill>
                  <a:srgbClr val="082C48"/>
                </a:solidFill>
                <a:latin typeface="Barlow" panose="00000500000000000000" pitchFamily="2" charset="0"/>
              </a:rPr>
              <a:t>FOR INTERNAL TRAINING PURPOSES ONLY </a:t>
            </a:r>
          </a:p>
          <a:p>
            <a:r>
              <a:rPr lang="en-US" sz="1000" dirty="0">
                <a:solidFill>
                  <a:srgbClr val="082C48"/>
                </a:solidFill>
                <a:latin typeface="Barlow" panose="00000500000000000000" pitchFamily="2" charset="0"/>
              </a:rPr>
              <a:t>Any unauthorized review, use, disclosure or distribution is prohibited.  </a:t>
            </a:r>
          </a:p>
        </p:txBody>
      </p:sp>
    </p:spTree>
    <p:extLst>
      <p:ext uri="{BB962C8B-B14F-4D97-AF65-F5344CB8AC3E}">
        <p14:creationId xmlns:p14="http://schemas.microsoft.com/office/powerpoint/2010/main" val="376977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building&#10;&#10;Description automatically generated">
            <a:extLst>
              <a:ext uri="{FF2B5EF4-FFF2-40B4-BE49-F238E27FC236}">
                <a16:creationId xmlns:a16="http://schemas.microsoft.com/office/drawing/2014/main" id="{03EFF5A4-5727-F64C-BB41-F49FF1FCD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4295"/>
            <a:ext cx="4038600" cy="6858000"/>
          </a:xfrm>
          <a:prstGeom prst="rect">
            <a:avLst/>
          </a:prstGeom>
        </p:spPr>
      </p:pic>
      <p:sp>
        <p:nvSpPr>
          <p:cNvPr id="2" name="Slide Number Placeholder 1">
            <a:extLst>
              <a:ext uri="{FF2B5EF4-FFF2-40B4-BE49-F238E27FC236}">
                <a16:creationId xmlns:a16="http://schemas.microsoft.com/office/drawing/2014/main" id="{15FB4752-2344-5B4C-A9E4-72D1DB7F1FAD}"/>
              </a:ext>
            </a:extLst>
          </p:cNvPr>
          <p:cNvSpPr>
            <a:spLocks noGrp="1"/>
          </p:cNvSpPr>
          <p:nvPr>
            <p:ph type="sldNum" sz="quarter" idx="7"/>
          </p:nvPr>
        </p:nvSpPr>
        <p:spPr>
          <a:xfrm>
            <a:off x="11575694" y="6488684"/>
            <a:ext cx="235306" cy="153888"/>
          </a:xfrm>
          <a:prstGeom prst="rect">
            <a:avLst/>
          </a:prstGeom>
        </p:spPr>
        <p:txBody>
          <a:bodyPr wrap="square" lIns="0" tIns="0" rIns="0" bIns="0">
            <a:spAutoFit/>
          </a:bodyPr>
          <a:lstStyle>
            <a:defPPr>
              <a:defRPr lang="en-US"/>
            </a:defPPr>
            <a:lvl1pPr marL="0" algn="l" defTabSz="914400" rtl="0" eaLnBrk="1" latinLnBrk="0" hangingPunct="1">
              <a:defRPr sz="1000" b="1" i="0" kern="1200" spc="0">
                <a:solidFill>
                  <a:srgbClr val="082C48"/>
                </a:solidFill>
                <a:latin typeface="Barlow SemiBold" pitchFamily="2" charset="77"/>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pPr marL="38100">
                <a:spcBef>
                  <a:spcPts val="100"/>
                </a:spcBef>
              </a:pPr>
              <a:t>23</a:t>
            </a:fld>
            <a:endParaRPr lang="en-US" spc="-90" dirty="0">
              <a:solidFill>
                <a:schemeClr val="bg1"/>
              </a:solidFill>
            </a:endParaRPr>
          </a:p>
        </p:txBody>
      </p:sp>
      <p:pic>
        <p:nvPicPr>
          <p:cNvPr id="3" name="Picture 2">
            <a:extLst>
              <a:ext uri="{FF2B5EF4-FFF2-40B4-BE49-F238E27FC236}">
                <a16:creationId xmlns:a16="http://schemas.microsoft.com/office/drawing/2014/main" id="{27390F23-ABD3-024C-B959-5F203CD10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0" y="6355334"/>
            <a:ext cx="1066800" cy="266700"/>
          </a:xfrm>
          <a:prstGeom prst="rect">
            <a:avLst/>
          </a:prstGeom>
        </p:spPr>
      </p:pic>
      <p:cxnSp>
        <p:nvCxnSpPr>
          <p:cNvPr id="34" name="Straight Connector 33">
            <a:extLst>
              <a:ext uri="{FF2B5EF4-FFF2-40B4-BE49-F238E27FC236}">
                <a16:creationId xmlns:a16="http://schemas.microsoft.com/office/drawing/2014/main" id="{07838DEA-2E18-3844-AC18-163AE33F41BB}"/>
              </a:ext>
            </a:extLst>
          </p:cNvPr>
          <p:cNvCxnSpPr>
            <a:cxnSpLocks/>
          </p:cNvCxnSpPr>
          <p:nvPr/>
        </p:nvCxnSpPr>
        <p:spPr>
          <a:xfrm>
            <a:off x="768096" y="128905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35" name="object 3">
            <a:extLst>
              <a:ext uri="{FF2B5EF4-FFF2-40B4-BE49-F238E27FC236}">
                <a16:creationId xmlns:a16="http://schemas.microsoft.com/office/drawing/2014/main" id="{35723B0E-5D23-CA46-856A-4380B2045DC1}"/>
              </a:ext>
            </a:extLst>
          </p:cNvPr>
          <p:cNvSpPr txBox="1"/>
          <p:nvPr/>
        </p:nvSpPr>
        <p:spPr>
          <a:xfrm>
            <a:off x="694822" y="1448786"/>
            <a:ext cx="6743700" cy="553998"/>
          </a:xfrm>
          <a:prstGeom prst="rect">
            <a:avLst/>
          </a:prstGeom>
        </p:spPr>
        <p:txBody>
          <a:bodyPr vert="horz" wrap="square" lIns="0" tIns="0" rIns="0" bIns="0" rtlCol="0">
            <a:spAutoFit/>
          </a:bodyPr>
          <a:lstStyle/>
          <a:p>
            <a:pPr marL="12700">
              <a:lnSpc>
                <a:spcPct val="100000"/>
              </a:lnSpc>
              <a:spcBef>
                <a:spcPts val="100"/>
              </a:spcBef>
            </a:pPr>
            <a:r>
              <a:rPr lang="en-US" sz="3600" dirty="0">
                <a:solidFill>
                  <a:srgbClr val="175580"/>
                </a:solidFill>
                <a:latin typeface="Barlow" pitchFamily="2" charset="77"/>
                <a:cs typeface="Arial"/>
              </a:rPr>
              <a:t>Cooperative purchasing</a:t>
            </a:r>
            <a:endParaRPr sz="3600" dirty="0">
              <a:latin typeface="Barlow" pitchFamily="2" charset="77"/>
              <a:cs typeface="Arial"/>
            </a:endParaRPr>
          </a:p>
        </p:txBody>
      </p:sp>
      <p:sp>
        <p:nvSpPr>
          <p:cNvPr id="41" name="object 2">
            <a:extLst>
              <a:ext uri="{FF2B5EF4-FFF2-40B4-BE49-F238E27FC236}">
                <a16:creationId xmlns:a16="http://schemas.microsoft.com/office/drawing/2014/main" id="{D6C9FBA2-F2F7-4943-A939-232DA38DC0BD}"/>
              </a:ext>
            </a:extLst>
          </p:cNvPr>
          <p:cNvSpPr txBox="1"/>
          <p:nvPr/>
        </p:nvSpPr>
        <p:spPr>
          <a:xfrm>
            <a:off x="741630" y="2162519"/>
            <a:ext cx="6932557" cy="3885679"/>
          </a:xfrm>
          <a:prstGeom prst="rect">
            <a:avLst/>
          </a:prstGeom>
        </p:spPr>
        <p:txBody>
          <a:bodyPr vert="horz" wrap="square" lIns="0" tIns="7620" rIns="0" bIns="0" rtlCol="0">
            <a:spAutoFit/>
          </a:bodyPr>
          <a:lstStyle/>
          <a:p>
            <a:pPr>
              <a:spcAft>
                <a:spcPct val="0"/>
              </a:spcAft>
              <a:buClr>
                <a:schemeClr val="tx2"/>
              </a:buClr>
              <a:buSzPct val="100000"/>
            </a:pPr>
            <a:r>
              <a:rPr lang="en-US" dirty="0">
                <a:solidFill>
                  <a:srgbClr val="082C48"/>
                </a:solidFill>
                <a:latin typeface="Barlow" panose="00000500000000000000" pitchFamily="2" charset="0"/>
              </a:rPr>
              <a:t>More agencies are shopping and buying through cooperative contracts. In fact, agency spend through cooperative contracts        has grown from around 12% in 2011 to nearly 20% in 2017. </a:t>
            </a:r>
            <a:br>
              <a:rPr lang="en-US" dirty="0">
                <a:solidFill>
                  <a:srgbClr val="082C48"/>
                </a:solidFill>
                <a:latin typeface="Barlow" panose="00000500000000000000" pitchFamily="2" charset="0"/>
              </a:rPr>
            </a:br>
            <a:endParaRPr lang="en-US" dirty="0">
              <a:solidFill>
                <a:srgbClr val="082C48"/>
              </a:solidFill>
              <a:latin typeface="Barlow" panose="00000500000000000000" pitchFamily="2" charset="0"/>
            </a:endParaRPr>
          </a:p>
          <a:p>
            <a:pPr marL="285750" indent="-285750">
              <a:spcBef>
                <a:spcPts val="0"/>
              </a:spcBef>
              <a:spcAft>
                <a:spcPct val="0"/>
              </a:spcAft>
              <a:buClr>
                <a:schemeClr val="tx2"/>
              </a:buClr>
              <a:buSzPct val="100000"/>
              <a:buFont typeface="Arial" panose="020B0604020202020204" pitchFamily="34" charset="0"/>
              <a:buChar char="•"/>
            </a:pPr>
            <a:r>
              <a:rPr lang="en-US" dirty="0">
                <a:solidFill>
                  <a:srgbClr val="082C48"/>
                </a:solidFill>
                <a:latin typeface="Barlow" panose="00000500000000000000" pitchFamily="2" charset="0"/>
                <a:cs typeface="Arial" pitchFamily="34" charset="0"/>
              </a:rPr>
              <a:t>Accelerates the selection process by satisfying the bidding requirements without having to go through the RFP process.</a:t>
            </a:r>
          </a:p>
          <a:p>
            <a:pPr marL="285750" indent="-285750">
              <a:spcBef>
                <a:spcPts val="0"/>
              </a:spcBef>
              <a:spcAft>
                <a:spcPct val="0"/>
              </a:spcAft>
              <a:buClr>
                <a:schemeClr val="tx2"/>
              </a:buClr>
              <a:buSzPct val="100000"/>
              <a:buFont typeface="Arial" panose="020B0604020202020204" pitchFamily="34" charset="0"/>
              <a:buChar char="•"/>
            </a:pPr>
            <a:endParaRPr lang="en-US" dirty="0">
              <a:solidFill>
                <a:srgbClr val="082C48"/>
              </a:solidFill>
              <a:latin typeface="Barlow" panose="00000500000000000000" pitchFamily="2" charset="0"/>
              <a:cs typeface="Arial" pitchFamily="34" charset="0"/>
            </a:endParaRPr>
          </a:p>
          <a:p>
            <a:pPr marL="285750" indent="-285750">
              <a:spcBef>
                <a:spcPts val="0"/>
              </a:spcBef>
              <a:spcAft>
                <a:spcPct val="0"/>
              </a:spcAft>
              <a:buClr>
                <a:schemeClr val="tx2"/>
              </a:buClr>
              <a:buSzPct val="100000"/>
              <a:buFont typeface="Arial" panose="020B0604020202020204" pitchFamily="34" charset="0"/>
              <a:buChar char="•"/>
            </a:pPr>
            <a:r>
              <a:rPr lang="en-US" dirty="0">
                <a:solidFill>
                  <a:srgbClr val="082C48"/>
                </a:solidFill>
                <a:latin typeface="Barlow" panose="00000500000000000000" pitchFamily="2" charset="0"/>
                <a:cs typeface="Arial" pitchFamily="34" charset="0"/>
              </a:rPr>
              <a:t>Avoids duplicating the bidding and contract process.</a:t>
            </a:r>
          </a:p>
          <a:p>
            <a:pPr marL="285750" indent="-285750">
              <a:spcBef>
                <a:spcPts val="0"/>
              </a:spcBef>
              <a:spcAft>
                <a:spcPct val="0"/>
              </a:spcAft>
              <a:buClr>
                <a:schemeClr val="tx2"/>
              </a:buClr>
              <a:buSzPct val="100000"/>
              <a:buFont typeface="Arial" panose="020B0604020202020204" pitchFamily="34" charset="0"/>
              <a:buChar char="•"/>
            </a:pPr>
            <a:endParaRPr lang="en-US" dirty="0">
              <a:solidFill>
                <a:srgbClr val="082C48"/>
              </a:solidFill>
              <a:latin typeface="Barlow" panose="00000500000000000000" pitchFamily="2" charset="0"/>
              <a:cs typeface="Arial" pitchFamily="34" charset="0"/>
            </a:endParaRPr>
          </a:p>
          <a:p>
            <a:pPr marL="285750" indent="-285750">
              <a:spcBef>
                <a:spcPts val="0"/>
              </a:spcBef>
              <a:spcAft>
                <a:spcPct val="0"/>
              </a:spcAft>
              <a:buClr>
                <a:schemeClr val="tx2"/>
              </a:buClr>
              <a:buSzPct val="100000"/>
              <a:buFont typeface="Arial" panose="020B0604020202020204" pitchFamily="34" charset="0"/>
              <a:buChar char="•"/>
            </a:pPr>
            <a:r>
              <a:rPr lang="en-US" dirty="0">
                <a:solidFill>
                  <a:srgbClr val="082C48"/>
                </a:solidFill>
                <a:latin typeface="Barlow" panose="00000500000000000000" pitchFamily="2" charset="0"/>
                <a:cs typeface="Arial" pitchFamily="34" charset="0"/>
              </a:rPr>
              <a:t>Avoids the unpleasant experience of low bid, low quality responses. </a:t>
            </a:r>
          </a:p>
          <a:p>
            <a:pPr marL="285750" indent="-285750">
              <a:spcBef>
                <a:spcPts val="0"/>
              </a:spcBef>
              <a:spcAft>
                <a:spcPct val="0"/>
              </a:spcAft>
              <a:buClr>
                <a:schemeClr val="tx2"/>
              </a:buClr>
              <a:buSzPct val="100000"/>
              <a:buFont typeface="Arial" panose="020B0604020202020204" pitchFamily="34" charset="0"/>
              <a:buChar char="•"/>
            </a:pPr>
            <a:endParaRPr lang="en-US" dirty="0">
              <a:solidFill>
                <a:srgbClr val="082C48"/>
              </a:solidFill>
              <a:latin typeface="Barlow" panose="00000500000000000000" pitchFamily="2" charset="0"/>
              <a:cs typeface="Arial" pitchFamily="34" charset="0"/>
            </a:endParaRPr>
          </a:p>
          <a:p>
            <a:pPr marL="285750" indent="-285750">
              <a:spcBef>
                <a:spcPts val="0"/>
              </a:spcBef>
              <a:spcAft>
                <a:spcPct val="0"/>
              </a:spcAft>
              <a:buClr>
                <a:schemeClr val="tx2"/>
              </a:buClr>
              <a:buSzPct val="100000"/>
              <a:buFont typeface="Arial" panose="020B0604020202020204" pitchFamily="34" charset="0"/>
              <a:buChar char="•"/>
            </a:pPr>
            <a:r>
              <a:rPr lang="en-US" dirty="0">
                <a:solidFill>
                  <a:srgbClr val="082C48"/>
                </a:solidFill>
                <a:latin typeface="Barlow" panose="00000500000000000000" pitchFamily="2" charset="0"/>
                <a:cs typeface="Arial" pitchFamily="34" charset="0"/>
              </a:rPr>
              <a:t>Avoids time consuming and invalid vendor protests. </a:t>
            </a:r>
          </a:p>
          <a:p>
            <a:pPr marL="285750" indent="-285750">
              <a:spcBef>
                <a:spcPts val="0"/>
              </a:spcBef>
              <a:spcAft>
                <a:spcPct val="0"/>
              </a:spcAft>
              <a:buClr>
                <a:schemeClr val="tx2"/>
              </a:buClr>
              <a:buSzPct val="100000"/>
              <a:buFont typeface="Arial" panose="020B0604020202020204" pitchFamily="34" charset="0"/>
              <a:buChar char="•"/>
            </a:pPr>
            <a:endParaRPr lang="en-US" dirty="0">
              <a:solidFill>
                <a:srgbClr val="082C48"/>
              </a:solidFill>
              <a:latin typeface="Barlow" panose="00000500000000000000" pitchFamily="2" charset="0"/>
              <a:cs typeface="Arial" pitchFamily="34" charset="0"/>
            </a:endParaRPr>
          </a:p>
          <a:p>
            <a:pPr marL="285750" indent="-285750">
              <a:spcBef>
                <a:spcPts val="0"/>
              </a:spcBef>
              <a:spcAft>
                <a:spcPct val="0"/>
              </a:spcAft>
              <a:buClr>
                <a:schemeClr val="tx2"/>
              </a:buClr>
              <a:buSzPct val="100000"/>
              <a:buFont typeface="Arial" panose="020B0604020202020204" pitchFamily="34" charset="0"/>
              <a:buChar char="•"/>
            </a:pPr>
            <a:r>
              <a:rPr lang="en-US" dirty="0">
                <a:solidFill>
                  <a:srgbClr val="082C48"/>
                </a:solidFill>
                <a:latin typeface="Barlow" panose="00000500000000000000" pitchFamily="2" charset="0"/>
                <a:cs typeface="Arial" pitchFamily="34" charset="0"/>
              </a:rPr>
              <a:t>Saves money by not having to go out to bid. </a:t>
            </a:r>
          </a:p>
        </p:txBody>
      </p:sp>
      <p:sp>
        <p:nvSpPr>
          <p:cNvPr id="4" name="Rectangle 3">
            <a:extLst>
              <a:ext uri="{FF2B5EF4-FFF2-40B4-BE49-F238E27FC236}">
                <a16:creationId xmlns:a16="http://schemas.microsoft.com/office/drawing/2014/main" id="{ED1E9A64-10C4-418C-9C49-479612900C23}"/>
              </a:ext>
            </a:extLst>
          </p:cNvPr>
          <p:cNvSpPr/>
          <p:nvPr/>
        </p:nvSpPr>
        <p:spPr>
          <a:xfrm>
            <a:off x="8659749" y="1432748"/>
            <a:ext cx="3025902" cy="4001095"/>
          </a:xfrm>
          <a:prstGeom prst="rect">
            <a:avLst/>
          </a:prstGeom>
        </p:spPr>
        <p:txBody>
          <a:bodyPr wrap="square">
            <a:spAutoFit/>
          </a:bodyPr>
          <a:lstStyle/>
          <a:p>
            <a:pPr>
              <a:spcAft>
                <a:spcPts val="1200"/>
              </a:spcAft>
              <a:buClr>
                <a:schemeClr val="tx2"/>
              </a:buClr>
              <a:buSzPct val="95000"/>
            </a:pPr>
            <a:r>
              <a:rPr lang="en-US" dirty="0">
                <a:solidFill>
                  <a:schemeClr val="bg1"/>
                </a:solidFill>
                <a:latin typeface="Barlow" panose="00000500000000000000" pitchFamily="2" charset="0"/>
              </a:rPr>
              <a:t>Enables multiple public entities to purchase through a single contract. </a:t>
            </a:r>
          </a:p>
          <a:p>
            <a:pPr>
              <a:spcAft>
                <a:spcPts val="1200"/>
              </a:spcAft>
              <a:buClr>
                <a:schemeClr val="tx2"/>
              </a:buClr>
              <a:buSzPct val="95000"/>
            </a:pPr>
            <a:r>
              <a:rPr lang="en-US" dirty="0">
                <a:solidFill>
                  <a:schemeClr val="bg1"/>
                </a:solidFill>
                <a:latin typeface="Barlow" panose="00000500000000000000" pitchFamily="2" charset="0"/>
                <a:cs typeface="Arial" pitchFamily="34" charset="0"/>
              </a:rPr>
              <a:t>Commonly used when purchasing tangible items such as tractors, computers and office supplies.</a:t>
            </a:r>
          </a:p>
          <a:p>
            <a:pPr>
              <a:spcAft>
                <a:spcPts val="1200"/>
              </a:spcAft>
              <a:buClr>
                <a:schemeClr val="tx2"/>
              </a:buClr>
              <a:buSzPct val="95000"/>
            </a:pPr>
            <a:r>
              <a:rPr lang="en-US" dirty="0">
                <a:solidFill>
                  <a:schemeClr val="bg1"/>
                </a:solidFill>
                <a:latin typeface="Barlow" panose="00000500000000000000" pitchFamily="2" charset="0"/>
                <a:cs typeface="Arial" pitchFamily="34" charset="0"/>
              </a:rPr>
              <a:t>By pooling resources, public sector entities can leverage competitively solicited contracts from pre-vetted vendors - saving time and resources</a:t>
            </a:r>
            <a:r>
              <a:rPr lang="en-US" dirty="0">
                <a:solidFill>
                  <a:schemeClr val="bg1"/>
                </a:solidFill>
                <a:latin typeface="Barlow" panose="00000500000000000000" pitchFamily="2" charset="0"/>
              </a:rPr>
              <a:t>. </a:t>
            </a:r>
          </a:p>
        </p:txBody>
      </p:sp>
      <p:sp>
        <p:nvSpPr>
          <p:cNvPr id="24" name="Rectangle 23">
            <a:extLst>
              <a:ext uri="{FF2B5EF4-FFF2-40B4-BE49-F238E27FC236}">
                <a16:creationId xmlns:a16="http://schemas.microsoft.com/office/drawing/2014/main" id="{AD6F72A6-AAE6-43AB-B305-8BB8FDA2CE3C}"/>
              </a:ext>
            </a:extLst>
          </p:cNvPr>
          <p:cNvSpPr/>
          <p:nvPr/>
        </p:nvSpPr>
        <p:spPr>
          <a:xfrm>
            <a:off x="649469" y="6488387"/>
            <a:ext cx="4431350" cy="215444"/>
          </a:xfrm>
          <a:prstGeom prst="rect">
            <a:avLst/>
          </a:prstGeom>
        </p:spPr>
        <p:txBody>
          <a:bodyPr wrap="square" anchor="ctr">
            <a:spAutoFit/>
          </a:bodyPr>
          <a:lstStyle/>
          <a:p>
            <a:r>
              <a:rPr lang="en-US" sz="800" dirty="0">
                <a:solidFill>
                  <a:srgbClr val="082C48"/>
                </a:solidFill>
                <a:latin typeface="Barlow" panose="00000500000000000000" pitchFamily="2" charset="0"/>
              </a:rPr>
              <a:t>Deltek , Survey of Government Procurement Professionals, 2018 </a:t>
            </a:r>
          </a:p>
        </p:txBody>
      </p:sp>
    </p:spTree>
    <p:extLst>
      <p:ext uri="{BB962C8B-B14F-4D97-AF65-F5344CB8AC3E}">
        <p14:creationId xmlns:p14="http://schemas.microsoft.com/office/powerpoint/2010/main" val="71008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1751BDCF-F63A-43C1-80A3-CD94574BD5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37" r="18704"/>
          <a:stretch/>
        </p:blipFill>
        <p:spPr>
          <a:xfrm>
            <a:off x="0" y="7244"/>
            <a:ext cx="6095999" cy="6858000"/>
          </a:xfrm>
          <a:prstGeom prst="rect">
            <a:avLst/>
          </a:prstGeom>
        </p:spPr>
      </p:pic>
      <p:sp>
        <p:nvSpPr>
          <p:cNvPr id="11" name="Picture Placeholder 2">
            <a:extLst>
              <a:ext uri="{FF2B5EF4-FFF2-40B4-BE49-F238E27FC236}">
                <a16:creationId xmlns:a16="http://schemas.microsoft.com/office/drawing/2014/main" id="{ABD64C07-C6E4-4221-8C29-B80D3EFDDE3B}"/>
              </a:ext>
            </a:extLst>
          </p:cNvPr>
          <p:cNvSpPr txBox="1">
            <a:spLocks/>
          </p:cNvSpPr>
          <p:nvPr/>
        </p:nvSpPr>
        <p:spPr>
          <a:xfrm flipH="1">
            <a:off x="4286250" y="0"/>
            <a:ext cx="7467600" cy="6858000"/>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00" h="6858000">
                <a:moveTo>
                  <a:pt x="0" y="0"/>
                </a:moveTo>
                <a:lnTo>
                  <a:pt x="6324600" y="0"/>
                </a:lnTo>
                <a:cubicBezTo>
                  <a:pt x="6145645" y="273627"/>
                  <a:pt x="5228936" y="1482436"/>
                  <a:pt x="5237018" y="3262745"/>
                </a:cubicBezTo>
                <a:cubicBezTo>
                  <a:pt x="5225473" y="5489863"/>
                  <a:pt x="6024418" y="6428510"/>
                  <a:pt x="6324600" y="6858000"/>
                </a:cubicBezTo>
                <a:lnTo>
                  <a:pt x="0" y="6858000"/>
                </a:lnTo>
                <a:lnTo>
                  <a:pt x="0" y="0"/>
                </a:lnTo>
                <a:close/>
              </a:path>
            </a:pathLst>
          </a:custGeom>
          <a:solidFill>
            <a:schemeClr val="bg1"/>
          </a:solidFill>
        </p:spPr>
        <p:txBody>
          <a:bodyPr/>
          <a:lstStyle>
            <a:lvl1pPr marL="0" indent="0">
              <a:buFontTx/>
              <a:buNone/>
              <a:defRPr sz="1600" b="0" i="0">
                <a:solidFill>
                  <a:schemeClr val="bg1"/>
                </a:solidFill>
                <a:latin typeface="Barlow"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kern="0" dirty="0"/>
          </a:p>
        </p:txBody>
      </p:sp>
      <p:sp>
        <p:nvSpPr>
          <p:cNvPr id="6" name="object 4">
            <a:extLst>
              <a:ext uri="{FF2B5EF4-FFF2-40B4-BE49-F238E27FC236}">
                <a16:creationId xmlns:a16="http://schemas.microsoft.com/office/drawing/2014/main" id="{51186D7A-8E37-5E40-8CBB-747F3F7D0E74}"/>
              </a:ext>
            </a:extLst>
          </p:cNvPr>
          <p:cNvSpPr txBox="1">
            <a:spLocks/>
          </p:cNvSpPr>
          <p:nvPr/>
        </p:nvSpPr>
        <p:spPr>
          <a:xfrm>
            <a:off x="6096000" y="2268306"/>
            <a:ext cx="5576824" cy="3046988"/>
          </a:xfrm>
          <a:prstGeom prst="rect">
            <a:avLst/>
          </a:prstGeom>
        </p:spPr>
        <p:txBody>
          <a:bodyPr vert="horz" wrap="square" lIns="0" tIns="0" rIns="0" bIns="0" rtlCol="0">
            <a:spAutoFit/>
          </a:bodyPr>
          <a:lstStyle>
            <a:lvl1pPr marL="0">
              <a:defRPr b="0" i="0">
                <a:latin typeface="Barlow"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solidFill>
                  <a:srgbClr val="082C48"/>
                </a:solidFill>
                <a:latin typeface="Barlow" panose="00000500000000000000" pitchFamily="2" charset="0"/>
              </a:rPr>
              <a:t>42% of the procurement staff surveyed said their   teams were stretched to meet their deadlines —              up 7% from the previous year. </a:t>
            </a:r>
          </a:p>
          <a:p>
            <a:endParaRPr lang="en-US" dirty="0">
              <a:solidFill>
                <a:srgbClr val="082C48"/>
              </a:solidFill>
              <a:latin typeface="Barlow" panose="00000500000000000000" pitchFamily="2" charset="0"/>
            </a:endParaRPr>
          </a:p>
          <a:p>
            <a:pPr>
              <a:buClr>
                <a:schemeClr val="tx2"/>
              </a:buClr>
              <a:buSzPct val="95000"/>
            </a:pPr>
            <a:r>
              <a:rPr lang="en-US" dirty="0">
                <a:solidFill>
                  <a:srgbClr val="082C48"/>
                </a:solidFill>
              </a:rPr>
              <a:t>Cooperative purchasing allows for reallocation of internal resources since administrative efforts and costs are spread across multiple governments. </a:t>
            </a:r>
            <a:endParaRPr lang="en-US" dirty="0">
              <a:solidFill>
                <a:srgbClr val="082C48"/>
              </a:solidFill>
              <a:latin typeface="Barlow" panose="00000500000000000000" pitchFamily="2" charset="0"/>
            </a:endParaRPr>
          </a:p>
          <a:p>
            <a:endParaRPr lang="en-US" dirty="0">
              <a:solidFill>
                <a:srgbClr val="082C48"/>
              </a:solidFill>
              <a:latin typeface="Barlow" panose="00000500000000000000" pitchFamily="2" charset="0"/>
              <a:cs typeface="Arial" panose="020B0604020202020204" pitchFamily="34" charset="0"/>
            </a:endParaRPr>
          </a:p>
          <a:p>
            <a:r>
              <a:rPr lang="en-US" dirty="0">
                <a:solidFill>
                  <a:srgbClr val="082C48"/>
                </a:solidFill>
                <a:latin typeface="Barlow" panose="00000500000000000000" pitchFamily="2" charset="0"/>
                <a:cs typeface="Arial" panose="020B0604020202020204" pitchFamily="34" charset="0"/>
              </a:rPr>
              <a:t>87% of those surveyed said that they’re using cooperative purchasing. </a:t>
            </a:r>
          </a:p>
          <a:p>
            <a:endParaRPr lang="en-US" dirty="0">
              <a:solidFill>
                <a:srgbClr val="082C48"/>
              </a:solidFill>
              <a:latin typeface="Barlow" panose="00000500000000000000" pitchFamily="2" charset="0"/>
              <a:cs typeface="Arial" panose="020B0604020202020204" pitchFamily="34" charset="0"/>
            </a:endParaRPr>
          </a:p>
        </p:txBody>
      </p:sp>
      <p:sp>
        <p:nvSpPr>
          <p:cNvPr id="8" name="object 6">
            <a:extLst>
              <a:ext uri="{FF2B5EF4-FFF2-40B4-BE49-F238E27FC236}">
                <a16:creationId xmlns:a16="http://schemas.microsoft.com/office/drawing/2014/main" id="{FC1D18E2-72A0-6245-A5CB-81390DC8CE6C}"/>
              </a:ext>
            </a:extLst>
          </p:cNvPr>
          <p:cNvSpPr txBox="1">
            <a:spLocks/>
          </p:cNvSpPr>
          <p:nvPr/>
        </p:nvSpPr>
        <p:spPr>
          <a:xfrm>
            <a:off x="6076950" y="1518345"/>
            <a:ext cx="5876925" cy="512961"/>
          </a:xfrm>
          <a:prstGeom prst="rect">
            <a:avLst/>
          </a:prstGeom>
        </p:spPr>
        <p:txBody>
          <a:bodyPr vert="horz" wrap="square" lIns="0" tIns="0" rIns="0" bIns="0" rtlCol="0">
            <a:spAutoFit/>
          </a:bodyPr>
          <a:lstStyle>
            <a:lvl1pPr>
              <a:defRPr b="0" i="0">
                <a:latin typeface="Barlow" pitchFamily="2" charset="77"/>
                <a:ea typeface="+mj-ea"/>
                <a:cs typeface="+mj-cs"/>
              </a:defRPr>
            </a:lvl1pPr>
          </a:lstStyle>
          <a:p>
            <a:pPr marL="12700" marR="5080">
              <a:lnSpc>
                <a:spcPts val="4000"/>
              </a:lnSpc>
              <a:spcBef>
                <a:spcPts val="500"/>
              </a:spcBef>
            </a:pPr>
            <a:r>
              <a:rPr lang="en-US" sz="3600" kern="0" spc="15" dirty="0">
                <a:solidFill>
                  <a:srgbClr val="19557F"/>
                </a:solidFill>
              </a:rPr>
              <a:t>Cooperative purchasing  </a:t>
            </a:r>
            <a:endParaRPr lang="en-US" sz="3600" kern="0" dirty="0">
              <a:solidFill>
                <a:srgbClr val="19557F"/>
              </a:solidFill>
            </a:endParaRPr>
          </a:p>
        </p:txBody>
      </p:sp>
      <p:cxnSp>
        <p:nvCxnSpPr>
          <p:cNvPr id="9" name="Straight Connector 8">
            <a:extLst>
              <a:ext uri="{FF2B5EF4-FFF2-40B4-BE49-F238E27FC236}">
                <a16:creationId xmlns:a16="http://schemas.microsoft.com/office/drawing/2014/main" id="{456FBD38-B136-4697-BA28-9F2353A120DE}"/>
              </a:ext>
            </a:extLst>
          </p:cNvPr>
          <p:cNvCxnSpPr>
            <a:cxnSpLocks/>
          </p:cNvCxnSpPr>
          <p:nvPr/>
        </p:nvCxnSpPr>
        <p:spPr>
          <a:xfrm>
            <a:off x="6095999" y="1321284"/>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F9496F2-570C-4A35-86A5-D79CDF586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2" y="6356368"/>
            <a:ext cx="1058528" cy="264632"/>
          </a:xfrm>
          <a:prstGeom prst="rect">
            <a:avLst/>
          </a:prstGeom>
        </p:spPr>
      </p:pic>
      <p:sp>
        <p:nvSpPr>
          <p:cNvPr id="10" name="Rectangle 9">
            <a:extLst>
              <a:ext uri="{FF2B5EF4-FFF2-40B4-BE49-F238E27FC236}">
                <a16:creationId xmlns:a16="http://schemas.microsoft.com/office/drawing/2014/main" id="{4FBF428D-EEAA-42A5-AF0B-38D0231AF77E}"/>
              </a:ext>
            </a:extLst>
          </p:cNvPr>
          <p:cNvSpPr/>
          <p:nvPr/>
        </p:nvSpPr>
        <p:spPr>
          <a:xfrm>
            <a:off x="649469" y="6488387"/>
            <a:ext cx="4431350" cy="215444"/>
          </a:xfrm>
          <a:prstGeom prst="rect">
            <a:avLst/>
          </a:prstGeom>
        </p:spPr>
        <p:txBody>
          <a:bodyPr wrap="square" anchor="ctr">
            <a:spAutoFit/>
          </a:bodyPr>
          <a:lstStyle/>
          <a:p>
            <a:r>
              <a:rPr lang="en-US" sz="800" dirty="0">
                <a:solidFill>
                  <a:srgbClr val="082C48"/>
                </a:solidFill>
                <a:latin typeface="Barlow" panose="00000500000000000000" pitchFamily="2" charset="0"/>
              </a:rPr>
              <a:t>GovWin, Survey of Government Procurement Professionals, 2018 </a:t>
            </a:r>
          </a:p>
        </p:txBody>
      </p:sp>
    </p:spTree>
    <p:extLst>
      <p:ext uri="{BB962C8B-B14F-4D97-AF65-F5344CB8AC3E}">
        <p14:creationId xmlns:p14="http://schemas.microsoft.com/office/powerpoint/2010/main" val="976241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building&#10;&#10;Description automatically generated">
            <a:extLst>
              <a:ext uri="{FF2B5EF4-FFF2-40B4-BE49-F238E27FC236}">
                <a16:creationId xmlns:a16="http://schemas.microsoft.com/office/drawing/2014/main" id="{03EFF5A4-5727-F64C-BB41-F49FF1FCD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4295"/>
            <a:ext cx="4038600" cy="6858000"/>
          </a:xfrm>
          <a:prstGeom prst="rect">
            <a:avLst/>
          </a:prstGeom>
        </p:spPr>
      </p:pic>
      <p:sp>
        <p:nvSpPr>
          <p:cNvPr id="2" name="Slide Number Placeholder 1">
            <a:extLst>
              <a:ext uri="{FF2B5EF4-FFF2-40B4-BE49-F238E27FC236}">
                <a16:creationId xmlns:a16="http://schemas.microsoft.com/office/drawing/2014/main" id="{15FB4752-2344-5B4C-A9E4-72D1DB7F1FAD}"/>
              </a:ext>
            </a:extLst>
          </p:cNvPr>
          <p:cNvSpPr>
            <a:spLocks noGrp="1"/>
          </p:cNvSpPr>
          <p:nvPr>
            <p:ph type="sldNum" sz="quarter" idx="7"/>
          </p:nvPr>
        </p:nvSpPr>
        <p:spPr>
          <a:xfrm>
            <a:off x="11575694" y="6488684"/>
            <a:ext cx="235306" cy="153888"/>
          </a:xfrm>
          <a:prstGeom prst="rect">
            <a:avLst/>
          </a:prstGeom>
        </p:spPr>
        <p:txBody>
          <a:bodyPr wrap="square" lIns="0" tIns="0" rIns="0" bIns="0">
            <a:spAutoFit/>
          </a:bodyPr>
          <a:lstStyle>
            <a:defPPr>
              <a:defRPr lang="en-US"/>
            </a:defPPr>
            <a:lvl1pPr marL="0" algn="l" defTabSz="914400" rtl="0" eaLnBrk="1" latinLnBrk="0" hangingPunct="1">
              <a:defRPr sz="1000" b="1" i="0" kern="1200" spc="0">
                <a:solidFill>
                  <a:srgbClr val="082C48"/>
                </a:solidFill>
                <a:latin typeface="Barlow SemiBold" pitchFamily="2" charset="77"/>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pPr marL="38100">
                <a:spcBef>
                  <a:spcPts val="100"/>
                </a:spcBef>
              </a:pPr>
              <a:t>25</a:t>
            </a:fld>
            <a:endParaRPr lang="en-US" spc="-90" dirty="0">
              <a:solidFill>
                <a:schemeClr val="bg1"/>
              </a:solidFill>
            </a:endParaRPr>
          </a:p>
        </p:txBody>
      </p:sp>
      <p:pic>
        <p:nvPicPr>
          <p:cNvPr id="3" name="Picture 2">
            <a:extLst>
              <a:ext uri="{FF2B5EF4-FFF2-40B4-BE49-F238E27FC236}">
                <a16:creationId xmlns:a16="http://schemas.microsoft.com/office/drawing/2014/main" id="{27390F23-ABD3-024C-B959-5F203CD10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0" y="6355334"/>
            <a:ext cx="1066800" cy="266700"/>
          </a:xfrm>
          <a:prstGeom prst="rect">
            <a:avLst/>
          </a:prstGeom>
        </p:spPr>
      </p:pic>
      <p:cxnSp>
        <p:nvCxnSpPr>
          <p:cNvPr id="34" name="Straight Connector 33">
            <a:extLst>
              <a:ext uri="{FF2B5EF4-FFF2-40B4-BE49-F238E27FC236}">
                <a16:creationId xmlns:a16="http://schemas.microsoft.com/office/drawing/2014/main" id="{07838DEA-2E18-3844-AC18-163AE33F41BB}"/>
              </a:ext>
            </a:extLst>
          </p:cNvPr>
          <p:cNvCxnSpPr>
            <a:cxnSpLocks/>
          </p:cNvCxnSpPr>
          <p:nvPr/>
        </p:nvCxnSpPr>
        <p:spPr>
          <a:xfrm>
            <a:off x="768096" y="128905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35" name="object 3">
            <a:extLst>
              <a:ext uri="{FF2B5EF4-FFF2-40B4-BE49-F238E27FC236}">
                <a16:creationId xmlns:a16="http://schemas.microsoft.com/office/drawing/2014/main" id="{35723B0E-5D23-CA46-856A-4380B2045DC1}"/>
              </a:ext>
            </a:extLst>
          </p:cNvPr>
          <p:cNvSpPr txBox="1"/>
          <p:nvPr/>
        </p:nvSpPr>
        <p:spPr>
          <a:xfrm>
            <a:off x="694822" y="1448786"/>
            <a:ext cx="6743700" cy="553998"/>
          </a:xfrm>
          <a:prstGeom prst="rect">
            <a:avLst/>
          </a:prstGeom>
        </p:spPr>
        <p:txBody>
          <a:bodyPr vert="horz" wrap="square" lIns="0" tIns="0" rIns="0" bIns="0" rtlCol="0">
            <a:spAutoFit/>
          </a:bodyPr>
          <a:lstStyle/>
          <a:p>
            <a:pPr marL="12700">
              <a:lnSpc>
                <a:spcPct val="100000"/>
              </a:lnSpc>
              <a:spcBef>
                <a:spcPts val="100"/>
              </a:spcBef>
            </a:pPr>
            <a:r>
              <a:rPr lang="en-US" sz="3600" dirty="0">
                <a:solidFill>
                  <a:srgbClr val="175580"/>
                </a:solidFill>
                <a:latin typeface="Barlow" pitchFamily="2" charset="77"/>
                <a:cs typeface="Arial"/>
              </a:rPr>
              <a:t>Our cooperative contract</a:t>
            </a:r>
            <a:endParaRPr sz="3600" dirty="0">
              <a:latin typeface="Barlow" pitchFamily="2" charset="77"/>
              <a:cs typeface="Arial"/>
            </a:endParaRPr>
          </a:p>
        </p:txBody>
      </p:sp>
      <p:sp>
        <p:nvSpPr>
          <p:cNvPr id="41" name="object 2">
            <a:extLst>
              <a:ext uri="{FF2B5EF4-FFF2-40B4-BE49-F238E27FC236}">
                <a16:creationId xmlns:a16="http://schemas.microsoft.com/office/drawing/2014/main" id="{D6C9FBA2-F2F7-4943-A939-232DA38DC0BD}"/>
              </a:ext>
            </a:extLst>
          </p:cNvPr>
          <p:cNvSpPr txBox="1"/>
          <p:nvPr/>
        </p:nvSpPr>
        <p:spPr>
          <a:xfrm>
            <a:off x="741630" y="2162519"/>
            <a:ext cx="6932557" cy="2439129"/>
          </a:xfrm>
          <a:prstGeom prst="rect">
            <a:avLst/>
          </a:prstGeom>
        </p:spPr>
        <p:txBody>
          <a:bodyPr vert="horz" wrap="square" lIns="0" tIns="7620" rIns="0" bIns="0" rtlCol="0">
            <a:spAutoFit/>
          </a:bodyPr>
          <a:lstStyle/>
          <a:p>
            <a:pPr marL="285750" indent="-285750">
              <a:spcBef>
                <a:spcPts val="0"/>
              </a:spcBef>
              <a:spcAft>
                <a:spcPts val="1200"/>
              </a:spcAft>
              <a:buClr>
                <a:schemeClr val="tx2"/>
              </a:buClr>
              <a:buFont typeface="Arial" panose="020B0604020202020204" pitchFamily="34" charset="0"/>
              <a:buChar char="•"/>
            </a:pPr>
            <a:r>
              <a:rPr lang="en-US" dirty="0">
                <a:solidFill>
                  <a:srgbClr val="082C48"/>
                </a:solidFill>
                <a:latin typeface="Barlow" panose="00000500000000000000" pitchFamily="2" charset="0"/>
              </a:rPr>
              <a:t>Group and individual voluntary insurance products. </a:t>
            </a:r>
          </a:p>
          <a:p>
            <a:pPr marL="285750" indent="-285750">
              <a:spcBef>
                <a:spcPts val="0"/>
              </a:spcBef>
              <a:spcAft>
                <a:spcPts val="1200"/>
              </a:spcAft>
              <a:buClr>
                <a:schemeClr val="tx2"/>
              </a:buClr>
              <a:buFont typeface="Arial" panose="020B0604020202020204" pitchFamily="34" charset="0"/>
              <a:buChar char="•"/>
            </a:pPr>
            <a:r>
              <a:rPr lang="en-US" dirty="0">
                <a:solidFill>
                  <a:srgbClr val="082C48"/>
                </a:solidFill>
                <a:latin typeface="Barlow" panose="00000500000000000000" pitchFamily="2" charset="0"/>
              </a:rPr>
              <a:t>Benefit enrollment and administration technology.</a:t>
            </a:r>
          </a:p>
          <a:p>
            <a:pPr marL="285750" indent="-285750">
              <a:spcBef>
                <a:spcPts val="0"/>
              </a:spcBef>
              <a:spcAft>
                <a:spcPts val="1200"/>
              </a:spcAft>
              <a:buClr>
                <a:schemeClr val="tx2"/>
              </a:buClr>
              <a:buFont typeface="Arial" panose="020B0604020202020204" pitchFamily="34" charset="0"/>
              <a:buChar char="•"/>
            </a:pPr>
            <a:r>
              <a:rPr lang="en-US" dirty="0">
                <a:solidFill>
                  <a:srgbClr val="082C48"/>
                </a:solidFill>
                <a:latin typeface="Barlow" panose="00000500000000000000" pitchFamily="2" charset="0"/>
              </a:rPr>
              <a:t>Flexible in-person, phone, and paper enrollment.</a:t>
            </a:r>
          </a:p>
          <a:p>
            <a:pPr marL="285750" indent="-285750">
              <a:spcBef>
                <a:spcPts val="0"/>
              </a:spcBef>
              <a:spcAft>
                <a:spcPts val="1200"/>
              </a:spcAft>
              <a:buClr>
                <a:schemeClr val="tx2"/>
              </a:buClr>
              <a:buFont typeface="Arial" panose="020B0604020202020204" pitchFamily="34" charset="0"/>
              <a:buChar char="•"/>
            </a:pPr>
            <a:r>
              <a:rPr lang="en-US" dirty="0">
                <a:solidFill>
                  <a:srgbClr val="082C48"/>
                </a:solidFill>
                <a:latin typeface="Barlow" panose="00000500000000000000" pitchFamily="2" charset="0"/>
              </a:rPr>
              <a:t>Employee engagement and benefit education.</a:t>
            </a:r>
          </a:p>
          <a:p>
            <a:pPr marL="285750" indent="-285750">
              <a:spcBef>
                <a:spcPts val="0"/>
              </a:spcBef>
              <a:spcAft>
                <a:spcPts val="1200"/>
              </a:spcAft>
              <a:buClr>
                <a:schemeClr val="tx2"/>
              </a:buClr>
              <a:buFont typeface="Arial" panose="020B0604020202020204" pitchFamily="34" charset="0"/>
              <a:buChar char="•"/>
            </a:pPr>
            <a:r>
              <a:rPr lang="en-US" dirty="0">
                <a:solidFill>
                  <a:srgbClr val="082C48"/>
                </a:solidFill>
                <a:latin typeface="Barlow" panose="00000500000000000000" pitchFamily="2" charset="0"/>
              </a:rPr>
              <a:t>Pre-tax employee benefit payments for tax savings.</a:t>
            </a:r>
          </a:p>
          <a:p>
            <a:pPr marL="285750" indent="-285750">
              <a:spcBef>
                <a:spcPts val="0"/>
              </a:spcBef>
              <a:spcAft>
                <a:spcPts val="1200"/>
              </a:spcAft>
              <a:buClr>
                <a:schemeClr val="tx2"/>
              </a:buClr>
              <a:buFont typeface="Arial" panose="020B0604020202020204" pitchFamily="34" charset="0"/>
              <a:buChar char="•"/>
            </a:pPr>
            <a:r>
              <a:rPr lang="en-US" dirty="0">
                <a:solidFill>
                  <a:srgbClr val="082C48"/>
                </a:solidFill>
                <a:latin typeface="Barlow" panose="00000500000000000000" pitchFamily="2" charset="0"/>
              </a:rPr>
              <a:t>Nationwide service and support.</a:t>
            </a:r>
          </a:p>
        </p:txBody>
      </p:sp>
      <p:pic>
        <p:nvPicPr>
          <p:cNvPr id="23" name="Picture 4" descr="Related image">
            <a:extLst>
              <a:ext uri="{FF2B5EF4-FFF2-40B4-BE49-F238E27FC236}">
                <a16:creationId xmlns:a16="http://schemas.microsoft.com/office/drawing/2014/main" id="{2B10B556-0E0D-47A7-A285-7E0075F97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5666" y="932965"/>
            <a:ext cx="2794069" cy="249603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7D52E1E9-4A7C-4BA7-9B31-CDD1A94983D1}"/>
              </a:ext>
            </a:extLst>
          </p:cNvPr>
          <p:cNvSpPr/>
          <p:nvPr/>
        </p:nvSpPr>
        <p:spPr>
          <a:xfrm>
            <a:off x="8816554" y="3803650"/>
            <a:ext cx="2712293" cy="1200329"/>
          </a:xfrm>
          <a:prstGeom prst="rect">
            <a:avLst/>
          </a:prstGeom>
        </p:spPr>
        <p:txBody>
          <a:bodyPr wrap="square">
            <a:spAutoFit/>
          </a:bodyPr>
          <a:lstStyle/>
          <a:p>
            <a:pPr algn="ctr">
              <a:buClr>
                <a:schemeClr val="tx2"/>
              </a:buClr>
              <a:buSzPct val="100000"/>
            </a:pPr>
            <a:r>
              <a:rPr lang="en-US" dirty="0">
                <a:solidFill>
                  <a:schemeClr val="bg1"/>
                </a:solidFill>
                <a:latin typeface="Barlow" panose="00000500000000000000" pitchFamily="2" charset="0"/>
                <a:cs typeface="Arial" pitchFamily="34" charset="0"/>
              </a:rPr>
              <a:t>We were awarded a contract, effective </a:t>
            </a:r>
          </a:p>
          <a:p>
            <a:pPr algn="ctr">
              <a:buClr>
                <a:schemeClr val="tx2"/>
              </a:buClr>
              <a:buSzPct val="100000"/>
            </a:pPr>
            <a:r>
              <a:rPr lang="en-US" dirty="0">
                <a:solidFill>
                  <a:schemeClr val="bg1"/>
                </a:solidFill>
                <a:latin typeface="Barlow" panose="00000500000000000000" pitchFamily="2" charset="0"/>
                <a:cs typeface="Arial" pitchFamily="34" charset="0"/>
              </a:rPr>
              <a:t>until Nov 2024. </a:t>
            </a:r>
          </a:p>
          <a:p>
            <a:pPr algn="ctr">
              <a:buClr>
                <a:schemeClr val="tx2"/>
              </a:buClr>
              <a:buSzPct val="100000"/>
            </a:pPr>
            <a:endParaRPr lang="en-US" dirty="0">
              <a:solidFill>
                <a:schemeClr val="bg1"/>
              </a:solidFill>
              <a:latin typeface="Barlow" panose="00000500000000000000" pitchFamily="2" charset="0"/>
              <a:cs typeface="Arial" pitchFamily="34" charset="0"/>
            </a:endParaRPr>
          </a:p>
        </p:txBody>
      </p:sp>
      <p:sp>
        <p:nvSpPr>
          <p:cNvPr id="10" name="Rectangle 9">
            <a:extLst>
              <a:ext uri="{FF2B5EF4-FFF2-40B4-BE49-F238E27FC236}">
                <a16:creationId xmlns:a16="http://schemas.microsoft.com/office/drawing/2014/main" id="{64BCAEF2-4758-4F4B-B079-79E08123F7F0}"/>
              </a:ext>
            </a:extLst>
          </p:cNvPr>
          <p:cNvSpPr/>
          <p:nvPr/>
        </p:nvSpPr>
        <p:spPr>
          <a:xfrm>
            <a:off x="641657" y="6286500"/>
            <a:ext cx="6096000" cy="400110"/>
          </a:xfrm>
          <a:prstGeom prst="rect">
            <a:avLst/>
          </a:prstGeom>
        </p:spPr>
        <p:txBody>
          <a:bodyPr>
            <a:spAutoFit/>
          </a:bodyPr>
          <a:lstStyle/>
          <a:p>
            <a:r>
              <a:rPr lang="en-US" sz="1000" dirty="0">
                <a:solidFill>
                  <a:srgbClr val="082C48"/>
                </a:solidFill>
                <a:latin typeface="Barlow" panose="00000500000000000000" pitchFamily="2" charset="0"/>
              </a:rPr>
              <a:t>FOR INTERNAL TRAINING PURPOSES ONLY </a:t>
            </a:r>
          </a:p>
          <a:p>
            <a:r>
              <a:rPr lang="en-US" sz="1000" dirty="0">
                <a:solidFill>
                  <a:srgbClr val="082C48"/>
                </a:solidFill>
                <a:latin typeface="Barlow" panose="00000500000000000000" pitchFamily="2" charset="0"/>
              </a:rPr>
              <a:t>Any unauthorized review, use, disclosure or distribution is prohibited.  </a:t>
            </a:r>
          </a:p>
        </p:txBody>
      </p:sp>
    </p:spTree>
    <p:extLst>
      <p:ext uri="{BB962C8B-B14F-4D97-AF65-F5344CB8AC3E}">
        <p14:creationId xmlns:p14="http://schemas.microsoft.com/office/powerpoint/2010/main" val="281726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front of a window&#10;&#10;Description automatically generated">
            <a:extLst>
              <a:ext uri="{FF2B5EF4-FFF2-40B4-BE49-F238E27FC236}">
                <a16:creationId xmlns:a16="http://schemas.microsoft.com/office/drawing/2014/main" id="{E497A71A-0B00-4420-9BBC-847590BAAF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43" t="988" r="36899" b="4964"/>
          <a:stretch/>
        </p:blipFill>
        <p:spPr>
          <a:xfrm>
            <a:off x="0" y="0"/>
            <a:ext cx="6076950" cy="6858000"/>
          </a:xfrm>
          <a:prstGeom prst="rect">
            <a:avLst/>
          </a:prstGeom>
        </p:spPr>
      </p:pic>
      <p:sp>
        <p:nvSpPr>
          <p:cNvPr id="11" name="Picture Placeholder 2">
            <a:extLst>
              <a:ext uri="{FF2B5EF4-FFF2-40B4-BE49-F238E27FC236}">
                <a16:creationId xmlns:a16="http://schemas.microsoft.com/office/drawing/2014/main" id="{ABD64C07-C6E4-4221-8C29-B80D3EFDDE3B}"/>
              </a:ext>
            </a:extLst>
          </p:cNvPr>
          <p:cNvSpPr txBox="1">
            <a:spLocks/>
          </p:cNvSpPr>
          <p:nvPr/>
        </p:nvSpPr>
        <p:spPr>
          <a:xfrm flipH="1">
            <a:off x="4286250" y="0"/>
            <a:ext cx="7467600" cy="6858000"/>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00" h="6858000">
                <a:moveTo>
                  <a:pt x="0" y="0"/>
                </a:moveTo>
                <a:lnTo>
                  <a:pt x="6324600" y="0"/>
                </a:lnTo>
                <a:cubicBezTo>
                  <a:pt x="6145645" y="273627"/>
                  <a:pt x="5228936" y="1482436"/>
                  <a:pt x="5237018" y="3262745"/>
                </a:cubicBezTo>
                <a:cubicBezTo>
                  <a:pt x="5225473" y="5489863"/>
                  <a:pt x="6024418" y="6428510"/>
                  <a:pt x="6324600" y="6858000"/>
                </a:cubicBezTo>
                <a:lnTo>
                  <a:pt x="0" y="6858000"/>
                </a:lnTo>
                <a:lnTo>
                  <a:pt x="0" y="0"/>
                </a:lnTo>
                <a:close/>
              </a:path>
            </a:pathLst>
          </a:custGeom>
          <a:solidFill>
            <a:schemeClr val="bg1"/>
          </a:solidFill>
        </p:spPr>
        <p:txBody>
          <a:bodyPr/>
          <a:lstStyle>
            <a:lvl1pPr marL="0" indent="0">
              <a:buFontTx/>
              <a:buNone/>
              <a:defRPr sz="1600" b="0" i="0">
                <a:solidFill>
                  <a:schemeClr val="bg1"/>
                </a:solidFill>
                <a:latin typeface="Barlow"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kern="0" dirty="0"/>
          </a:p>
        </p:txBody>
      </p:sp>
      <p:sp>
        <p:nvSpPr>
          <p:cNvPr id="6" name="object 4">
            <a:extLst>
              <a:ext uri="{FF2B5EF4-FFF2-40B4-BE49-F238E27FC236}">
                <a16:creationId xmlns:a16="http://schemas.microsoft.com/office/drawing/2014/main" id="{51186D7A-8E37-5E40-8CBB-747F3F7D0E74}"/>
              </a:ext>
            </a:extLst>
          </p:cNvPr>
          <p:cNvSpPr txBox="1">
            <a:spLocks/>
          </p:cNvSpPr>
          <p:nvPr/>
        </p:nvSpPr>
        <p:spPr>
          <a:xfrm>
            <a:off x="6095999" y="3074272"/>
            <a:ext cx="5576824" cy="2769989"/>
          </a:xfrm>
          <a:prstGeom prst="rect">
            <a:avLst/>
          </a:prstGeom>
        </p:spPr>
        <p:txBody>
          <a:bodyPr vert="horz" wrap="square" lIns="0" tIns="0" rIns="0" bIns="0" rtlCol="0">
            <a:spAutoFit/>
          </a:bodyPr>
          <a:lstStyle>
            <a:lvl1pPr marL="0">
              <a:defRPr b="0" i="0">
                <a:latin typeface="Barlow"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4378">
              <a:spcBef>
                <a:spcPts val="0"/>
              </a:spcBef>
              <a:defRPr/>
            </a:pPr>
            <a:r>
              <a:rPr lang="en-US" dirty="0">
                <a:solidFill>
                  <a:srgbClr val="082C48"/>
                </a:solidFill>
                <a:latin typeface="Barlow" panose="00000500000000000000" pitchFamily="2" charset="0"/>
                <a:cs typeface="Arial" panose="020B0604020202020204" pitchFamily="34" charset="0"/>
              </a:rPr>
              <a:t>Sourcewell is a government agency of the State of MN; all staff are public sector employees.</a:t>
            </a:r>
            <a:endParaRPr lang="en-US" dirty="0">
              <a:solidFill>
                <a:srgbClr val="082C48"/>
              </a:solidFill>
              <a:latin typeface="Barlow" panose="00000500000000000000" pitchFamily="2" charset="0"/>
            </a:endParaRPr>
          </a:p>
          <a:p>
            <a:pPr defTabSz="914378">
              <a:spcBef>
                <a:spcPts val="0"/>
              </a:spcBef>
              <a:defRPr/>
            </a:pPr>
            <a:endParaRPr lang="en-US" dirty="0">
              <a:solidFill>
                <a:srgbClr val="082C48"/>
              </a:solidFill>
              <a:latin typeface="Barlow" panose="00000500000000000000" pitchFamily="2" charset="0"/>
              <a:cs typeface="Arial" panose="020B0604020202020204" pitchFamily="34" charset="0"/>
            </a:endParaRPr>
          </a:p>
          <a:p>
            <a:pPr defTabSz="914378">
              <a:spcBef>
                <a:spcPts val="0"/>
              </a:spcBef>
              <a:defRPr/>
            </a:pPr>
            <a:r>
              <a:rPr lang="en-US" dirty="0">
                <a:solidFill>
                  <a:srgbClr val="082C48"/>
                </a:solidFill>
                <a:latin typeface="Barlow" panose="00000500000000000000" pitchFamily="2" charset="0"/>
                <a:cs typeface="Arial" panose="020B0604020202020204" pitchFamily="34" charset="0"/>
              </a:rPr>
              <a:t>Through a joint powers agreement, they’re granted legislative authority to establish contracts for public sector agencies nationally. </a:t>
            </a:r>
          </a:p>
          <a:p>
            <a:pPr defTabSz="914378">
              <a:spcBef>
                <a:spcPts val="0"/>
              </a:spcBef>
              <a:defRPr/>
            </a:pPr>
            <a:endParaRPr lang="en-US" dirty="0">
              <a:solidFill>
                <a:srgbClr val="082C48"/>
              </a:solidFill>
              <a:latin typeface="Barlow" panose="00000500000000000000" pitchFamily="2" charset="0"/>
              <a:cs typeface="Arial" panose="020B0604020202020204" pitchFamily="34" charset="0"/>
            </a:endParaRPr>
          </a:p>
          <a:p>
            <a:pPr defTabSz="914378">
              <a:defRPr/>
            </a:pPr>
            <a:r>
              <a:rPr lang="en-US" dirty="0">
                <a:solidFill>
                  <a:srgbClr val="082C48"/>
                </a:solidFill>
                <a:latin typeface="Barlow" panose="00000500000000000000" pitchFamily="2" charset="0"/>
              </a:rPr>
              <a:t>Considered a “Third Party Aggregator,” they bring together multiple organizations to represent their requirements and manage the resulting contract. </a:t>
            </a:r>
          </a:p>
        </p:txBody>
      </p:sp>
      <p:sp>
        <p:nvSpPr>
          <p:cNvPr id="8" name="object 6">
            <a:extLst>
              <a:ext uri="{FF2B5EF4-FFF2-40B4-BE49-F238E27FC236}">
                <a16:creationId xmlns:a16="http://schemas.microsoft.com/office/drawing/2014/main" id="{FC1D18E2-72A0-6245-A5CB-81390DC8CE6C}"/>
              </a:ext>
            </a:extLst>
          </p:cNvPr>
          <p:cNvSpPr txBox="1">
            <a:spLocks/>
          </p:cNvSpPr>
          <p:nvPr/>
        </p:nvSpPr>
        <p:spPr>
          <a:xfrm>
            <a:off x="6076950" y="2362411"/>
            <a:ext cx="5876925" cy="512961"/>
          </a:xfrm>
          <a:prstGeom prst="rect">
            <a:avLst/>
          </a:prstGeom>
        </p:spPr>
        <p:txBody>
          <a:bodyPr vert="horz" wrap="square" lIns="0" tIns="0" rIns="0" bIns="0" rtlCol="0">
            <a:spAutoFit/>
          </a:bodyPr>
          <a:lstStyle>
            <a:lvl1pPr>
              <a:defRPr b="0" i="0">
                <a:latin typeface="Barlow" pitchFamily="2" charset="77"/>
                <a:ea typeface="+mj-ea"/>
                <a:cs typeface="+mj-cs"/>
              </a:defRPr>
            </a:lvl1pPr>
          </a:lstStyle>
          <a:p>
            <a:pPr marL="12700" marR="5080">
              <a:lnSpc>
                <a:spcPts val="4000"/>
              </a:lnSpc>
              <a:spcBef>
                <a:spcPts val="500"/>
              </a:spcBef>
            </a:pPr>
            <a:r>
              <a:rPr lang="en-US" sz="3600" kern="0" spc="15" dirty="0">
                <a:solidFill>
                  <a:srgbClr val="19557F"/>
                </a:solidFill>
              </a:rPr>
              <a:t>Sourcewell advantages </a:t>
            </a:r>
            <a:endParaRPr lang="en-US" sz="3600" kern="0" dirty="0">
              <a:solidFill>
                <a:srgbClr val="19557F"/>
              </a:solidFill>
            </a:endParaRPr>
          </a:p>
        </p:txBody>
      </p:sp>
      <p:cxnSp>
        <p:nvCxnSpPr>
          <p:cNvPr id="9" name="Straight Connector 8">
            <a:extLst>
              <a:ext uri="{FF2B5EF4-FFF2-40B4-BE49-F238E27FC236}">
                <a16:creationId xmlns:a16="http://schemas.microsoft.com/office/drawing/2014/main" id="{456FBD38-B136-4697-BA28-9F2353A120DE}"/>
              </a:ext>
            </a:extLst>
          </p:cNvPr>
          <p:cNvCxnSpPr>
            <a:cxnSpLocks/>
          </p:cNvCxnSpPr>
          <p:nvPr/>
        </p:nvCxnSpPr>
        <p:spPr>
          <a:xfrm>
            <a:off x="6095999" y="216535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F9496F2-570C-4A35-86A5-D79CDF586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2" y="6356368"/>
            <a:ext cx="1058528" cy="264632"/>
          </a:xfrm>
          <a:prstGeom prst="rect">
            <a:avLst/>
          </a:prstGeom>
        </p:spPr>
      </p:pic>
    </p:spTree>
    <p:extLst>
      <p:ext uri="{BB962C8B-B14F-4D97-AF65-F5344CB8AC3E}">
        <p14:creationId xmlns:p14="http://schemas.microsoft.com/office/powerpoint/2010/main" val="3321766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building&#10;&#10;Description automatically generated">
            <a:extLst>
              <a:ext uri="{FF2B5EF4-FFF2-40B4-BE49-F238E27FC236}">
                <a16:creationId xmlns:a16="http://schemas.microsoft.com/office/drawing/2014/main" id="{03EFF5A4-5727-F64C-BB41-F49FF1FCD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4295"/>
            <a:ext cx="4038600" cy="6858000"/>
          </a:xfrm>
          <a:prstGeom prst="rect">
            <a:avLst/>
          </a:prstGeom>
        </p:spPr>
      </p:pic>
      <p:sp>
        <p:nvSpPr>
          <p:cNvPr id="2" name="Slide Number Placeholder 1">
            <a:extLst>
              <a:ext uri="{FF2B5EF4-FFF2-40B4-BE49-F238E27FC236}">
                <a16:creationId xmlns:a16="http://schemas.microsoft.com/office/drawing/2014/main" id="{15FB4752-2344-5B4C-A9E4-72D1DB7F1FAD}"/>
              </a:ext>
            </a:extLst>
          </p:cNvPr>
          <p:cNvSpPr>
            <a:spLocks noGrp="1"/>
          </p:cNvSpPr>
          <p:nvPr>
            <p:ph type="sldNum" sz="quarter" idx="7"/>
          </p:nvPr>
        </p:nvSpPr>
        <p:spPr>
          <a:xfrm>
            <a:off x="11575694" y="6488684"/>
            <a:ext cx="235306" cy="153888"/>
          </a:xfrm>
          <a:prstGeom prst="rect">
            <a:avLst/>
          </a:prstGeom>
        </p:spPr>
        <p:txBody>
          <a:bodyPr wrap="square" lIns="0" tIns="0" rIns="0" bIns="0">
            <a:spAutoFit/>
          </a:bodyPr>
          <a:lstStyle>
            <a:defPPr>
              <a:defRPr lang="en-US"/>
            </a:defPPr>
            <a:lvl1pPr marL="0" algn="l" defTabSz="914400" rtl="0" eaLnBrk="1" latinLnBrk="0" hangingPunct="1">
              <a:defRPr sz="1000" b="1" i="0" kern="1200" spc="0">
                <a:solidFill>
                  <a:srgbClr val="082C48"/>
                </a:solidFill>
                <a:latin typeface="Barlow SemiBold" pitchFamily="2" charset="77"/>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pPr marL="38100">
                <a:spcBef>
                  <a:spcPts val="100"/>
                </a:spcBef>
              </a:pPr>
              <a:t>27</a:t>
            </a:fld>
            <a:endParaRPr lang="en-US" spc="-90" dirty="0">
              <a:solidFill>
                <a:schemeClr val="bg1"/>
              </a:solidFill>
            </a:endParaRPr>
          </a:p>
        </p:txBody>
      </p:sp>
      <p:pic>
        <p:nvPicPr>
          <p:cNvPr id="3" name="Picture 2">
            <a:extLst>
              <a:ext uri="{FF2B5EF4-FFF2-40B4-BE49-F238E27FC236}">
                <a16:creationId xmlns:a16="http://schemas.microsoft.com/office/drawing/2014/main" id="{27390F23-ABD3-024C-B959-5F203CD10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0" y="6355334"/>
            <a:ext cx="1066800" cy="266700"/>
          </a:xfrm>
          <a:prstGeom prst="rect">
            <a:avLst/>
          </a:prstGeom>
        </p:spPr>
      </p:pic>
      <p:cxnSp>
        <p:nvCxnSpPr>
          <p:cNvPr id="34" name="Straight Connector 33">
            <a:extLst>
              <a:ext uri="{FF2B5EF4-FFF2-40B4-BE49-F238E27FC236}">
                <a16:creationId xmlns:a16="http://schemas.microsoft.com/office/drawing/2014/main" id="{07838DEA-2E18-3844-AC18-163AE33F41BB}"/>
              </a:ext>
            </a:extLst>
          </p:cNvPr>
          <p:cNvCxnSpPr>
            <a:cxnSpLocks/>
          </p:cNvCxnSpPr>
          <p:nvPr/>
        </p:nvCxnSpPr>
        <p:spPr>
          <a:xfrm>
            <a:off x="768096" y="128905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35" name="object 3">
            <a:extLst>
              <a:ext uri="{FF2B5EF4-FFF2-40B4-BE49-F238E27FC236}">
                <a16:creationId xmlns:a16="http://schemas.microsoft.com/office/drawing/2014/main" id="{35723B0E-5D23-CA46-856A-4380B2045DC1}"/>
              </a:ext>
            </a:extLst>
          </p:cNvPr>
          <p:cNvSpPr txBox="1"/>
          <p:nvPr/>
        </p:nvSpPr>
        <p:spPr>
          <a:xfrm>
            <a:off x="694822" y="1448786"/>
            <a:ext cx="6743700" cy="553998"/>
          </a:xfrm>
          <a:prstGeom prst="rect">
            <a:avLst/>
          </a:prstGeom>
        </p:spPr>
        <p:txBody>
          <a:bodyPr vert="horz" wrap="square" lIns="0" tIns="0" rIns="0" bIns="0" rtlCol="0">
            <a:spAutoFit/>
          </a:bodyPr>
          <a:lstStyle/>
          <a:p>
            <a:pPr marL="12700">
              <a:lnSpc>
                <a:spcPct val="100000"/>
              </a:lnSpc>
              <a:spcBef>
                <a:spcPts val="100"/>
              </a:spcBef>
            </a:pPr>
            <a:r>
              <a:rPr lang="en-US" sz="3600" dirty="0">
                <a:solidFill>
                  <a:srgbClr val="175580"/>
                </a:solidFill>
                <a:latin typeface="Barlow" pitchFamily="2" charset="77"/>
                <a:cs typeface="Arial"/>
              </a:rPr>
              <a:t>Sourcewell member entities </a:t>
            </a:r>
            <a:endParaRPr sz="3600" dirty="0">
              <a:latin typeface="Barlow" pitchFamily="2" charset="77"/>
              <a:cs typeface="Arial"/>
            </a:endParaRPr>
          </a:p>
        </p:txBody>
      </p:sp>
      <p:sp>
        <p:nvSpPr>
          <p:cNvPr id="4" name="Rectangle 3">
            <a:extLst>
              <a:ext uri="{FF2B5EF4-FFF2-40B4-BE49-F238E27FC236}">
                <a16:creationId xmlns:a16="http://schemas.microsoft.com/office/drawing/2014/main" id="{ED1E9A64-10C4-418C-9C49-479612900C23}"/>
              </a:ext>
            </a:extLst>
          </p:cNvPr>
          <p:cNvSpPr/>
          <p:nvPr/>
        </p:nvSpPr>
        <p:spPr>
          <a:xfrm>
            <a:off x="8787575" y="3803650"/>
            <a:ext cx="2770251" cy="1477328"/>
          </a:xfrm>
          <a:prstGeom prst="rect">
            <a:avLst/>
          </a:prstGeom>
        </p:spPr>
        <p:txBody>
          <a:bodyPr wrap="square">
            <a:spAutoFit/>
          </a:bodyPr>
          <a:lstStyle/>
          <a:p>
            <a:pPr defTabSz="914378">
              <a:defRPr/>
            </a:pPr>
            <a:r>
              <a:rPr lang="en-US" dirty="0">
                <a:solidFill>
                  <a:schemeClr val="bg1"/>
                </a:solidFill>
                <a:latin typeface="Barlow" panose="00000500000000000000" pitchFamily="2" charset="0"/>
              </a:rPr>
              <a:t>Facilitates competitive solicitation and awards process on behalf of </a:t>
            </a:r>
            <a:r>
              <a:rPr lang="en-US" dirty="0">
                <a:solidFill>
                  <a:schemeClr val="bg1"/>
                </a:solidFill>
                <a:latin typeface="Barlow" panose="00000500000000000000" pitchFamily="2" charset="0"/>
                <a:cs typeface="Arial" panose="020B0604020202020204" pitchFamily="34" charset="0"/>
              </a:rPr>
              <a:t>over 50,000 public sector members nationally. </a:t>
            </a:r>
          </a:p>
        </p:txBody>
      </p:sp>
      <p:pic>
        <p:nvPicPr>
          <p:cNvPr id="23" name="Picture 4" descr="Related image">
            <a:extLst>
              <a:ext uri="{FF2B5EF4-FFF2-40B4-BE49-F238E27FC236}">
                <a16:creationId xmlns:a16="http://schemas.microsoft.com/office/drawing/2014/main" id="{2B10B556-0E0D-47A7-A285-7E0075F97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5666" y="932965"/>
            <a:ext cx="2794069" cy="249603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D8DCEE0-2F82-4E71-BBC6-42D8954659E7}"/>
              </a:ext>
            </a:extLst>
          </p:cNvPr>
          <p:cNvGrpSpPr/>
          <p:nvPr/>
        </p:nvGrpSpPr>
        <p:grpSpPr>
          <a:xfrm>
            <a:off x="732922" y="2162519"/>
            <a:ext cx="7295948" cy="1831270"/>
            <a:chOff x="741536" y="2162519"/>
            <a:chExt cx="7295948" cy="1831270"/>
          </a:xfrm>
        </p:grpSpPr>
        <p:sp>
          <p:nvSpPr>
            <p:cNvPr id="41" name="object 2">
              <a:extLst>
                <a:ext uri="{FF2B5EF4-FFF2-40B4-BE49-F238E27FC236}">
                  <a16:creationId xmlns:a16="http://schemas.microsoft.com/office/drawing/2014/main" id="{D6C9FBA2-F2F7-4943-A939-232DA38DC0BD}"/>
                </a:ext>
              </a:extLst>
            </p:cNvPr>
            <p:cNvSpPr txBox="1"/>
            <p:nvPr/>
          </p:nvSpPr>
          <p:spPr>
            <a:xfrm>
              <a:off x="741536" y="2162519"/>
              <a:ext cx="6932557" cy="284693"/>
            </a:xfrm>
            <a:prstGeom prst="rect">
              <a:avLst/>
            </a:prstGeom>
          </p:spPr>
          <p:txBody>
            <a:bodyPr vert="horz" wrap="square" lIns="0" tIns="7620" rIns="0" bIns="0" rtlCol="0">
              <a:spAutoFit/>
            </a:bodyPr>
            <a:lstStyle/>
            <a:p>
              <a:pPr defTabSz="914378">
                <a:spcBef>
                  <a:spcPts val="0"/>
                </a:spcBef>
                <a:defRPr/>
              </a:pPr>
              <a:r>
                <a:rPr lang="en-US" dirty="0">
                  <a:solidFill>
                    <a:srgbClr val="082C48"/>
                  </a:solidFill>
                  <a:latin typeface="Barlow SemiBold" panose="00000700000000000000" pitchFamily="2" charset="0"/>
                  <a:cs typeface="Arial" panose="020B0604020202020204" pitchFamily="34" charset="0"/>
                </a:rPr>
                <a:t>STATE + LOCAL GOVERNMENT </a:t>
              </a:r>
            </a:p>
          </p:txBody>
        </p:sp>
        <p:sp>
          <p:nvSpPr>
            <p:cNvPr id="24" name="object 2">
              <a:extLst>
                <a:ext uri="{FF2B5EF4-FFF2-40B4-BE49-F238E27FC236}">
                  <a16:creationId xmlns:a16="http://schemas.microsoft.com/office/drawing/2014/main" id="{542F544F-589E-4EC0-9642-8D730960EF7D}"/>
                </a:ext>
              </a:extLst>
            </p:cNvPr>
            <p:cNvSpPr txBox="1"/>
            <p:nvPr/>
          </p:nvSpPr>
          <p:spPr>
            <a:xfrm>
              <a:off x="768096" y="2447212"/>
              <a:ext cx="7269388" cy="1546577"/>
            </a:xfrm>
            <a:prstGeom prst="rect">
              <a:avLst/>
            </a:prstGeom>
          </p:spPr>
          <p:txBody>
            <a:bodyPr vert="horz" wrap="square" lIns="0" tIns="7620" rIns="0" bIns="0" numCol="2" rtlCol="0">
              <a:spAutoFit/>
            </a:bodyPr>
            <a:lstStyle/>
            <a:p>
              <a:pPr marL="285750" lvl="1" indent="-285750">
                <a:spcBef>
                  <a:spcPts val="600"/>
                </a:spcBef>
                <a:buClr>
                  <a:srgbClr val="395C7F"/>
                </a:buClr>
                <a:buFont typeface="Arial" panose="020B0604020202020204" pitchFamily="34" charset="0"/>
                <a:buChar char="•"/>
              </a:pPr>
              <a:r>
                <a:rPr lang="en-US" sz="1600" dirty="0">
                  <a:solidFill>
                    <a:srgbClr val="082C48"/>
                  </a:solidFill>
                  <a:latin typeface="Barlow" panose="00000500000000000000" pitchFamily="2" charset="0"/>
                </a:rPr>
                <a:t>Cities </a:t>
              </a:r>
            </a:p>
            <a:p>
              <a:pPr marL="285750" lvl="1" indent="-285750">
                <a:spcBef>
                  <a:spcPts val="600"/>
                </a:spcBef>
                <a:buClr>
                  <a:srgbClr val="395C7F"/>
                </a:buClr>
                <a:buFont typeface="Arial" panose="020B0604020202020204" pitchFamily="34" charset="0"/>
                <a:buChar char="•"/>
              </a:pPr>
              <a:r>
                <a:rPr lang="en-US" sz="1600" dirty="0">
                  <a:solidFill>
                    <a:srgbClr val="082C48"/>
                  </a:solidFill>
                  <a:latin typeface="Barlow" panose="00000500000000000000" pitchFamily="2" charset="0"/>
                </a:rPr>
                <a:t>Counties</a:t>
              </a:r>
            </a:p>
            <a:p>
              <a:pPr marL="285750" lvl="1" indent="-285750">
                <a:spcBef>
                  <a:spcPts val="600"/>
                </a:spcBef>
                <a:buClr>
                  <a:srgbClr val="395C7F"/>
                </a:buClr>
                <a:buFont typeface="Arial" panose="020B0604020202020204" pitchFamily="34" charset="0"/>
                <a:buChar char="•"/>
              </a:pPr>
              <a:r>
                <a:rPr lang="en-US" sz="1600" dirty="0">
                  <a:solidFill>
                    <a:srgbClr val="082C48"/>
                  </a:solidFill>
                  <a:latin typeface="Barlow" panose="00000500000000000000" pitchFamily="2" charset="0"/>
                </a:rPr>
                <a:t>States and State Agencies</a:t>
              </a:r>
            </a:p>
            <a:p>
              <a:pPr marL="285750" lvl="1" indent="-285750">
                <a:spcBef>
                  <a:spcPts val="600"/>
                </a:spcBef>
                <a:buClr>
                  <a:srgbClr val="395C7F"/>
                </a:buClr>
                <a:buFont typeface="Arial" panose="020B0604020202020204" pitchFamily="34" charset="0"/>
                <a:buChar char="•"/>
              </a:pPr>
              <a:endParaRPr lang="en-US" sz="1600" dirty="0">
                <a:solidFill>
                  <a:srgbClr val="082C48"/>
                </a:solidFill>
                <a:latin typeface="Barlow" panose="00000500000000000000" pitchFamily="2" charset="0"/>
              </a:endParaRPr>
            </a:p>
            <a:p>
              <a:pPr marL="285750" lvl="1" indent="-285750">
                <a:spcBef>
                  <a:spcPts val="600"/>
                </a:spcBef>
                <a:buClr>
                  <a:srgbClr val="395C7F"/>
                </a:buClr>
                <a:buFont typeface="Arial" panose="020B0604020202020204" pitchFamily="34" charset="0"/>
                <a:buChar char="•"/>
              </a:pPr>
              <a:endParaRPr lang="en-US" sz="1600" dirty="0">
                <a:solidFill>
                  <a:srgbClr val="082C48"/>
                </a:solidFill>
                <a:latin typeface="Barlow" panose="00000500000000000000" pitchFamily="2" charset="0"/>
              </a:endParaRPr>
            </a:p>
            <a:p>
              <a:pPr marL="285750" lvl="1" indent="-285750">
                <a:spcBef>
                  <a:spcPts val="600"/>
                </a:spcBef>
                <a:buClr>
                  <a:srgbClr val="395C7F"/>
                </a:buClr>
                <a:buFont typeface="Arial" panose="020B0604020202020204" pitchFamily="34" charset="0"/>
                <a:buChar char="•"/>
              </a:pPr>
              <a:r>
                <a:rPr lang="en-US" sz="1600" dirty="0">
                  <a:solidFill>
                    <a:srgbClr val="082C48"/>
                  </a:solidFill>
                  <a:latin typeface="Barlow" panose="00000500000000000000" pitchFamily="2" charset="0"/>
                </a:rPr>
                <a:t>Special &amp; Water Districts</a:t>
              </a:r>
            </a:p>
            <a:p>
              <a:pPr marL="285750" lvl="1" indent="-285750">
                <a:spcBef>
                  <a:spcPts val="600"/>
                </a:spcBef>
                <a:buClr>
                  <a:srgbClr val="395C7F"/>
                </a:buClr>
                <a:buFont typeface="Arial" panose="020B0604020202020204" pitchFamily="34" charset="0"/>
                <a:buChar char="•"/>
              </a:pPr>
              <a:r>
                <a:rPr lang="en-US" sz="1600" dirty="0">
                  <a:solidFill>
                    <a:srgbClr val="082C48"/>
                  </a:solidFill>
                  <a:latin typeface="Barlow" panose="00000500000000000000" pitchFamily="2" charset="0"/>
                </a:rPr>
                <a:t>Native American Tribes </a:t>
              </a:r>
            </a:p>
            <a:p>
              <a:pPr marL="285750" lvl="1" indent="-285750">
                <a:spcBef>
                  <a:spcPts val="600"/>
                </a:spcBef>
                <a:buClr>
                  <a:srgbClr val="395C7F"/>
                </a:buClr>
                <a:buFont typeface="Arial" panose="020B0604020202020204" pitchFamily="34" charset="0"/>
                <a:buChar char="•"/>
              </a:pPr>
              <a:r>
                <a:rPr lang="en-US" sz="1600" dirty="0">
                  <a:solidFill>
                    <a:srgbClr val="082C48"/>
                  </a:solidFill>
                  <a:latin typeface="Barlow" panose="00000500000000000000" pitchFamily="2" charset="0"/>
                </a:rPr>
                <a:t>Port &amp; Transportation Authorities</a:t>
              </a:r>
            </a:p>
            <a:p>
              <a:pPr defTabSz="914378">
                <a:spcBef>
                  <a:spcPts val="0"/>
                </a:spcBef>
                <a:defRPr/>
              </a:pPr>
              <a:endParaRPr lang="en-US" sz="1600" dirty="0">
                <a:solidFill>
                  <a:srgbClr val="082C48"/>
                </a:solidFill>
                <a:latin typeface="Barlow" panose="00000500000000000000" pitchFamily="2" charset="0"/>
                <a:cs typeface="Arial" panose="020B0604020202020204" pitchFamily="34" charset="0"/>
              </a:endParaRPr>
            </a:p>
          </p:txBody>
        </p:sp>
      </p:grpSp>
      <p:grpSp>
        <p:nvGrpSpPr>
          <p:cNvPr id="25" name="Group 24">
            <a:extLst>
              <a:ext uri="{FF2B5EF4-FFF2-40B4-BE49-F238E27FC236}">
                <a16:creationId xmlns:a16="http://schemas.microsoft.com/office/drawing/2014/main" id="{1CFE88C0-4788-4449-9E32-A9971921B243}"/>
              </a:ext>
            </a:extLst>
          </p:cNvPr>
          <p:cNvGrpSpPr/>
          <p:nvPr/>
        </p:nvGrpSpPr>
        <p:grpSpPr>
          <a:xfrm>
            <a:off x="732922" y="3707263"/>
            <a:ext cx="7323612" cy="861775"/>
            <a:chOff x="741536" y="2162519"/>
            <a:chExt cx="7323612" cy="861775"/>
          </a:xfrm>
        </p:grpSpPr>
        <p:sp>
          <p:nvSpPr>
            <p:cNvPr id="26" name="object 2">
              <a:extLst>
                <a:ext uri="{FF2B5EF4-FFF2-40B4-BE49-F238E27FC236}">
                  <a16:creationId xmlns:a16="http://schemas.microsoft.com/office/drawing/2014/main" id="{8BCDAEDD-BD6D-4BFA-A7A1-606CB912158C}"/>
                </a:ext>
              </a:extLst>
            </p:cNvPr>
            <p:cNvSpPr txBox="1"/>
            <p:nvPr/>
          </p:nvSpPr>
          <p:spPr>
            <a:xfrm>
              <a:off x="741536" y="2162519"/>
              <a:ext cx="6932557" cy="284693"/>
            </a:xfrm>
            <a:prstGeom prst="rect">
              <a:avLst/>
            </a:prstGeom>
          </p:spPr>
          <p:txBody>
            <a:bodyPr vert="horz" wrap="square" lIns="0" tIns="7620" rIns="0" bIns="0" rtlCol="0">
              <a:spAutoFit/>
            </a:bodyPr>
            <a:lstStyle/>
            <a:p>
              <a:pPr defTabSz="914378">
                <a:spcBef>
                  <a:spcPts val="0"/>
                </a:spcBef>
                <a:defRPr/>
              </a:pPr>
              <a:r>
                <a:rPr lang="en-US" dirty="0">
                  <a:solidFill>
                    <a:srgbClr val="082C48"/>
                  </a:solidFill>
                  <a:latin typeface="Barlow SemiBold" panose="00000700000000000000" pitchFamily="2" charset="0"/>
                  <a:cs typeface="Arial" panose="020B0604020202020204" pitchFamily="34" charset="0"/>
                </a:rPr>
                <a:t>PUBLIC + PRIVATE EDUCATION </a:t>
              </a:r>
            </a:p>
          </p:txBody>
        </p:sp>
        <p:sp>
          <p:nvSpPr>
            <p:cNvPr id="27" name="object 2">
              <a:extLst>
                <a:ext uri="{FF2B5EF4-FFF2-40B4-BE49-F238E27FC236}">
                  <a16:creationId xmlns:a16="http://schemas.microsoft.com/office/drawing/2014/main" id="{4126C5C1-443B-4F1A-886D-95DA4AC70E41}"/>
                </a:ext>
              </a:extLst>
            </p:cNvPr>
            <p:cNvSpPr txBox="1"/>
            <p:nvPr/>
          </p:nvSpPr>
          <p:spPr>
            <a:xfrm>
              <a:off x="768096" y="2447213"/>
              <a:ext cx="7297052" cy="577081"/>
            </a:xfrm>
            <a:prstGeom prst="rect">
              <a:avLst/>
            </a:prstGeom>
          </p:spPr>
          <p:txBody>
            <a:bodyPr vert="horz" wrap="square" lIns="0" tIns="7620" rIns="0" bIns="0" numCol="2" rtlCol="0">
              <a:spAutoFit/>
            </a:bodyPr>
            <a:lstStyle/>
            <a:p>
              <a:pPr marL="285750" lvl="1" indent="-285750">
                <a:spcBef>
                  <a:spcPts val="600"/>
                </a:spcBef>
                <a:buClr>
                  <a:srgbClr val="395C7F"/>
                </a:buClr>
                <a:buFont typeface="Arial" panose="020B0604020202020204" pitchFamily="34" charset="0"/>
                <a:buChar char="•"/>
              </a:pPr>
              <a:r>
                <a:rPr lang="en-US" sz="1600" dirty="0">
                  <a:solidFill>
                    <a:srgbClr val="082C48"/>
                  </a:solidFill>
                  <a:latin typeface="Barlow" panose="00000500000000000000" pitchFamily="2" charset="0"/>
                </a:rPr>
                <a:t>K – 12</a:t>
              </a:r>
            </a:p>
            <a:p>
              <a:pPr marL="285750" lvl="1" indent="-285750">
                <a:spcBef>
                  <a:spcPts val="600"/>
                </a:spcBef>
                <a:buClr>
                  <a:srgbClr val="395C7F"/>
                </a:buClr>
                <a:buFont typeface="Arial" panose="020B0604020202020204" pitchFamily="34" charset="0"/>
                <a:buChar char="•"/>
              </a:pPr>
              <a:r>
                <a:rPr lang="en-US" sz="1600" dirty="0">
                  <a:solidFill>
                    <a:srgbClr val="082C48"/>
                  </a:solidFill>
                  <a:latin typeface="Barlow" panose="00000500000000000000" pitchFamily="2" charset="0"/>
                </a:rPr>
                <a:t>Special Education Districts</a:t>
              </a:r>
            </a:p>
            <a:p>
              <a:pPr marL="285750" lvl="1" indent="-285750">
                <a:spcBef>
                  <a:spcPts val="600"/>
                </a:spcBef>
                <a:buClr>
                  <a:srgbClr val="395C7F"/>
                </a:buClr>
                <a:buFont typeface="Arial" panose="020B0604020202020204" pitchFamily="34" charset="0"/>
                <a:buChar char="•"/>
              </a:pPr>
              <a:r>
                <a:rPr lang="en-US" sz="1600" dirty="0">
                  <a:solidFill>
                    <a:srgbClr val="082C48"/>
                  </a:solidFill>
                  <a:latin typeface="Barlow" panose="00000500000000000000" pitchFamily="2" charset="0"/>
                </a:rPr>
                <a:t>Charter Schools </a:t>
              </a:r>
            </a:p>
            <a:p>
              <a:pPr marL="285750" lvl="1" indent="-285750">
                <a:spcBef>
                  <a:spcPts val="600"/>
                </a:spcBef>
                <a:buClr>
                  <a:srgbClr val="395C7F"/>
                </a:buClr>
                <a:buFont typeface="Arial" panose="020B0604020202020204" pitchFamily="34" charset="0"/>
                <a:buChar char="•"/>
              </a:pPr>
              <a:r>
                <a:rPr lang="en-US" sz="1600" dirty="0">
                  <a:solidFill>
                    <a:srgbClr val="082C48"/>
                  </a:solidFill>
                  <a:latin typeface="Barlow" panose="00000500000000000000" pitchFamily="2" charset="0"/>
                </a:rPr>
                <a:t>Higher Education &amp; Universities</a:t>
              </a:r>
            </a:p>
          </p:txBody>
        </p:sp>
      </p:grpSp>
      <p:grpSp>
        <p:nvGrpSpPr>
          <p:cNvPr id="28" name="Group 27">
            <a:extLst>
              <a:ext uri="{FF2B5EF4-FFF2-40B4-BE49-F238E27FC236}">
                <a16:creationId xmlns:a16="http://schemas.microsoft.com/office/drawing/2014/main" id="{2E091A25-6BE8-4BBD-8FBD-355BD5CE479D}"/>
              </a:ext>
            </a:extLst>
          </p:cNvPr>
          <p:cNvGrpSpPr/>
          <p:nvPr/>
        </p:nvGrpSpPr>
        <p:grpSpPr>
          <a:xfrm>
            <a:off x="732922" y="4969146"/>
            <a:ext cx="7323612" cy="861775"/>
            <a:chOff x="741536" y="2162519"/>
            <a:chExt cx="7323612" cy="861775"/>
          </a:xfrm>
        </p:grpSpPr>
        <p:sp>
          <p:nvSpPr>
            <p:cNvPr id="30" name="object 2">
              <a:extLst>
                <a:ext uri="{FF2B5EF4-FFF2-40B4-BE49-F238E27FC236}">
                  <a16:creationId xmlns:a16="http://schemas.microsoft.com/office/drawing/2014/main" id="{4B156C47-9FD5-4E28-B666-FA966237CC45}"/>
                </a:ext>
              </a:extLst>
            </p:cNvPr>
            <p:cNvSpPr txBox="1"/>
            <p:nvPr/>
          </p:nvSpPr>
          <p:spPr>
            <a:xfrm>
              <a:off x="741536" y="2162519"/>
              <a:ext cx="6932557" cy="284693"/>
            </a:xfrm>
            <a:prstGeom prst="rect">
              <a:avLst/>
            </a:prstGeom>
          </p:spPr>
          <p:txBody>
            <a:bodyPr vert="horz" wrap="square" lIns="0" tIns="7620" rIns="0" bIns="0" rtlCol="0">
              <a:spAutoFit/>
            </a:bodyPr>
            <a:lstStyle/>
            <a:p>
              <a:pPr defTabSz="914378">
                <a:spcBef>
                  <a:spcPts val="0"/>
                </a:spcBef>
                <a:defRPr/>
              </a:pPr>
              <a:r>
                <a:rPr lang="en-US" dirty="0">
                  <a:solidFill>
                    <a:srgbClr val="082C48"/>
                  </a:solidFill>
                  <a:latin typeface="Barlow SemiBold" panose="00000700000000000000" pitchFamily="2" charset="0"/>
                  <a:cs typeface="Arial" panose="020B0604020202020204" pitchFamily="34" charset="0"/>
                </a:rPr>
                <a:t>NON-PROFITS </a:t>
              </a:r>
              <a:r>
                <a:rPr lang="en-US" sz="1600" dirty="0">
                  <a:solidFill>
                    <a:srgbClr val="082C48"/>
                  </a:solidFill>
                  <a:latin typeface="Barlow" panose="00000500000000000000" pitchFamily="2" charset="0"/>
                  <a:cs typeface="Arial" panose="020B0604020202020204" pitchFamily="34" charset="0"/>
                </a:rPr>
                <a:t>(tax exempt organizations)</a:t>
              </a:r>
            </a:p>
          </p:txBody>
        </p:sp>
        <p:sp>
          <p:nvSpPr>
            <p:cNvPr id="31" name="object 2">
              <a:extLst>
                <a:ext uri="{FF2B5EF4-FFF2-40B4-BE49-F238E27FC236}">
                  <a16:creationId xmlns:a16="http://schemas.microsoft.com/office/drawing/2014/main" id="{832881A6-DAF5-45F8-A50C-0B84C9136100}"/>
                </a:ext>
              </a:extLst>
            </p:cNvPr>
            <p:cNvSpPr txBox="1"/>
            <p:nvPr/>
          </p:nvSpPr>
          <p:spPr>
            <a:xfrm>
              <a:off x="768096" y="2447213"/>
              <a:ext cx="7297052" cy="577081"/>
            </a:xfrm>
            <a:prstGeom prst="rect">
              <a:avLst/>
            </a:prstGeom>
          </p:spPr>
          <p:txBody>
            <a:bodyPr vert="horz" wrap="square" lIns="0" tIns="7620" rIns="0" bIns="0" numCol="2" rtlCol="0">
              <a:spAutoFit/>
            </a:bodyPr>
            <a:lstStyle/>
            <a:p>
              <a:pPr marL="182880" lvl="1" indent="-182880">
                <a:spcBef>
                  <a:spcPts val="600"/>
                </a:spcBef>
                <a:buClr>
                  <a:srgbClr val="395C7F"/>
                </a:buClr>
                <a:buFont typeface="Wingdings" pitchFamily="2" charset="2"/>
                <a:buChar char="§"/>
              </a:pPr>
              <a:r>
                <a:rPr lang="en-US" sz="1600" dirty="0">
                  <a:solidFill>
                    <a:srgbClr val="082C48"/>
                  </a:solidFill>
                  <a:latin typeface="Barlow" panose="00000500000000000000" pitchFamily="2" charset="0"/>
                </a:rPr>
                <a:t>Hospitals &amp; Nursing Homes </a:t>
              </a:r>
            </a:p>
            <a:p>
              <a:pPr marL="182880" lvl="1" indent="-182880">
                <a:spcBef>
                  <a:spcPts val="600"/>
                </a:spcBef>
                <a:buClr>
                  <a:srgbClr val="395C7F"/>
                </a:buClr>
                <a:buFont typeface="Wingdings" pitchFamily="2" charset="2"/>
                <a:buChar char="§"/>
              </a:pPr>
              <a:r>
                <a:rPr lang="en-US" sz="1600" dirty="0">
                  <a:solidFill>
                    <a:srgbClr val="082C48"/>
                  </a:solidFill>
                  <a:latin typeface="Barlow" panose="00000500000000000000" pitchFamily="2" charset="0"/>
                </a:rPr>
                <a:t>Rural Power Cooperatives </a:t>
              </a:r>
            </a:p>
            <a:p>
              <a:pPr marL="182880" lvl="1" indent="-182880">
                <a:spcBef>
                  <a:spcPts val="600"/>
                </a:spcBef>
                <a:buClr>
                  <a:srgbClr val="395C7F"/>
                </a:buClr>
                <a:buFont typeface="Wingdings" pitchFamily="2" charset="2"/>
                <a:buChar char="§"/>
              </a:pPr>
              <a:r>
                <a:rPr lang="en-US" sz="1600" dirty="0">
                  <a:solidFill>
                    <a:srgbClr val="082C48"/>
                  </a:solidFill>
                  <a:latin typeface="Barlow" panose="00000500000000000000" pitchFamily="2" charset="0"/>
                </a:rPr>
                <a:t>Housing Authorities </a:t>
              </a:r>
            </a:p>
            <a:p>
              <a:pPr marL="182880" lvl="1" indent="-182880">
                <a:spcBef>
                  <a:spcPts val="600"/>
                </a:spcBef>
                <a:buClr>
                  <a:srgbClr val="395C7F"/>
                </a:buClr>
                <a:buFont typeface="Wingdings" pitchFamily="2" charset="2"/>
                <a:buChar char="§"/>
              </a:pPr>
              <a:r>
                <a:rPr lang="en-US" sz="1600" dirty="0">
                  <a:solidFill>
                    <a:srgbClr val="082C48"/>
                  </a:solidFill>
                  <a:latin typeface="Barlow" panose="00000500000000000000" pitchFamily="2" charset="0"/>
                </a:rPr>
                <a:t>Member Associations &amp; Coops</a:t>
              </a:r>
            </a:p>
          </p:txBody>
        </p:sp>
      </p:grpSp>
      <p:sp>
        <p:nvSpPr>
          <p:cNvPr id="18" name="Rectangle 17">
            <a:extLst>
              <a:ext uri="{FF2B5EF4-FFF2-40B4-BE49-F238E27FC236}">
                <a16:creationId xmlns:a16="http://schemas.microsoft.com/office/drawing/2014/main" id="{56D5B51A-8A60-4D12-9231-B914416BA263}"/>
              </a:ext>
            </a:extLst>
          </p:cNvPr>
          <p:cNvSpPr/>
          <p:nvPr/>
        </p:nvSpPr>
        <p:spPr>
          <a:xfrm>
            <a:off x="641657" y="6286500"/>
            <a:ext cx="6096000" cy="400110"/>
          </a:xfrm>
          <a:prstGeom prst="rect">
            <a:avLst/>
          </a:prstGeom>
        </p:spPr>
        <p:txBody>
          <a:bodyPr>
            <a:spAutoFit/>
          </a:bodyPr>
          <a:lstStyle/>
          <a:p>
            <a:r>
              <a:rPr lang="en-US" sz="1000" dirty="0">
                <a:solidFill>
                  <a:srgbClr val="082C48"/>
                </a:solidFill>
                <a:latin typeface="Barlow" panose="00000500000000000000" pitchFamily="2" charset="0"/>
              </a:rPr>
              <a:t>FOR INTERNAL TRAINING PURPOSES ONLY </a:t>
            </a:r>
          </a:p>
          <a:p>
            <a:r>
              <a:rPr lang="en-US" sz="1000" dirty="0">
                <a:solidFill>
                  <a:srgbClr val="082C48"/>
                </a:solidFill>
                <a:latin typeface="Barlow" panose="00000500000000000000" pitchFamily="2" charset="0"/>
              </a:rPr>
              <a:t>Any unauthorized review, use, disclosure or distribution is prohibited.  </a:t>
            </a:r>
          </a:p>
        </p:txBody>
      </p:sp>
    </p:spTree>
    <p:extLst>
      <p:ext uri="{BB962C8B-B14F-4D97-AF65-F5344CB8AC3E}">
        <p14:creationId xmlns:p14="http://schemas.microsoft.com/office/powerpoint/2010/main" val="245215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FF879F-7812-4520-973A-C747EF747D53}"/>
              </a:ext>
            </a:extLst>
          </p:cNvPr>
          <p:cNvPicPr>
            <a:picLocks noChangeAspect="1"/>
          </p:cNvPicPr>
          <p:nvPr/>
        </p:nvPicPr>
        <p:blipFill rotWithShape="1">
          <a:blip r:embed="rId3">
            <a:extLst>
              <a:ext uri="{28A0092B-C50C-407E-A947-70E740481C1C}">
                <a14:useLocalDpi xmlns:a14="http://schemas.microsoft.com/office/drawing/2010/main" val="0"/>
              </a:ext>
            </a:extLst>
          </a:blip>
          <a:srcRect l="233" b="49960"/>
          <a:stretch/>
        </p:blipFill>
        <p:spPr>
          <a:xfrm>
            <a:off x="2063289" y="2427541"/>
            <a:ext cx="8010322" cy="3997637"/>
          </a:xfrm>
          <a:prstGeom prst="rect">
            <a:avLst/>
          </a:prstGeom>
        </p:spPr>
      </p:pic>
      <p:sp>
        <p:nvSpPr>
          <p:cNvPr id="4" name="Title 3"/>
          <p:cNvSpPr>
            <a:spLocks noGrp="1"/>
          </p:cNvSpPr>
          <p:nvPr>
            <p:ph type="title"/>
          </p:nvPr>
        </p:nvSpPr>
        <p:spPr/>
        <p:txBody>
          <a:bodyPr/>
          <a:lstStyle/>
          <a:p>
            <a:r>
              <a:rPr lang="en-US" dirty="0"/>
              <a:t>411</a:t>
            </a:r>
          </a:p>
        </p:txBody>
      </p:sp>
      <p:sp>
        <p:nvSpPr>
          <p:cNvPr id="14" name="TextBox 13">
            <a:extLst>
              <a:ext uri="{FF2B5EF4-FFF2-40B4-BE49-F238E27FC236}">
                <a16:creationId xmlns:a16="http://schemas.microsoft.com/office/drawing/2014/main" id="{DF754343-075F-42C0-B2C1-8873FC3E160A}"/>
              </a:ext>
            </a:extLst>
          </p:cNvPr>
          <p:cNvSpPr txBox="1"/>
          <p:nvPr/>
        </p:nvSpPr>
        <p:spPr>
          <a:xfrm>
            <a:off x="4109715" y="6489404"/>
            <a:ext cx="6182750" cy="369332"/>
          </a:xfrm>
          <a:prstGeom prst="rect">
            <a:avLst/>
          </a:prstGeom>
          <a:noFill/>
        </p:spPr>
        <p:txBody>
          <a:bodyPr wrap="square">
            <a:spAutoFit/>
          </a:bodyPr>
          <a:lstStyle/>
          <a:p>
            <a:r>
              <a:rPr lang="en-US" dirty="0"/>
              <a:t>200+ World-class Companies</a:t>
            </a:r>
          </a:p>
        </p:txBody>
      </p:sp>
      <p:sp>
        <p:nvSpPr>
          <p:cNvPr id="3" name="TextBox 2">
            <a:extLst>
              <a:ext uri="{FF2B5EF4-FFF2-40B4-BE49-F238E27FC236}">
                <a16:creationId xmlns:a16="http://schemas.microsoft.com/office/drawing/2014/main" id="{0088B6AD-B9BC-40F5-BEDF-06331E00F9D4}"/>
              </a:ext>
            </a:extLst>
          </p:cNvPr>
          <p:cNvSpPr txBox="1"/>
          <p:nvPr/>
        </p:nvSpPr>
        <p:spPr>
          <a:xfrm>
            <a:off x="4572000" y="1026942"/>
            <a:ext cx="4065563" cy="369332"/>
          </a:xfrm>
          <a:prstGeom prst="rect">
            <a:avLst/>
          </a:prstGeom>
          <a:noFill/>
        </p:spPr>
        <p:txBody>
          <a:bodyPr wrap="square" rtlCol="0">
            <a:spAutoFit/>
          </a:bodyPr>
          <a:lstStyle/>
          <a:p>
            <a:r>
              <a:rPr lang="en-US" dirty="0">
                <a:solidFill>
                  <a:schemeClr val="bg1"/>
                </a:solidFill>
              </a:rPr>
              <a:t>400 competitively bid contracts</a:t>
            </a:r>
          </a:p>
        </p:txBody>
      </p:sp>
    </p:spTree>
    <p:extLst>
      <p:ext uri="{BB962C8B-B14F-4D97-AF65-F5344CB8AC3E}">
        <p14:creationId xmlns:p14="http://schemas.microsoft.com/office/powerpoint/2010/main" val="272319723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411</a:t>
            </a:r>
          </a:p>
        </p:txBody>
      </p:sp>
      <p:sp>
        <p:nvSpPr>
          <p:cNvPr id="14" name="TextBox 13">
            <a:extLst>
              <a:ext uri="{FF2B5EF4-FFF2-40B4-BE49-F238E27FC236}">
                <a16:creationId xmlns:a16="http://schemas.microsoft.com/office/drawing/2014/main" id="{DF754343-075F-42C0-B2C1-8873FC3E160A}"/>
              </a:ext>
            </a:extLst>
          </p:cNvPr>
          <p:cNvSpPr txBox="1"/>
          <p:nvPr/>
        </p:nvSpPr>
        <p:spPr>
          <a:xfrm>
            <a:off x="2950699" y="3205648"/>
            <a:ext cx="6182750" cy="369332"/>
          </a:xfrm>
          <a:prstGeom prst="rect">
            <a:avLst/>
          </a:prstGeom>
          <a:noFill/>
        </p:spPr>
        <p:txBody>
          <a:bodyPr wrap="square">
            <a:spAutoFit/>
          </a:bodyPr>
          <a:lstStyle/>
          <a:p>
            <a:r>
              <a:rPr lang="en-US" dirty="0"/>
              <a:t>200+ World-class Companies</a:t>
            </a:r>
          </a:p>
        </p:txBody>
      </p:sp>
      <p:sp>
        <p:nvSpPr>
          <p:cNvPr id="3" name="TextBox 2">
            <a:extLst>
              <a:ext uri="{FF2B5EF4-FFF2-40B4-BE49-F238E27FC236}">
                <a16:creationId xmlns:a16="http://schemas.microsoft.com/office/drawing/2014/main" id="{0088B6AD-B9BC-40F5-BEDF-06331E00F9D4}"/>
              </a:ext>
            </a:extLst>
          </p:cNvPr>
          <p:cNvSpPr txBox="1"/>
          <p:nvPr/>
        </p:nvSpPr>
        <p:spPr>
          <a:xfrm>
            <a:off x="4572000" y="1026942"/>
            <a:ext cx="4065563" cy="369332"/>
          </a:xfrm>
          <a:prstGeom prst="rect">
            <a:avLst/>
          </a:prstGeom>
          <a:noFill/>
        </p:spPr>
        <p:txBody>
          <a:bodyPr wrap="square" rtlCol="0">
            <a:spAutoFit/>
          </a:bodyPr>
          <a:lstStyle/>
          <a:p>
            <a:r>
              <a:rPr lang="en-US" dirty="0">
                <a:solidFill>
                  <a:schemeClr val="bg1"/>
                </a:solidFill>
              </a:rPr>
              <a:t>400 competitively bid contracts</a:t>
            </a:r>
          </a:p>
        </p:txBody>
      </p:sp>
      <p:pic>
        <p:nvPicPr>
          <p:cNvPr id="10" name="Picture 9">
            <a:extLst>
              <a:ext uri="{FF2B5EF4-FFF2-40B4-BE49-F238E27FC236}">
                <a16:creationId xmlns:a16="http://schemas.microsoft.com/office/drawing/2014/main" id="{180E878E-B827-4A9B-BDEC-A24E48C39E83}"/>
              </a:ext>
            </a:extLst>
          </p:cNvPr>
          <p:cNvPicPr>
            <a:picLocks noChangeAspect="1"/>
          </p:cNvPicPr>
          <p:nvPr/>
        </p:nvPicPr>
        <p:blipFill rotWithShape="1">
          <a:blip r:embed="rId3">
            <a:extLst>
              <a:ext uri="{28A0092B-C50C-407E-A947-70E740481C1C}">
                <a14:useLocalDpi xmlns:a14="http://schemas.microsoft.com/office/drawing/2010/main" val="0"/>
              </a:ext>
            </a:extLst>
          </a:blip>
          <a:srcRect t="50253" b="-743"/>
          <a:stretch/>
        </p:blipFill>
        <p:spPr>
          <a:xfrm>
            <a:off x="0" y="2200389"/>
            <a:ext cx="12159915" cy="4763112"/>
          </a:xfrm>
          <a:prstGeom prst="rect">
            <a:avLst/>
          </a:prstGeom>
        </p:spPr>
      </p:pic>
    </p:spTree>
    <p:extLst>
      <p:ext uri="{BB962C8B-B14F-4D97-AF65-F5344CB8AC3E}">
        <p14:creationId xmlns:p14="http://schemas.microsoft.com/office/powerpoint/2010/main" val="32691671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858259" y="1728315"/>
            <a:ext cx="4350232" cy="3600986"/>
          </a:xfrm>
          <a:prstGeom prst="rect">
            <a:avLst/>
          </a:prstGeom>
        </p:spPr>
        <p:txBody>
          <a:bodyPr vert="horz" wrap="square" lIns="0" tIns="0" rIns="0" bIns="0" rtlCol="0">
            <a:spAutoFit/>
          </a:bodyPr>
          <a:lstStyle/>
          <a:p>
            <a:r>
              <a:rPr lang="en-US" dirty="0">
                <a:solidFill>
                  <a:srgbClr val="092C48"/>
                </a:solidFill>
              </a:rPr>
              <a:t>Our </a:t>
            </a:r>
            <a:r>
              <a:rPr lang="en-US" b="0" i="0" dirty="0">
                <a:solidFill>
                  <a:srgbClr val="092C48"/>
                </a:solidFill>
                <a:effectLst/>
              </a:rPr>
              <a:t>nation’s adult population has increased faster than the under-age-18 population and  the U.S. population as a whole in the last decade.</a:t>
            </a:r>
          </a:p>
          <a:p>
            <a:endParaRPr lang="en-US" dirty="0">
              <a:solidFill>
                <a:srgbClr val="092C48"/>
              </a:solidFill>
            </a:endParaRPr>
          </a:p>
          <a:p>
            <a:r>
              <a:rPr lang="en-US" dirty="0">
                <a:solidFill>
                  <a:srgbClr val="092C48"/>
                </a:solidFill>
              </a:rPr>
              <a:t>In 2022, the youngest Baby Boomer will be turning 58 and the oldest Millennial will be  41 years old. </a:t>
            </a:r>
          </a:p>
          <a:p>
            <a:endParaRPr lang="en-US" dirty="0">
              <a:solidFill>
                <a:srgbClr val="092C48"/>
              </a:solidFill>
            </a:endParaRPr>
          </a:p>
          <a:p>
            <a:r>
              <a:rPr lang="en-US" dirty="0">
                <a:solidFill>
                  <a:srgbClr val="092C48"/>
                </a:solidFill>
              </a:rPr>
              <a:t>By 2034, o</a:t>
            </a:r>
            <a:r>
              <a:rPr lang="en-US" b="0" i="0" dirty="0">
                <a:solidFill>
                  <a:srgbClr val="092C48"/>
                </a:solidFill>
                <a:effectLst/>
              </a:rPr>
              <a:t>lder adults are projected to outnumber children under age 18 for the first time in U.S. history.</a:t>
            </a:r>
          </a:p>
          <a:p>
            <a:endParaRPr lang="en-US" dirty="0">
              <a:solidFill>
                <a:srgbClr val="092C48"/>
              </a:solidFill>
            </a:endParaRPr>
          </a:p>
        </p:txBody>
      </p:sp>
      <p:sp>
        <p:nvSpPr>
          <p:cNvPr id="9" name="Title 5">
            <a:extLst>
              <a:ext uri="{FF2B5EF4-FFF2-40B4-BE49-F238E27FC236}">
                <a16:creationId xmlns:a16="http://schemas.microsoft.com/office/drawing/2014/main" id="{C174F7F9-782C-4B4F-AF80-50AF7246A3A1}"/>
              </a:ext>
            </a:extLst>
          </p:cNvPr>
          <p:cNvSpPr txBox="1">
            <a:spLocks/>
          </p:cNvSpPr>
          <p:nvPr/>
        </p:nvSpPr>
        <p:spPr>
          <a:xfrm>
            <a:off x="737930" y="978328"/>
            <a:ext cx="7314565" cy="709458"/>
          </a:xfrm>
          <a:prstGeom prst="rect">
            <a:avLst/>
          </a:prstGeom>
        </p:spPr>
        <p:txBody>
          <a:bodyPr/>
          <a:lst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a:lstStyle>
          <a:p>
            <a:r>
              <a:rPr lang="en-US" dirty="0"/>
              <a:t>An aging society  </a:t>
            </a:r>
          </a:p>
        </p:txBody>
      </p:sp>
      <p:cxnSp>
        <p:nvCxnSpPr>
          <p:cNvPr id="10" name="Straight Connector 9">
            <a:extLst>
              <a:ext uri="{FF2B5EF4-FFF2-40B4-BE49-F238E27FC236}">
                <a16:creationId xmlns:a16="http://schemas.microsoft.com/office/drawing/2014/main" id="{3A328594-C80B-4778-9AC2-60F2FEE634AF}"/>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ABCEF8F6-1ED6-45AE-B9D6-E72984F47ED8}"/>
              </a:ext>
            </a:extLst>
          </p:cNvPr>
          <p:cNvGrpSpPr/>
          <p:nvPr/>
        </p:nvGrpSpPr>
        <p:grpSpPr>
          <a:xfrm>
            <a:off x="10078573" y="1117191"/>
            <a:ext cx="1375497" cy="468325"/>
            <a:chOff x="5788904" y="1110942"/>
            <a:chExt cx="1375497" cy="468325"/>
          </a:xfrm>
        </p:grpSpPr>
        <p:sp>
          <p:nvSpPr>
            <p:cNvPr id="146" name="Rectangle 145">
              <a:extLst>
                <a:ext uri="{FF2B5EF4-FFF2-40B4-BE49-F238E27FC236}">
                  <a16:creationId xmlns:a16="http://schemas.microsoft.com/office/drawing/2014/main" id="{C7F37064-ED4E-48BD-BBC7-E5436464D4EF}"/>
                </a:ext>
              </a:extLst>
            </p:cNvPr>
            <p:cNvSpPr/>
            <p:nvPr/>
          </p:nvSpPr>
          <p:spPr>
            <a:xfrm>
              <a:off x="5788904" y="1110942"/>
              <a:ext cx="1375497" cy="468325"/>
            </a:xfrm>
            <a:prstGeom prst="rect">
              <a:avLst/>
            </a:prstGeom>
            <a:solidFill>
              <a:srgbClr val="778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bject 4">
              <a:extLst>
                <a:ext uri="{FF2B5EF4-FFF2-40B4-BE49-F238E27FC236}">
                  <a16:creationId xmlns:a16="http://schemas.microsoft.com/office/drawing/2014/main" id="{B22B9777-E357-4868-AC25-CCD880770F78}"/>
                </a:ext>
              </a:extLst>
            </p:cNvPr>
            <p:cNvSpPr txBox="1"/>
            <p:nvPr/>
          </p:nvSpPr>
          <p:spPr>
            <a:xfrm>
              <a:off x="5788904" y="1160438"/>
              <a:ext cx="1375497" cy="369332"/>
            </a:xfrm>
            <a:prstGeom prst="rect">
              <a:avLst/>
            </a:prstGeom>
          </p:spPr>
          <p:txBody>
            <a:bodyPr vert="horz" wrap="square" lIns="0" tIns="0" rIns="0" bIns="0" rtlCol="0" anchor="ctr">
              <a:spAutoFit/>
            </a:bodyPr>
            <a:lstStyle/>
            <a:p>
              <a:pPr algn="ctr"/>
              <a:r>
                <a:rPr lang="en-US" sz="1400" b="1" dirty="0">
                  <a:solidFill>
                    <a:srgbClr val="092C48"/>
                  </a:solidFill>
                </a:rPr>
                <a:t>GEN  ALPHA </a:t>
              </a:r>
            </a:p>
            <a:p>
              <a:pPr algn="ctr"/>
              <a:r>
                <a:rPr lang="en-US" sz="1000" dirty="0">
                  <a:solidFill>
                    <a:srgbClr val="092C48"/>
                  </a:solidFill>
                </a:rPr>
                <a:t>Born 2011 – 2025</a:t>
              </a:r>
            </a:p>
          </p:txBody>
        </p:sp>
      </p:grpSp>
      <p:grpSp>
        <p:nvGrpSpPr>
          <p:cNvPr id="174" name="Group 173">
            <a:extLst>
              <a:ext uri="{FF2B5EF4-FFF2-40B4-BE49-F238E27FC236}">
                <a16:creationId xmlns:a16="http://schemas.microsoft.com/office/drawing/2014/main" id="{727F797D-7B25-4440-B69A-8CAB09E55FC5}"/>
              </a:ext>
            </a:extLst>
          </p:cNvPr>
          <p:cNvGrpSpPr/>
          <p:nvPr/>
        </p:nvGrpSpPr>
        <p:grpSpPr>
          <a:xfrm>
            <a:off x="10078573" y="1619624"/>
            <a:ext cx="1375497" cy="536895"/>
            <a:chOff x="5788904" y="1625280"/>
            <a:chExt cx="1375497" cy="536895"/>
          </a:xfrm>
        </p:grpSpPr>
        <p:sp>
          <p:nvSpPr>
            <p:cNvPr id="160" name="Rectangle 159">
              <a:extLst>
                <a:ext uri="{FF2B5EF4-FFF2-40B4-BE49-F238E27FC236}">
                  <a16:creationId xmlns:a16="http://schemas.microsoft.com/office/drawing/2014/main" id="{BD0BF5C6-7E49-4CD0-9E97-71CBE2DFBAAA}"/>
                </a:ext>
              </a:extLst>
            </p:cNvPr>
            <p:cNvSpPr/>
            <p:nvPr/>
          </p:nvSpPr>
          <p:spPr>
            <a:xfrm>
              <a:off x="5790852" y="1625280"/>
              <a:ext cx="1371600" cy="536895"/>
            </a:xfrm>
            <a:prstGeom prst="rect">
              <a:avLst/>
            </a:prstGeom>
            <a:solidFill>
              <a:srgbClr val="B72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bject 4">
              <a:extLst>
                <a:ext uri="{FF2B5EF4-FFF2-40B4-BE49-F238E27FC236}">
                  <a16:creationId xmlns:a16="http://schemas.microsoft.com/office/drawing/2014/main" id="{1B502551-281C-4D41-A547-4713ACF9B601}"/>
                </a:ext>
              </a:extLst>
            </p:cNvPr>
            <p:cNvSpPr txBox="1"/>
            <p:nvPr/>
          </p:nvSpPr>
          <p:spPr>
            <a:xfrm>
              <a:off x="5788904" y="1709061"/>
              <a:ext cx="1375497" cy="369332"/>
            </a:xfrm>
            <a:prstGeom prst="rect">
              <a:avLst/>
            </a:prstGeom>
          </p:spPr>
          <p:txBody>
            <a:bodyPr vert="horz" wrap="square" lIns="0" tIns="0" rIns="0" bIns="0" rtlCol="0" anchor="ctr">
              <a:spAutoFit/>
            </a:bodyPr>
            <a:lstStyle/>
            <a:p>
              <a:pPr algn="ctr"/>
              <a:r>
                <a:rPr lang="en-US" sz="1400" b="1" dirty="0">
                  <a:solidFill>
                    <a:srgbClr val="092C48"/>
                  </a:solidFill>
                </a:rPr>
                <a:t>GEN  Z </a:t>
              </a:r>
            </a:p>
            <a:p>
              <a:pPr algn="ctr"/>
              <a:r>
                <a:rPr lang="en-US" sz="1000" dirty="0">
                  <a:solidFill>
                    <a:srgbClr val="092C48"/>
                  </a:solidFill>
                </a:rPr>
                <a:t>Born 1997 - 2010</a:t>
              </a:r>
            </a:p>
          </p:txBody>
        </p:sp>
      </p:grpSp>
      <p:grpSp>
        <p:nvGrpSpPr>
          <p:cNvPr id="173" name="Group 172">
            <a:extLst>
              <a:ext uri="{FF2B5EF4-FFF2-40B4-BE49-F238E27FC236}">
                <a16:creationId xmlns:a16="http://schemas.microsoft.com/office/drawing/2014/main" id="{DFD0BBC6-9554-4FF3-B6EA-D7821AE52EFE}"/>
              </a:ext>
            </a:extLst>
          </p:cNvPr>
          <p:cNvGrpSpPr/>
          <p:nvPr/>
        </p:nvGrpSpPr>
        <p:grpSpPr>
          <a:xfrm>
            <a:off x="10078573" y="2195389"/>
            <a:ext cx="1375497" cy="868680"/>
            <a:chOff x="5765129" y="2208188"/>
            <a:chExt cx="1375497" cy="868680"/>
          </a:xfrm>
        </p:grpSpPr>
        <p:sp>
          <p:nvSpPr>
            <p:cNvPr id="162" name="Rectangle 161">
              <a:extLst>
                <a:ext uri="{FF2B5EF4-FFF2-40B4-BE49-F238E27FC236}">
                  <a16:creationId xmlns:a16="http://schemas.microsoft.com/office/drawing/2014/main" id="{AC7875EC-1078-4B79-A13F-6AABA36EB95D}"/>
                </a:ext>
              </a:extLst>
            </p:cNvPr>
            <p:cNvSpPr/>
            <p:nvPr/>
          </p:nvSpPr>
          <p:spPr>
            <a:xfrm>
              <a:off x="5767077" y="2208188"/>
              <a:ext cx="1371600" cy="868680"/>
            </a:xfrm>
            <a:prstGeom prst="rect">
              <a:avLst/>
            </a:prstGeom>
            <a:solidFill>
              <a:srgbClr val="F2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bject 4">
              <a:extLst>
                <a:ext uri="{FF2B5EF4-FFF2-40B4-BE49-F238E27FC236}">
                  <a16:creationId xmlns:a16="http://schemas.microsoft.com/office/drawing/2014/main" id="{EAA17B35-716A-4123-80B9-A97407FB540B}"/>
                </a:ext>
              </a:extLst>
            </p:cNvPr>
            <p:cNvSpPr txBox="1"/>
            <p:nvPr/>
          </p:nvSpPr>
          <p:spPr>
            <a:xfrm>
              <a:off x="5765129" y="2457862"/>
              <a:ext cx="1375497" cy="369332"/>
            </a:xfrm>
            <a:prstGeom prst="rect">
              <a:avLst/>
            </a:prstGeom>
          </p:spPr>
          <p:txBody>
            <a:bodyPr vert="horz" wrap="square" lIns="0" tIns="0" rIns="0" bIns="0" rtlCol="0" anchor="ctr">
              <a:spAutoFit/>
            </a:bodyPr>
            <a:lstStyle/>
            <a:p>
              <a:pPr algn="ctr"/>
              <a:r>
                <a:rPr lang="en-US" sz="1400" b="1" dirty="0">
                  <a:solidFill>
                    <a:srgbClr val="092C48"/>
                  </a:solidFill>
                </a:rPr>
                <a:t>MILLENNIAL</a:t>
              </a:r>
            </a:p>
            <a:p>
              <a:pPr algn="ctr"/>
              <a:r>
                <a:rPr lang="en-US" sz="1000" dirty="0">
                  <a:solidFill>
                    <a:srgbClr val="092C48"/>
                  </a:solidFill>
                </a:rPr>
                <a:t>Born 1981 - 1996</a:t>
              </a:r>
            </a:p>
          </p:txBody>
        </p:sp>
      </p:grpSp>
      <p:grpSp>
        <p:nvGrpSpPr>
          <p:cNvPr id="172" name="Group 171">
            <a:extLst>
              <a:ext uri="{FF2B5EF4-FFF2-40B4-BE49-F238E27FC236}">
                <a16:creationId xmlns:a16="http://schemas.microsoft.com/office/drawing/2014/main" id="{CDF2E796-8F4E-4D53-A764-B64E1097CA86}"/>
              </a:ext>
            </a:extLst>
          </p:cNvPr>
          <p:cNvGrpSpPr/>
          <p:nvPr/>
        </p:nvGrpSpPr>
        <p:grpSpPr>
          <a:xfrm>
            <a:off x="10078573" y="3101101"/>
            <a:ext cx="1375497" cy="672960"/>
            <a:chOff x="5798231" y="3121043"/>
            <a:chExt cx="1375497" cy="672960"/>
          </a:xfrm>
        </p:grpSpPr>
        <p:sp>
          <p:nvSpPr>
            <p:cNvPr id="25" name="Rectangle 24">
              <a:extLst>
                <a:ext uri="{FF2B5EF4-FFF2-40B4-BE49-F238E27FC236}">
                  <a16:creationId xmlns:a16="http://schemas.microsoft.com/office/drawing/2014/main" id="{668A691F-5A1D-4A7E-B762-CF2D3DD3A42E}"/>
                </a:ext>
              </a:extLst>
            </p:cNvPr>
            <p:cNvSpPr/>
            <p:nvPr/>
          </p:nvSpPr>
          <p:spPr>
            <a:xfrm>
              <a:off x="5800179" y="3121043"/>
              <a:ext cx="1371600" cy="67296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object 4">
              <a:extLst>
                <a:ext uri="{FF2B5EF4-FFF2-40B4-BE49-F238E27FC236}">
                  <a16:creationId xmlns:a16="http://schemas.microsoft.com/office/drawing/2014/main" id="{01D6598C-3E47-4DC1-9335-4ACC15C4DE40}"/>
                </a:ext>
              </a:extLst>
            </p:cNvPr>
            <p:cNvSpPr txBox="1"/>
            <p:nvPr/>
          </p:nvSpPr>
          <p:spPr>
            <a:xfrm>
              <a:off x="5798231" y="3272857"/>
              <a:ext cx="1375497" cy="369332"/>
            </a:xfrm>
            <a:prstGeom prst="rect">
              <a:avLst/>
            </a:prstGeom>
          </p:spPr>
          <p:txBody>
            <a:bodyPr vert="horz" wrap="square" lIns="0" tIns="0" rIns="0" bIns="0" rtlCol="0" anchor="ctr">
              <a:spAutoFit/>
            </a:bodyPr>
            <a:lstStyle/>
            <a:p>
              <a:pPr algn="ctr"/>
              <a:r>
                <a:rPr lang="en-US" sz="1400" b="1" dirty="0">
                  <a:solidFill>
                    <a:srgbClr val="092C48"/>
                  </a:solidFill>
                </a:rPr>
                <a:t>GEN X</a:t>
              </a:r>
            </a:p>
            <a:p>
              <a:pPr algn="ctr"/>
              <a:r>
                <a:rPr lang="en-US" sz="1000" dirty="0">
                  <a:solidFill>
                    <a:srgbClr val="092C48"/>
                  </a:solidFill>
                </a:rPr>
                <a:t>Born 1965 - 1980</a:t>
              </a:r>
            </a:p>
          </p:txBody>
        </p:sp>
      </p:grpSp>
      <p:grpSp>
        <p:nvGrpSpPr>
          <p:cNvPr id="170" name="Group 169">
            <a:extLst>
              <a:ext uri="{FF2B5EF4-FFF2-40B4-BE49-F238E27FC236}">
                <a16:creationId xmlns:a16="http://schemas.microsoft.com/office/drawing/2014/main" id="{B79FB4D0-9D2D-4C02-A8BA-231AFF6CDAEC}"/>
              </a:ext>
            </a:extLst>
          </p:cNvPr>
          <p:cNvGrpSpPr/>
          <p:nvPr/>
        </p:nvGrpSpPr>
        <p:grpSpPr>
          <a:xfrm>
            <a:off x="10078573" y="3811094"/>
            <a:ext cx="1375497" cy="850392"/>
            <a:chOff x="5762014" y="3838179"/>
            <a:chExt cx="1375497" cy="850392"/>
          </a:xfrm>
        </p:grpSpPr>
        <p:sp>
          <p:nvSpPr>
            <p:cNvPr id="26" name="Rectangle 25">
              <a:extLst>
                <a:ext uri="{FF2B5EF4-FFF2-40B4-BE49-F238E27FC236}">
                  <a16:creationId xmlns:a16="http://schemas.microsoft.com/office/drawing/2014/main" id="{D2BFCA49-366D-4511-AEB7-EF9E58819F93}"/>
                </a:ext>
              </a:extLst>
            </p:cNvPr>
            <p:cNvSpPr/>
            <p:nvPr/>
          </p:nvSpPr>
          <p:spPr>
            <a:xfrm>
              <a:off x="5763962" y="3838179"/>
              <a:ext cx="1371600" cy="8503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bject 4">
              <a:extLst>
                <a:ext uri="{FF2B5EF4-FFF2-40B4-BE49-F238E27FC236}">
                  <a16:creationId xmlns:a16="http://schemas.microsoft.com/office/drawing/2014/main" id="{E7D92F75-5F6D-4BDD-84BC-C0DBB8A8A9BB}"/>
                </a:ext>
              </a:extLst>
            </p:cNvPr>
            <p:cNvSpPr txBox="1"/>
            <p:nvPr/>
          </p:nvSpPr>
          <p:spPr>
            <a:xfrm>
              <a:off x="5762014" y="4078709"/>
              <a:ext cx="1375497" cy="369332"/>
            </a:xfrm>
            <a:prstGeom prst="rect">
              <a:avLst/>
            </a:prstGeom>
          </p:spPr>
          <p:txBody>
            <a:bodyPr vert="horz" wrap="square" lIns="0" tIns="0" rIns="0" bIns="0" rtlCol="0" anchor="ctr">
              <a:spAutoFit/>
            </a:bodyPr>
            <a:lstStyle/>
            <a:p>
              <a:pPr algn="ctr"/>
              <a:r>
                <a:rPr lang="en-US" sz="1400" b="1" dirty="0">
                  <a:solidFill>
                    <a:srgbClr val="092C48"/>
                  </a:solidFill>
                </a:rPr>
                <a:t>BOOMERS</a:t>
              </a:r>
            </a:p>
            <a:p>
              <a:pPr algn="ctr"/>
              <a:r>
                <a:rPr lang="en-US" sz="1000" dirty="0">
                  <a:solidFill>
                    <a:srgbClr val="092C48"/>
                  </a:solidFill>
                </a:rPr>
                <a:t>Born 1946 - 1964</a:t>
              </a:r>
            </a:p>
          </p:txBody>
        </p:sp>
      </p:grpSp>
      <p:grpSp>
        <p:nvGrpSpPr>
          <p:cNvPr id="169" name="Group 168">
            <a:extLst>
              <a:ext uri="{FF2B5EF4-FFF2-40B4-BE49-F238E27FC236}">
                <a16:creationId xmlns:a16="http://schemas.microsoft.com/office/drawing/2014/main" id="{694320C2-66B1-49D4-937F-2CD8995DC833}"/>
              </a:ext>
            </a:extLst>
          </p:cNvPr>
          <p:cNvGrpSpPr/>
          <p:nvPr/>
        </p:nvGrpSpPr>
        <p:grpSpPr>
          <a:xfrm>
            <a:off x="10078573" y="5514012"/>
            <a:ext cx="1375497" cy="411480"/>
            <a:chOff x="5798231" y="5585189"/>
            <a:chExt cx="1375497" cy="411480"/>
          </a:xfrm>
        </p:grpSpPr>
        <p:sp>
          <p:nvSpPr>
            <p:cNvPr id="163" name="Rectangle 162">
              <a:extLst>
                <a:ext uri="{FF2B5EF4-FFF2-40B4-BE49-F238E27FC236}">
                  <a16:creationId xmlns:a16="http://schemas.microsoft.com/office/drawing/2014/main" id="{122D8E00-FCFE-404B-8E9C-887F2732D120}"/>
                </a:ext>
              </a:extLst>
            </p:cNvPr>
            <p:cNvSpPr/>
            <p:nvPr/>
          </p:nvSpPr>
          <p:spPr>
            <a:xfrm>
              <a:off x="5800179" y="5585189"/>
              <a:ext cx="1371600" cy="411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object 4">
              <a:extLst>
                <a:ext uri="{FF2B5EF4-FFF2-40B4-BE49-F238E27FC236}">
                  <a16:creationId xmlns:a16="http://schemas.microsoft.com/office/drawing/2014/main" id="{55F3C5B7-D3E5-4A5E-9D77-BC0FC8C07824}"/>
                </a:ext>
              </a:extLst>
            </p:cNvPr>
            <p:cNvSpPr txBox="1"/>
            <p:nvPr/>
          </p:nvSpPr>
          <p:spPr>
            <a:xfrm>
              <a:off x="5798231" y="5606263"/>
              <a:ext cx="1375497" cy="369332"/>
            </a:xfrm>
            <a:prstGeom prst="rect">
              <a:avLst/>
            </a:prstGeom>
          </p:spPr>
          <p:txBody>
            <a:bodyPr vert="horz" wrap="square" lIns="0" tIns="0" rIns="0" bIns="0" rtlCol="0" anchor="ctr">
              <a:spAutoFit/>
            </a:bodyPr>
            <a:lstStyle/>
            <a:p>
              <a:pPr algn="ctr"/>
              <a:r>
                <a:rPr lang="en-US" sz="1400" b="1" dirty="0">
                  <a:solidFill>
                    <a:srgbClr val="092C48"/>
                  </a:solidFill>
                </a:rPr>
                <a:t>GREATEST GEN</a:t>
              </a:r>
            </a:p>
            <a:p>
              <a:pPr algn="ctr"/>
              <a:r>
                <a:rPr lang="en-US" sz="1000" dirty="0">
                  <a:solidFill>
                    <a:srgbClr val="092C48"/>
                  </a:solidFill>
                </a:rPr>
                <a:t>Born 1928 - 1901</a:t>
              </a:r>
            </a:p>
          </p:txBody>
        </p:sp>
      </p:grpSp>
      <p:grpSp>
        <p:nvGrpSpPr>
          <p:cNvPr id="171" name="Group 170">
            <a:extLst>
              <a:ext uri="{FF2B5EF4-FFF2-40B4-BE49-F238E27FC236}">
                <a16:creationId xmlns:a16="http://schemas.microsoft.com/office/drawing/2014/main" id="{2F7D441C-9A38-4D0D-A0D1-08F0CD97D87A}"/>
              </a:ext>
            </a:extLst>
          </p:cNvPr>
          <p:cNvGrpSpPr/>
          <p:nvPr/>
        </p:nvGrpSpPr>
        <p:grpSpPr>
          <a:xfrm>
            <a:off x="10078573" y="4699483"/>
            <a:ext cx="1375497" cy="776769"/>
            <a:chOff x="5765363" y="4745616"/>
            <a:chExt cx="1375497" cy="776769"/>
          </a:xfrm>
        </p:grpSpPr>
        <p:sp>
          <p:nvSpPr>
            <p:cNvPr id="46" name="Rectangle 45">
              <a:extLst>
                <a:ext uri="{FF2B5EF4-FFF2-40B4-BE49-F238E27FC236}">
                  <a16:creationId xmlns:a16="http://schemas.microsoft.com/office/drawing/2014/main" id="{161BE4ED-805C-4097-AD4E-3BD0A8A9B96E}"/>
                </a:ext>
              </a:extLst>
            </p:cNvPr>
            <p:cNvSpPr/>
            <p:nvPr/>
          </p:nvSpPr>
          <p:spPr>
            <a:xfrm>
              <a:off x="5767311" y="4745616"/>
              <a:ext cx="1371600" cy="776769"/>
            </a:xfrm>
            <a:prstGeom prst="rect">
              <a:avLst/>
            </a:prstGeom>
            <a:solidFill>
              <a:srgbClr val="09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object 4">
              <a:extLst>
                <a:ext uri="{FF2B5EF4-FFF2-40B4-BE49-F238E27FC236}">
                  <a16:creationId xmlns:a16="http://schemas.microsoft.com/office/drawing/2014/main" id="{A2D6B8C8-7F3B-47AC-9B7D-D108E731A9F8}"/>
                </a:ext>
              </a:extLst>
            </p:cNvPr>
            <p:cNvSpPr txBox="1"/>
            <p:nvPr/>
          </p:nvSpPr>
          <p:spPr>
            <a:xfrm>
              <a:off x="5765363" y="4949334"/>
              <a:ext cx="1375497" cy="369332"/>
            </a:xfrm>
            <a:prstGeom prst="rect">
              <a:avLst/>
            </a:prstGeom>
          </p:spPr>
          <p:txBody>
            <a:bodyPr vert="horz" wrap="square" lIns="0" tIns="0" rIns="0" bIns="0" rtlCol="0" anchor="ctr">
              <a:spAutoFit/>
            </a:bodyPr>
            <a:lstStyle/>
            <a:p>
              <a:pPr algn="ctr"/>
              <a:r>
                <a:rPr lang="en-US" sz="1400" b="1" dirty="0">
                  <a:solidFill>
                    <a:schemeClr val="bg1"/>
                  </a:solidFill>
                </a:rPr>
                <a:t>SILENT GEN</a:t>
              </a:r>
            </a:p>
            <a:p>
              <a:pPr algn="ctr"/>
              <a:r>
                <a:rPr lang="en-US" sz="1000" dirty="0">
                  <a:solidFill>
                    <a:schemeClr val="bg1"/>
                  </a:solidFill>
                </a:rPr>
                <a:t>Born 1929 - 1945</a:t>
              </a:r>
            </a:p>
          </p:txBody>
        </p:sp>
      </p:grpSp>
      <p:cxnSp>
        <p:nvCxnSpPr>
          <p:cNvPr id="177" name="Straight Connector 176">
            <a:extLst>
              <a:ext uri="{FF2B5EF4-FFF2-40B4-BE49-F238E27FC236}">
                <a16:creationId xmlns:a16="http://schemas.microsoft.com/office/drawing/2014/main" id="{5F496FE5-3AC1-4067-9EAE-0E8C23EBB345}"/>
              </a:ext>
            </a:extLst>
          </p:cNvPr>
          <p:cNvCxnSpPr>
            <a:cxnSpLocks/>
          </p:cNvCxnSpPr>
          <p:nvPr/>
        </p:nvCxnSpPr>
        <p:spPr>
          <a:xfrm>
            <a:off x="8378260" y="1135282"/>
            <a:ext cx="1666203" cy="0"/>
          </a:xfrm>
          <a:prstGeom prst="line">
            <a:avLst/>
          </a:prstGeom>
          <a:ln w="38100">
            <a:solidFill>
              <a:srgbClr val="778EA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1B261C6-9541-49B2-80DB-070D1A0F2F95}"/>
              </a:ext>
            </a:extLst>
          </p:cNvPr>
          <p:cNvCxnSpPr>
            <a:cxnSpLocks/>
          </p:cNvCxnSpPr>
          <p:nvPr/>
        </p:nvCxnSpPr>
        <p:spPr>
          <a:xfrm>
            <a:off x="8319311" y="1562946"/>
            <a:ext cx="1725152" cy="0"/>
          </a:xfrm>
          <a:prstGeom prst="line">
            <a:avLst/>
          </a:prstGeom>
          <a:ln w="38100">
            <a:solidFill>
              <a:srgbClr val="778EA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BB7A66D0-56C5-4AA2-A496-9E53F927B669}"/>
              </a:ext>
            </a:extLst>
          </p:cNvPr>
          <p:cNvCxnSpPr>
            <a:cxnSpLocks/>
          </p:cNvCxnSpPr>
          <p:nvPr/>
        </p:nvCxnSpPr>
        <p:spPr>
          <a:xfrm>
            <a:off x="8307103" y="1637775"/>
            <a:ext cx="1739900" cy="0"/>
          </a:xfrm>
          <a:prstGeom prst="line">
            <a:avLst/>
          </a:prstGeom>
          <a:ln w="38100">
            <a:solidFill>
              <a:srgbClr val="B72B33"/>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C6BDF5F-49A3-4C89-93A5-8FA53EEA11D0}"/>
              </a:ext>
            </a:extLst>
          </p:cNvPr>
          <p:cNvCxnSpPr>
            <a:cxnSpLocks/>
          </p:cNvCxnSpPr>
          <p:nvPr/>
        </p:nvCxnSpPr>
        <p:spPr>
          <a:xfrm>
            <a:off x="8218380" y="2135456"/>
            <a:ext cx="1828623" cy="0"/>
          </a:xfrm>
          <a:prstGeom prst="line">
            <a:avLst/>
          </a:prstGeom>
          <a:ln w="38100">
            <a:solidFill>
              <a:srgbClr val="B72B33"/>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24F6D0A2-160F-4F22-B87B-334C3E0F189F}"/>
              </a:ext>
            </a:extLst>
          </p:cNvPr>
          <p:cNvCxnSpPr>
            <a:cxnSpLocks/>
          </p:cNvCxnSpPr>
          <p:nvPr/>
        </p:nvCxnSpPr>
        <p:spPr>
          <a:xfrm>
            <a:off x="8175625" y="2214439"/>
            <a:ext cx="1871023" cy="0"/>
          </a:xfrm>
          <a:prstGeom prst="line">
            <a:avLst/>
          </a:prstGeom>
          <a:ln w="381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AA444B87-1636-4AA2-BBB9-868546862688}"/>
              </a:ext>
            </a:extLst>
          </p:cNvPr>
          <p:cNvCxnSpPr>
            <a:cxnSpLocks/>
          </p:cNvCxnSpPr>
          <p:nvPr/>
        </p:nvCxnSpPr>
        <p:spPr>
          <a:xfrm>
            <a:off x="8331663" y="3042774"/>
            <a:ext cx="1714985" cy="0"/>
          </a:xfrm>
          <a:prstGeom prst="line">
            <a:avLst/>
          </a:prstGeom>
          <a:ln w="381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5F977197-B72F-433B-BBD6-907E11C5ECC2}"/>
              </a:ext>
            </a:extLst>
          </p:cNvPr>
          <p:cNvCxnSpPr>
            <a:cxnSpLocks/>
          </p:cNvCxnSpPr>
          <p:nvPr/>
        </p:nvCxnSpPr>
        <p:spPr>
          <a:xfrm>
            <a:off x="8355042" y="3118828"/>
            <a:ext cx="169164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9A127F52-F475-4ED7-8718-6A207C5301B0}"/>
              </a:ext>
            </a:extLst>
          </p:cNvPr>
          <p:cNvCxnSpPr>
            <a:cxnSpLocks/>
          </p:cNvCxnSpPr>
          <p:nvPr/>
        </p:nvCxnSpPr>
        <p:spPr>
          <a:xfrm>
            <a:off x="8264525" y="3754926"/>
            <a:ext cx="17821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D2656C9A-1171-42A1-82E4-35417B280E27}"/>
              </a:ext>
            </a:extLst>
          </p:cNvPr>
          <p:cNvCxnSpPr>
            <a:cxnSpLocks/>
          </p:cNvCxnSpPr>
          <p:nvPr/>
        </p:nvCxnSpPr>
        <p:spPr>
          <a:xfrm>
            <a:off x="8242300" y="3829639"/>
            <a:ext cx="1802163"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4AA82AB-0B25-45ED-A7B6-E90E44C9BA12}"/>
              </a:ext>
            </a:extLst>
          </p:cNvPr>
          <p:cNvCxnSpPr>
            <a:cxnSpLocks/>
          </p:cNvCxnSpPr>
          <p:nvPr/>
        </p:nvCxnSpPr>
        <p:spPr>
          <a:xfrm>
            <a:off x="8947183" y="4641645"/>
            <a:ext cx="109728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17F6FB9-FCD4-48D2-951F-CB6DD4E0594F}"/>
              </a:ext>
            </a:extLst>
          </p:cNvPr>
          <p:cNvCxnSpPr>
            <a:cxnSpLocks/>
          </p:cNvCxnSpPr>
          <p:nvPr/>
        </p:nvCxnSpPr>
        <p:spPr>
          <a:xfrm>
            <a:off x="9039282" y="4716374"/>
            <a:ext cx="1005840" cy="0"/>
          </a:xfrm>
          <a:prstGeom prst="line">
            <a:avLst/>
          </a:prstGeom>
          <a:ln w="381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D2A4895-82E4-4D5A-9880-BC3BBF52B572}"/>
              </a:ext>
            </a:extLst>
          </p:cNvPr>
          <p:cNvCxnSpPr>
            <a:cxnSpLocks/>
          </p:cNvCxnSpPr>
          <p:nvPr/>
        </p:nvCxnSpPr>
        <p:spPr>
          <a:xfrm>
            <a:off x="9834810" y="5456034"/>
            <a:ext cx="210312" cy="0"/>
          </a:xfrm>
          <a:prstGeom prst="line">
            <a:avLst/>
          </a:prstGeom>
          <a:ln w="381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F204512-41B0-49B1-B487-CD8600C67AFD}"/>
              </a:ext>
            </a:extLst>
          </p:cNvPr>
          <p:cNvCxnSpPr>
            <a:cxnSpLocks/>
          </p:cNvCxnSpPr>
          <p:nvPr/>
        </p:nvCxnSpPr>
        <p:spPr>
          <a:xfrm>
            <a:off x="9834810" y="5530687"/>
            <a:ext cx="2103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3E510CA1-1FF8-4EE3-B5FB-A78BB67D5880}"/>
              </a:ext>
            </a:extLst>
          </p:cNvPr>
          <p:cNvCxnSpPr>
            <a:cxnSpLocks/>
          </p:cNvCxnSpPr>
          <p:nvPr/>
        </p:nvCxnSpPr>
        <p:spPr>
          <a:xfrm>
            <a:off x="10008546" y="5904352"/>
            <a:ext cx="3657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0A8883FB-6194-4C62-B7D1-0C8B8F9874E4}"/>
              </a:ext>
            </a:extLst>
          </p:cNvPr>
          <p:cNvCxnSpPr>
            <a:cxnSpLocks/>
          </p:cNvCxnSpPr>
          <p:nvPr/>
        </p:nvCxnSpPr>
        <p:spPr>
          <a:xfrm>
            <a:off x="9229725" y="4762603"/>
            <a:ext cx="815397"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775FC2F-2FE8-4D69-A016-F775070A21C8}"/>
              </a:ext>
            </a:extLst>
          </p:cNvPr>
          <p:cNvCxnSpPr>
            <a:cxnSpLocks/>
          </p:cNvCxnSpPr>
          <p:nvPr/>
        </p:nvCxnSpPr>
        <p:spPr>
          <a:xfrm>
            <a:off x="9293225" y="4808832"/>
            <a:ext cx="751897"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D96D0FF-9F47-424A-806E-446F02EF79E3}"/>
              </a:ext>
            </a:extLst>
          </p:cNvPr>
          <p:cNvCxnSpPr>
            <a:cxnSpLocks/>
          </p:cNvCxnSpPr>
          <p:nvPr/>
        </p:nvCxnSpPr>
        <p:spPr>
          <a:xfrm>
            <a:off x="9350375" y="4855061"/>
            <a:ext cx="694747"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FF4EAC9-C9E9-4895-B094-9E5AE9BB4C4A}"/>
              </a:ext>
            </a:extLst>
          </p:cNvPr>
          <p:cNvCxnSpPr>
            <a:cxnSpLocks/>
          </p:cNvCxnSpPr>
          <p:nvPr/>
        </p:nvCxnSpPr>
        <p:spPr>
          <a:xfrm flipV="1">
            <a:off x="9385300" y="4901290"/>
            <a:ext cx="659822" cy="1911"/>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8B0152B-43A4-4658-BE33-D116A5F9E476}"/>
              </a:ext>
            </a:extLst>
          </p:cNvPr>
          <p:cNvCxnSpPr>
            <a:cxnSpLocks/>
          </p:cNvCxnSpPr>
          <p:nvPr/>
        </p:nvCxnSpPr>
        <p:spPr>
          <a:xfrm>
            <a:off x="9442450" y="4947519"/>
            <a:ext cx="602672"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13E45406-5083-44C8-86D4-DFE50D540520}"/>
              </a:ext>
            </a:extLst>
          </p:cNvPr>
          <p:cNvCxnSpPr>
            <a:cxnSpLocks/>
          </p:cNvCxnSpPr>
          <p:nvPr/>
        </p:nvCxnSpPr>
        <p:spPr>
          <a:xfrm>
            <a:off x="9490075" y="4993748"/>
            <a:ext cx="555047"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732786F4-4A22-4B47-963E-A5D9454B1EEF}"/>
              </a:ext>
            </a:extLst>
          </p:cNvPr>
          <p:cNvCxnSpPr>
            <a:cxnSpLocks/>
          </p:cNvCxnSpPr>
          <p:nvPr/>
        </p:nvCxnSpPr>
        <p:spPr>
          <a:xfrm>
            <a:off x="8378260" y="3436880"/>
            <a:ext cx="1668422"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C9039E9C-EB74-4106-A379-2691FF72C196}"/>
              </a:ext>
            </a:extLst>
          </p:cNvPr>
          <p:cNvCxnSpPr>
            <a:cxnSpLocks/>
          </p:cNvCxnSpPr>
          <p:nvPr/>
        </p:nvCxnSpPr>
        <p:spPr>
          <a:xfrm>
            <a:off x="8355008" y="3482316"/>
            <a:ext cx="1691674"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0F57C7A5-AD31-4131-8DDB-90856481B682}"/>
              </a:ext>
            </a:extLst>
          </p:cNvPr>
          <p:cNvCxnSpPr>
            <a:cxnSpLocks/>
          </p:cNvCxnSpPr>
          <p:nvPr/>
        </p:nvCxnSpPr>
        <p:spPr>
          <a:xfrm>
            <a:off x="8355008" y="3527752"/>
            <a:ext cx="1691674"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01E7F66B-3431-4357-B472-D4A6854D00F5}"/>
              </a:ext>
            </a:extLst>
          </p:cNvPr>
          <p:cNvCxnSpPr>
            <a:cxnSpLocks/>
          </p:cNvCxnSpPr>
          <p:nvPr/>
        </p:nvCxnSpPr>
        <p:spPr>
          <a:xfrm>
            <a:off x="8355008" y="3573188"/>
            <a:ext cx="1691674"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54A5EA37-D6AE-4F03-83DE-2FC05B84A709}"/>
              </a:ext>
            </a:extLst>
          </p:cNvPr>
          <p:cNvCxnSpPr>
            <a:cxnSpLocks/>
          </p:cNvCxnSpPr>
          <p:nvPr/>
        </p:nvCxnSpPr>
        <p:spPr>
          <a:xfrm flipV="1">
            <a:off x="8307103" y="3618624"/>
            <a:ext cx="1739579" cy="362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A0185DE5-F724-40D3-8D45-D7F551AFD530}"/>
              </a:ext>
            </a:extLst>
          </p:cNvPr>
          <p:cNvCxnSpPr>
            <a:cxnSpLocks/>
          </p:cNvCxnSpPr>
          <p:nvPr/>
        </p:nvCxnSpPr>
        <p:spPr>
          <a:xfrm>
            <a:off x="8307103" y="3664060"/>
            <a:ext cx="173957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7D97D9DE-4789-4844-82BA-F8B65A42822E}"/>
              </a:ext>
            </a:extLst>
          </p:cNvPr>
          <p:cNvCxnSpPr>
            <a:cxnSpLocks/>
          </p:cNvCxnSpPr>
          <p:nvPr/>
        </p:nvCxnSpPr>
        <p:spPr>
          <a:xfrm>
            <a:off x="8242300" y="3874750"/>
            <a:ext cx="1802163"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380A9E7B-1FB6-478C-B486-A2212B942BAB}"/>
              </a:ext>
            </a:extLst>
          </p:cNvPr>
          <p:cNvCxnSpPr>
            <a:cxnSpLocks/>
          </p:cNvCxnSpPr>
          <p:nvPr/>
        </p:nvCxnSpPr>
        <p:spPr>
          <a:xfrm>
            <a:off x="8143875" y="2264163"/>
            <a:ext cx="1902773"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58F274F7-8DB9-4EF4-BA01-1B8BC95A4C04}"/>
              </a:ext>
            </a:extLst>
          </p:cNvPr>
          <p:cNvCxnSpPr>
            <a:cxnSpLocks/>
          </p:cNvCxnSpPr>
          <p:nvPr/>
        </p:nvCxnSpPr>
        <p:spPr>
          <a:xfrm>
            <a:off x="8123013" y="2309367"/>
            <a:ext cx="1923635"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07582B89-75D8-4559-B308-50B33B064D4A}"/>
              </a:ext>
            </a:extLst>
          </p:cNvPr>
          <p:cNvCxnSpPr>
            <a:cxnSpLocks/>
          </p:cNvCxnSpPr>
          <p:nvPr/>
        </p:nvCxnSpPr>
        <p:spPr>
          <a:xfrm>
            <a:off x="8080940" y="2354571"/>
            <a:ext cx="1965708"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0DCED0BF-CCDB-49EA-89B7-8C804E109999}"/>
              </a:ext>
            </a:extLst>
          </p:cNvPr>
          <p:cNvCxnSpPr>
            <a:cxnSpLocks/>
          </p:cNvCxnSpPr>
          <p:nvPr/>
        </p:nvCxnSpPr>
        <p:spPr>
          <a:xfrm>
            <a:off x="8052495" y="2399775"/>
            <a:ext cx="1994153"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997DF61F-09EF-4A61-BE3A-B9C60A782F48}"/>
              </a:ext>
            </a:extLst>
          </p:cNvPr>
          <p:cNvCxnSpPr>
            <a:cxnSpLocks/>
          </p:cNvCxnSpPr>
          <p:nvPr/>
        </p:nvCxnSpPr>
        <p:spPr>
          <a:xfrm>
            <a:off x="8052495" y="2444979"/>
            <a:ext cx="1994153"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00A8DF7-8226-4ABD-9EF5-0C88684222E4}"/>
              </a:ext>
            </a:extLst>
          </p:cNvPr>
          <p:cNvCxnSpPr>
            <a:cxnSpLocks/>
          </p:cNvCxnSpPr>
          <p:nvPr/>
        </p:nvCxnSpPr>
        <p:spPr>
          <a:xfrm>
            <a:off x="8080940" y="2490183"/>
            <a:ext cx="1965708"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6971538D-F767-41D3-B33E-1A84B04D6064}"/>
              </a:ext>
            </a:extLst>
          </p:cNvPr>
          <p:cNvCxnSpPr>
            <a:cxnSpLocks/>
          </p:cNvCxnSpPr>
          <p:nvPr/>
        </p:nvCxnSpPr>
        <p:spPr>
          <a:xfrm>
            <a:off x="8100574" y="2535387"/>
            <a:ext cx="1946074"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22ED3014-0F4B-45D9-8407-52CAABB99BC4}"/>
              </a:ext>
            </a:extLst>
          </p:cNvPr>
          <p:cNvCxnSpPr>
            <a:cxnSpLocks/>
          </p:cNvCxnSpPr>
          <p:nvPr/>
        </p:nvCxnSpPr>
        <p:spPr>
          <a:xfrm>
            <a:off x="8123013" y="2580591"/>
            <a:ext cx="1923635"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792C8BA1-3C7C-43E1-9662-F44D1A3652B8}"/>
              </a:ext>
            </a:extLst>
          </p:cNvPr>
          <p:cNvCxnSpPr>
            <a:cxnSpLocks/>
          </p:cNvCxnSpPr>
          <p:nvPr/>
        </p:nvCxnSpPr>
        <p:spPr>
          <a:xfrm flipV="1">
            <a:off x="8143875" y="2625795"/>
            <a:ext cx="1902773" cy="2128"/>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E20B2075-C25C-44D8-8D0F-7443964F40ED}"/>
              </a:ext>
            </a:extLst>
          </p:cNvPr>
          <p:cNvCxnSpPr>
            <a:cxnSpLocks/>
          </p:cNvCxnSpPr>
          <p:nvPr/>
        </p:nvCxnSpPr>
        <p:spPr>
          <a:xfrm>
            <a:off x="8175625" y="2673127"/>
            <a:ext cx="1871023"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500D2B91-0536-473E-B502-8862B18C4088}"/>
              </a:ext>
            </a:extLst>
          </p:cNvPr>
          <p:cNvCxnSpPr>
            <a:cxnSpLocks/>
          </p:cNvCxnSpPr>
          <p:nvPr/>
        </p:nvCxnSpPr>
        <p:spPr>
          <a:xfrm>
            <a:off x="8198746" y="2718331"/>
            <a:ext cx="1847902"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1667E394-5551-4C9F-A68D-9C367931159A}"/>
              </a:ext>
            </a:extLst>
          </p:cNvPr>
          <p:cNvCxnSpPr>
            <a:cxnSpLocks/>
          </p:cNvCxnSpPr>
          <p:nvPr/>
        </p:nvCxnSpPr>
        <p:spPr>
          <a:xfrm>
            <a:off x="8218380" y="2763535"/>
            <a:ext cx="1828268"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0ECF2B46-65D6-4998-9429-7E0F4729D7D0}"/>
              </a:ext>
            </a:extLst>
          </p:cNvPr>
          <p:cNvCxnSpPr>
            <a:cxnSpLocks/>
          </p:cNvCxnSpPr>
          <p:nvPr/>
        </p:nvCxnSpPr>
        <p:spPr>
          <a:xfrm>
            <a:off x="8242300" y="2808739"/>
            <a:ext cx="1804348"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20F2BC2A-2F3B-458B-9BAD-5F9576E295DF}"/>
              </a:ext>
            </a:extLst>
          </p:cNvPr>
          <p:cNvCxnSpPr>
            <a:cxnSpLocks/>
          </p:cNvCxnSpPr>
          <p:nvPr/>
        </p:nvCxnSpPr>
        <p:spPr>
          <a:xfrm>
            <a:off x="8264525" y="2853943"/>
            <a:ext cx="1782123"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CF16D53-609F-4EBC-99E6-8EC10C2F5DCD}"/>
              </a:ext>
            </a:extLst>
          </p:cNvPr>
          <p:cNvCxnSpPr>
            <a:cxnSpLocks/>
          </p:cNvCxnSpPr>
          <p:nvPr/>
        </p:nvCxnSpPr>
        <p:spPr>
          <a:xfrm>
            <a:off x="8285698" y="2899147"/>
            <a:ext cx="1760950"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6B99ACC4-82AD-4380-A2D7-6E7EF6E99B2E}"/>
              </a:ext>
            </a:extLst>
          </p:cNvPr>
          <p:cNvCxnSpPr>
            <a:cxnSpLocks/>
          </p:cNvCxnSpPr>
          <p:nvPr/>
        </p:nvCxnSpPr>
        <p:spPr>
          <a:xfrm>
            <a:off x="8307103" y="2944351"/>
            <a:ext cx="1739545"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9932571F-1551-4586-8315-3C620B5EB135}"/>
              </a:ext>
            </a:extLst>
          </p:cNvPr>
          <p:cNvCxnSpPr>
            <a:cxnSpLocks/>
          </p:cNvCxnSpPr>
          <p:nvPr/>
        </p:nvCxnSpPr>
        <p:spPr>
          <a:xfrm>
            <a:off x="8348658" y="2989559"/>
            <a:ext cx="1691640" cy="0"/>
          </a:xfrm>
          <a:prstGeom prst="line">
            <a:avLst/>
          </a:prstGeom>
          <a:ln w="12700">
            <a:solidFill>
              <a:srgbClr val="F26C6C"/>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FFC9121-DB00-4CC1-938E-0EA229B2AE11}"/>
              </a:ext>
            </a:extLst>
          </p:cNvPr>
          <p:cNvCxnSpPr>
            <a:cxnSpLocks/>
          </p:cNvCxnSpPr>
          <p:nvPr/>
        </p:nvCxnSpPr>
        <p:spPr>
          <a:xfrm>
            <a:off x="8264525" y="3919861"/>
            <a:ext cx="177993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1E9A0A15-4806-42AF-BF8B-E39E3EC7D2B7}"/>
              </a:ext>
            </a:extLst>
          </p:cNvPr>
          <p:cNvCxnSpPr>
            <a:cxnSpLocks/>
          </p:cNvCxnSpPr>
          <p:nvPr/>
        </p:nvCxnSpPr>
        <p:spPr>
          <a:xfrm>
            <a:off x="8264525" y="3964972"/>
            <a:ext cx="177993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5868A500-184B-447A-A67C-1BC74DA36007}"/>
              </a:ext>
            </a:extLst>
          </p:cNvPr>
          <p:cNvCxnSpPr>
            <a:cxnSpLocks/>
          </p:cNvCxnSpPr>
          <p:nvPr/>
        </p:nvCxnSpPr>
        <p:spPr>
          <a:xfrm>
            <a:off x="8264525" y="4010083"/>
            <a:ext cx="177993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EDEDE5F1-3C82-40D6-B613-FC0E00968199}"/>
              </a:ext>
            </a:extLst>
          </p:cNvPr>
          <p:cNvCxnSpPr>
            <a:cxnSpLocks/>
          </p:cNvCxnSpPr>
          <p:nvPr/>
        </p:nvCxnSpPr>
        <p:spPr>
          <a:xfrm>
            <a:off x="8307103" y="4051624"/>
            <a:ext cx="1737360" cy="357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518EAA67-3084-4031-A109-04FF39AB0310}"/>
              </a:ext>
            </a:extLst>
          </p:cNvPr>
          <p:cNvCxnSpPr>
            <a:cxnSpLocks/>
          </p:cNvCxnSpPr>
          <p:nvPr/>
        </p:nvCxnSpPr>
        <p:spPr>
          <a:xfrm>
            <a:off x="8355008" y="4100305"/>
            <a:ext cx="1689455"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3232016D-AE3A-4D7C-830E-1346CDFB6A25}"/>
              </a:ext>
            </a:extLst>
          </p:cNvPr>
          <p:cNvCxnSpPr>
            <a:cxnSpLocks/>
          </p:cNvCxnSpPr>
          <p:nvPr/>
        </p:nvCxnSpPr>
        <p:spPr>
          <a:xfrm>
            <a:off x="8398543" y="4145416"/>
            <a:ext cx="1645920"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8F78711C-7996-487A-AF4E-ECC8CF45F8A1}"/>
              </a:ext>
            </a:extLst>
          </p:cNvPr>
          <p:cNvCxnSpPr>
            <a:cxnSpLocks/>
          </p:cNvCxnSpPr>
          <p:nvPr/>
        </p:nvCxnSpPr>
        <p:spPr>
          <a:xfrm>
            <a:off x="8435119" y="4190527"/>
            <a:ext cx="1609344"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1F8B9C0-89F7-4339-9A1A-8A1D1BFFEA0D}"/>
              </a:ext>
            </a:extLst>
          </p:cNvPr>
          <p:cNvCxnSpPr>
            <a:cxnSpLocks/>
          </p:cNvCxnSpPr>
          <p:nvPr/>
        </p:nvCxnSpPr>
        <p:spPr>
          <a:xfrm>
            <a:off x="8509000" y="4235638"/>
            <a:ext cx="1535463"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70E38CA8-453B-41A5-95CE-342BEB2D22E4}"/>
              </a:ext>
            </a:extLst>
          </p:cNvPr>
          <p:cNvCxnSpPr>
            <a:cxnSpLocks/>
          </p:cNvCxnSpPr>
          <p:nvPr/>
        </p:nvCxnSpPr>
        <p:spPr>
          <a:xfrm>
            <a:off x="8569325" y="4280749"/>
            <a:ext cx="147513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E435BCDF-A1D5-4880-BFB9-FD4DABBA8868}"/>
              </a:ext>
            </a:extLst>
          </p:cNvPr>
          <p:cNvCxnSpPr>
            <a:cxnSpLocks/>
          </p:cNvCxnSpPr>
          <p:nvPr/>
        </p:nvCxnSpPr>
        <p:spPr>
          <a:xfrm>
            <a:off x="8601075" y="4325860"/>
            <a:ext cx="144338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FC715BE-366D-476F-B489-84AFBC63A4C5}"/>
              </a:ext>
            </a:extLst>
          </p:cNvPr>
          <p:cNvCxnSpPr>
            <a:cxnSpLocks/>
          </p:cNvCxnSpPr>
          <p:nvPr/>
        </p:nvCxnSpPr>
        <p:spPr>
          <a:xfrm>
            <a:off x="8670925" y="4370971"/>
            <a:ext cx="137353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19377512-10F1-46F7-B03A-790BAD0D49F9}"/>
              </a:ext>
            </a:extLst>
          </p:cNvPr>
          <p:cNvCxnSpPr>
            <a:cxnSpLocks/>
          </p:cNvCxnSpPr>
          <p:nvPr/>
        </p:nvCxnSpPr>
        <p:spPr>
          <a:xfrm flipV="1">
            <a:off x="8702675" y="4416082"/>
            <a:ext cx="1341788" cy="4874"/>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EB8F5266-170C-4DE0-A7EA-98BBF9509F3F}"/>
              </a:ext>
            </a:extLst>
          </p:cNvPr>
          <p:cNvCxnSpPr>
            <a:cxnSpLocks/>
          </p:cNvCxnSpPr>
          <p:nvPr/>
        </p:nvCxnSpPr>
        <p:spPr>
          <a:xfrm>
            <a:off x="8772525" y="4461193"/>
            <a:ext cx="127193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7E8E2277-E6FB-4ECB-944C-8FA24886CBE3}"/>
              </a:ext>
            </a:extLst>
          </p:cNvPr>
          <p:cNvCxnSpPr>
            <a:cxnSpLocks/>
          </p:cNvCxnSpPr>
          <p:nvPr/>
        </p:nvCxnSpPr>
        <p:spPr>
          <a:xfrm>
            <a:off x="8826500" y="4506304"/>
            <a:ext cx="1217963"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6D13A541-48CE-4F8D-9CFC-096A998F40BF}"/>
              </a:ext>
            </a:extLst>
          </p:cNvPr>
          <p:cNvCxnSpPr>
            <a:cxnSpLocks/>
          </p:cNvCxnSpPr>
          <p:nvPr/>
        </p:nvCxnSpPr>
        <p:spPr>
          <a:xfrm>
            <a:off x="8899525" y="4551415"/>
            <a:ext cx="114493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83727EA7-AEFF-4D27-844D-67F5EFB6A517}"/>
              </a:ext>
            </a:extLst>
          </p:cNvPr>
          <p:cNvCxnSpPr>
            <a:cxnSpLocks/>
          </p:cNvCxnSpPr>
          <p:nvPr/>
        </p:nvCxnSpPr>
        <p:spPr>
          <a:xfrm>
            <a:off x="8899525" y="4596526"/>
            <a:ext cx="114493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A104147-498D-4BDA-9A29-6514724AE242}"/>
              </a:ext>
            </a:extLst>
          </p:cNvPr>
          <p:cNvCxnSpPr>
            <a:cxnSpLocks/>
          </p:cNvCxnSpPr>
          <p:nvPr/>
        </p:nvCxnSpPr>
        <p:spPr>
          <a:xfrm>
            <a:off x="9893300" y="5580307"/>
            <a:ext cx="15182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B6CD581-4BF8-4639-AA50-BDF3441AF650}"/>
              </a:ext>
            </a:extLst>
          </p:cNvPr>
          <p:cNvCxnSpPr>
            <a:cxnSpLocks/>
          </p:cNvCxnSpPr>
          <p:nvPr/>
        </p:nvCxnSpPr>
        <p:spPr>
          <a:xfrm>
            <a:off x="9925050" y="5627015"/>
            <a:ext cx="12007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231D390C-BEC7-4B05-A1C7-DD87DC46A5C6}"/>
              </a:ext>
            </a:extLst>
          </p:cNvPr>
          <p:cNvCxnSpPr>
            <a:cxnSpLocks/>
          </p:cNvCxnSpPr>
          <p:nvPr/>
        </p:nvCxnSpPr>
        <p:spPr>
          <a:xfrm>
            <a:off x="9950450" y="5673723"/>
            <a:ext cx="9467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566E125F-2703-429A-B951-DC50D3C6CE1A}"/>
              </a:ext>
            </a:extLst>
          </p:cNvPr>
          <p:cNvCxnSpPr>
            <a:cxnSpLocks/>
          </p:cNvCxnSpPr>
          <p:nvPr/>
        </p:nvCxnSpPr>
        <p:spPr>
          <a:xfrm>
            <a:off x="9950450" y="5720431"/>
            <a:ext cx="9467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E98A18D8-6592-4416-88B5-46831BA15C01}"/>
              </a:ext>
            </a:extLst>
          </p:cNvPr>
          <p:cNvCxnSpPr>
            <a:cxnSpLocks/>
          </p:cNvCxnSpPr>
          <p:nvPr/>
        </p:nvCxnSpPr>
        <p:spPr>
          <a:xfrm>
            <a:off x="9950450" y="5767139"/>
            <a:ext cx="9467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7F01B314-B4B5-47CE-85C7-5EF7C02EA6A2}"/>
              </a:ext>
            </a:extLst>
          </p:cNvPr>
          <p:cNvCxnSpPr>
            <a:cxnSpLocks/>
          </p:cNvCxnSpPr>
          <p:nvPr/>
        </p:nvCxnSpPr>
        <p:spPr>
          <a:xfrm>
            <a:off x="9975850" y="5813847"/>
            <a:ext cx="6927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56882F09-EFAD-4021-ACF7-965D4D5A4203}"/>
              </a:ext>
            </a:extLst>
          </p:cNvPr>
          <p:cNvCxnSpPr>
            <a:cxnSpLocks/>
          </p:cNvCxnSpPr>
          <p:nvPr/>
        </p:nvCxnSpPr>
        <p:spPr>
          <a:xfrm>
            <a:off x="8285698" y="1683019"/>
            <a:ext cx="1761305" cy="0"/>
          </a:xfrm>
          <a:prstGeom prst="line">
            <a:avLst/>
          </a:prstGeom>
          <a:ln w="12700">
            <a:solidFill>
              <a:srgbClr val="B72B33"/>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C9BC9985-454D-4BAF-9464-A6D67EBF2F69}"/>
              </a:ext>
            </a:extLst>
          </p:cNvPr>
          <p:cNvCxnSpPr>
            <a:cxnSpLocks/>
          </p:cNvCxnSpPr>
          <p:nvPr/>
        </p:nvCxnSpPr>
        <p:spPr>
          <a:xfrm>
            <a:off x="8285698" y="1728263"/>
            <a:ext cx="1761305" cy="0"/>
          </a:xfrm>
          <a:prstGeom prst="line">
            <a:avLst/>
          </a:prstGeom>
          <a:ln w="12700">
            <a:solidFill>
              <a:srgbClr val="B72B33"/>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8EB4CB2-E9F7-4710-855C-D79A4876088B}"/>
              </a:ext>
            </a:extLst>
          </p:cNvPr>
          <p:cNvCxnSpPr>
            <a:cxnSpLocks/>
          </p:cNvCxnSpPr>
          <p:nvPr/>
        </p:nvCxnSpPr>
        <p:spPr>
          <a:xfrm>
            <a:off x="8307103" y="1773507"/>
            <a:ext cx="1739900" cy="0"/>
          </a:xfrm>
          <a:prstGeom prst="line">
            <a:avLst/>
          </a:prstGeom>
          <a:ln w="12700">
            <a:solidFill>
              <a:srgbClr val="B72B33"/>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553B10A4-7848-470B-9FE1-4DE6B07445C4}"/>
              </a:ext>
            </a:extLst>
          </p:cNvPr>
          <p:cNvCxnSpPr>
            <a:cxnSpLocks/>
          </p:cNvCxnSpPr>
          <p:nvPr/>
        </p:nvCxnSpPr>
        <p:spPr>
          <a:xfrm>
            <a:off x="8307103" y="1818751"/>
            <a:ext cx="1739900" cy="0"/>
          </a:xfrm>
          <a:prstGeom prst="line">
            <a:avLst/>
          </a:prstGeom>
          <a:ln w="12700">
            <a:solidFill>
              <a:srgbClr val="B72B33"/>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E16B9CB1-3C56-48BE-B30F-B66DDCCDA058}"/>
              </a:ext>
            </a:extLst>
          </p:cNvPr>
          <p:cNvCxnSpPr>
            <a:cxnSpLocks/>
          </p:cNvCxnSpPr>
          <p:nvPr/>
        </p:nvCxnSpPr>
        <p:spPr>
          <a:xfrm>
            <a:off x="8307103" y="1863995"/>
            <a:ext cx="1739900" cy="0"/>
          </a:xfrm>
          <a:prstGeom prst="line">
            <a:avLst/>
          </a:prstGeom>
          <a:ln w="12700">
            <a:solidFill>
              <a:srgbClr val="B72B33"/>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06A4CBAB-B21A-4224-A5DF-36BD3A5F3364}"/>
              </a:ext>
            </a:extLst>
          </p:cNvPr>
          <p:cNvCxnSpPr>
            <a:cxnSpLocks/>
          </p:cNvCxnSpPr>
          <p:nvPr/>
        </p:nvCxnSpPr>
        <p:spPr>
          <a:xfrm>
            <a:off x="8307103" y="1909239"/>
            <a:ext cx="1739900" cy="0"/>
          </a:xfrm>
          <a:prstGeom prst="line">
            <a:avLst/>
          </a:prstGeom>
          <a:ln w="12700">
            <a:solidFill>
              <a:srgbClr val="B72B33"/>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FE0EF3C4-13EA-4911-B0DD-33EB2BDC76E0}"/>
              </a:ext>
            </a:extLst>
          </p:cNvPr>
          <p:cNvCxnSpPr>
            <a:cxnSpLocks/>
          </p:cNvCxnSpPr>
          <p:nvPr/>
        </p:nvCxnSpPr>
        <p:spPr>
          <a:xfrm>
            <a:off x="8355008" y="3164264"/>
            <a:ext cx="1691674"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569F44F5-7CB1-4727-8D23-45A8063426D8}"/>
              </a:ext>
            </a:extLst>
          </p:cNvPr>
          <p:cNvCxnSpPr>
            <a:cxnSpLocks/>
          </p:cNvCxnSpPr>
          <p:nvPr/>
        </p:nvCxnSpPr>
        <p:spPr>
          <a:xfrm>
            <a:off x="8398543" y="3209700"/>
            <a:ext cx="164813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C4616E30-3D1C-4911-BF04-911E47664ED0}"/>
              </a:ext>
            </a:extLst>
          </p:cNvPr>
          <p:cNvCxnSpPr>
            <a:cxnSpLocks/>
          </p:cNvCxnSpPr>
          <p:nvPr/>
        </p:nvCxnSpPr>
        <p:spPr>
          <a:xfrm>
            <a:off x="8398543" y="3252915"/>
            <a:ext cx="1648139" cy="222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7D6D9E0-B6CE-4B65-A6DE-94B44BBAA195}"/>
              </a:ext>
            </a:extLst>
          </p:cNvPr>
          <p:cNvCxnSpPr>
            <a:cxnSpLocks/>
          </p:cNvCxnSpPr>
          <p:nvPr/>
        </p:nvCxnSpPr>
        <p:spPr>
          <a:xfrm>
            <a:off x="8398543" y="3300572"/>
            <a:ext cx="164813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40ADA7F-4CD3-48F5-946D-1DCCADDC6039}"/>
              </a:ext>
            </a:extLst>
          </p:cNvPr>
          <p:cNvCxnSpPr>
            <a:cxnSpLocks/>
          </p:cNvCxnSpPr>
          <p:nvPr/>
        </p:nvCxnSpPr>
        <p:spPr>
          <a:xfrm>
            <a:off x="8398543" y="3346008"/>
            <a:ext cx="164813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FE563C17-9FCC-4BA4-BDAD-E38AB1662704}"/>
              </a:ext>
            </a:extLst>
          </p:cNvPr>
          <p:cNvCxnSpPr>
            <a:cxnSpLocks/>
          </p:cNvCxnSpPr>
          <p:nvPr/>
        </p:nvCxnSpPr>
        <p:spPr>
          <a:xfrm>
            <a:off x="8398543" y="3391444"/>
            <a:ext cx="164813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E1329609-1377-47B7-8735-C35741CA6965}"/>
              </a:ext>
            </a:extLst>
          </p:cNvPr>
          <p:cNvCxnSpPr>
            <a:cxnSpLocks/>
          </p:cNvCxnSpPr>
          <p:nvPr/>
        </p:nvCxnSpPr>
        <p:spPr>
          <a:xfrm>
            <a:off x="9534525" y="5039977"/>
            <a:ext cx="510597"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633BC08-63C0-4268-AF65-2B4492C2FCAA}"/>
              </a:ext>
            </a:extLst>
          </p:cNvPr>
          <p:cNvCxnSpPr>
            <a:cxnSpLocks/>
          </p:cNvCxnSpPr>
          <p:nvPr/>
        </p:nvCxnSpPr>
        <p:spPr>
          <a:xfrm>
            <a:off x="9582150" y="5086206"/>
            <a:ext cx="462972"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A2005767-CF53-457C-828A-5BB91C02951B}"/>
              </a:ext>
            </a:extLst>
          </p:cNvPr>
          <p:cNvCxnSpPr>
            <a:cxnSpLocks/>
          </p:cNvCxnSpPr>
          <p:nvPr/>
        </p:nvCxnSpPr>
        <p:spPr>
          <a:xfrm>
            <a:off x="9620250" y="5132435"/>
            <a:ext cx="424872"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822A4F6B-C3A5-46F7-9558-C3619F64454A}"/>
              </a:ext>
            </a:extLst>
          </p:cNvPr>
          <p:cNvCxnSpPr>
            <a:cxnSpLocks/>
          </p:cNvCxnSpPr>
          <p:nvPr/>
        </p:nvCxnSpPr>
        <p:spPr>
          <a:xfrm>
            <a:off x="9658350" y="5178664"/>
            <a:ext cx="386772"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EB40196F-4A0E-4733-8557-CF418A8EE875}"/>
              </a:ext>
            </a:extLst>
          </p:cNvPr>
          <p:cNvCxnSpPr>
            <a:cxnSpLocks/>
          </p:cNvCxnSpPr>
          <p:nvPr/>
        </p:nvCxnSpPr>
        <p:spPr>
          <a:xfrm>
            <a:off x="9699625" y="5224893"/>
            <a:ext cx="345497"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868DF8DE-A138-4D58-9EAA-787463AAF6EA}"/>
              </a:ext>
            </a:extLst>
          </p:cNvPr>
          <p:cNvCxnSpPr>
            <a:cxnSpLocks/>
          </p:cNvCxnSpPr>
          <p:nvPr/>
        </p:nvCxnSpPr>
        <p:spPr>
          <a:xfrm>
            <a:off x="9734550" y="5271122"/>
            <a:ext cx="310572"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7D1322FE-3564-4107-827A-1BCD13AD1F0F}"/>
              </a:ext>
            </a:extLst>
          </p:cNvPr>
          <p:cNvCxnSpPr>
            <a:cxnSpLocks/>
          </p:cNvCxnSpPr>
          <p:nvPr/>
        </p:nvCxnSpPr>
        <p:spPr>
          <a:xfrm>
            <a:off x="10008546" y="5860555"/>
            <a:ext cx="3657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76BEA5F-7078-4C15-B217-B8634031E6A2}"/>
              </a:ext>
            </a:extLst>
          </p:cNvPr>
          <p:cNvCxnSpPr>
            <a:cxnSpLocks/>
          </p:cNvCxnSpPr>
          <p:nvPr/>
        </p:nvCxnSpPr>
        <p:spPr>
          <a:xfrm>
            <a:off x="8398543" y="1182800"/>
            <a:ext cx="1645920" cy="0"/>
          </a:xfrm>
          <a:prstGeom prst="line">
            <a:avLst/>
          </a:prstGeom>
          <a:ln w="12700">
            <a:solidFill>
              <a:srgbClr val="778EA0"/>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1ED72F59-0191-4AC8-869F-EFD0FBE72CA2}"/>
              </a:ext>
            </a:extLst>
          </p:cNvPr>
          <p:cNvCxnSpPr>
            <a:cxnSpLocks/>
          </p:cNvCxnSpPr>
          <p:nvPr/>
        </p:nvCxnSpPr>
        <p:spPr>
          <a:xfrm>
            <a:off x="8416831" y="1230318"/>
            <a:ext cx="1627632" cy="0"/>
          </a:xfrm>
          <a:prstGeom prst="line">
            <a:avLst/>
          </a:prstGeom>
          <a:ln w="12700">
            <a:solidFill>
              <a:srgbClr val="778EA0"/>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5BB17449-2CA3-49DA-8353-643DD28D4493}"/>
              </a:ext>
            </a:extLst>
          </p:cNvPr>
          <p:cNvCxnSpPr>
            <a:cxnSpLocks/>
          </p:cNvCxnSpPr>
          <p:nvPr/>
        </p:nvCxnSpPr>
        <p:spPr>
          <a:xfrm>
            <a:off x="8435119" y="1277836"/>
            <a:ext cx="1609344" cy="0"/>
          </a:xfrm>
          <a:prstGeom prst="line">
            <a:avLst/>
          </a:prstGeom>
          <a:ln w="12700">
            <a:solidFill>
              <a:srgbClr val="778EA0"/>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1ADB77E8-AFA4-4993-912D-1D9D3D30E90F}"/>
              </a:ext>
            </a:extLst>
          </p:cNvPr>
          <p:cNvCxnSpPr>
            <a:cxnSpLocks/>
          </p:cNvCxnSpPr>
          <p:nvPr/>
        </p:nvCxnSpPr>
        <p:spPr>
          <a:xfrm>
            <a:off x="8425975" y="1325354"/>
            <a:ext cx="1618488" cy="0"/>
          </a:xfrm>
          <a:prstGeom prst="line">
            <a:avLst/>
          </a:prstGeom>
          <a:ln w="12700">
            <a:solidFill>
              <a:srgbClr val="778EA0"/>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364DB9A2-1053-4AB4-A458-88B70306059F}"/>
              </a:ext>
            </a:extLst>
          </p:cNvPr>
          <p:cNvCxnSpPr>
            <a:cxnSpLocks/>
          </p:cNvCxnSpPr>
          <p:nvPr/>
        </p:nvCxnSpPr>
        <p:spPr>
          <a:xfrm>
            <a:off x="8425975" y="1372872"/>
            <a:ext cx="1618488" cy="0"/>
          </a:xfrm>
          <a:prstGeom prst="line">
            <a:avLst/>
          </a:prstGeom>
          <a:ln w="12700">
            <a:solidFill>
              <a:srgbClr val="778EA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FD78F0C4-93B7-4754-8EAE-DEC95B82BD32}"/>
              </a:ext>
            </a:extLst>
          </p:cNvPr>
          <p:cNvCxnSpPr>
            <a:cxnSpLocks/>
          </p:cNvCxnSpPr>
          <p:nvPr/>
        </p:nvCxnSpPr>
        <p:spPr>
          <a:xfrm>
            <a:off x="8398543" y="1420390"/>
            <a:ext cx="1645920" cy="0"/>
          </a:xfrm>
          <a:prstGeom prst="line">
            <a:avLst/>
          </a:prstGeom>
          <a:ln w="12700">
            <a:solidFill>
              <a:srgbClr val="778EA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14144CF8-8104-4043-9BEE-0A71C233076C}"/>
              </a:ext>
            </a:extLst>
          </p:cNvPr>
          <p:cNvCxnSpPr>
            <a:cxnSpLocks/>
          </p:cNvCxnSpPr>
          <p:nvPr/>
        </p:nvCxnSpPr>
        <p:spPr>
          <a:xfrm>
            <a:off x="9766300" y="5317351"/>
            <a:ext cx="278822"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637AC2A9-0D52-4F67-8493-74EFFC39DAB6}"/>
              </a:ext>
            </a:extLst>
          </p:cNvPr>
          <p:cNvCxnSpPr>
            <a:cxnSpLocks/>
          </p:cNvCxnSpPr>
          <p:nvPr/>
        </p:nvCxnSpPr>
        <p:spPr>
          <a:xfrm>
            <a:off x="9798050" y="5363580"/>
            <a:ext cx="247072"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058D9A97-62E5-452F-A2E6-95130009F98B}"/>
              </a:ext>
            </a:extLst>
          </p:cNvPr>
          <p:cNvCxnSpPr>
            <a:cxnSpLocks/>
          </p:cNvCxnSpPr>
          <p:nvPr/>
        </p:nvCxnSpPr>
        <p:spPr>
          <a:xfrm>
            <a:off x="9834810" y="5409809"/>
            <a:ext cx="210312"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270CFD4-ADE4-4F73-9AC6-A1B28944A70D}"/>
              </a:ext>
            </a:extLst>
          </p:cNvPr>
          <p:cNvCxnSpPr>
            <a:cxnSpLocks/>
          </p:cNvCxnSpPr>
          <p:nvPr/>
        </p:nvCxnSpPr>
        <p:spPr>
          <a:xfrm>
            <a:off x="8348658" y="1515426"/>
            <a:ext cx="1695805" cy="0"/>
          </a:xfrm>
          <a:prstGeom prst="line">
            <a:avLst/>
          </a:prstGeom>
          <a:ln w="12700">
            <a:solidFill>
              <a:srgbClr val="778EA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2FED31FB-2A23-4838-87B1-646930D41C9E}"/>
              </a:ext>
            </a:extLst>
          </p:cNvPr>
          <p:cNvCxnSpPr>
            <a:cxnSpLocks/>
          </p:cNvCxnSpPr>
          <p:nvPr/>
        </p:nvCxnSpPr>
        <p:spPr>
          <a:xfrm>
            <a:off x="8378260" y="1467908"/>
            <a:ext cx="1666203" cy="0"/>
          </a:xfrm>
          <a:prstGeom prst="line">
            <a:avLst/>
          </a:prstGeom>
          <a:ln w="12700">
            <a:solidFill>
              <a:srgbClr val="778EA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8AD9C77A-D570-4C96-BA35-78E9CFAAC972}"/>
              </a:ext>
            </a:extLst>
          </p:cNvPr>
          <p:cNvCxnSpPr>
            <a:cxnSpLocks/>
          </p:cNvCxnSpPr>
          <p:nvPr/>
        </p:nvCxnSpPr>
        <p:spPr>
          <a:xfrm>
            <a:off x="8242300" y="2090215"/>
            <a:ext cx="1804703" cy="0"/>
          </a:xfrm>
          <a:prstGeom prst="line">
            <a:avLst/>
          </a:prstGeom>
          <a:ln w="12700">
            <a:solidFill>
              <a:srgbClr val="B72B33"/>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1C60901E-6FCA-4BA5-BCA8-C6B9D3EAA99D}"/>
              </a:ext>
            </a:extLst>
          </p:cNvPr>
          <p:cNvCxnSpPr>
            <a:cxnSpLocks/>
          </p:cNvCxnSpPr>
          <p:nvPr/>
        </p:nvCxnSpPr>
        <p:spPr>
          <a:xfrm>
            <a:off x="8242300" y="2044971"/>
            <a:ext cx="1804703" cy="0"/>
          </a:xfrm>
          <a:prstGeom prst="line">
            <a:avLst/>
          </a:prstGeom>
          <a:ln w="12700">
            <a:solidFill>
              <a:srgbClr val="B72B33"/>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5047D6E3-A46E-40CA-8758-F9B48FE5D967}"/>
              </a:ext>
            </a:extLst>
          </p:cNvPr>
          <p:cNvCxnSpPr>
            <a:cxnSpLocks/>
          </p:cNvCxnSpPr>
          <p:nvPr/>
        </p:nvCxnSpPr>
        <p:spPr>
          <a:xfrm>
            <a:off x="8264525" y="1999727"/>
            <a:ext cx="1782478" cy="0"/>
          </a:xfrm>
          <a:prstGeom prst="line">
            <a:avLst/>
          </a:prstGeom>
          <a:ln w="12700">
            <a:solidFill>
              <a:srgbClr val="B72B33"/>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43532E8C-E43D-474B-8180-5916841B2B71}"/>
              </a:ext>
            </a:extLst>
          </p:cNvPr>
          <p:cNvCxnSpPr>
            <a:cxnSpLocks/>
          </p:cNvCxnSpPr>
          <p:nvPr/>
        </p:nvCxnSpPr>
        <p:spPr>
          <a:xfrm>
            <a:off x="8285698" y="1954483"/>
            <a:ext cx="1761305" cy="0"/>
          </a:xfrm>
          <a:prstGeom prst="line">
            <a:avLst/>
          </a:prstGeom>
          <a:ln w="12700">
            <a:solidFill>
              <a:srgbClr val="B72B33"/>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D9C7D2A2-1764-4445-86F8-0E75E69042B8}"/>
              </a:ext>
            </a:extLst>
          </p:cNvPr>
          <p:cNvCxnSpPr>
            <a:cxnSpLocks/>
          </p:cNvCxnSpPr>
          <p:nvPr/>
        </p:nvCxnSpPr>
        <p:spPr>
          <a:xfrm>
            <a:off x="8307103" y="3709496"/>
            <a:ext cx="173957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376" name="Oval 375">
            <a:extLst>
              <a:ext uri="{FF2B5EF4-FFF2-40B4-BE49-F238E27FC236}">
                <a16:creationId xmlns:a16="http://schemas.microsoft.com/office/drawing/2014/main" id="{7F5854C5-3ABC-41C9-81C6-F0C3D3ACD548}"/>
              </a:ext>
            </a:extLst>
          </p:cNvPr>
          <p:cNvSpPr/>
          <p:nvPr/>
        </p:nvSpPr>
        <p:spPr>
          <a:xfrm>
            <a:off x="6346825" y="3773409"/>
            <a:ext cx="1828800" cy="1828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Title 5">
            <a:extLst>
              <a:ext uri="{FF2B5EF4-FFF2-40B4-BE49-F238E27FC236}">
                <a16:creationId xmlns:a16="http://schemas.microsoft.com/office/drawing/2014/main" id="{508828E8-9595-4EF3-A126-1C3A917D1FB1}"/>
              </a:ext>
            </a:extLst>
          </p:cNvPr>
          <p:cNvSpPr txBox="1">
            <a:spLocks/>
          </p:cNvSpPr>
          <p:nvPr/>
        </p:nvSpPr>
        <p:spPr>
          <a:xfrm>
            <a:off x="6359177" y="4308366"/>
            <a:ext cx="1828800" cy="948616"/>
          </a:xfrm>
          <a:prstGeom prst="rect">
            <a:avLst/>
          </a:prstGeom>
        </p:spPr>
        <p:txBody>
          <a:bodyPr/>
          <a:lst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a:lstStyle>
          <a:p>
            <a:pPr algn="ctr">
              <a:lnSpc>
                <a:spcPct val="100000"/>
              </a:lnSpc>
              <a:spcBef>
                <a:spcPts val="0"/>
              </a:spcBef>
            </a:pPr>
            <a:r>
              <a:rPr lang="en-US" sz="2000" b="1" dirty="0">
                <a:solidFill>
                  <a:schemeClr val="bg1"/>
                </a:solidFill>
              </a:rPr>
              <a:t>POPULATION BY AGE</a:t>
            </a:r>
          </a:p>
          <a:p>
            <a:pPr algn="ctr">
              <a:lnSpc>
                <a:spcPct val="100000"/>
              </a:lnSpc>
              <a:spcBef>
                <a:spcPts val="0"/>
              </a:spcBef>
            </a:pPr>
            <a:r>
              <a:rPr lang="en-US" sz="1400" dirty="0">
                <a:solidFill>
                  <a:schemeClr val="bg1"/>
                </a:solidFill>
              </a:rPr>
              <a:t>U.S Census, 2020</a:t>
            </a:r>
          </a:p>
          <a:p>
            <a:pPr algn="ctr">
              <a:lnSpc>
                <a:spcPct val="100000"/>
              </a:lnSpc>
              <a:spcBef>
                <a:spcPts val="0"/>
              </a:spcBef>
            </a:pPr>
            <a:endParaRPr lang="en-US" sz="1800" b="1" dirty="0">
              <a:solidFill>
                <a:schemeClr val="bg1"/>
              </a:solidFill>
            </a:endParaRPr>
          </a:p>
        </p:txBody>
      </p:sp>
      <p:sp>
        <p:nvSpPr>
          <p:cNvPr id="176" name="Title 5">
            <a:extLst>
              <a:ext uri="{FF2B5EF4-FFF2-40B4-BE49-F238E27FC236}">
                <a16:creationId xmlns:a16="http://schemas.microsoft.com/office/drawing/2014/main" id="{9A397C2F-776A-44D9-9123-01B8CDD1D8A5}"/>
              </a:ext>
            </a:extLst>
          </p:cNvPr>
          <p:cNvSpPr txBox="1">
            <a:spLocks/>
          </p:cNvSpPr>
          <p:nvPr/>
        </p:nvSpPr>
        <p:spPr>
          <a:xfrm>
            <a:off x="7944464" y="961034"/>
            <a:ext cx="2554284" cy="270269"/>
          </a:xfrm>
          <a:prstGeom prst="rect">
            <a:avLst/>
          </a:prstGeom>
        </p:spPr>
        <p:txBody>
          <a:bodyPr/>
          <a:lst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a:lstStyle>
          <a:p>
            <a:pPr algn="ctr">
              <a:lnSpc>
                <a:spcPts val="700"/>
              </a:lnSpc>
              <a:spcBef>
                <a:spcPts val="0"/>
              </a:spcBef>
            </a:pPr>
            <a:r>
              <a:rPr lang="en-US" sz="800" b="1" dirty="0">
                <a:solidFill>
                  <a:schemeClr val="tx1"/>
                </a:solidFill>
              </a:rPr>
              <a:t>5                   4                     3                   2                   1       </a:t>
            </a:r>
            <a:r>
              <a:rPr lang="en-US" sz="800" dirty="0">
                <a:solidFill>
                  <a:schemeClr val="tx1"/>
                </a:solidFill>
              </a:rPr>
              <a:t>Millions</a:t>
            </a:r>
          </a:p>
          <a:p>
            <a:pPr algn="ctr">
              <a:lnSpc>
                <a:spcPts val="700"/>
              </a:lnSpc>
              <a:spcBef>
                <a:spcPts val="0"/>
              </a:spcBef>
            </a:pPr>
            <a:endParaRPr lang="en-US" sz="800" b="1" dirty="0">
              <a:solidFill>
                <a:schemeClr val="tx1"/>
              </a:solidFill>
            </a:endParaRPr>
          </a:p>
          <a:p>
            <a:pPr algn="ctr">
              <a:lnSpc>
                <a:spcPts val="700"/>
              </a:lnSpc>
              <a:spcBef>
                <a:spcPts val="0"/>
              </a:spcBef>
            </a:pPr>
            <a:r>
              <a:rPr lang="en-US" sz="800" dirty="0">
                <a:solidFill>
                  <a:schemeClr val="tx1"/>
                </a:solidFill>
              </a:rPr>
              <a:t> </a:t>
            </a:r>
          </a:p>
          <a:p>
            <a:pPr algn="ctr">
              <a:lnSpc>
                <a:spcPct val="100000"/>
              </a:lnSpc>
              <a:spcBef>
                <a:spcPts val="0"/>
              </a:spcBef>
            </a:pPr>
            <a:endParaRPr lang="en-US" sz="800" b="1" dirty="0">
              <a:solidFill>
                <a:schemeClr val="tx1"/>
              </a:solidFill>
            </a:endParaRPr>
          </a:p>
        </p:txBody>
      </p:sp>
      <p:sp>
        <p:nvSpPr>
          <p:cNvPr id="130" name="Slide Number Placeholder 1">
            <a:extLst>
              <a:ext uri="{FF2B5EF4-FFF2-40B4-BE49-F238E27FC236}">
                <a16:creationId xmlns:a16="http://schemas.microsoft.com/office/drawing/2014/main" id="{18DF46BA-E69A-4A3A-819B-56F97626353A}"/>
              </a:ext>
            </a:extLst>
          </p:cNvPr>
          <p:cNvSpPr>
            <a:spLocks noGrp="1"/>
          </p:cNvSpPr>
          <p:nvPr>
            <p:ph type="sldNum" sz="quarter" idx="10"/>
          </p:nvPr>
        </p:nvSpPr>
        <p:spPr>
          <a:xfrm>
            <a:off x="11576304" y="6492240"/>
            <a:ext cx="251902" cy="242857"/>
          </a:xfrm>
        </p:spPr>
        <p:txBody>
          <a:bodyPr/>
          <a:lstStyle/>
          <a:p>
            <a:fld id="{406AAB76-5E90-4A9C-9FCF-401F619A091A}" type="slidenum">
              <a:rPr lang="en-US" smtClean="0">
                <a:solidFill>
                  <a:srgbClr val="1E5581"/>
                </a:solidFill>
              </a:rPr>
              <a:pPr/>
              <a:t>3</a:t>
            </a:fld>
            <a:endParaRPr lang="en-US" dirty="0">
              <a:solidFill>
                <a:srgbClr val="1E5581"/>
              </a:solidFill>
            </a:endParaRPr>
          </a:p>
        </p:txBody>
      </p:sp>
    </p:spTree>
    <p:extLst>
      <p:ext uri="{BB962C8B-B14F-4D97-AF65-F5344CB8AC3E}">
        <p14:creationId xmlns:p14="http://schemas.microsoft.com/office/powerpoint/2010/main" val="2414994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07838DEA-2E18-3844-AC18-163AE33F41BB}"/>
              </a:ext>
            </a:extLst>
          </p:cNvPr>
          <p:cNvCxnSpPr>
            <a:cxnSpLocks/>
          </p:cNvCxnSpPr>
          <p:nvPr/>
        </p:nvCxnSpPr>
        <p:spPr>
          <a:xfrm>
            <a:off x="768096" y="128905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39" name="object 2">
            <a:extLst>
              <a:ext uri="{FF2B5EF4-FFF2-40B4-BE49-F238E27FC236}">
                <a16:creationId xmlns:a16="http://schemas.microsoft.com/office/drawing/2014/main" id="{1B5B7BE2-2FCC-4B9A-8EDE-38BCF434AE84}"/>
              </a:ext>
            </a:extLst>
          </p:cNvPr>
          <p:cNvSpPr txBox="1"/>
          <p:nvPr/>
        </p:nvSpPr>
        <p:spPr>
          <a:xfrm>
            <a:off x="758068" y="2716516"/>
            <a:ext cx="3629528" cy="1669688"/>
          </a:xfrm>
          <a:prstGeom prst="rect">
            <a:avLst/>
          </a:prstGeom>
        </p:spPr>
        <p:txBody>
          <a:bodyPr vert="horz" wrap="square" lIns="0" tIns="7620" rIns="0" bIns="0" rtlCol="0">
            <a:spAutoFit/>
          </a:bodyPr>
          <a:lstStyle/>
          <a:p>
            <a:r>
              <a:rPr lang="en-US" dirty="0">
                <a:solidFill>
                  <a:srgbClr val="082C48"/>
                </a:solidFill>
                <a:latin typeface="Barlow" panose="00000500000000000000" pitchFamily="2" charset="0"/>
                <a:cs typeface="Arial" panose="020B0604020202020204" pitchFamily="34" charset="0"/>
              </a:rPr>
              <a:t>Not a member? Not a problem! </a:t>
            </a:r>
          </a:p>
          <a:p>
            <a:endParaRPr lang="en-US" dirty="0">
              <a:solidFill>
                <a:srgbClr val="082C48"/>
              </a:solidFill>
              <a:latin typeface="Barlow" panose="00000500000000000000" pitchFamily="2" charset="0"/>
            </a:endParaRPr>
          </a:p>
          <a:p>
            <a:r>
              <a:rPr lang="en-US" dirty="0">
                <a:solidFill>
                  <a:srgbClr val="082C48"/>
                </a:solidFill>
                <a:latin typeface="Barlow" panose="00000500000000000000" pitchFamily="2" charset="0"/>
              </a:rPr>
              <a:t>Public sector entities can visit Sourcewell-mn.gov to register for a free </a:t>
            </a:r>
            <a:r>
              <a:rPr lang="en-US" dirty="0">
                <a:solidFill>
                  <a:srgbClr val="082C48"/>
                </a:solidFill>
                <a:latin typeface="Barlow" panose="00000500000000000000" pitchFamily="2" charset="0"/>
                <a:cs typeface="Arial" panose="020B0604020202020204" pitchFamily="34" charset="0"/>
              </a:rPr>
              <a:t>– no obligation membership.</a:t>
            </a:r>
          </a:p>
          <a:p>
            <a:endParaRPr lang="en-US" dirty="0">
              <a:solidFill>
                <a:srgbClr val="082C48"/>
              </a:solidFill>
              <a:latin typeface="Barlow" panose="00000500000000000000" pitchFamily="2" charset="0"/>
            </a:endParaRPr>
          </a:p>
        </p:txBody>
      </p:sp>
      <p:sp>
        <p:nvSpPr>
          <p:cNvPr id="28" name="object 3">
            <a:extLst>
              <a:ext uri="{FF2B5EF4-FFF2-40B4-BE49-F238E27FC236}">
                <a16:creationId xmlns:a16="http://schemas.microsoft.com/office/drawing/2014/main" id="{C3D55CC4-8593-4797-A758-D1B4C3160023}"/>
              </a:ext>
            </a:extLst>
          </p:cNvPr>
          <p:cNvSpPr txBox="1"/>
          <p:nvPr/>
        </p:nvSpPr>
        <p:spPr>
          <a:xfrm>
            <a:off x="694822" y="1448786"/>
            <a:ext cx="4562978" cy="1107996"/>
          </a:xfrm>
          <a:prstGeom prst="rect">
            <a:avLst/>
          </a:prstGeom>
        </p:spPr>
        <p:txBody>
          <a:bodyPr vert="horz" wrap="square" lIns="0" tIns="0" rIns="0" bIns="0" rtlCol="0">
            <a:spAutoFit/>
          </a:bodyPr>
          <a:lstStyle/>
          <a:p>
            <a:pPr marL="12700">
              <a:lnSpc>
                <a:spcPct val="100000"/>
              </a:lnSpc>
              <a:spcBef>
                <a:spcPts val="100"/>
              </a:spcBef>
            </a:pPr>
            <a:r>
              <a:rPr lang="en-US" sz="3600" dirty="0">
                <a:solidFill>
                  <a:srgbClr val="175580"/>
                </a:solidFill>
                <a:latin typeface="Barlow" pitchFamily="2" charset="77"/>
                <a:cs typeface="Arial"/>
              </a:rPr>
              <a:t>Sourcewell membership </a:t>
            </a:r>
            <a:endParaRPr sz="3600" dirty="0">
              <a:latin typeface="Barlow" pitchFamily="2" charset="77"/>
              <a:cs typeface="Arial"/>
            </a:endParaRPr>
          </a:p>
        </p:txBody>
      </p:sp>
      <p:pic>
        <p:nvPicPr>
          <p:cNvPr id="23" name="Picture 22">
            <a:extLst>
              <a:ext uri="{FF2B5EF4-FFF2-40B4-BE49-F238E27FC236}">
                <a16:creationId xmlns:a16="http://schemas.microsoft.com/office/drawing/2014/main" id="{409EA72B-0B35-47C9-9D03-A245566784E4}"/>
              </a:ext>
            </a:extLst>
          </p:cNvPr>
          <p:cNvPicPr>
            <a:picLocks noChangeAspect="1"/>
          </p:cNvPicPr>
          <p:nvPr/>
        </p:nvPicPr>
        <p:blipFill rotWithShape="1">
          <a:blip r:embed="rId3"/>
          <a:srcRect b="7315"/>
          <a:stretch/>
        </p:blipFill>
        <p:spPr>
          <a:xfrm>
            <a:off x="4991102" y="1195197"/>
            <a:ext cx="4114799" cy="4467605"/>
          </a:xfrm>
          <a:prstGeom prst="rect">
            <a:avLst/>
          </a:prstGeom>
          <a:ln>
            <a:solidFill>
              <a:srgbClr val="082C48"/>
            </a:solidFill>
          </a:ln>
        </p:spPr>
      </p:pic>
      <p:pic>
        <p:nvPicPr>
          <p:cNvPr id="24" name="Picture 23">
            <a:extLst>
              <a:ext uri="{FF2B5EF4-FFF2-40B4-BE49-F238E27FC236}">
                <a16:creationId xmlns:a16="http://schemas.microsoft.com/office/drawing/2014/main" id="{3ACCEEED-CDA7-42B3-AEEA-F06D7D25EE30}"/>
              </a:ext>
            </a:extLst>
          </p:cNvPr>
          <p:cNvPicPr>
            <a:picLocks noChangeAspect="1"/>
          </p:cNvPicPr>
          <p:nvPr/>
        </p:nvPicPr>
        <p:blipFill rotWithShape="1">
          <a:blip r:embed="rId4"/>
          <a:srcRect l="34375" t="8559" r="34375" b="5599"/>
          <a:stretch/>
        </p:blipFill>
        <p:spPr>
          <a:xfrm>
            <a:off x="9310450" y="1291584"/>
            <a:ext cx="1627001" cy="1572768"/>
          </a:xfrm>
          <a:prstGeom prst="rect">
            <a:avLst/>
          </a:prstGeom>
          <a:ln>
            <a:solidFill>
              <a:srgbClr val="082C48"/>
            </a:solidFill>
          </a:ln>
        </p:spPr>
      </p:pic>
      <p:sp>
        <p:nvSpPr>
          <p:cNvPr id="25" name="Oval 24">
            <a:extLst>
              <a:ext uri="{FF2B5EF4-FFF2-40B4-BE49-F238E27FC236}">
                <a16:creationId xmlns:a16="http://schemas.microsoft.com/office/drawing/2014/main" id="{535EFC65-6EFA-4D4A-9605-2025EA9DE599}"/>
              </a:ext>
            </a:extLst>
          </p:cNvPr>
          <p:cNvSpPr/>
          <p:nvPr/>
        </p:nvSpPr>
        <p:spPr>
          <a:xfrm>
            <a:off x="5692774" y="2796374"/>
            <a:ext cx="1371600" cy="1122972"/>
          </a:xfrm>
          <a:prstGeom prst="ellipse">
            <a:avLst/>
          </a:prstGeom>
          <a:noFill/>
          <a:ln>
            <a:solidFill>
              <a:srgbClr val="A5CB4E"/>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05EAE7E5-EC37-4150-B8E5-298034E993F5}"/>
              </a:ext>
            </a:extLst>
          </p:cNvPr>
          <p:cNvCxnSpPr>
            <a:cxnSpLocks/>
          </p:cNvCxnSpPr>
          <p:nvPr/>
        </p:nvCxnSpPr>
        <p:spPr>
          <a:xfrm flipV="1">
            <a:off x="6984734" y="2483376"/>
            <a:ext cx="2423470" cy="634565"/>
          </a:xfrm>
          <a:prstGeom prst="line">
            <a:avLst/>
          </a:prstGeom>
          <a:ln w="38100">
            <a:solidFill>
              <a:srgbClr val="A5CB4E"/>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B2C49124-6B59-49F5-AA3E-CAB34B8E39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7" t="106" r="30046" b="17684"/>
          <a:stretch/>
        </p:blipFill>
        <p:spPr>
          <a:xfrm rot="720000">
            <a:off x="8791794" y="2939164"/>
            <a:ext cx="2382901" cy="2294399"/>
          </a:xfrm>
          <a:prstGeom prst="rect">
            <a:avLst/>
          </a:prstGeom>
          <a:ln>
            <a:solidFill>
              <a:srgbClr val="082C48"/>
            </a:solidFill>
          </a:ln>
        </p:spPr>
      </p:pic>
      <p:sp>
        <p:nvSpPr>
          <p:cNvPr id="10" name="Rectangle 9">
            <a:extLst>
              <a:ext uri="{FF2B5EF4-FFF2-40B4-BE49-F238E27FC236}">
                <a16:creationId xmlns:a16="http://schemas.microsoft.com/office/drawing/2014/main" id="{24509916-000F-4A15-BCA9-22FF17A79E02}"/>
              </a:ext>
            </a:extLst>
          </p:cNvPr>
          <p:cNvSpPr/>
          <p:nvPr/>
        </p:nvSpPr>
        <p:spPr>
          <a:xfrm>
            <a:off x="641657" y="6286500"/>
            <a:ext cx="6096000" cy="400110"/>
          </a:xfrm>
          <a:prstGeom prst="rect">
            <a:avLst/>
          </a:prstGeom>
        </p:spPr>
        <p:txBody>
          <a:bodyPr>
            <a:spAutoFit/>
          </a:bodyPr>
          <a:lstStyle/>
          <a:p>
            <a:r>
              <a:rPr lang="en-US" sz="1000" dirty="0">
                <a:solidFill>
                  <a:srgbClr val="082C48"/>
                </a:solidFill>
                <a:latin typeface="Barlow" panose="00000500000000000000" pitchFamily="2" charset="0"/>
              </a:rPr>
              <a:t>FOR INTERNAL TRAINING PURPOSES ONLY </a:t>
            </a:r>
          </a:p>
          <a:p>
            <a:r>
              <a:rPr lang="en-US" sz="1000" dirty="0">
                <a:solidFill>
                  <a:srgbClr val="082C48"/>
                </a:solidFill>
                <a:latin typeface="Barlow" panose="00000500000000000000" pitchFamily="2" charset="0"/>
              </a:rPr>
              <a:t>Any unauthorized review, use, disclosure or distribution is prohibited.  </a:t>
            </a:r>
          </a:p>
        </p:txBody>
      </p:sp>
    </p:spTree>
    <p:extLst>
      <p:ext uri="{BB962C8B-B14F-4D97-AF65-F5344CB8AC3E}">
        <p14:creationId xmlns:p14="http://schemas.microsoft.com/office/powerpoint/2010/main" val="39209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9524CEC-148A-4867-BDC6-300D7F5E3749}"/>
              </a:ext>
            </a:extLst>
          </p:cNvPr>
          <p:cNvGrpSpPr/>
          <p:nvPr/>
        </p:nvGrpSpPr>
        <p:grpSpPr>
          <a:xfrm>
            <a:off x="3231328" y="1439002"/>
            <a:ext cx="5729344" cy="4158914"/>
            <a:chOff x="3952875" y="2284730"/>
            <a:chExt cx="4591050" cy="2816544"/>
          </a:xfrm>
        </p:grpSpPr>
        <p:sp>
          <p:nvSpPr>
            <p:cNvPr id="17" name="Rectangle 16">
              <a:extLst>
                <a:ext uri="{FF2B5EF4-FFF2-40B4-BE49-F238E27FC236}">
                  <a16:creationId xmlns:a16="http://schemas.microsoft.com/office/drawing/2014/main" id="{4CD4D0CD-9252-4CAE-B221-C578E6194D42}"/>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2EAA3C4-8248-42B0-B37F-518DDC060487}"/>
                </a:ext>
              </a:extLst>
            </p:cNvPr>
            <p:cNvSpPr/>
            <p:nvPr/>
          </p:nvSpPr>
          <p:spPr>
            <a:xfrm>
              <a:off x="4121436" y="2486342"/>
              <a:ext cx="4253929" cy="2413321"/>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1423473F-8DA2-4D98-B1AC-6F5ACD4DDE30}"/>
              </a:ext>
            </a:extLst>
          </p:cNvPr>
          <p:cNvSpPr txBox="1"/>
          <p:nvPr/>
        </p:nvSpPr>
        <p:spPr>
          <a:xfrm>
            <a:off x="3517295" y="1736704"/>
            <a:ext cx="5156801" cy="1569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800" b="1"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Arial" pitchFamily="34" charset="0"/>
              </a:rPr>
              <a:t>Creative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800" b="1"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Arial" pitchFamily="34" charset="0"/>
              </a:rPr>
              <a:t>Saving Strategies</a:t>
            </a:r>
            <a:endParaRPr kumimoji="0" lang="ko-KR" altLang="en-US" sz="4800" b="1"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Arial" pitchFamily="34" charset="0"/>
            </a:endParaRPr>
          </a:p>
        </p:txBody>
      </p:sp>
      <p:sp>
        <p:nvSpPr>
          <p:cNvPr id="20" name="TextBox 19">
            <a:extLst>
              <a:ext uri="{FF2B5EF4-FFF2-40B4-BE49-F238E27FC236}">
                <a16:creationId xmlns:a16="http://schemas.microsoft.com/office/drawing/2014/main" id="{5E0175CE-6A79-479A-822A-511AC43730F6}"/>
              </a:ext>
            </a:extLst>
          </p:cNvPr>
          <p:cNvSpPr txBox="1"/>
          <p:nvPr/>
        </p:nvSpPr>
        <p:spPr>
          <a:xfrm>
            <a:off x="2943654" y="3611415"/>
            <a:ext cx="6304085" cy="147732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sng"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Arial" pitchFamily="34" charset="0"/>
              </a:rPr>
              <a:t>Presented by:</a:t>
            </a:r>
            <a:endParaRPr kumimoji="0" lang="en-US" altLang="ko-KR" sz="1800" b="0"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Arial" pitchFamily="34" charset="0"/>
              </a:rPr>
              <a:t>Tyrone Gainey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Arial" pitchFamily="34" charset="0"/>
              </a:rPr>
              <a:t>Senior Client Relations Specialist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Arial" pitchFamily="34" charset="0"/>
              </a:rPr>
              <a:t>Pierce Group Benefits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Arial" pitchFamily="34" charset="0"/>
              </a:rPr>
              <a:t>tgainey@piercegroupbenefits.com</a:t>
            </a:r>
            <a:endParaRPr kumimoji="0" lang="ko-KR" altLang="en-US" sz="1800" b="0"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Arial" pitchFamily="34" charset="0"/>
            </a:endParaRPr>
          </a:p>
        </p:txBody>
      </p:sp>
    </p:spTree>
    <p:extLst>
      <p:ext uri="{BB962C8B-B14F-4D97-AF65-F5344CB8AC3E}">
        <p14:creationId xmlns:p14="http://schemas.microsoft.com/office/powerpoint/2010/main" val="3762006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620"/>
            <a:ext cx="12192000" cy="1035373"/>
          </a:xfrm>
        </p:spPr>
        <p:txBody>
          <a:bodyPr>
            <a:normAutofit/>
          </a:bodyPr>
          <a:lstStyle/>
          <a:p>
            <a:r>
              <a:rPr lang="en-US" altLang="ko-KR" dirty="0">
                <a:solidFill>
                  <a:schemeClr val="accent3"/>
                </a:solidFill>
                <a:latin typeface="Barlow" panose="00000500000000000000" pitchFamily="2" charset="0"/>
              </a:rPr>
              <a:t>Extra Level of Support.</a:t>
            </a:r>
            <a:r>
              <a:rPr lang="en-US" altLang="ko-KR" dirty="0">
                <a:solidFill>
                  <a:srgbClr val="0DD2D9"/>
                </a:solidFill>
                <a:latin typeface="Barlow" panose="00000500000000000000" pitchFamily="2" charset="0"/>
              </a:rPr>
              <a:t> </a:t>
            </a:r>
            <a:r>
              <a:rPr lang="en-US" altLang="ko-KR" dirty="0">
                <a:latin typeface="Barlow" panose="00000500000000000000" pitchFamily="2" charset="0"/>
              </a:rPr>
              <a:t>Extra Value.</a:t>
            </a:r>
            <a:endParaRPr lang="ko-KR" altLang="en-US" dirty="0">
              <a:latin typeface="Barlow" panose="00000500000000000000" pitchFamily="2" charset="0"/>
            </a:endParaRPr>
          </a:p>
        </p:txBody>
      </p:sp>
      <p:sp>
        <p:nvSpPr>
          <p:cNvPr id="7" name="Rectangle 6"/>
          <p:cNvSpPr/>
          <p:nvPr/>
        </p:nvSpPr>
        <p:spPr>
          <a:xfrm>
            <a:off x="0" y="5455825"/>
            <a:ext cx="7056107" cy="6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 name="Rectangle 7"/>
          <p:cNvSpPr/>
          <p:nvPr/>
        </p:nvSpPr>
        <p:spPr>
          <a:xfrm>
            <a:off x="-10716" y="4495553"/>
            <a:ext cx="6240000" cy="6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 name="Rectangle 8"/>
          <p:cNvSpPr/>
          <p:nvPr/>
        </p:nvSpPr>
        <p:spPr>
          <a:xfrm>
            <a:off x="0" y="3535284"/>
            <a:ext cx="5424000" cy="6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0" name="Rectangle 9"/>
          <p:cNvSpPr/>
          <p:nvPr/>
        </p:nvSpPr>
        <p:spPr>
          <a:xfrm>
            <a:off x="0" y="2575015"/>
            <a:ext cx="4608000" cy="6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1" name="Rectangle 10"/>
          <p:cNvSpPr/>
          <p:nvPr/>
        </p:nvSpPr>
        <p:spPr>
          <a:xfrm>
            <a:off x="0" y="1614745"/>
            <a:ext cx="3792000" cy="6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3" name="TextBox 12"/>
          <p:cNvSpPr txBox="1"/>
          <p:nvPr/>
        </p:nvSpPr>
        <p:spPr>
          <a:xfrm>
            <a:off x="7248129" y="5622422"/>
            <a:ext cx="4032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Help is available in multiple languages</a:t>
            </a:r>
            <a:endParaRPr kumimoji="0" lang="ko-KR" altLang="en-US"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p:txBody>
      </p:sp>
      <p:sp>
        <p:nvSpPr>
          <p:cNvPr id="16" name="TextBox 15"/>
          <p:cNvSpPr txBox="1"/>
          <p:nvPr/>
        </p:nvSpPr>
        <p:spPr>
          <a:xfrm>
            <a:off x="6399265" y="4654005"/>
            <a:ext cx="51131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Decreases turnover, absences and labor disputes</a:t>
            </a:r>
            <a:endParaRPr kumimoji="0" lang="ko-KR" altLang="en-US"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p:txBody>
      </p:sp>
      <p:sp>
        <p:nvSpPr>
          <p:cNvPr id="19" name="TextBox 18"/>
          <p:cNvSpPr txBox="1"/>
          <p:nvPr/>
        </p:nvSpPr>
        <p:spPr>
          <a:xfrm>
            <a:off x="5528174" y="3685587"/>
            <a:ext cx="43248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Improves productivity, reduces costs</a:t>
            </a:r>
            <a:endParaRPr kumimoji="0" lang="ko-KR" altLang="en-US"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p:txBody>
      </p:sp>
      <p:sp>
        <p:nvSpPr>
          <p:cNvPr id="22" name="TextBox 21"/>
          <p:cNvSpPr txBox="1"/>
          <p:nvPr/>
        </p:nvSpPr>
        <p:spPr>
          <a:xfrm>
            <a:off x="4799858" y="2734497"/>
            <a:ext cx="48965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Helps employees balance work/life demands</a:t>
            </a:r>
            <a:endParaRPr kumimoji="0" lang="ko-KR" altLang="en-US"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p:txBody>
      </p:sp>
      <p:sp>
        <p:nvSpPr>
          <p:cNvPr id="25" name="TextBox 24"/>
          <p:cNvSpPr txBox="1"/>
          <p:nvPr/>
        </p:nvSpPr>
        <p:spPr>
          <a:xfrm>
            <a:off x="3964918" y="1766079"/>
            <a:ext cx="62406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Reduces need for more costly mental health services</a:t>
            </a:r>
            <a:endParaRPr kumimoji="0" lang="ko-KR" altLang="en-US"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p:txBody>
      </p:sp>
      <p:pic>
        <p:nvPicPr>
          <p:cNvPr id="4" name="Picture 3" descr="A picture containing text&#10;&#10;Description automatically generated">
            <a:extLst>
              <a:ext uri="{FF2B5EF4-FFF2-40B4-BE49-F238E27FC236}">
                <a16:creationId xmlns:a16="http://schemas.microsoft.com/office/drawing/2014/main" id="{377635A4-FC59-4468-A1CE-961FFEC276AA}"/>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9245" t="20221" r="9852" b="27452"/>
          <a:stretch/>
        </p:blipFill>
        <p:spPr>
          <a:xfrm>
            <a:off x="3528053" y="2606215"/>
            <a:ext cx="873728" cy="609600"/>
          </a:xfrm>
          <a:prstGeom prst="rect">
            <a:avLst/>
          </a:prstGeom>
        </p:spPr>
      </p:pic>
      <p:pic>
        <p:nvPicPr>
          <p:cNvPr id="30" name="Picture 29" descr="Arrow&#10;&#10;Description automatically generated with low confidence">
            <a:extLst>
              <a:ext uri="{FF2B5EF4-FFF2-40B4-BE49-F238E27FC236}">
                <a16:creationId xmlns:a16="http://schemas.microsoft.com/office/drawing/2014/main" id="{E1397982-FE7A-4CF7-B8A9-CD5927921170}"/>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576828" y="3565453"/>
            <a:ext cx="609600" cy="609600"/>
          </a:xfrm>
          <a:prstGeom prst="rect">
            <a:avLst/>
          </a:prstGeom>
        </p:spPr>
      </p:pic>
      <p:pic>
        <p:nvPicPr>
          <p:cNvPr id="37" name="Picture 36" descr="Text&#10;&#10;Description automatically generated with medium confidence">
            <a:extLst>
              <a:ext uri="{FF2B5EF4-FFF2-40B4-BE49-F238E27FC236}">
                <a16:creationId xmlns:a16="http://schemas.microsoft.com/office/drawing/2014/main" id="{9D57B433-973E-46F6-919C-98AFDA46237A}"/>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424000" y="4521869"/>
            <a:ext cx="638421" cy="609600"/>
          </a:xfrm>
          <a:prstGeom prst="rect">
            <a:avLst/>
          </a:prstGeom>
        </p:spPr>
      </p:pic>
      <p:pic>
        <p:nvPicPr>
          <p:cNvPr id="39" name="Picture 38" descr="Shape, arrow&#10;&#10;Description automatically generated">
            <a:extLst>
              <a:ext uri="{FF2B5EF4-FFF2-40B4-BE49-F238E27FC236}">
                <a16:creationId xmlns:a16="http://schemas.microsoft.com/office/drawing/2014/main" id="{0FCF1F03-4968-490F-BA11-89FBB9185681}"/>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3009695" y="1631495"/>
            <a:ext cx="609600" cy="609600"/>
          </a:xfrm>
          <a:prstGeom prst="rect">
            <a:avLst/>
          </a:prstGeom>
        </p:spPr>
      </p:pic>
      <p:pic>
        <p:nvPicPr>
          <p:cNvPr id="41" name="Graphic 40" descr="Call center with solid fill">
            <a:extLst>
              <a:ext uri="{FF2B5EF4-FFF2-40B4-BE49-F238E27FC236}">
                <a16:creationId xmlns:a16="http://schemas.microsoft.com/office/drawing/2014/main" id="{F04FBA2C-EE9E-46E6-A0DB-C494C648CF6C}"/>
              </a:ext>
            </a:extLst>
          </p:cNvPr>
          <p:cNvPicPr>
            <a:picLocks noChangeAspect="1"/>
          </p:cNvPicPr>
          <p:nvPr/>
        </p:nvPicPr>
        <p:blipFill>
          <a:blip r:embed="rId6">
            <a:lum bright="70000" contrast="-7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7717" y="5487025"/>
            <a:ext cx="609600" cy="609600"/>
          </a:xfrm>
          <a:prstGeom prst="rect">
            <a:avLst/>
          </a:prstGeom>
        </p:spPr>
      </p:pic>
    </p:spTree>
    <p:extLst>
      <p:ext uri="{BB962C8B-B14F-4D97-AF65-F5344CB8AC3E}">
        <p14:creationId xmlns:p14="http://schemas.microsoft.com/office/powerpoint/2010/main" val="3199213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onut 26"/>
          <p:cNvSpPr/>
          <p:nvPr/>
        </p:nvSpPr>
        <p:spPr>
          <a:xfrm>
            <a:off x="5039884" y="2766794"/>
            <a:ext cx="2048761" cy="2048761"/>
          </a:xfrm>
          <a:prstGeom prst="donut">
            <a:avLst>
              <a:gd name="adj" fmla="val 297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2" name="Title 1"/>
          <p:cNvSpPr>
            <a:spLocks noGrp="1"/>
          </p:cNvSpPr>
          <p:nvPr>
            <p:ph type="title"/>
          </p:nvPr>
        </p:nvSpPr>
        <p:spPr>
          <a:xfrm>
            <a:off x="0" y="178723"/>
            <a:ext cx="12192000" cy="1035373"/>
          </a:xfrm>
        </p:spPr>
        <p:txBody>
          <a:bodyPr/>
          <a:lstStyle/>
          <a:p>
            <a:pPr algn="ctr"/>
            <a:r>
              <a:rPr lang="en-US" altLang="ko-KR" dirty="0">
                <a:solidFill>
                  <a:schemeClr val="accent3"/>
                </a:solidFill>
                <a:latin typeface="Barlow" panose="00000500000000000000" pitchFamily="2" charset="0"/>
              </a:rPr>
              <a:t>EAP + </a:t>
            </a:r>
            <a:r>
              <a:rPr lang="en-US" altLang="ko-KR" dirty="0">
                <a:solidFill>
                  <a:schemeClr val="tx1"/>
                </a:solidFill>
                <a:latin typeface="Barlow" panose="00000500000000000000" pitchFamily="2" charset="0"/>
              </a:rPr>
              <a:t>Work/Life</a:t>
            </a:r>
            <a:endParaRPr lang="ko-KR" altLang="en-US" dirty="0">
              <a:solidFill>
                <a:schemeClr val="tx1"/>
              </a:solidFill>
              <a:latin typeface="Barlow" panose="00000500000000000000" pitchFamily="2" charset="0"/>
            </a:endParaRPr>
          </a:p>
        </p:txBody>
      </p:sp>
      <p:sp>
        <p:nvSpPr>
          <p:cNvPr id="7" name="Oval 6"/>
          <p:cNvSpPr/>
          <p:nvPr/>
        </p:nvSpPr>
        <p:spPr>
          <a:xfrm>
            <a:off x="5624689" y="2326161"/>
            <a:ext cx="921420" cy="921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 name="Oval 7"/>
          <p:cNvSpPr/>
          <p:nvPr/>
        </p:nvSpPr>
        <p:spPr>
          <a:xfrm>
            <a:off x="5624689" y="4303698"/>
            <a:ext cx="921420" cy="921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 name="Oval 8"/>
          <p:cNvSpPr/>
          <p:nvPr/>
        </p:nvSpPr>
        <p:spPr>
          <a:xfrm>
            <a:off x="4651450" y="3330546"/>
            <a:ext cx="921420" cy="921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0" name="Oval 9"/>
          <p:cNvSpPr/>
          <p:nvPr/>
        </p:nvSpPr>
        <p:spPr>
          <a:xfrm>
            <a:off x="6599450" y="3330546"/>
            <a:ext cx="921420" cy="9214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2" name="TextBox 11"/>
          <p:cNvSpPr txBox="1"/>
          <p:nvPr/>
        </p:nvSpPr>
        <p:spPr>
          <a:xfrm>
            <a:off x="7613573" y="3367858"/>
            <a:ext cx="31605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Referrals for long-term counseling or specialized care</a:t>
            </a:r>
          </a:p>
        </p:txBody>
      </p:sp>
      <p:sp>
        <p:nvSpPr>
          <p:cNvPr id="15" name="TextBox 14"/>
          <p:cNvSpPr txBox="1"/>
          <p:nvPr/>
        </p:nvSpPr>
        <p:spPr>
          <a:xfrm>
            <a:off x="1417321" y="3332629"/>
            <a:ext cx="3148992"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Licensed Professional Counselors address stress, depression, family issues, substance abuse and more</a:t>
            </a:r>
          </a:p>
        </p:txBody>
      </p:sp>
      <p:sp>
        <p:nvSpPr>
          <p:cNvPr id="18" name="TextBox 17"/>
          <p:cNvSpPr txBox="1"/>
          <p:nvPr/>
        </p:nvSpPr>
        <p:spPr>
          <a:xfrm>
            <a:off x="4763043" y="1640216"/>
            <a:ext cx="299492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In-person, telephonic 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video counseling available</a:t>
            </a:r>
          </a:p>
        </p:txBody>
      </p:sp>
      <p:sp>
        <p:nvSpPr>
          <p:cNvPr id="21" name="TextBox 20"/>
          <p:cNvSpPr txBox="1"/>
          <p:nvPr/>
        </p:nvSpPr>
        <p:spPr>
          <a:xfrm>
            <a:off x="4399223" y="5332452"/>
            <a:ext cx="3406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Plans customized to your needs</a:t>
            </a:r>
          </a:p>
        </p:txBody>
      </p:sp>
      <p:sp>
        <p:nvSpPr>
          <p:cNvPr id="28" name="Freeform 25">
            <a:extLst>
              <a:ext uri="{FF2B5EF4-FFF2-40B4-BE49-F238E27FC236}">
                <a16:creationId xmlns:a16="http://schemas.microsoft.com/office/drawing/2014/main" id="{02B31718-FADF-4F54-BE6B-BF5B2F109515}"/>
              </a:ext>
            </a:extLst>
          </p:cNvPr>
          <p:cNvSpPr>
            <a:spLocks noChangeAspect="1"/>
          </p:cNvSpPr>
          <p:nvPr/>
        </p:nvSpPr>
        <p:spPr>
          <a:xfrm>
            <a:off x="5851490" y="2461993"/>
            <a:ext cx="489020" cy="609600"/>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pic>
        <p:nvPicPr>
          <p:cNvPr id="4" name="Picture 3" descr="Icon&#10;&#10;Description automatically generated">
            <a:extLst>
              <a:ext uri="{FF2B5EF4-FFF2-40B4-BE49-F238E27FC236}">
                <a16:creationId xmlns:a16="http://schemas.microsoft.com/office/drawing/2014/main" id="{868E04EE-C838-44C9-912B-EA84F43EBEE9}"/>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4746399" y="3397757"/>
            <a:ext cx="731520" cy="731520"/>
          </a:xfrm>
          <a:prstGeom prst="rect">
            <a:avLst/>
          </a:prstGeom>
        </p:spPr>
      </p:pic>
      <p:sp>
        <p:nvSpPr>
          <p:cNvPr id="29" name="Freeform 32">
            <a:extLst>
              <a:ext uri="{FF2B5EF4-FFF2-40B4-BE49-F238E27FC236}">
                <a16:creationId xmlns:a16="http://schemas.microsoft.com/office/drawing/2014/main" id="{C8FF766D-7921-4D2C-A5E2-0BFB5B31C50B}"/>
              </a:ext>
            </a:extLst>
          </p:cNvPr>
          <p:cNvSpPr>
            <a:spLocks noChangeAspect="1"/>
          </p:cNvSpPr>
          <p:nvPr/>
        </p:nvSpPr>
        <p:spPr>
          <a:xfrm>
            <a:off x="6755880" y="3429000"/>
            <a:ext cx="665528" cy="609600"/>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1" name="Donut 24">
            <a:extLst>
              <a:ext uri="{FF2B5EF4-FFF2-40B4-BE49-F238E27FC236}">
                <a16:creationId xmlns:a16="http://schemas.microsoft.com/office/drawing/2014/main" id="{53AA5ACB-F10F-4EAD-AF6D-EA55E69322E6}"/>
              </a:ext>
            </a:extLst>
          </p:cNvPr>
          <p:cNvSpPr>
            <a:spLocks noChangeAspect="1"/>
          </p:cNvSpPr>
          <p:nvPr/>
        </p:nvSpPr>
        <p:spPr>
          <a:xfrm>
            <a:off x="5793659" y="4459607"/>
            <a:ext cx="604677" cy="609600"/>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2142027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274"/>
            <a:ext cx="12192000" cy="1035373"/>
          </a:xfrm>
        </p:spPr>
        <p:txBody>
          <a:bodyPr/>
          <a:lstStyle/>
          <a:p>
            <a:pPr algn="ctr"/>
            <a:r>
              <a:rPr lang="en-US" altLang="ko-KR" dirty="0">
                <a:solidFill>
                  <a:schemeClr val="accent3"/>
                </a:solidFill>
                <a:latin typeface="Barlow" panose="00000500000000000000" pitchFamily="2" charset="0"/>
              </a:rPr>
              <a:t>Work/Life</a:t>
            </a:r>
            <a:r>
              <a:rPr lang="en-US" altLang="ko-KR" dirty="0">
                <a:solidFill>
                  <a:srgbClr val="0DD2D9"/>
                </a:solidFill>
                <a:latin typeface="Barlow" panose="00000500000000000000" pitchFamily="2" charset="0"/>
              </a:rPr>
              <a:t> </a:t>
            </a:r>
            <a:r>
              <a:rPr lang="en-US" altLang="ko-KR" dirty="0">
                <a:latin typeface="Barlow" panose="00000500000000000000" pitchFamily="2" charset="0"/>
              </a:rPr>
              <a:t>Services</a:t>
            </a:r>
            <a:endParaRPr lang="ko-KR" altLang="en-US" dirty="0">
              <a:latin typeface="Barlow" panose="00000500000000000000" pitchFamily="2" charset="0"/>
            </a:endParaRPr>
          </a:p>
        </p:txBody>
      </p:sp>
      <p:sp>
        <p:nvSpPr>
          <p:cNvPr id="3" name="Oval 2"/>
          <p:cNvSpPr/>
          <p:nvPr/>
        </p:nvSpPr>
        <p:spPr>
          <a:xfrm>
            <a:off x="1838572" y="1677948"/>
            <a:ext cx="1315211" cy="13152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 name="Oval 7"/>
          <p:cNvSpPr/>
          <p:nvPr/>
        </p:nvSpPr>
        <p:spPr>
          <a:xfrm>
            <a:off x="1838572" y="4491196"/>
            <a:ext cx="1315211" cy="131521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0" name="Plus 9"/>
          <p:cNvSpPr/>
          <p:nvPr/>
        </p:nvSpPr>
        <p:spPr>
          <a:xfrm>
            <a:off x="1838572" y="3115511"/>
            <a:ext cx="1315211" cy="1315211"/>
          </a:xfrm>
          <a:prstGeom prst="mathPlu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srgbClr val="002060"/>
              </a:solidFill>
              <a:effectLst/>
              <a:uLnTx/>
              <a:uFillTx/>
              <a:latin typeface="Calibri" panose="020F0502020204030204"/>
              <a:ea typeface="맑은 고딕" panose="020B0503020000020004" pitchFamily="34" charset="-127"/>
              <a:cs typeface="+mn-cs"/>
            </a:endParaRPr>
          </a:p>
        </p:txBody>
      </p:sp>
      <p:sp>
        <p:nvSpPr>
          <p:cNvPr id="14" name="Rounded Rectangle 7"/>
          <p:cNvSpPr/>
          <p:nvPr/>
        </p:nvSpPr>
        <p:spPr>
          <a:xfrm>
            <a:off x="4028587" y="3360364"/>
            <a:ext cx="714863" cy="876956"/>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5" name="Oval 14"/>
          <p:cNvSpPr>
            <a:spLocks noChangeAspect="1"/>
          </p:cNvSpPr>
          <p:nvPr/>
        </p:nvSpPr>
        <p:spPr>
          <a:xfrm>
            <a:off x="5495109" y="2408240"/>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6" name="Oval 15"/>
          <p:cNvSpPr>
            <a:spLocks noChangeAspect="1"/>
          </p:cNvSpPr>
          <p:nvPr/>
        </p:nvSpPr>
        <p:spPr>
          <a:xfrm>
            <a:off x="5503214" y="3494042"/>
            <a:ext cx="609600" cy="609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7" name="Oval 16"/>
          <p:cNvSpPr>
            <a:spLocks noChangeAspect="1"/>
          </p:cNvSpPr>
          <p:nvPr/>
        </p:nvSpPr>
        <p:spPr>
          <a:xfrm>
            <a:off x="5495109" y="4835922"/>
            <a:ext cx="609600" cy="609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4" name="TextBox 23"/>
          <p:cNvSpPr txBox="1"/>
          <p:nvPr/>
        </p:nvSpPr>
        <p:spPr>
          <a:xfrm>
            <a:off x="6215249" y="2385059"/>
            <a:ext cx="52786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Work/Life specialists can locate childcare, legal and financial counselors, and more</a:t>
            </a:r>
          </a:p>
        </p:txBody>
      </p:sp>
      <p:sp>
        <p:nvSpPr>
          <p:cNvPr id="36" name="TextBox 35"/>
          <p:cNvSpPr txBox="1"/>
          <p:nvPr/>
        </p:nvSpPr>
        <p:spPr>
          <a:xfrm>
            <a:off x="6238361" y="3259098"/>
            <a:ext cx="527863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24-hour access to website:</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Online searches for child and elder care services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View archived webinars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Access to budgeting, home buying, loan and mortgage calculators</a:t>
            </a:r>
          </a:p>
        </p:txBody>
      </p:sp>
      <p:sp>
        <p:nvSpPr>
          <p:cNvPr id="39" name="TextBox 38"/>
          <p:cNvSpPr txBox="1"/>
          <p:nvPr/>
        </p:nvSpPr>
        <p:spPr>
          <a:xfrm>
            <a:off x="6238361" y="4964135"/>
            <a:ext cx="3774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Personal Concierge Service</a:t>
            </a:r>
          </a:p>
        </p:txBody>
      </p:sp>
      <p:sp>
        <p:nvSpPr>
          <p:cNvPr id="31" name="Round Same Side Corner Rectangle 36">
            <a:extLst>
              <a:ext uri="{FF2B5EF4-FFF2-40B4-BE49-F238E27FC236}">
                <a16:creationId xmlns:a16="http://schemas.microsoft.com/office/drawing/2014/main" id="{EA793C35-9E4B-4F4A-A787-8BC744828589}"/>
              </a:ext>
            </a:extLst>
          </p:cNvPr>
          <p:cNvSpPr>
            <a:spLocks noChangeAspect="1"/>
          </p:cNvSpPr>
          <p:nvPr/>
        </p:nvSpPr>
        <p:spPr>
          <a:xfrm>
            <a:off x="2110655" y="2030753"/>
            <a:ext cx="771045" cy="609600"/>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pic>
        <p:nvPicPr>
          <p:cNvPr id="7" name="Graphic 6" descr="House with solid fill">
            <a:extLst>
              <a:ext uri="{FF2B5EF4-FFF2-40B4-BE49-F238E27FC236}">
                <a16:creationId xmlns:a16="http://schemas.microsoft.com/office/drawing/2014/main" id="{3F29BA86-2EE3-47DF-9423-79E0275BAD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7537" y="4553073"/>
            <a:ext cx="1097280" cy="1097280"/>
          </a:xfrm>
          <a:prstGeom prst="rect">
            <a:avLst/>
          </a:prstGeom>
        </p:spPr>
      </p:pic>
      <p:sp>
        <p:nvSpPr>
          <p:cNvPr id="11" name="Right Arrow 10"/>
          <p:cNvSpPr/>
          <p:nvPr/>
        </p:nvSpPr>
        <p:spPr>
          <a:xfrm>
            <a:off x="3617999" y="3482003"/>
            <a:ext cx="1315211" cy="672965"/>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26821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9">
            <a:extLst>
              <a:ext uri="{FF2B5EF4-FFF2-40B4-BE49-F238E27FC236}">
                <a16:creationId xmlns:a16="http://schemas.microsoft.com/office/drawing/2014/main" id="{E54CDE3A-9ECF-4E98-B094-5E819DA11306}"/>
              </a:ext>
            </a:extLst>
          </p:cNvPr>
          <p:cNvSpPr/>
          <p:nvPr/>
        </p:nvSpPr>
        <p:spPr>
          <a:xfrm>
            <a:off x="2453786" y="3706426"/>
            <a:ext cx="4210966" cy="360040"/>
          </a:xfrm>
          <a:prstGeom prst="rightArrow">
            <a:avLst>
              <a:gd name="adj1" fmla="val 50000"/>
              <a:gd name="adj2" fmla="val 74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9" name="직사각형 4">
            <a:extLst>
              <a:ext uri="{FF2B5EF4-FFF2-40B4-BE49-F238E27FC236}">
                <a16:creationId xmlns:a16="http://schemas.microsoft.com/office/drawing/2014/main" id="{76BBD75D-F0C0-41A7-88C6-CCB3E65039BA}"/>
              </a:ext>
            </a:extLst>
          </p:cNvPr>
          <p:cNvSpPr/>
          <p:nvPr/>
        </p:nvSpPr>
        <p:spPr>
          <a:xfrm>
            <a:off x="2453785" y="3538311"/>
            <a:ext cx="3550005" cy="1831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2" name="직사각형 57">
            <a:extLst>
              <a:ext uri="{FF2B5EF4-FFF2-40B4-BE49-F238E27FC236}">
                <a16:creationId xmlns:a16="http://schemas.microsoft.com/office/drawing/2014/main" id="{FBE9A042-4063-4B2F-8AB4-057A6619A39B}"/>
              </a:ext>
            </a:extLst>
          </p:cNvPr>
          <p:cNvSpPr/>
          <p:nvPr/>
        </p:nvSpPr>
        <p:spPr>
          <a:xfrm>
            <a:off x="2453785" y="3269397"/>
            <a:ext cx="1734644" cy="1831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5" name="직사각형 62">
            <a:extLst>
              <a:ext uri="{FF2B5EF4-FFF2-40B4-BE49-F238E27FC236}">
                <a16:creationId xmlns:a16="http://schemas.microsoft.com/office/drawing/2014/main" id="{1F00FAC9-964D-4F93-A2B6-9B9B97D1334A}"/>
              </a:ext>
            </a:extLst>
          </p:cNvPr>
          <p:cNvSpPr/>
          <p:nvPr/>
        </p:nvSpPr>
        <p:spPr>
          <a:xfrm flipV="1">
            <a:off x="2462003" y="4059342"/>
            <a:ext cx="3550005" cy="1831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8" name="직사각형 65">
            <a:extLst>
              <a:ext uri="{FF2B5EF4-FFF2-40B4-BE49-F238E27FC236}">
                <a16:creationId xmlns:a16="http://schemas.microsoft.com/office/drawing/2014/main" id="{083212AA-7958-4DFF-93F8-ABA97402AA20}"/>
              </a:ext>
            </a:extLst>
          </p:cNvPr>
          <p:cNvSpPr/>
          <p:nvPr/>
        </p:nvSpPr>
        <p:spPr>
          <a:xfrm flipV="1">
            <a:off x="2453785" y="4350096"/>
            <a:ext cx="1734644" cy="1831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60" name="Title 1">
            <a:extLst>
              <a:ext uri="{FF2B5EF4-FFF2-40B4-BE49-F238E27FC236}">
                <a16:creationId xmlns:a16="http://schemas.microsoft.com/office/drawing/2014/main" id="{058D4F31-C126-4386-A7E7-E8706CDB27B5}"/>
              </a:ext>
            </a:extLst>
          </p:cNvPr>
          <p:cNvSpPr txBox="1">
            <a:spLocks/>
          </p:cNvSpPr>
          <p:nvPr/>
        </p:nvSpPr>
        <p:spPr>
          <a:xfrm>
            <a:off x="0" y="413670"/>
            <a:ext cx="12192000" cy="8521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ko-KR" sz="4800" b="1" i="0" u="none" strike="noStrike" kern="1200" cap="none" spc="0" normalizeH="0" baseline="0" noProof="0" dirty="0">
                <a:ln>
                  <a:noFill/>
                </a:ln>
                <a:solidFill>
                  <a:srgbClr val="285D8D"/>
                </a:solidFill>
                <a:effectLst/>
                <a:uLnTx/>
                <a:uFillTx/>
                <a:latin typeface="Barlow" panose="00000500000000000000" pitchFamily="2" charset="0"/>
                <a:cs typeface="+mj-cs"/>
              </a:rPr>
              <a:t>Talk to a </a:t>
            </a:r>
            <a:r>
              <a:rPr kumimoji="0" lang="en-US" altLang="ko-KR" sz="4800" b="1" i="0" u="none" strike="noStrike" kern="1200" cap="none" spc="0" normalizeH="0" baseline="0" noProof="0" dirty="0">
                <a:ln>
                  <a:noFill/>
                </a:ln>
                <a:solidFill>
                  <a:prstClr val="black"/>
                </a:solidFill>
                <a:effectLst/>
                <a:uLnTx/>
                <a:uFillTx/>
                <a:latin typeface="Barlow" panose="00000500000000000000" pitchFamily="2" charset="0"/>
                <a:cs typeface="+mj-cs"/>
              </a:rPr>
              <a:t>Certified Financial Specialist</a:t>
            </a:r>
            <a:endParaRPr kumimoji="0" lang="ko-KR" altLang="en-US" sz="4800" b="1" i="0" u="none" strike="noStrike" kern="1200" cap="none" spc="0" normalizeH="0" baseline="0" noProof="0" dirty="0">
              <a:ln>
                <a:noFill/>
              </a:ln>
              <a:solidFill>
                <a:prstClr val="black"/>
              </a:solidFill>
              <a:effectLst/>
              <a:uLnTx/>
              <a:uFillTx/>
              <a:latin typeface="Barlow" panose="00000500000000000000" pitchFamily="2" charset="0"/>
              <a:cs typeface="+mj-cs"/>
            </a:endParaRPr>
          </a:p>
        </p:txBody>
      </p:sp>
      <p:sp>
        <p:nvSpPr>
          <p:cNvPr id="61" name="TextBox 60">
            <a:extLst>
              <a:ext uri="{FF2B5EF4-FFF2-40B4-BE49-F238E27FC236}">
                <a16:creationId xmlns:a16="http://schemas.microsoft.com/office/drawing/2014/main" id="{904100AC-2131-4C61-915C-6456B46657EF}"/>
              </a:ext>
            </a:extLst>
          </p:cNvPr>
          <p:cNvSpPr txBox="1"/>
          <p:nvPr/>
        </p:nvSpPr>
        <p:spPr>
          <a:xfrm>
            <a:off x="6803440" y="3315227"/>
            <a:ext cx="4896543" cy="1200329"/>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cs typeface="Arial" pitchFamily="34" charset="0"/>
              </a:rPr>
              <a:t>Debt management, credit issues, budgeting, saving, bankruptcy</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cs typeface="Arial" pitchFamily="34" charset="0"/>
              </a:rPr>
              <a:t>College/retirement planning, home refinancing</a:t>
            </a:r>
            <a:endParaRPr kumimoji="0" lang="ko-KR" altLang="en-US" sz="1800" b="0" i="0" u="none" strike="noStrike" kern="1200" cap="none" spc="0" normalizeH="0" baseline="0" noProof="0" dirty="0">
              <a:ln>
                <a:noFill/>
              </a:ln>
              <a:solidFill>
                <a:srgbClr val="002060"/>
              </a:solidFill>
              <a:effectLst/>
              <a:uLnTx/>
              <a:uFillTx/>
              <a:latin typeface="Barlow" panose="00000500000000000000" pitchFamily="2" charset="0"/>
              <a:cs typeface="Arial" pitchFamily="34" charset="0"/>
            </a:endParaRPr>
          </a:p>
        </p:txBody>
      </p:sp>
      <p:sp>
        <p:nvSpPr>
          <p:cNvPr id="62" name="TextBox 61">
            <a:extLst>
              <a:ext uri="{FF2B5EF4-FFF2-40B4-BE49-F238E27FC236}">
                <a16:creationId xmlns:a16="http://schemas.microsoft.com/office/drawing/2014/main" id="{E5696FCC-854B-42D9-8A77-4FB3BCCDF34C}"/>
              </a:ext>
            </a:extLst>
          </p:cNvPr>
          <p:cNvSpPr txBox="1"/>
          <p:nvPr/>
        </p:nvSpPr>
        <p:spPr>
          <a:xfrm>
            <a:off x="2462003" y="2261673"/>
            <a:ext cx="51453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cs typeface="Arial" pitchFamily="34" charset="0"/>
              </a:rPr>
              <a:t>Half-hour phone or in-person consultation per financial issue; unlimited issues. Get help with:</a:t>
            </a:r>
            <a:endParaRPr kumimoji="0" lang="ko-KR" altLang="en-US" sz="1800" b="0" i="0" u="none" strike="noStrike" kern="1200" cap="none" spc="0" normalizeH="0" baseline="0" noProof="0" dirty="0">
              <a:ln>
                <a:noFill/>
              </a:ln>
              <a:solidFill>
                <a:srgbClr val="002060"/>
              </a:solidFill>
              <a:effectLst/>
              <a:uLnTx/>
              <a:uFillTx/>
              <a:latin typeface="Barlow" panose="00000500000000000000" pitchFamily="2" charset="0"/>
              <a:cs typeface="Arial" pitchFamily="34" charset="0"/>
            </a:endParaRPr>
          </a:p>
        </p:txBody>
      </p:sp>
      <p:grpSp>
        <p:nvGrpSpPr>
          <p:cNvPr id="44" name="Group 43">
            <a:extLst>
              <a:ext uri="{FF2B5EF4-FFF2-40B4-BE49-F238E27FC236}">
                <a16:creationId xmlns:a16="http://schemas.microsoft.com/office/drawing/2014/main" id="{1D9D16C1-5EEE-4103-AB6E-8160DC72B3F4}"/>
              </a:ext>
            </a:extLst>
          </p:cNvPr>
          <p:cNvGrpSpPr/>
          <p:nvPr/>
        </p:nvGrpSpPr>
        <p:grpSpPr>
          <a:xfrm>
            <a:off x="685850" y="2166711"/>
            <a:ext cx="1469762" cy="2743200"/>
            <a:chOff x="3501573" y="3178068"/>
            <a:chExt cx="1340594" cy="2737840"/>
          </a:xfrm>
        </p:grpSpPr>
        <p:sp>
          <p:nvSpPr>
            <p:cNvPr id="45" name="Freeform: Shape 44">
              <a:extLst>
                <a:ext uri="{FF2B5EF4-FFF2-40B4-BE49-F238E27FC236}">
                  <a16:creationId xmlns:a16="http://schemas.microsoft.com/office/drawing/2014/main" id="{FDC6DCF2-E0C9-4D30-8689-857196D43E53}"/>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6" name="Freeform: Shape 45">
              <a:extLst>
                <a:ext uri="{FF2B5EF4-FFF2-40B4-BE49-F238E27FC236}">
                  <a16:creationId xmlns:a16="http://schemas.microsoft.com/office/drawing/2014/main" id="{8486647E-062C-4BAB-A574-98E57992EF16}"/>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7" name="Freeform: Shape 46">
              <a:extLst>
                <a:ext uri="{FF2B5EF4-FFF2-40B4-BE49-F238E27FC236}">
                  <a16:creationId xmlns:a16="http://schemas.microsoft.com/office/drawing/2014/main" id="{21A2B2EF-6C1E-4BFF-ACCD-527AA083325C}"/>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8" name="Freeform: Shape 47">
              <a:extLst>
                <a:ext uri="{FF2B5EF4-FFF2-40B4-BE49-F238E27FC236}">
                  <a16:creationId xmlns:a16="http://schemas.microsoft.com/office/drawing/2014/main" id="{2792D068-C28E-45BB-BB5A-17B0F27B2EC2}"/>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9" name="Freeform: Shape 48">
              <a:extLst>
                <a:ext uri="{FF2B5EF4-FFF2-40B4-BE49-F238E27FC236}">
                  <a16:creationId xmlns:a16="http://schemas.microsoft.com/office/drawing/2014/main" id="{918F1E24-D9EA-49D9-83ED-10C30B64A974}"/>
                </a:ext>
              </a:extLst>
            </p:cNvPr>
            <p:cNvSpPr/>
            <p:nvPr/>
          </p:nvSpPr>
          <p:spPr>
            <a:xfrm>
              <a:off x="3529897" y="3190652"/>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0" name="Freeform: Shape 49">
              <a:extLst>
                <a:ext uri="{FF2B5EF4-FFF2-40B4-BE49-F238E27FC236}">
                  <a16:creationId xmlns:a16="http://schemas.microsoft.com/office/drawing/2014/main" id="{5E160252-E766-4E6E-B80E-F043370885FA}"/>
                </a:ext>
              </a:extLst>
            </p:cNvPr>
            <p:cNvSpPr/>
            <p:nvPr/>
          </p:nvSpPr>
          <p:spPr>
            <a:xfrm>
              <a:off x="3627449"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51" name="Group 50">
              <a:extLst>
                <a:ext uri="{FF2B5EF4-FFF2-40B4-BE49-F238E27FC236}">
                  <a16:creationId xmlns:a16="http://schemas.microsoft.com/office/drawing/2014/main" id="{0BEAC8A0-697E-4C2C-9041-1AFBEBBB7AD3}"/>
                </a:ext>
              </a:extLst>
            </p:cNvPr>
            <p:cNvGrpSpPr/>
            <p:nvPr/>
          </p:nvGrpSpPr>
          <p:grpSpPr>
            <a:xfrm>
              <a:off x="4088508" y="5635852"/>
              <a:ext cx="173080" cy="173080"/>
              <a:chOff x="6768665" y="6038214"/>
              <a:chExt cx="147968" cy="147968"/>
            </a:xfrm>
          </p:grpSpPr>
          <p:sp>
            <p:nvSpPr>
              <p:cNvPr id="55" name="Oval 54">
                <a:extLst>
                  <a:ext uri="{FF2B5EF4-FFF2-40B4-BE49-F238E27FC236}">
                    <a16:creationId xmlns:a16="http://schemas.microsoft.com/office/drawing/2014/main" id="{D98D5C9F-9BBF-408E-9836-41BC08512CD6}"/>
                  </a:ext>
                </a:extLst>
              </p:cNvPr>
              <p:cNvSpPr/>
              <p:nvPr/>
            </p:nvSpPr>
            <p:spPr>
              <a:xfrm>
                <a:off x="6768665" y="6038214"/>
                <a:ext cx="147968"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6" name="Oval 55">
                <a:extLst>
                  <a:ext uri="{FF2B5EF4-FFF2-40B4-BE49-F238E27FC236}">
                    <a16:creationId xmlns:a16="http://schemas.microsoft.com/office/drawing/2014/main" id="{CE2F3C03-B245-4592-A94E-49652861428D}"/>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52" name="Freeform: Shape 51">
              <a:extLst>
                <a:ext uri="{FF2B5EF4-FFF2-40B4-BE49-F238E27FC236}">
                  <a16:creationId xmlns:a16="http://schemas.microsoft.com/office/drawing/2014/main" id="{EEB1E297-1D1A-4E26-ABEF-2E877897E5E5}"/>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3" name="Rectangle: Rounded Corners 52">
              <a:extLst>
                <a:ext uri="{FF2B5EF4-FFF2-40B4-BE49-F238E27FC236}">
                  <a16:creationId xmlns:a16="http://schemas.microsoft.com/office/drawing/2014/main" id="{FA0D1AB2-376A-45CA-A9A3-35FB09C85E9E}"/>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4" name="Oval 53">
              <a:extLst>
                <a:ext uri="{FF2B5EF4-FFF2-40B4-BE49-F238E27FC236}">
                  <a16:creationId xmlns:a16="http://schemas.microsoft.com/office/drawing/2014/main" id="{9A2FE23E-89B9-4825-BD09-C72487D0449A}"/>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25" name="Block Arc 11">
            <a:extLst>
              <a:ext uri="{FF2B5EF4-FFF2-40B4-BE49-F238E27FC236}">
                <a16:creationId xmlns:a16="http://schemas.microsoft.com/office/drawing/2014/main" id="{6237B46C-EE2F-45F5-A452-AEF5853F7D2C}"/>
              </a:ext>
            </a:extLst>
          </p:cNvPr>
          <p:cNvSpPr>
            <a:spLocks noChangeAspect="1"/>
          </p:cNvSpPr>
          <p:nvPr/>
        </p:nvSpPr>
        <p:spPr>
          <a:xfrm rot="10800000">
            <a:off x="1088904" y="3009845"/>
            <a:ext cx="670560" cy="100584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143425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9">
            <a:extLst>
              <a:ext uri="{FF2B5EF4-FFF2-40B4-BE49-F238E27FC236}">
                <a16:creationId xmlns:a16="http://schemas.microsoft.com/office/drawing/2014/main" id="{E54CDE3A-9ECF-4E98-B094-5E819DA11306}"/>
              </a:ext>
            </a:extLst>
          </p:cNvPr>
          <p:cNvSpPr/>
          <p:nvPr/>
        </p:nvSpPr>
        <p:spPr>
          <a:xfrm>
            <a:off x="2453786" y="3706426"/>
            <a:ext cx="4210966" cy="360040"/>
          </a:xfrm>
          <a:prstGeom prst="rightArrow">
            <a:avLst>
              <a:gd name="adj1" fmla="val 50000"/>
              <a:gd name="adj2" fmla="val 74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9" name="직사각형 4">
            <a:extLst>
              <a:ext uri="{FF2B5EF4-FFF2-40B4-BE49-F238E27FC236}">
                <a16:creationId xmlns:a16="http://schemas.microsoft.com/office/drawing/2014/main" id="{76BBD75D-F0C0-41A7-88C6-CCB3E65039BA}"/>
              </a:ext>
            </a:extLst>
          </p:cNvPr>
          <p:cNvSpPr/>
          <p:nvPr/>
        </p:nvSpPr>
        <p:spPr>
          <a:xfrm>
            <a:off x="2453785" y="3538311"/>
            <a:ext cx="3550005" cy="1831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2" name="직사각형 57">
            <a:extLst>
              <a:ext uri="{FF2B5EF4-FFF2-40B4-BE49-F238E27FC236}">
                <a16:creationId xmlns:a16="http://schemas.microsoft.com/office/drawing/2014/main" id="{FBE9A042-4063-4B2F-8AB4-057A6619A39B}"/>
              </a:ext>
            </a:extLst>
          </p:cNvPr>
          <p:cNvSpPr/>
          <p:nvPr/>
        </p:nvSpPr>
        <p:spPr>
          <a:xfrm>
            <a:off x="2453785" y="3269397"/>
            <a:ext cx="1734644" cy="1831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5" name="직사각형 62">
            <a:extLst>
              <a:ext uri="{FF2B5EF4-FFF2-40B4-BE49-F238E27FC236}">
                <a16:creationId xmlns:a16="http://schemas.microsoft.com/office/drawing/2014/main" id="{1F00FAC9-964D-4F93-A2B6-9B9B97D1334A}"/>
              </a:ext>
            </a:extLst>
          </p:cNvPr>
          <p:cNvSpPr/>
          <p:nvPr/>
        </p:nvSpPr>
        <p:spPr>
          <a:xfrm flipV="1">
            <a:off x="2462003" y="4059342"/>
            <a:ext cx="3550005" cy="1831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8" name="직사각형 65">
            <a:extLst>
              <a:ext uri="{FF2B5EF4-FFF2-40B4-BE49-F238E27FC236}">
                <a16:creationId xmlns:a16="http://schemas.microsoft.com/office/drawing/2014/main" id="{083212AA-7958-4DFF-93F8-ABA97402AA20}"/>
              </a:ext>
            </a:extLst>
          </p:cNvPr>
          <p:cNvSpPr/>
          <p:nvPr/>
        </p:nvSpPr>
        <p:spPr>
          <a:xfrm flipV="1">
            <a:off x="2453785" y="4350096"/>
            <a:ext cx="1734644" cy="1831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60" name="Title 1">
            <a:extLst>
              <a:ext uri="{FF2B5EF4-FFF2-40B4-BE49-F238E27FC236}">
                <a16:creationId xmlns:a16="http://schemas.microsoft.com/office/drawing/2014/main" id="{058D4F31-C126-4386-A7E7-E8706CDB27B5}"/>
              </a:ext>
            </a:extLst>
          </p:cNvPr>
          <p:cNvSpPr txBox="1">
            <a:spLocks/>
          </p:cNvSpPr>
          <p:nvPr/>
        </p:nvSpPr>
        <p:spPr>
          <a:xfrm>
            <a:off x="0" y="413670"/>
            <a:ext cx="12192000" cy="8521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ko-KR" sz="4800" b="1" i="0" u="none" strike="noStrike" kern="1200" cap="none" spc="0" normalizeH="0" baseline="0" noProof="0" dirty="0">
                <a:ln>
                  <a:noFill/>
                </a:ln>
                <a:solidFill>
                  <a:srgbClr val="285D8D"/>
                </a:solidFill>
                <a:effectLst/>
                <a:uLnTx/>
                <a:uFillTx/>
                <a:latin typeface="Barlow" panose="00000500000000000000" pitchFamily="2" charset="0"/>
                <a:cs typeface="+mj-cs"/>
              </a:rPr>
              <a:t>Talk to an </a:t>
            </a:r>
            <a:r>
              <a:rPr kumimoji="0" lang="en-US" altLang="ko-KR" sz="4800" b="1" i="0" u="none" strike="noStrike" kern="1200" cap="none" spc="0" normalizeH="0" baseline="0" noProof="0" dirty="0">
                <a:ln>
                  <a:noFill/>
                </a:ln>
                <a:solidFill>
                  <a:prstClr val="black"/>
                </a:solidFill>
                <a:effectLst/>
                <a:uLnTx/>
                <a:uFillTx/>
                <a:latin typeface="Barlow" panose="00000500000000000000" pitchFamily="2" charset="0"/>
                <a:cs typeface="+mj-cs"/>
              </a:rPr>
              <a:t>Independent Legal Attorney</a:t>
            </a:r>
            <a:endParaRPr kumimoji="0" lang="ko-KR" altLang="en-US" sz="4800" b="1" i="0" u="none" strike="noStrike" kern="1200" cap="none" spc="0" normalizeH="0" baseline="0" noProof="0" dirty="0">
              <a:ln>
                <a:noFill/>
              </a:ln>
              <a:solidFill>
                <a:prstClr val="black"/>
              </a:solidFill>
              <a:effectLst/>
              <a:uLnTx/>
              <a:uFillTx/>
              <a:latin typeface="Barlow" panose="00000500000000000000" pitchFamily="2" charset="0"/>
              <a:cs typeface="+mj-cs"/>
            </a:endParaRPr>
          </a:p>
        </p:txBody>
      </p:sp>
      <p:sp>
        <p:nvSpPr>
          <p:cNvPr id="61" name="TextBox 60">
            <a:extLst>
              <a:ext uri="{FF2B5EF4-FFF2-40B4-BE49-F238E27FC236}">
                <a16:creationId xmlns:a16="http://schemas.microsoft.com/office/drawing/2014/main" id="{904100AC-2131-4C61-915C-6456B46657EF}"/>
              </a:ext>
            </a:extLst>
          </p:cNvPr>
          <p:cNvSpPr txBox="1"/>
          <p:nvPr/>
        </p:nvSpPr>
        <p:spPr>
          <a:xfrm>
            <a:off x="6803440" y="3315227"/>
            <a:ext cx="4896543" cy="1200329"/>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cs typeface="Arial" pitchFamily="34" charset="0"/>
              </a:rPr>
              <a:t>Debt management, credit issues, budgeting, saving, bankruptcy</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cs typeface="Arial" pitchFamily="34" charset="0"/>
              </a:rPr>
              <a:t>College/retirement planning, home refinancing</a:t>
            </a:r>
            <a:endParaRPr kumimoji="0" lang="ko-KR" altLang="en-US" sz="1800" b="0" i="0" u="none" strike="noStrike" kern="1200" cap="none" spc="0" normalizeH="0" baseline="0" noProof="0" dirty="0">
              <a:ln>
                <a:noFill/>
              </a:ln>
              <a:solidFill>
                <a:srgbClr val="002060"/>
              </a:solidFill>
              <a:effectLst/>
              <a:uLnTx/>
              <a:uFillTx/>
              <a:latin typeface="Barlow" panose="00000500000000000000" pitchFamily="2" charset="0"/>
              <a:cs typeface="Arial" pitchFamily="34" charset="0"/>
            </a:endParaRPr>
          </a:p>
        </p:txBody>
      </p:sp>
      <p:sp>
        <p:nvSpPr>
          <p:cNvPr id="62" name="TextBox 61">
            <a:extLst>
              <a:ext uri="{FF2B5EF4-FFF2-40B4-BE49-F238E27FC236}">
                <a16:creationId xmlns:a16="http://schemas.microsoft.com/office/drawing/2014/main" id="{E5696FCC-854B-42D9-8A77-4FB3BCCDF34C}"/>
              </a:ext>
            </a:extLst>
          </p:cNvPr>
          <p:cNvSpPr txBox="1"/>
          <p:nvPr/>
        </p:nvSpPr>
        <p:spPr>
          <a:xfrm>
            <a:off x="2462003" y="2261673"/>
            <a:ext cx="53904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cs typeface="Arial" pitchFamily="34" charset="0"/>
              </a:rPr>
              <a:t>Half-hour phone or in-person consultation, with 25% discount on standard fees if retained. Get help with:</a:t>
            </a:r>
            <a:endParaRPr kumimoji="0" lang="ko-KR" altLang="en-US" sz="1800" b="0" i="0" u="none" strike="noStrike" kern="1200" cap="none" spc="0" normalizeH="0" baseline="0" noProof="0" dirty="0">
              <a:ln>
                <a:noFill/>
              </a:ln>
              <a:solidFill>
                <a:srgbClr val="002060"/>
              </a:solidFill>
              <a:effectLst/>
              <a:uLnTx/>
              <a:uFillTx/>
              <a:latin typeface="Barlow" panose="00000500000000000000" pitchFamily="2" charset="0"/>
              <a:cs typeface="Arial" pitchFamily="34" charset="0"/>
            </a:endParaRPr>
          </a:p>
        </p:txBody>
      </p:sp>
      <p:grpSp>
        <p:nvGrpSpPr>
          <p:cNvPr id="44" name="Group 43">
            <a:extLst>
              <a:ext uri="{FF2B5EF4-FFF2-40B4-BE49-F238E27FC236}">
                <a16:creationId xmlns:a16="http://schemas.microsoft.com/office/drawing/2014/main" id="{1D9D16C1-5EEE-4103-AB6E-8160DC72B3F4}"/>
              </a:ext>
            </a:extLst>
          </p:cNvPr>
          <p:cNvGrpSpPr/>
          <p:nvPr/>
        </p:nvGrpSpPr>
        <p:grpSpPr>
          <a:xfrm>
            <a:off x="685850" y="2166711"/>
            <a:ext cx="1469762" cy="2743200"/>
            <a:chOff x="3501573" y="3178068"/>
            <a:chExt cx="1340594" cy="2737840"/>
          </a:xfrm>
        </p:grpSpPr>
        <p:sp>
          <p:nvSpPr>
            <p:cNvPr id="45" name="Freeform: Shape 44">
              <a:extLst>
                <a:ext uri="{FF2B5EF4-FFF2-40B4-BE49-F238E27FC236}">
                  <a16:creationId xmlns:a16="http://schemas.microsoft.com/office/drawing/2014/main" id="{FDC6DCF2-E0C9-4D30-8689-857196D43E53}"/>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6" name="Freeform: Shape 45">
              <a:extLst>
                <a:ext uri="{FF2B5EF4-FFF2-40B4-BE49-F238E27FC236}">
                  <a16:creationId xmlns:a16="http://schemas.microsoft.com/office/drawing/2014/main" id="{8486647E-062C-4BAB-A574-98E57992EF16}"/>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7" name="Freeform: Shape 46">
              <a:extLst>
                <a:ext uri="{FF2B5EF4-FFF2-40B4-BE49-F238E27FC236}">
                  <a16:creationId xmlns:a16="http://schemas.microsoft.com/office/drawing/2014/main" id="{21A2B2EF-6C1E-4BFF-ACCD-527AA083325C}"/>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8" name="Freeform: Shape 47">
              <a:extLst>
                <a:ext uri="{FF2B5EF4-FFF2-40B4-BE49-F238E27FC236}">
                  <a16:creationId xmlns:a16="http://schemas.microsoft.com/office/drawing/2014/main" id="{2792D068-C28E-45BB-BB5A-17B0F27B2EC2}"/>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9" name="Freeform: Shape 48">
              <a:extLst>
                <a:ext uri="{FF2B5EF4-FFF2-40B4-BE49-F238E27FC236}">
                  <a16:creationId xmlns:a16="http://schemas.microsoft.com/office/drawing/2014/main" id="{918F1E24-D9EA-49D9-83ED-10C30B64A974}"/>
                </a:ext>
              </a:extLst>
            </p:cNvPr>
            <p:cNvSpPr/>
            <p:nvPr/>
          </p:nvSpPr>
          <p:spPr>
            <a:xfrm>
              <a:off x="3529897" y="3190652"/>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0" name="Freeform: Shape 49">
              <a:extLst>
                <a:ext uri="{FF2B5EF4-FFF2-40B4-BE49-F238E27FC236}">
                  <a16:creationId xmlns:a16="http://schemas.microsoft.com/office/drawing/2014/main" id="{5E160252-E766-4E6E-B80E-F043370885FA}"/>
                </a:ext>
              </a:extLst>
            </p:cNvPr>
            <p:cNvSpPr/>
            <p:nvPr/>
          </p:nvSpPr>
          <p:spPr>
            <a:xfrm>
              <a:off x="3627449"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51" name="Group 50">
              <a:extLst>
                <a:ext uri="{FF2B5EF4-FFF2-40B4-BE49-F238E27FC236}">
                  <a16:creationId xmlns:a16="http://schemas.microsoft.com/office/drawing/2014/main" id="{0BEAC8A0-697E-4C2C-9041-1AFBEBBB7AD3}"/>
                </a:ext>
              </a:extLst>
            </p:cNvPr>
            <p:cNvGrpSpPr/>
            <p:nvPr/>
          </p:nvGrpSpPr>
          <p:grpSpPr>
            <a:xfrm>
              <a:off x="4088508" y="5635852"/>
              <a:ext cx="173080" cy="173080"/>
              <a:chOff x="6768665" y="6038214"/>
              <a:chExt cx="147968" cy="147968"/>
            </a:xfrm>
          </p:grpSpPr>
          <p:sp>
            <p:nvSpPr>
              <p:cNvPr id="55" name="Oval 54">
                <a:extLst>
                  <a:ext uri="{FF2B5EF4-FFF2-40B4-BE49-F238E27FC236}">
                    <a16:creationId xmlns:a16="http://schemas.microsoft.com/office/drawing/2014/main" id="{D98D5C9F-9BBF-408E-9836-41BC08512CD6}"/>
                  </a:ext>
                </a:extLst>
              </p:cNvPr>
              <p:cNvSpPr/>
              <p:nvPr/>
            </p:nvSpPr>
            <p:spPr>
              <a:xfrm>
                <a:off x="6768665" y="6038214"/>
                <a:ext cx="147968"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6" name="Oval 55">
                <a:extLst>
                  <a:ext uri="{FF2B5EF4-FFF2-40B4-BE49-F238E27FC236}">
                    <a16:creationId xmlns:a16="http://schemas.microsoft.com/office/drawing/2014/main" id="{CE2F3C03-B245-4592-A94E-49652861428D}"/>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52" name="Freeform: Shape 51">
              <a:extLst>
                <a:ext uri="{FF2B5EF4-FFF2-40B4-BE49-F238E27FC236}">
                  <a16:creationId xmlns:a16="http://schemas.microsoft.com/office/drawing/2014/main" id="{EEB1E297-1D1A-4E26-ABEF-2E877897E5E5}"/>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3" name="Rectangle: Rounded Corners 52">
              <a:extLst>
                <a:ext uri="{FF2B5EF4-FFF2-40B4-BE49-F238E27FC236}">
                  <a16:creationId xmlns:a16="http://schemas.microsoft.com/office/drawing/2014/main" id="{FA0D1AB2-376A-45CA-A9A3-35FB09C85E9E}"/>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4" name="Oval 53">
              <a:extLst>
                <a:ext uri="{FF2B5EF4-FFF2-40B4-BE49-F238E27FC236}">
                  <a16:creationId xmlns:a16="http://schemas.microsoft.com/office/drawing/2014/main" id="{9A2FE23E-89B9-4825-BD09-C72487D0449A}"/>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pic>
        <p:nvPicPr>
          <p:cNvPr id="5" name="Graphic 4" descr="Scales of justice with solid fill">
            <a:extLst>
              <a:ext uri="{FF2B5EF4-FFF2-40B4-BE49-F238E27FC236}">
                <a16:creationId xmlns:a16="http://schemas.microsoft.com/office/drawing/2014/main" id="{D8C10001-67E2-4A25-9033-1B6B6DA5A7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1783" y="3014479"/>
            <a:ext cx="1097280" cy="1097280"/>
          </a:xfrm>
          <a:prstGeom prst="rect">
            <a:avLst/>
          </a:prstGeom>
        </p:spPr>
      </p:pic>
    </p:spTree>
    <p:extLst>
      <p:ext uri="{BB962C8B-B14F-4D97-AF65-F5344CB8AC3E}">
        <p14:creationId xmlns:p14="http://schemas.microsoft.com/office/powerpoint/2010/main" val="1805923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3525"/>
            <a:ext cx="12192000" cy="1035050"/>
          </a:xfrm>
          <a:prstGeom prst="rect">
            <a:avLst/>
          </a:prstGeom>
        </p:spPr>
        <p:txBody>
          <a:bodyPr/>
          <a:lstStyle/>
          <a:p>
            <a:pPr algn="ctr"/>
            <a:r>
              <a:rPr lang="en-US" altLang="ko-KR" sz="4800" b="1" dirty="0">
                <a:solidFill>
                  <a:schemeClr val="accent3"/>
                </a:solidFill>
                <a:latin typeface="Barlow" panose="00000500000000000000" pitchFamily="2" charset="0"/>
              </a:rPr>
              <a:t>Support for</a:t>
            </a:r>
            <a:r>
              <a:rPr lang="en-US" altLang="ko-KR" sz="4800" b="1" dirty="0">
                <a:latin typeface="Barlow" panose="00000500000000000000" pitchFamily="2" charset="0"/>
              </a:rPr>
              <a:t> Supervisors &amp; HR</a:t>
            </a:r>
            <a:endParaRPr lang="ko-KR" altLang="en-US" sz="4800" b="1" dirty="0">
              <a:latin typeface="Barlow" panose="00000500000000000000" pitchFamily="2" charset="0"/>
            </a:endParaRPr>
          </a:p>
        </p:txBody>
      </p:sp>
      <p:sp>
        <p:nvSpPr>
          <p:cNvPr id="17" name="Rectangle 16"/>
          <p:cNvSpPr/>
          <p:nvPr/>
        </p:nvSpPr>
        <p:spPr>
          <a:xfrm>
            <a:off x="3102206" y="4659922"/>
            <a:ext cx="5699555" cy="48000"/>
          </a:xfrm>
          <a:prstGeom prst="rect">
            <a:avLst/>
          </a:prstGeom>
          <a:solidFill>
            <a:schemeClr val="accent6">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34" name="TextBox 33">
            <a:extLst>
              <a:ext uri="{FF2B5EF4-FFF2-40B4-BE49-F238E27FC236}">
                <a16:creationId xmlns:a16="http://schemas.microsoft.com/office/drawing/2014/main" id="{5BFEC016-85EF-4B20-8D9B-E0A7E604A7B8}"/>
              </a:ext>
            </a:extLst>
          </p:cNvPr>
          <p:cNvSpPr txBox="1"/>
          <p:nvPr/>
        </p:nvSpPr>
        <p:spPr>
          <a:xfrm>
            <a:off x="3581036" y="5032916"/>
            <a:ext cx="5029927" cy="923330"/>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800" b="0" i="0" u="none" strike="noStrike" kern="1200" cap="none" spc="0" normalizeH="0" baseline="0" noProof="0" dirty="0">
                <a:ln>
                  <a:noFill/>
                </a:ln>
                <a:solidFill>
                  <a:prstClr val="white"/>
                </a:solidFill>
                <a:effectLst/>
                <a:uLnTx/>
                <a:uFillTx/>
                <a:latin typeface="Barlow" panose="00000500000000000000" pitchFamily="2" charset="0"/>
                <a:cs typeface="Arial" pitchFamily="34" charset="0"/>
              </a:rPr>
              <a:t>Sensitive employee issues; conflict resolution</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800" b="0" i="0" u="none" strike="noStrike" kern="1200" cap="none" spc="0" normalizeH="0" baseline="0" noProof="0" dirty="0">
                <a:ln>
                  <a:noFill/>
                </a:ln>
                <a:solidFill>
                  <a:prstClr val="white"/>
                </a:solidFill>
                <a:effectLst/>
                <a:uLnTx/>
                <a:uFillTx/>
                <a:latin typeface="Barlow" panose="00000500000000000000" pitchFamily="2" charset="0"/>
                <a:cs typeface="Arial" pitchFamily="34" charset="0"/>
              </a:rPr>
              <a:t>Critical incident planning</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800" b="0" i="0" u="none" strike="noStrike" kern="1200" cap="none" spc="0" normalizeH="0" baseline="0" noProof="0" dirty="0">
                <a:ln>
                  <a:noFill/>
                </a:ln>
                <a:solidFill>
                  <a:prstClr val="white"/>
                </a:solidFill>
                <a:effectLst/>
                <a:uLnTx/>
                <a:uFillTx/>
                <a:latin typeface="Barlow" panose="00000500000000000000" pitchFamily="2" charset="0"/>
                <a:cs typeface="Arial" pitchFamily="34" charset="0"/>
              </a:rPr>
              <a:t>Disability management</a:t>
            </a:r>
            <a:endParaRPr kumimoji="0" lang="ko-KR" altLang="en-US" sz="1800" b="0" i="0" u="none" strike="noStrike" kern="1200" cap="none" spc="0" normalizeH="0" baseline="0" noProof="0" dirty="0">
              <a:ln>
                <a:noFill/>
              </a:ln>
              <a:solidFill>
                <a:prstClr val="white"/>
              </a:solidFill>
              <a:effectLst/>
              <a:uLnTx/>
              <a:uFillTx/>
              <a:latin typeface="Barlow" panose="00000500000000000000" pitchFamily="2" charset="0"/>
              <a:cs typeface="Arial" pitchFamily="34" charset="0"/>
            </a:endParaRPr>
          </a:p>
        </p:txBody>
      </p:sp>
      <p:sp>
        <p:nvSpPr>
          <p:cNvPr id="35" name="TextBox 34">
            <a:extLst>
              <a:ext uri="{FF2B5EF4-FFF2-40B4-BE49-F238E27FC236}">
                <a16:creationId xmlns:a16="http://schemas.microsoft.com/office/drawing/2014/main" id="{5F55451F-1363-4F7E-9409-343B3DF343D3}"/>
              </a:ext>
            </a:extLst>
          </p:cNvPr>
          <p:cNvSpPr txBox="1"/>
          <p:nvPr/>
        </p:nvSpPr>
        <p:spPr>
          <a:xfrm>
            <a:off x="3379332" y="3688597"/>
            <a:ext cx="51453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Barlow" panose="00000500000000000000" pitchFamily="2" charset="0"/>
                <a:cs typeface="Arial" pitchFamily="34" charset="0"/>
              </a:rPr>
              <a:t>Unlimited phone consultation and organizational services to help managers address:</a:t>
            </a:r>
            <a:endParaRPr kumimoji="0" lang="ko-KR" altLang="en-US" sz="1800" b="0" i="0" u="none" strike="noStrike" kern="1200" cap="none" spc="0" normalizeH="0" baseline="0" noProof="0" dirty="0">
              <a:ln>
                <a:noFill/>
              </a:ln>
              <a:solidFill>
                <a:prstClr val="white"/>
              </a:solidFill>
              <a:effectLst/>
              <a:uLnTx/>
              <a:uFillTx/>
              <a:latin typeface="Barlow" panose="00000500000000000000" pitchFamily="2" charset="0"/>
              <a:cs typeface="Arial" pitchFamily="34" charset="0"/>
            </a:endParaRPr>
          </a:p>
        </p:txBody>
      </p:sp>
    </p:spTree>
    <p:extLst>
      <p:ext uri="{BB962C8B-B14F-4D97-AF65-F5344CB8AC3E}">
        <p14:creationId xmlns:p14="http://schemas.microsoft.com/office/powerpoint/2010/main" val="3754025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0197"/>
            <a:ext cx="12192000" cy="1035373"/>
          </a:xfrm>
        </p:spPr>
        <p:txBody>
          <a:bodyPr/>
          <a:lstStyle/>
          <a:p>
            <a:pPr algn="ctr"/>
            <a:r>
              <a:rPr lang="en-US" altLang="ko-KR" dirty="0">
                <a:solidFill>
                  <a:schemeClr val="accent3"/>
                </a:solidFill>
                <a:latin typeface="Barlow" panose="00000500000000000000" pitchFamily="2" charset="0"/>
              </a:rPr>
              <a:t>Stretch your Benefit</a:t>
            </a:r>
            <a:r>
              <a:rPr lang="en-US" altLang="ko-KR" dirty="0">
                <a:latin typeface="Barlow" panose="00000500000000000000" pitchFamily="2" charset="0"/>
              </a:rPr>
              <a:t> Dollars</a:t>
            </a:r>
            <a:endParaRPr lang="ko-KR" altLang="en-US" dirty="0">
              <a:latin typeface="Barlow" panose="00000500000000000000" pitchFamily="2" charset="0"/>
            </a:endParaRPr>
          </a:p>
        </p:txBody>
      </p:sp>
      <p:sp>
        <p:nvSpPr>
          <p:cNvPr id="9" name="TextBox 8"/>
          <p:cNvSpPr txBox="1"/>
          <p:nvPr/>
        </p:nvSpPr>
        <p:spPr>
          <a:xfrm>
            <a:off x="2063665" y="1936424"/>
            <a:ext cx="83148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Voluntary benefits provide vital options for today’s employee benefit programs, but there are additional ways to offer your employees greater choices and value.</a:t>
            </a:r>
            <a:endParaRPr kumimoji="0" lang="ko-KR" altLang="en-US"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p:txBody>
      </p:sp>
      <p:sp>
        <p:nvSpPr>
          <p:cNvPr id="13" name="TextBox 12">
            <a:extLst>
              <a:ext uri="{FF2B5EF4-FFF2-40B4-BE49-F238E27FC236}">
                <a16:creationId xmlns:a16="http://schemas.microsoft.com/office/drawing/2014/main" id="{68EE60C0-1FD5-4CCC-B3D3-69610ED86EBD}"/>
              </a:ext>
            </a:extLst>
          </p:cNvPr>
          <p:cNvSpPr txBox="1"/>
          <p:nvPr/>
        </p:nvSpPr>
        <p:spPr>
          <a:xfrm>
            <a:off x="2563514" y="4666271"/>
            <a:ext cx="70788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If you’re not familiar with Section 125, or flexible benefit options, consider how they could help you enhance your benefits program.</a:t>
            </a:r>
            <a:endParaRPr kumimoji="0" lang="ko-KR" altLang="en-US"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p:txBody>
      </p:sp>
      <p:pic>
        <p:nvPicPr>
          <p:cNvPr id="8" name="Picture 7" descr="A picture containing text&#10;&#10;Description automatically generated">
            <a:extLst>
              <a:ext uri="{FF2B5EF4-FFF2-40B4-BE49-F238E27FC236}">
                <a16:creationId xmlns:a16="http://schemas.microsoft.com/office/drawing/2014/main" id="{FA4571CE-0F8B-4FFA-8A1B-A33EBB1F04C5}"/>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b="36088"/>
          <a:stretch/>
        </p:blipFill>
        <p:spPr>
          <a:xfrm>
            <a:off x="2445362" y="3166155"/>
            <a:ext cx="7315200" cy="916716"/>
          </a:xfrm>
          <a:prstGeom prst="rect">
            <a:avLst/>
          </a:prstGeom>
        </p:spPr>
      </p:pic>
    </p:spTree>
    <p:extLst>
      <p:ext uri="{BB962C8B-B14F-4D97-AF65-F5344CB8AC3E}">
        <p14:creationId xmlns:p14="http://schemas.microsoft.com/office/powerpoint/2010/main" val="257448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8F4293-E803-4D62-884B-F3A0C4302F6B}"/>
              </a:ext>
            </a:extLst>
          </p:cNvPr>
          <p:cNvGrpSpPr/>
          <p:nvPr/>
        </p:nvGrpSpPr>
        <p:grpSpPr>
          <a:xfrm>
            <a:off x="581422" y="1844834"/>
            <a:ext cx="3474720" cy="4480560"/>
            <a:chOff x="539552" y="1772816"/>
            <a:chExt cx="2088232" cy="3960440"/>
          </a:xfrm>
        </p:grpSpPr>
        <p:sp>
          <p:nvSpPr>
            <p:cNvPr id="4" name="Rounded Rectangle 3">
              <a:extLst>
                <a:ext uri="{FF2B5EF4-FFF2-40B4-BE49-F238E27FC236}">
                  <a16:creationId xmlns:a16="http://schemas.microsoft.com/office/drawing/2014/main" id="{13F1B093-90FE-4E9C-934D-7E5C3F4022ED}"/>
                </a:ext>
              </a:extLst>
            </p:cNvPr>
            <p:cNvSpPr/>
            <p:nvPr/>
          </p:nvSpPr>
          <p:spPr>
            <a:xfrm>
              <a:off x="539552" y="1772816"/>
              <a:ext cx="2088232" cy="3960440"/>
            </a:xfrm>
            <a:prstGeom prst="roundRect">
              <a:avLst>
                <a:gd name="adj" fmla="val 3866"/>
              </a:avLst>
            </a:prstGeom>
            <a:solidFill>
              <a:schemeClr val="bg1"/>
            </a:solid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6F7011E0-EE4E-419A-B65A-F39D37C40697}"/>
                </a:ext>
              </a:extLst>
            </p:cNvPr>
            <p:cNvSpPr/>
            <p:nvPr/>
          </p:nvSpPr>
          <p:spPr>
            <a:xfrm>
              <a:off x="539552" y="1772816"/>
              <a:ext cx="2088232" cy="956295"/>
            </a:xfrm>
            <a:custGeom>
              <a:avLst/>
              <a:gdLst/>
              <a:ahLst/>
              <a:cxnLst/>
              <a:rect l="l" t="t" r="r" b="b"/>
              <a:pathLst>
                <a:path w="2232248" h="956295">
                  <a:moveTo>
                    <a:pt x="86299" y="0"/>
                  </a:moveTo>
                  <a:lnTo>
                    <a:pt x="2145949" y="0"/>
                  </a:lnTo>
                  <a:cubicBezTo>
                    <a:pt x="2193611" y="0"/>
                    <a:pt x="2232248" y="38637"/>
                    <a:pt x="2232248" y="86299"/>
                  </a:cubicBezTo>
                  <a:lnTo>
                    <a:pt x="2232248" y="956295"/>
                  </a:lnTo>
                  <a:lnTo>
                    <a:pt x="0" y="956295"/>
                  </a:lnTo>
                  <a:lnTo>
                    <a:pt x="0" y="86299"/>
                  </a:lnTo>
                  <a:cubicBezTo>
                    <a:pt x="0" y="38637"/>
                    <a:pt x="38637" y="0"/>
                    <a:pt x="86299"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83386AC2-7AEA-4C95-9038-1BE3937278AB}"/>
              </a:ext>
            </a:extLst>
          </p:cNvPr>
          <p:cNvGrpSpPr/>
          <p:nvPr/>
        </p:nvGrpSpPr>
        <p:grpSpPr>
          <a:xfrm>
            <a:off x="4483343" y="1844834"/>
            <a:ext cx="3474720" cy="4480560"/>
            <a:chOff x="539552" y="1772816"/>
            <a:chExt cx="2088232" cy="3960440"/>
          </a:xfrm>
        </p:grpSpPr>
        <p:sp>
          <p:nvSpPr>
            <p:cNvPr id="12" name="Rounded Rectangle 55">
              <a:extLst>
                <a:ext uri="{FF2B5EF4-FFF2-40B4-BE49-F238E27FC236}">
                  <a16:creationId xmlns:a16="http://schemas.microsoft.com/office/drawing/2014/main" id="{9D63B5A0-EE9A-408B-B2B4-7F1B95D0EAC3}"/>
                </a:ext>
              </a:extLst>
            </p:cNvPr>
            <p:cNvSpPr/>
            <p:nvPr/>
          </p:nvSpPr>
          <p:spPr>
            <a:xfrm>
              <a:off x="539552" y="1772816"/>
              <a:ext cx="2088232" cy="3960440"/>
            </a:xfrm>
            <a:prstGeom prst="roundRect">
              <a:avLst>
                <a:gd name="adj" fmla="val 3866"/>
              </a:avLst>
            </a:prstGeom>
            <a:solidFill>
              <a:schemeClr val="bg1"/>
            </a:solidFill>
            <a:ln w="254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ounded Rectangle 4">
              <a:extLst>
                <a:ext uri="{FF2B5EF4-FFF2-40B4-BE49-F238E27FC236}">
                  <a16:creationId xmlns:a16="http://schemas.microsoft.com/office/drawing/2014/main" id="{2AF570B4-24D8-40A9-828B-A3BE55A2F848}"/>
                </a:ext>
              </a:extLst>
            </p:cNvPr>
            <p:cNvSpPr/>
            <p:nvPr/>
          </p:nvSpPr>
          <p:spPr>
            <a:xfrm>
              <a:off x="539552" y="1772816"/>
              <a:ext cx="2088232" cy="956295"/>
            </a:xfrm>
            <a:custGeom>
              <a:avLst/>
              <a:gdLst/>
              <a:ahLst/>
              <a:cxnLst/>
              <a:rect l="l" t="t" r="r" b="b"/>
              <a:pathLst>
                <a:path w="2232248" h="956295">
                  <a:moveTo>
                    <a:pt x="86299" y="0"/>
                  </a:moveTo>
                  <a:lnTo>
                    <a:pt x="2145949" y="0"/>
                  </a:lnTo>
                  <a:cubicBezTo>
                    <a:pt x="2193611" y="0"/>
                    <a:pt x="2232248" y="38637"/>
                    <a:pt x="2232248" y="86299"/>
                  </a:cubicBezTo>
                  <a:lnTo>
                    <a:pt x="2232248" y="956295"/>
                  </a:lnTo>
                  <a:lnTo>
                    <a:pt x="0" y="956295"/>
                  </a:lnTo>
                  <a:lnTo>
                    <a:pt x="0" y="86299"/>
                  </a:lnTo>
                  <a:cubicBezTo>
                    <a:pt x="0" y="38637"/>
                    <a:pt x="38637" y="0"/>
                    <a:pt x="86299"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6ADB8A5F-01A7-4059-A9B7-D16EDC687B13}"/>
              </a:ext>
            </a:extLst>
          </p:cNvPr>
          <p:cNvGrpSpPr/>
          <p:nvPr/>
        </p:nvGrpSpPr>
        <p:grpSpPr>
          <a:xfrm>
            <a:off x="8385265" y="1844834"/>
            <a:ext cx="3474720" cy="4480560"/>
            <a:chOff x="539552" y="1772816"/>
            <a:chExt cx="2088232" cy="3960440"/>
          </a:xfrm>
        </p:grpSpPr>
        <p:sp>
          <p:nvSpPr>
            <p:cNvPr id="17" name="Rounded Rectangle 64">
              <a:extLst>
                <a:ext uri="{FF2B5EF4-FFF2-40B4-BE49-F238E27FC236}">
                  <a16:creationId xmlns:a16="http://schemas.microsoft.com/office/drawing/2014/main" id="{98387F7A-F58F-4F5A-8069-076F486F6D37}"/>
                </a:ext>
              </a:extLst>
            </p:cNvPr>
            <p:cNvSpPr/>
            <p:nvPr/>
          </p:nvSpPr>
          <p:spPr>
            <a:xfrm>
              <a:off x="539552" y="1772816"/>
              <a:ext cx="2088232" cy="3960440"/>
            </a:xfrm>
            <a:prstGeom prst="roundRect">
              <a:avLst>
                <a:gd name="adj" fmla="val 3866"/>
              </a:avLst>
            </a:prstGeom>
            <a:solidFill>
              <a:schemeClr val="bg1"/>
            </a:solidFill>
            <a:ln w="254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ounded Rectangle 4">
              <a:extLst>
                <a:ext uri="{FF2B5EF4-FFF2-40B4-BE49-F238E27FC236}">
                  <a16:creationId xmlns:a16="http://schemas.microsoft.com/office/drawing/2014/main" id="{20C26BC8-6649-4FE9-AF41-767FA9183BB5}"/>
                </a:ext>
              </a:extLst>
            </p:cNvPr>
            <p:cNvSpPr/>
            <p:nvPr/>
          </p:nvSpPr>
          <p:spPr>
            <a:xfrm>
              <a:off x="539552" y="1772816"/>
              <a:ext cx="2088232" cy="956295"/>
            </a:xfrm>
            <a:custGeom>
              <a:avLst/>
              <a:gdLst/>
              <a:ahLst/>
              <a:cxnLst/>
              <a:rect l="l" t="t" r="r" b="b"/>
              <a:pathLst>
                <a:path w="2232248" h="956295">
                  <a:moveTo>
                    <a:pt x="86299" y="0"/>
                  </a:moveTo>
                  <a:lnTo>
                    <a:pt x="2145949" y="0"/>
                  </a:lnTo>
                  <a:cubicBezTo>
                    <a:pt x="2193611" y="0"/>
                    <a:pt x="2232248" y="38637"/>
                    <a:pt x="2232248" y="86299"/>
                  </a:cubicBezTo>
                  <a:lnTo>
                    <a:pt x="2232248" y="956295"/>
                  </a:lnTo>
                  <a:lnTo>
                    <a:pt x="0" y="956295"/>
                  </a:lnTo>
                  <a:lnTo>
                    <a:pt x="0" y="86299"/>
                  </a:lnTo>
                  <a:cubicBezTo>
                    <a:pt x="0" y="38637"/>
                    <a:pt x="38637" y="0"/>
                    <a:pt x="86299" y="0"/>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DFD6B0E9-D6FA-419E-BDBD-BF35B9A9F2E6}"/>
              </a:ext>
            </a:extLst>
          </p:cNvPr>
          <p:cNvSpPr txBox="1"/>
          <p:nvPr/>
        </p:nvSpPr>
        <p:spPr>
          <a:xfrm>
            <a:off x="752117" y="3054120"/>
            <a:ext cx="313332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Political subdivisions may develop and implement a program for the administration of a flexible benefits or “cafeteria” plan as defined by Section 125 of the Internal Revenue Code of 1986, as amended, for their employees. The plan may not decrease contributions paid to or benefits paid by the System. For political subdivisions that also participate in the plan adopted pursuant to subsection (A) of this section, any separate cafeteria plan adopted pursuant to this subsection may provide benefits in addition to, but shall not include, the specific types of benefits provided to employees under the plan adopted pursuant to subsection (A) of this section.</a:t>
            </a:r>
          </a:p>
        </p:txBody>
      </p:sp>
      <p:sp>
        <p:nvSpPr>
          <p:cNvPr id="10" name="TextBox 9">
            <a:extLst>
              <a:ext uri="{FF2B5EF4-FFF2-40B4-BE49-F238E27FC236}">
                <a16:creationId xmlns:a16="http://schemas.microsoft.com/office/drawing/2014/main" id="{E650154B-B1AF-4021-B032-C127108FDDCC}"/>
              </a:ext>
            </a:extLst>
          </p:cNvPr>
          <p:cNvSpPr txBox="1"/>
          <p:nvPr/>
        </p:nvSpPr>
        <p:spPr>
          <a:xfrm>
            <a:off x="984858" y="2152654"/>
            <a:ext cx="2329841" cy="523220"/>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mn-cs"/>
              </a:rPr>
              <a:t>Section (B)</a:t>
            </a:r>
            <a:endParaRPr kumimoji="0" lang="ko-KR" altLang="en-US" sz="1800" b="1"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mn-cs"/>
            </a:endParaRPr>
          </a:p>
        </p:txBody>
      </p:sp>
      <p:sp>
        <p:nvSpPr>
          <p:cNvPr id="41" name="TextBox 40">
            <a:extLst>
              <a:ext uri="{FF2B5EF4-FFF2-40B4-BE49-F238E27FC236}">
                <a16:creationId xmlns:a16="http://schemas.microsoft.com/office/drawing/2014/main" id="{641BAFF8-38ED-469B-BB19-966F034918F7}"/>
              </a:ext>
            </a:extLst>
          </p:cNvPr>
          <p:cNvSpPr txBox="1"/>
          <p:nvPr/>
        </p:nvSpPr>
        <p:spPr>
          <a:xfrm>
            <a:off x="1103445" y="457637"/>
            <a:ext cx="9985109" cy="1200329"/>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SC General Statute does allow for a separate pre-tax plan from the PEBA benefits and is outlined below. Colonial Life was instrumental in getting the below legislation amended in 2001. Section (B) and Section (C) authorize parallel plans in political subdivisions which includes school districts. The parallel plan cannot duplicate benefits offered by the State in Section (A).</a:t>
            </a:r>
          </a:p>
        </p:txBody>
      </p:sp>
      <p:sp>
        <p:nvSpPr>
          <p:cNvPr id="43" name="TextBox 42">
            <a:extLst>
              <a:ext uri="{FF2B5EF4-FFF2-40B4-BE49-F238E27FC236}">
                <a16:creationId xmlns:a16="http://schemas.microsoft.com/office/drawing/2014/main" id="{A1188143-0931-47C4-AB5E-B0AEB827CC12}"/>
              </a:ext>
            </a:extLst>
          </p:cNvPr>
          <p:cNvSpPr txBox="1"/>
          <p:nvPr/>
        </p:nvSpPr>
        <p:spPr>
          <a:xfrm>
            <a:off x="4846320" y="2152654"/>
            <a:ext cx="2400299" cy="523220"/>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mn-cs"/>
              </a:rPr>
              <a:t>Section (C)</a:t>
            </a:r>
            <a:endParaRPr kumimoji="0" lang="ko-KR" altLang="en-US" sz="1800" b="1"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mn-cs"/>
            </a:endParaRPr>
          </a:p>
        </p:txBody>
      </p:sp>
      <p:sp>
        <p:nvSpPr>
          <p:cNvPr id="44" name="TextBox 43">
            <a:extLst>
              <a:ext uri="{FF2B5EF4-FFF2-40B4-BE49-F238E27FC236}">
                <a16:creationId xmlns:a16="http://schemas.microsoft.com/office/drawing/2014/main" id="{9C75C9E6-0CBC-42A6-8647-2FC33A8F9BA8}"/>
              </a:ext>
            </a:extLst>
          </p:cNvPr>
          <p:cNvSpPr txBox="1"/>
          <p:nvPr/>
        </p:nvSpPr>
        <p:spPr>
          <a:xfrm>
            <a:off x="8743950" y="2118380"/>
            <a:ext cx="2463192" cy="523220"/>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mn-cs"/>
              </a:rPr>
              <a:t>Section (A)</a:t>
            </a:r>
            <a:endParaRPr kumimoji="0" lang="ko-KR" altLang="en-US" sz="1800" b="1" i="0" u="none" strike="noStrike" kern="1200" cap="none" spc="0" normalizeH="0" baseline="0" noProof="0" dirty="0">
              <a:ln>
                <a:noFill/>
              </a:ln>
              <a:solidFill>
                <a:prstClr val="white"/>
              </a:solidFill>
              <a:effectLst/>
              <a:uLnTx/>
              <a:uFillTx/>
              <a:latin typeface="Barlow" panose="00000500000000000000" pitchFamily="2" charset="0"/>
              <a:ea typeface="맑은 고딕" panose="020B0503020000020004" pitchFamily="34" charset="-127"/>
              <a:cs typeface="+mn-cs"/>
            </a:endParaRPr>
          </a:p>
        </p:txBody>
      </p:sp>
      <p:sp>
        <p:nvSpPr>
          <p:cNvPr id="45" name="TextBox 44">
            <a:extLst>
              <a:ext uri="{FF2B5EF4-FFF2-40B4-BE49-F238E27FC236}">
                <a16:creationId xmlns:a16="http://schemas.microsoft.com/office/drawing/2014/main" id="{31ACB03B-3D50-4552-B655-D59F7B1632C3}"/>
              </a:ext>
            </a:extLst>
          </p:cNvPr>
          <p:cNvSpPr txBox="1"/>
          <p:nvPr/>
        </p:nvSpPr>
        <p:spPr>
          <a:xfrm>
            <a:off x="8524942" y="3009676"/>
            <a:ext cx="319536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The System may develop and implement a program for the administration of a flexible benefits or “cafeteria” plan as defined by Section 125 of the Internal Revenue Code of 1986 for all employees covered by the health and dental insurance plan administered by the System. The plan may not decrease contributions paid to or benefits paid by the System.</a:t>
            </a:r>
          </a:p>
        </p:txBody>
      </p:sp>
      <p:sp>
        <p:nvSpPr>
          <p:cNvPr id="46" name="TextBox 45">
            <a:extLst>
              <a:ext uri="{FF2B5EF4-FFF2-40B4-BE49-F238E27FC236}">
                <a16:creationId xmlns:a16="http://schemas.microsoft.com/office/drawing/2014/main" id="{04E626E2-A7F2-4268-B9A7-EBE9AD212D77}"/>
              </a:ext>
            </a:extLst>
          </p:cNvPr>
          <p:cNvSpPr txBox="1"/>
          <p:nvPr/>
        </p:nvSpPr>
        <p:spPr>
          <a:xfrm>
            <a:off x="4591928" y="2973076"/>
            <a:ext cx="3257550"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An employer or coalition of employers working in concert may develop and implement a program for the administration of a flexible benefits or “cafeteria” plan as defined by Section 125 of the Internal Revenue Code of 1986, as amended, for their employees. The plan many not decrease contributions paid to or benefits paid by the System. For employers or coalition of employers working in concert, that also participate in the plan adopted pursuant to subsection (A) of this section, any separate cafeteria plan adopted pursuant to this subsection may provide benefits in addition to, but shall not include, the specific types of benefits provided to employees under the plan adopted pursuant to subsection (A) of this section.</a:t>
            </a:r>
          </a:p>
        </p:txBody>
      </p:sp>
    </p:spTree>
    <p:extLst>
      <p:ext uri="{BB962C8B-B14F-4D97-AF65-F5344CB8AC3E}">
        <p14:creationId xmlns:p14="http://schemas.microsoft.com/office/powerpoint/2010/main" val="4157788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854430" y="1731212"/>
            <a:ext cx="6418346" cy="3877985"/>
          </a:xfrm>
          <a:prstGeom prst="rect">
            <a:avLst/>
          </a:prstGeom>
        </p:spPr>
        <p:txBody>
          <a:bodyPr vert="horz" wrap="square" lIns="0" tIns="0" rIns="0" bIns="0" rtlCol="0">
            <a:spAutoFit/>
          </a:bodyPr>
          <a:lstStyle/>
          <a:p>
            <a:r>
              <a:rPr lang="en-US" dirty="0"/>
              <a:t>As the Boomer demographic retires, we’ve been grappling with workforce challenges for some time: </a:t>
            </a:r>
          </a:p>
          <a:p>
            <a:endParaRPr lang="en-US" dirty="0"/>
          </a:p>
          <a:p>
            <a:r>
              <a:rPr lang="en-US" b="1" dirty="0"/>
              <a:t>The Silver Tsunami. </a:t>
            </a:r>
            <a:r>
              <a:rPr lang="en-US" dirty="0"/>
              <a:t>The wave of retiring Baby Boomers (76 million people born between 1946 and 1964) who will be age 65 or older by 2030.</a:t>
            </a:r>
            <a:r>
              <a:rPr lang="en-US" baseline="30000" dirty="0"/>
              <a:t>1</a:t>
            </a:r>
            <a:r>
              <a:rPr lang="en-US" dirty="0"/>
              <a:t> </a:t>
            </a:r>
            <a:r>
              <a:rPr lang="en-US" b="1" dirty="0">
                <a:cs typeface="Arial"/>
              </a:rPr>
              <a:t>40% of Baby Boomers were retired in September 2020.</a:t>
            </a:r>
            <a:r>
              <a:rPr lang="en-US" b="1" baseline="30000" dirty="0">
                <a:cs typeface="Arial"/>
              </a:rPr>
              <a:t>2</a:t>
            </a:r>
            <a:r>
              <a:rPr lang="en-US" b="1" dirty="0">
                <a:cs typeface="Arial"/>
              </a:rPr>
              <a:t>   </a:t>
            </a:r>
            <a:endParaRPr lang="en-US" b="1" dirty="0"/>
          </a:p>
          <a:p>
            <a:endParaRPr lang="en-US" dirty="0"/>
          </a:p>
          <a:p>
            <a:pPr marL="12700" indent="-3175"/>
            <a:r>
              <a:rPr lang="en-US" b="1" dirty="0"/>
              <a:t>The Generational Gap. </a:t>
            </a:r>
            <a:r>
              <a:rPr lang="en-US" dirty="0">
                <a:ea typeface="+mn-lt"/>
                <a:cs typeface="+mn-lt"/>
              </a:rPr>
              <a:t>While </a:t>
            </a:r>
            <a:r>
              <a:rPr lang="en-US" dirty="0"/>
              <a:t>75% of the labor force will be 54 years and younger by 2029.</a:t>
            </a:r>
            <a:r>
              <a:rPr lang="en-US" baseline="30000" dirty="0"/>
              <a:t>3</a:t>
            </a:r>
            <a:r>
              <a:rPr lang="en-US" dirty="0"/>
              <a:t> There are not enough younger workers to replace those retiring, especially when younger workers are not likely to apply or stay in government or public sector jobs.</a:t>
            </a:r>
            <a:r>
              <a:rPr lang="en-US" baseline="30000" dirty="0"/>
              <a:t>4</a:t>
            </a:r>
            <a:r>
              <a:rPr lang="en-US" dirty="0"/>
              <a:t>  </a:t>
            </a:r>
            <a:endParaRPr lang="en-US" b="1" dirty="0"/>
          </a:p>
          <a:p>
            <a:endParaRPr lang="en-US" dirty="0"/>
          </a:p>
        </p:txBody>
      </p:sp>
      <p:sp>
        <p:nvSpPr>
          <p:cNvPr id="6" name="Slide Number Placeholder 5">
            <a:extLst>
              <a:ext uri="{FF2B5EF4-FFF2-40B4-BE49-F238E27FC236}">
                <a16:creationId xmlns:a16="http://schemas.microsoft.com/office/drawing/2014/main" id="{9DA5E40D-F61A-1F48-9FE2-DDBB4962D37E}"/>
              </a:ext>
            </a:extLst>
          </p:cNvPr>
          <p:cNvSpPr>
            <a:spLocks noGrp="1"/>
          </p:cNvSpPr>
          <p:nvPr>
            <p:ph type="sldNum" sz="quarter" idx="12"/>
          </p:nvPr>
        </p:nvSpPr>
        <p:spPr>
          <a:xfrm>
            <a:off x="11576304" y="6492240"/>
            <a:ext cx="251902" cy="242857"/>
          </a:xfrm>
          <a:prstGeom prst="rect">
            <a:avLst/>
          </a:prstGeom>
        </p:spPr>
        <p:txBody>
          <a:bodyPr lIns="0" tIns="0" rIns="0" bIns="0"/>
          <a:lstStyle>
            <a:defPPr>
              <a:defRPr lang="en-US"/>
            </a:defPPr>
            <a:lvl1pPr marL="0" algn="l" defTabSz="914400" rtl="0" eaLnBrk="1" latinLnBrk="0" hangingPunct="1">
              <a:defRPr sz="1000" kern="1200" spc="0">
                <a:solidFill>
                  <a:schemeClr val="bg1"/>
                </a:solidFill>
                <a:latin typeface="Barlow SemiBold" panose="000007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pPr marL="38100">
                <a:spcBef>
                  <a:spcPts val="100"/>
                </a:spcBef>
              </a:pPr>
              <a:t>4</a:t>
            </a:fld>
            <a:endParaRPr lang="en-US" dirty="0"/>
          </a:p>
        </p:txBody>
      </p:sp>
      <p:sp>
        <p:nvSpPr>
          <p:cNvPr id="9" name="Title 5">
            <a:extLst>
              <a:ext uri="{FF2B5EF4-FFF2-40B4-BE49-F238E27FC236}">
                <a16:creationId xmlns:a16="http://schemas.microsoft.com/office/drawing/2014/main" id="{C174F7F9-782C-4B4F-AF80-50AF7246A3A1}"/>
              </a:ext>
            </a:extLst>
          </p:cNvPr>
          <p:cNvSpPr txBox="1">
            <a:spLocks/>
          </p:cNvSpPr>
          <p:nvPr/>
        </p:nvSpPr>
        <p:spPr>
          <a:xfrm>
            <a:off x="737930" y="978328"/>
            <a:ext cx="7314565" cy="709458"/>
          </a:xfrm>
          <a:prstGeom prst="rect">
            <a:avLst/>
          </a:prstGeom>
        </p:spPr>
        <p:txBody>
          <a:bodyPr/>
          <a:lst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a:lstStyle>
          <a:p>
            <a:r>
              <a:rPr lang="en-US" dirty="0"/>
              <a:t>The double imperative </a:t>
            </a:r>
          </a:p>
        </p:txBody>
      </p:sp>
      <p:cxnSp>
        <p:nvCxnSpPr>
          <p:cNvPr id="10" name="Straight Connector 9">
            <a:extLst>
              <a:ext uri="{FF2B5EF4-FFF2-40B4-BE49-F238E27FC236}">
                <a16:creationId xmlns:a16="http://schemas.microsoft.com/office/drawing/2014/main" id="{3A328594-C80B-4778-9AC2-60F2FEE634AF}"/>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building&#10;&#10;Description automatically generated">
            <a:extLst>
              <a:ext uri="{FF2B5EF4-FFF2-40B4-BE49-F238E27FC236}">
                <a16:creationId xmlns:a16="http://schemas.microsoft.com/office/drawing/2014/main" id="{21FF4741-1704-4667-85B7-957551AB9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0"/>
            <a:ext cx="4038600" cy="6858000"/>
          </a:xfrm>
          <a:prstGeom prst="rect">
            <a:avLst/>
          </a:prstGeom>
        </p:spPr>
      </p:pic>
      <p:sp>
        <p:nvSpPr>
          <p:cNvPr id="13" name="Text Placeholder 2">
            <a:extLst>
              <a:ext uri="{FF2B5EF4-FFF2-40B4-BE49-F238E27FC236}">
                <a16:creationId xmlns:a16="http://schemas.microsoft.com/office/drawing/2014/main" id="{7723761A-F355-4382-B8DE-BE58175E964F}"/>
              </a:ext>
            </a:extLst>
          </p:cNvPr>
          <p:cNvSpPr txBox="1">
            <a:spLocks/>
          </p:cNvSpPr>
          <p:nvPr/>
        </p:nvSpPr>
        <p:spPr>
          <a:xfrm>
            <a:off x="762000" y="6046546"/>
            <a:ext cx="7057021" cy="631639"/>
          </a:xfrm>
          <a:prstGeom prst="rect">
            <a:avLst/>
          </a:prstGeom>
        </p:spPr>
        <p:txBody>
          <a:bodyPr/>
          <a:lstStyle>
            <a:lvl1pPr marL="18288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1pPr>
            <a:lvl2pPr marL="54864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2pPr>
            <a:lvl3pPr marL="91440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3pPr>
            <a:lvl4pPr marL="128016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4pPr>
            <a:lvl5pPr marL="164592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t>1. “The pace of Boomer retirements has accelerated in the past year.” Pew Research, November 9, 2020. 2. “A double imperative: The public sector must address the Silver Tsunami and the millennial gap today.” Ceridian, June 26, 2020. 3. “Labor Force Share, by Age Group 1999, 2009, 2019 and Projected 2029.” U.S. Bureau of Labor Statistics, February 2021.  4. “Employee Tenure Summary.” U.S. Bureau of Labor Statistics, September 22, 2020.  </a:t>
            </a:r>
            <a:endParaRPr lang="en-US" sz="900" dirty="0">
              <a:solidFill>
                <a:schemeClr val="tx1"/>
              </a:solidFill>
            </a:endParaRPr>
          </a:p>
        </p:txBody>
      </p:sp>
      <p:sp>
        <p:nvSpPr>
          <p:cNvPr id="15" name="object 47">
            <a:extLst>
              <a:ext uri="{FF2B5EF4-FFF2-40B4-BE49-F238E27FC236}">
                <a16:creationId xmlns:a16="http://schemas.microsoft.com/office/drawing/2014/main" id="{1656F92B-EE68-4CFB-8179-B39E0B541B82}"/>
              </a:ext>
            </a:extLst>
          </p:cNvPr>
          <p:cNvSpPr txBox="1"/>
          <p:nvPr/>
        </p:nvSpPr>
        <p:spPr>
          <a:xfrm>
            <a:off x="8808105" y="3999637"/>
            <a:ext cx="2833392" cy="259045"/>
          </a:xfrm>
          <a:prstGeom prst="rect">
            <a:avLst/>
          </a:prstGeom>
        </p:spPr>
        <p:txBody>
          <a:bodyPr vert="horz" wrap="square" lIns="0" tIns="12700" rIns="0" bIns="0" rtlCol="0">
            <a:spAutoFit/>
          </a:bodyPr>
          <a:lstStyle/>
          <a:p>
            <a:pPr algn="ctr"/>
            <a:r>
              <a:rPr lang="en-US" sz="800" dirty="0">
                <a:solidFill>
                  <a:schemeClr val="bg1"/>
                </a:solidFill>
              </a:rPr>
              <a:t>Aging Baby Boomers Delay Retirement, </a:t>
            </a:r>
          </a:p>
          <a:p>
            <a:pPr algn="ctr"/>
            <a:r>
              <a:rPr lang="en-US" sz="800" dirty="0">
                <a:solidFill>
                  <a:schemeClr val="bg1"/>
                </a:solidFill>
              </a:rPr>
              <a:t>Annuity.org, February 24, 2020</a:t>
            </a:r>
            <a:endParaRPr lang="en-US" sz="800" dirty="0">
              <a:solidFill>
                <a:schemeClr val="bg1"/>
              </a:solidFill>
              <a:latin typeface="Barlow" panose="00000500000000000000" pitchFamily="2" charset="0"/>
            </a:endParaRPr>
          </a:p>
        </p:txBody>
      </p:sp>
      <p:sp>
        <p:nvSpPr>
          <p:cNvPr id="16" name="object 54">
            <a:extLst>
              <a:ext uri="{FF2B5EF4-FFF2-40B4-BE49-F238E27FC236}">
                <a16:creationId xmlns:a16="http://schemas.microsoft.com/office/drawing/2014/main" id="{01C941FA-6B14-4014-8F17-80D59195A6D1}"/>
              </a:ext>
            </a:extLst>
          </p:cNvPr>
          <p:cNvSpPr txBox="1"/>
          <p:nvPr/>
        </p:nvSpPr>
        <p:spPr>
          <a:xfrm>
            <a:off x="8153400" y="1386515"/>
            <a:ext cx="4038600" cy="2379370"/>
          </a:xfrm>
          <a:prstGeom prst="rect">
            <a:avLst/>
          </a:prstGeom>
        </p:spPr>
        <p:txBody>
          <a:bodyPr vert="horz" wrap="square" lIns="0" tIns="0" rIns="0" bIns="0" rtlCol="0" anchor="t">
            <a:noAutofit/>
          </a:bodyPr>
          <a:lstStyle/>
          <a:p>
            <a:pPr marL="12700" indent="-3175" algn="ctr"/>
            <a:r>
              <a:rPr lang="en-US" sz="10000" b="1" dirty="0">
                <a:ln w="15875">
                  <a:solidFill>
                    <a:schemeClr val="bg1"/>
                  </a:solidFill>
                </a:ln>
                <a:solidFill>
                  <a:srgbClr val="062C48"/>
                </a:solidFill>
                <a:latin typeface="Barlow" pitchFamily="2" charset="77"/>
                <a:cs typeface="Arial"/>
              </a:rPr>
              <a:t>5,900</a:t>
            </a:r>
          </a:p>
          <a:p>
            <a:pPr marL="12700" indent="-3175" algn="ctr"/>
            <a:r>
              <a:rPr lang="en-US" dirty="0">
                <a:solidFill>
                  <a:schemeClr val="bg1"/>
                </a:solidFill>
                <a:latin typeface="Barlow SemiBold" panose="00000700000000000000" pitchFamily="2" charset="0"/>
              </a:rPr>
              <a:t>Average number of baby </a:t>
            </a:r>
          </a:p>
          <a:p>
            <a:pPr marL="12700" indent="-3175" algn="ctr"/>
            <a:r>
              <a:rPr lang="en-US" dirty="0">
                <a:solidFill>
                  <a:schemeClr val="bg1"/>
                </a:solidFill>
                <a:latin typeface="Barlow SemiBold" panose="00000700000000000000" pitchFamily="2" charset="0"/>
              </a:rPr>
              <a:t>boomers retiring every day.</a:t>
            </a:r>
          </a:p>
          <a:p>
            <a:pPr marL="12700" indent="-3175" algn="ctr"/>
            <a:r>
              <a:rPr lang="en-US" dirty="0">
                <a:solidFill>
                  <a:schemeClr val="bg1"/>
                </a:solidFill>
                <a:latin typeface="Barlow SemiBold" panose="00000700000000000000" pitchFamily="2" charset="0"/>
              </a:rPr>
              <a:t> </a:t>
            </a:r>
          </a:p>
        </p:txBody>
      </p:sp>
      <p:sp>
        <p:nvSpPr>
          <p:cNvPr id="12" name="Slide Number Placeholder 4">
            <a:extLst>
              <a:ext uri="{FF2B5EF4-FFF2-40B4-BE49-F238E27FC236}">
                <a16:creationId xmlns:a16="http://schemas.microsoft.com/office/drawing/2014/main" id="{D6932DDE-0A37-44CA-B788-023C5382BDDF}"/>
              </a:ext>
            </a:extLst>
          </p:cNvPr>
          <p:cNvSpPr>
            <a:spLocks noGrp="1"/>
          </p:cNvSpPr>
          <p:nvPr>
            <p:ph type="sldNum" sz="quarter" idx="10"/>
          </p:nvPr>
        </p:nvSpPr>
        <p:spPr>
          <a:xfrm>
            <a:off x="11576304" y="6492240"/>
            <a:ext cx="251902" cy="242857"/>
          </a:xfrm>
        </p:spPr>
        <p:txBody>
          <a:bodyPr/>
          <a:lstStyle/>
          <a:p>
            <a:fld id="{406AAB76-5E90-4A9C-9FCF-401F619A091A}" type="slidenum">
              <a:rPr lang="en-US" smtClean="0">
                <a:solidFill>
                  <a:schemeClr val="bg1"/>
                </a:solidFill>
              </a:rPr>
              <a:pPr/>
              <a:t>4</a:t>
            </a:fld>
            <a:endParaRPr lang="en-US" dirty="0">
              <a:solidFill>
                <a:schemeClr val="bg1"/>
              </a:solidFill>
            </a:endParaRPr>
          </a:p>
        </p:txBody>
      </p:sp>
      <p:pic>
        <p:nvPicPr>
          <p:cNvPr id="14" name="Picture 13">
            <a:extLst>
              <a:ext uri="{FF2B5EF4-FFF2-40B4-BE49-F238E27FC236}">
                <a16:creationId xmlns:a16="http://schemas.microsoft.com/office/drawing/2014/main" id="{86E06E38-AB8D-4634-A6C4-6F0F888E258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63200" y="6355334"/>
            <a:ext cx="1066800" cy="266700"/>
          </a:xfrm>
          <a:prstGeom prst="rect">
            <a:avLst/>
          </a:prstGeom>
        </p:spPr>
      </p:pic>
    </p:spTree>
    <p:extLst>
      <p:ext uri="{BB962C8B-B14F-4D97-AF65-F5344CB8AC3E}">
        <p14:creationId xmlns:p14="http://schemas.microsoft.com/office/powerpoint/2010/main" val="2015401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1F27D-977F-4DC0-995D-EBB99F908856}"/>
              </a:ext>
            </a:extLst>
          </p:cNvPr>
          <p:cNvGrpSpPr/>
          <p:nvPr/>
        </p:nvGrpSpPr>
        <p:grpSpPr>
          <a:xfrm>
            <a:off x="2962971" y="3217181"/>
            <a:ext cx="2189714" cy="1838059"/>
            <a:chOff x="2177069" y="2506721"/>
            <a:chExt cx="2552401" cy="2137656"/>
          </a:xfrm>
        </p:grpSpPr>
        <p:grpSp>
          <p:nvGrpSpPr>
            <p:cNvPr id="4" name="Group 3">
              <a:extLst>
                <a:ext uri="{FF2B5EF4-FFF2-40B4-BE49-F238E27FC236}">
                  <a16:creationId xmlns:a16="http://schemas.microsoft.com/office/drawing/2014/main" id="{E909557A-87E9-4F98-ABFB-0250FE3B7366}"/>
                </a:ext>
              </a:extLst>
            </p:cNvPr>
            <p:cNvGrpSpPr/>
            <p:nvPr/>
          </p:nvGrpSpPr>
          <p:grpSpPr>
            <a:xfrm>
              <a:off x="2715048" y="2506721"/>
              <a:ext cx="1476444" cy="1476444"/>
              <a:chOff x="2715048" y="2506721"/>
              <a:chExt cx="1476444" cy="1476444"/>
            </a:xfrm>
          </p:grpSpPr>
          <p:sp>
            <p:nvSpPr>
              <p:cNvPr id="6" name="Teardrop 14">
                <a:extLst>
                  <a:ext uri="{FF2B5EF4-FFF2-40B4-BE49-F238E27FC236}">
                    <a16:creationId xmlns:a16="http://schemas.microsoft.com/office/drawing/2014/main" id="{EB6F0441-7EDB-4EB7-BC21-1B1CE120CE9B}"/>
                  </a:ext>
                </a:extLst>
              </p:cNvPr>
              <p:cNvSpPr/>
              <p:nvPr/>
            </p:nvSpPr>
            <p:spPr>
              <a:xfrm rot="8100000">
                <a:off x="2715048" y="2506721"/>
                <a:ext cx="1476444" cy="1476444"/>
              </a:xfrm>
              <a:custGeom>
                <a:avLst/>
                <a:gdLst>
                  <a:gd name="connsiteX0" fmla="*/ 0 w 1237749"/>
                  <a:gd name="connsiteY0" fmla="*/ 618875 h 1237749"/>
                  <a:gd name="connsiteX1" fmla="*/ 618875 w 1237749"/>
                  <a:gd name="connsiteY1" fmla="*/ 0 h 1237749"/>
                  <a:gd name="connsiteX2" fmla="*/ 1476443 w 1237749"/>
                  <a:gd name="connsiteY2" fmla="*/ -238694 h 1237749"/>
                  <a:gd name="connsiteX3" fmla="*/ 1237749 w 1237749"/>
                  <a:gd name="connsiteY3" fmla="*/ 618875 h 1237749"/>
                  <a:gd name="connsiteX4" fmla="*/ 618874 w 1237749"/>
                  <a:gd name="connsiteY4" fmla="*/ 1237750 h 1237749"/>
                  <a:gd name="connsiteX5" fmla="*/ -1 w 1237749"/>
                  <a:gd name="connsiteY5" fmla="*/ 618875 h 1237749"/>
                  <a:gd name="connsiteX6" fmla="*/ 0 w 1237749"/>
                  <a:gd name="connsiteY6" fmla="*/ 618875 h 1237749"/>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444" h="1476444">
                    <a:moveTo>
                      <a:pt x="1" y="857569"/>
                    </a:moveTo>
                    <a:cubicBezTo>
                      <a:pt x="1" y="515774"/>
                      <a:pt x="224685" y="327981"/>
                      <a:pt x="618876" y="238694"/>
                    </a:cubicBezTo>
                    <a:cubicBezTo>
                      <a:pt x="900377" y="174932"/>
                      <a:pt x="1148421" y="116962"/>
                      <a:pt x="1476444" y="0"/>
                    </a:cubicBezTo>
                    <a:cubicBezTo>
                      <a:pt x="1359484" y="328024"/>
                      <a:pt x="1322086" y="543600"/>
                      <a:pt x="1237750" y="857569"/>
                    </a:cubicBezTo>
                    <a:cubicBezTo>
                      <a:pt x="1149083" y="1187663"/>
                      <a:pt x="960670" y="1476444"/>
                      <a:pt x="618875" y="1476444"/>
                    </a:cubicBezTo>
                    <a:cubicBezTo>
                      <a:pt x="277080" y="1476444"/>
                      <a:pt x="0" y="1199364"/>
                      <a:pt x="0" y="857569"/>
                    </a:cubicBezTo>
                    <a:lnTo>
                      <a:pt x="1" y="8575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D65A7BE7-9AC1-443C-B1D3-229CC7511104}"/>
                  </a:ext>
                </a:extLst>
              </p:cNvPr>
              <p:cNvSpPr/>
              <p:nvPr/>
            </p:nvSpPr>
            <p:spPr>
              <a:xfrm>
                <a:off x="2946374" y="2558747"/>
                <a:ext cx="1019339" cy="10193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Oval 4">
              <a:extLst>
                <a:ext uri="{FF2B5EF4-FFF2-40B4-BE49-F238E27FC236}">
                  <a16:creationId xmlns:a16="http://schemas.microsoft.com/office/drawing/2014/main" id="{F1955F1E-3914-4F1D-9B16-C6DAE4367675}"/>
                </a:ext>
              </a:extLst>
            </p:cNvPr>
            <p:cNvSpPr/>
            <p:nvPr/>
          </p:nvSpPr>
          <p:spPr>
            <a:xfrm flipV="1">
              <a:off x="2177069" y="4257232"/>
              <a:ext cx="2552401" cy="387145"/>
            </a:xfrm>
            <a:prstGeom prst="ellipse">
              <a:avLst/>
            </a:prstGeom>
            <a:solidFill>
              <a:schemeClr val="tx1">
                <a:lumMod val="75000"/>
                <a:lumOff val="25000"/>
                <a:alpha val="5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8" name="Group 7">
            <a:extLst>
              <a:ext uri="{FF2B5EF4-FFF2-40B4-BE49-F238E27FC236}">
                <a16:creationId xmlns:a16="http://schemas.microsoft.com/office/drawing/2014/main" id="{34531794-24A5-4389-B896-CA083C403123}"/>
              </a:ext>
            </a:extLst>
          </p:cNvPr>
          <p:cNvGrpSpPr/>
          <p:nvPr/>
        </p:nvGrpSpPr>
        <p:grpSpPr>
          <a:xfrm>
            <a:off x="7237504" y="3195802"/>
            <a:ext cx="2189714" cy="1838059"/>
            <a:chOff x="2177069" y="2506721"/>
            <a:chExt cx="2552401" cy="2137656"/>
          </a:xfrm>
        </p:grpSpPr>
        <p:grpSp>
          <p:nvGrpSpPr>
            <p:cNvPr id="9" name="Group 8">
              <a:extLst>
                <a:ext uri="{FF2B5EF4-FFF2-40B4-BE49-F238E27FC236}">
                  <a16:creationId xmlns:a16="http://schemas.microsoft.com/office/drawing/2014/main" id="{DE59FE33-A226-4626-B16F-5BEE60207BDC}"/>
                </a:ext>
              </a:extLst>
            </p:cNvPr>
            <p:cNvGrpSpPr/>
            <p:nvPr/>
          </p:nvGrpSpPr>
          <p:grpSpPr>
            <a:xfrm>
              <a:off x="2715048" y="2506721"/>
              <a:ext cx="1476444" cy="1476444"/>
              <a:chOff x="2715048" y="2506721"/>
              <a:chExt cx="1476444" cy="1476444"/>
            </a:xfrm>
          </p:grpSpPr>
          <p:sp>
            <p:nvSpPr>
              <p:cNvPr id="11" name="Teardrop 14">
                <a:extLst>
                  <a:ext uri="{FF2B5EF4-FFF2-40B4-BE49-F238E27FC236}">
                    <a16:creationId xmlns:a16="http://schemas.microsoft.com/office/drawing/2014/main" id="{3B3AF3F8-0441-41E8-B3E7-7E9B45C7B4C9}"/>
                  </a:ext>
                </a:extLst>
              </p:cNvPr>
              <p:cNvSpPr/>
              <p:nvPr/>
            </p:nvSpPr>
            <p:spPr>
              <a:xfrm rot="8100000">
                <a:off x="2715048" y="2506721"/>
                <a:ext cx="1476444" cy="1476444"/>
              </a:xfrm>
              <a:custGeom>
                <a:avLst/>
                <a:gdLst>
                  <a:gd name="connsiteX0" fmla="*/ 0 w 1237749"/>
                  <a:gd name="connsiteY0" fmla="*/ 618875 h 1237749"/>
                  <a:gd name="connsiteX1" fmla="*/ 618875 w 1237749"/>
                  <a:gd name="connsiteY1" fmla="*/ 0 h 1237749"/>
                  <a:gd name="connsiteX2" fmla="*/ 1476443 w 1237749"/>
                  <a:gd name="connsiteY2" fmla="*/ -238694 h 1237749"/>
                  <a:gd name="connsiteX3" fmla="*/ 1237749 w 1237749"/>
                  <a:gd name="connsiteY3" fmla="*/ 618875 h 1237749"/>
                  <a:gd name="connsiteX4" fmla="*/ 618874 w 1237749"/>
                  <a:gd name="connsiteY4" fmla="*/ 1237750 h 1237749"/>
                  <a:gd name="connsiteX5" fmla="*/ -1 w 1237749"/>
                  <a:gd name="connsiteY5" fmla="*/ 618875 h 1237749"/>
                  <a:gd name="connsiteX6" fmla="*/ 0 w 1237749"/>
                  <a:gd name="connsiteY6" fmla="*/ 618875 h 1237749"/>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444" h="1476444">
                    <a:moveTo>
                      <a:pt x="1" y="857569"/>
                    </a:moveTo>
                    <a:cubicBezTo>
                      <a:pt x="1" y="515774"/>
                      <a:pt x="224685" y="327981"/>
                      <a:pt x="618876" y="238694"/>
                    </a:cubicBezTo>
                    <a:cubicBezTo>
                      <a:pt x="900377" y="174932"/>
                      <a:pt x="1148421" y="116962"/>
                      <a:pt x="1476444" y="0"/>
                    </a:cubicBezTo>
                    <a:cubicBezTo>
                      <a:pt x="1359484" y="328024"/>
                      <a:pt x="1322086" y="543600"/>
                      <a:pt x="1237750" y="857569"/>
                    </a:cubicBezTo>
                    <a:cubicBezTo>
                      <a:pt x="1149083" y="1187663"/>
                      <a:pt x="960670" y="1476444"/>
                      <a:pt x="618875" y="1476444"/>
                    </a:cubicBezTo>
                    <a:cubicBezTo>
                      <a:pt x="277080" y="1476444"/>
                      <a:pt x="0" y="1199364"/>
                      <a:pt x="0" y="857569"/>
                    </a:cubicBezTo>
                    <a:lnTo>
                      <a:pt x="1" y="8575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9D9F98A-8EB2-45FB-95CD-2349D573F01B}"/>
                  </a:ext>
                </a:extLst>
              </p:cNvPr>
              <p:cNvSpPr/>
              <p:nvPr/>
            </p:nvSpPr>
            <p:spPr>
              <a:xfrm>
                <a:off x="2946374" y="2558747"/>
                <a:ext cx="1019339" cy="10193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Oval 9">
              <a:extLst>
                <a:ext uri="{FF2B5EF4-FFF2-40B4-BE49-F238E27FC236}">
                  <a16:creationId xmlns:a16="http://schemas.microsoft.com/office/drawing/2014/main" id="{BFC10FA9-7306-43BD-B044-065096F60F08}"/>
                </a:ext>
              </a:extLst>
            </p:cNvPr>
            <p:cNvSpPr/>
            <p:nvPr/>
          </p:nvSpPr>
          <p:spPr>
            <a:xfrm flipV="1">
              <a:off x="2177069" y="4257232"/>
              <a:ext cx="2552401" cy="387145"/>
            </a:xfrm>
            <a:prstGeom prst="ellipse">
              <a:avLst/>
            </a:prstGeom>
            <a:solidFill>
              <a:schemeClr val="tx1">
                <a:lumMod val="75000"/>
                <a:lumOff val="25000"/>
                <a:alpha val="5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sp>
        <p:nvSpPr>
          <p:cNvPr id="29" name="TextBox 28">
            <a:extLst>
              <a:ext uri="{FF2B5EF4-FFF2-40B4-BE49-F238E27FC236}">
                <a16:creationId xmlns:a16="http://schemas.microsoft.com/office/drawing/2014/main" id="{48481C66-83FC-4172-8670-67143192CF67}"/>
              </a:ext>
            </a:extLst>
          </p:cNvPr>
          <p:cNvSpPr txBox="1"/>
          <p:nvPr/>
        </p:nvSpPr>
        <p:spPr>
          <a:xfrm>
            <a:off x="2271322" y="5077362"/>
            <a:ext cx="36031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Reduce employees’ taxable income, which can often mean reduced taxes for you and increased take-home pay for them.</a:t>
            </a:r>
          </a:p>
        </p:txBody>
      </p:sp>
      <p:sp>
        <p:nvSpPr>
          <p:cNvPr id="32" name="TextBox 31">
            <a:extLst>
              <a:ext uri="{FF2B5EF4-FFF2-40B4-BE49-F238E27FC236}">
                <a16:creationId xmlns:a16="http://schemas.microsoft.com/office/drawing/2014/main" id="{989056AB-D50F-4806-8188-30757326E51E}"/>
              </a:ext>
            </a:extLst>
          </p:cNvPr>
          <p:cNvSpPr txBox="1"/>
          <p:nvPr/>
        </p:nvSpPr>
        <p:spPr>
          <a:xfrm>
            <a:off x="6689309" y="5077362"/>
            <a:ext cx="32861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Enable your employees to choose the benefits that best fit their needs and pay for them with pre-tax dollars.</a:t>
            </a:r>
          </a:p>
        </p:txBody>
      </p:sp>
      <p:sp>
        <p:nvSpPr>
          <p:cNvPr id="39" name="Title 1">
            <a:extLst>
              <a:ext uri="{FF2B5EF4-FFF2-40B4-BE49-F238E27FC236}">
                <a16:creationId xmlns:a16="http://schemas.microsoft.com/office/drawing/2014/main" id="{1C51AEA3-03E8-4926-9EC8-AB614552EBA3}"/>
              </a:ext>
            </a:extLst>
          </p:cNvPr>
          <p:cNvSpPr txBox="1">
            <a:spLocks/>
          </p:cNvSpPr>
          <p:nvPr/>
        </p:nvSpPr>
        <p:spPr>
          <a:xfrm>
            <a:off x="0" y="245362"/>
            <a:ext cx="12192000" cy="1382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ko-KR" sz="4800" b="1" i="0" u="none" strike="noStrike" kern="1200" cap="none" spc="0" normalizeH="0" baseline="0" noProof="0" dirty="0">
                <a:ln>
                  <a:noFill/>
                </a:ln>
                <a:solidFill>
                  <a:srgbClr val="285D8D"/>
                </a:solidFill>
                <a:effectLst/>
                <a:uLnTx/>
                <a:uFillTx/>
                <a:latin typeface="Barlow" panose="00000500000000000000" pitchFamily="2" charset="0"/>
                <a:ea typeface="맑은 고딕" panose="020B0503020000020004" pitchFamily="34" charset="-127"/>
                <a:cs typeface="+mj-cs"/>
              </a:rPr>
              <a:t>Premium-Only Plan (POP)</a:t>
            </a:r>
            <a:r>
              <a:rPr kumimoji="0" lang="en-US" altLang="ko-KR" sz="4800" b="1" i="0" u="none" strike="noStrike" kern="1200" cap="none" spc="0" normalizeH="0" baseline="0" noProof="0" dirty="0">
                <a:ln>
                  <a:noFill/>
                </a:ln>
                <a:solidFill>
                  <a:prstClr val="black">
                    <a:lumMod val="65000"/>
                    <a:lumOff val="35000"/>
                  </a:prstClr>
                </a:solidFill>
                <a:effectLst/>
                <a:uLnTx/>
                <a:uFillTx/>
                <a:latin typeface="Barlow" panose="00000500000000000000" pitchFamily="2" charset="0"/>
                <a:ea typeface="맑은 고딕" panose="020B0503020000020004" pitchFamily="34" charset="-127"/>
                <a:cs typeface="+mj-cs"/>
              </a:rPr>
              <a:t> </a:t>
            </a:r>
            <a:br>
              <a:rPr kumimoji="0" lang="en-US" altLang="ko-KR" sz="4800" b="1" i="0" u="none" strike="noStrike" kern="1200" cap="none" spc="0" normalizeH="0" baseline="0" noProof="0" dirty="0">
                <a:ln>
                  <a:noFill/>
                </a:ln>
                <a:solidFill>
                  <a:prstClr val="black">
                    <a:lumMod val="65000"/>
                    <a:lumOff val="35000"/>
                  </a:prstClr>
                </a:solidFill>
                <a:effectLst/>
                <a:uLnTx/>
                <a:uFillTx/>
                <a:latin typeface="Barlow" panose="00000500000000000000" pitchFamily="2" charset="0"/>
                <a:ea typeface="맑은 고딕" panose="020B0503020000020004" pitchFamily="34" charset="-127"/>
                <a:cs typeface="+mj-cs"/>
              </a:rPr>
            </a:br>
            <a:r>
              <a:rPr kumimoji="0" lang="en-US" altLang="ko-KR" sz="4800" b="1" i="0" u="none" strike="noStrike" kern="1200" cap="none" spc="0" normalizeH="0" baseline="0" noProof="0" dirty="0">
                <a:ln>
                  <a:noFill/>
                </a:ln>
                <a:solidFill>
                  <a:prstClr val="black"/>
                </a:solidFill>
                <a:effectLst/>
                <a:uLnTx/>
                <a:uFillTx/>
                <a:latin typeface="Barlow" panose="00000500000000000000" pitchFamily="2" charset="0"/>
                <a:ea typeface="맑은 고딕" panose="020B0503020000020004" pitchFamily="34" charset="-127"/>
                <a:cs typeface="+mj-cs"/>
              </a:rPr>
              <a:t>Administration</a:t>
            </a:r>
            <a:endParaRPr kumimoji="0" lang="ko-KR" altLang="en-US" sz="4800" b="1" i="0" u="none" strike="noStrike" kern="1200" cap="none" spc="0" normalizeH="0" baseline="0" noProof="0" dirty="0">
              <a:ln>
                <a:noFill/>
              </a:ln>
              <a:solidFill>
                <a:prstClr val="black"/>
              </a:solidFill>
              <a:effectLst/>
              <a:uLnTx/>
              <a:uFillTx/>
              <a:latin typeface="Barlow" panose="00000500000000000000" pitchFamily="2" charset="0"/>
              <a:ea typeface="맑은 고딕" panose="020B0503020000020004" pitchFamily="34" charset="-127"/>
              <a:cs typeface="+mj-cs"/>
            </a:endParaRPr>
          </a:p>
        </p:txBody>
      </p:sp>
      <p:sp>
        <p:nvSpPr>
          <p:cNvPr id="42" name="TextBox 41">
            <a:extLst>
              <a:ext uri="{FF2B5EF4-FFF2-40B4-BE49-F238E27FC236}">
                <a16:creationId xmlns:a16="http://schemas.microsoft.com/office/drawing/2014/main" id="{EFCF2B53-0729-4343-97C0-CAE7961A0570}"/>
              </a:ext>
            </a:extLst>
          </p:cNvPr>
          <p:cNvSpPr txBox="1"/>
          <p:nvPr/>
        </p:nvSpPr>
        <p:spPr>
          <a:xfrm>
            <a:off x="2247249" y="1808300"/>
            <a:ext cx="72062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A POP helps enhance your employee benefits package while potentially reducing taxes. The premiums for benefits under a POP are deducted from an employee’s gross earnings. Through a POP, you can:</a:t>
            </a:r>
          </a:p>
        </p:txBody>
      </p:sp>
      <p:pic>
        <p:nvPicPr>
          <p:cNvPr id="46" name="Graphic 45" descr="Money with solid fill">
            <a:extLst>
              <a:ext uri="{FF2B5EF4-FFF2-40B4-BE49-F238E27FC236}">
                <a16:creationId xmlns:a16="http://schemas.microsoft.com/office/drawing/2014/main" id="{1B9C3F5D-ED93-4543-81C5-A2D6DBFFFA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6479" y="3408462"/>
            <a:ext cx="548640" cy="548640"/>
          </a:xfrm>
          <a:prstGeom prst="rect">
            <a:avLst/>
          </a:prstGeom>
        </p:spPr>
      </p:pic>
      <p:sp>
        <p:nvSpPr>
          <p:cNvPr id="47" name="Frame 17">
            <a:extLst>
              <a:ext uri="{FF2B5EF4-FFF2-40B4-BE49-F238E27FC236}">
                <a16:creationId xmlns:a16="http://schemas.microsoft.com/office/drawing/2014/main" id="{08D61E52-C916-4878-9AD9-6EEC32C0F3D4}"/>
              </a:ext>
            </a:extLst>
          </p:cNvPr>
          <p:cNvSpPr/>
          <p:nvPr/>
        </p:nvSpPr>
        <p:spPr>
          <a:xfrm>
            <a:off x="8158848" y="3483535"/>
            <a:ext cx="347025" cy="347025"/>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134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1560353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015"/>
            <a:ext cx="12192000" cy="1364928"/>
          </a:xfrm>
        </p:spPr>
        <p:txBody>
          <a:bodyPr>
            <a:noAutofit/>
          </a:bodyPr>
          <a:lstStyle/>
          <a:p>
            <a:r>
              <a:rPr lang="en-US" altLang="ko-KR" dirty="0">
                <a:solidFill>
                  <a:schemeClr val="accent3"/>
                </a:solidFill>
                <a:latin typeface="Barlow" panose="00000500000000000000" pitchFamily="2" charset="0"/>
              </a:rPr>
              <a:t>Employee Example</a:t>
            </a:r>
            <a:br>
              <a:rPr lang="en-US" altLang="ko-KR" dirty="0">
                <a:solidFill>
                  <a:schemeClr val="accent3"/>
                </a:solidFill>
                <a:latin typeface="Barlow" panose="00000500000000000000" pitchFamily="2" charset="0"/>
              </a:rPr>
            </a:br>
            <a:r>
              <a:rPr lang="en-US" altLang="ko-KR" dirty="0">
                <a:solidFill>
                  <a:schemeClr val="tx1"/>
                </a:solidFill>
                <a:latin typeface="Barlow" panose="00000500000000000000" pitchFamily="2" charset="0"/>
              </a:rPr>
              <a:t>How does the POP plan work?</a:t>
            </a:r>
            <a:endParaRPr lang="ko-KR" altLang="en-US" dirty="0">
              <a:solidFill>
                <a:schemeClr val="tx1"/>
              </a:solidFill>
              <a:latin typeface="Barlow" panose="00000500000000000000" pitchFamily="2" charset="0"/>
            </a:endParaRPr>
          </a:p>
        </p:txBody>
      </p:sp>
      <p:grpSp>
        <p:nvGrpSpPr>
          <p:cNvPr id="8" name="Group 7"/>
          <p:cNvGrpSpPr/>
          <p:nvPr/>
        </p:nvGrpSpPr>
        <p:grpSpPr>
          <a:xfrm>
            <a:off x="385189" y="2422616"/>
            <a:ext cx="4320480" cy="3069212"/>
            <a:chOff x="80902" y="1017950"/>
            <a:chExt cx="3303444" cy="2301909"/>
          </a:xfrm>
        </p:grpSpPr>
        <p:sp>
          <p:nvSpPr>
            <p:cNvPr id="9" name="TextBox 8"/>
            <p:cNvSpPr txBox="1"/>
            <p:nvPr/>
          </p:nvSpPr>
          <p:spPr>
            <a:xfrm>
              <a:off x="80902" y="1017950"/>
              <a:ext cx="3303441" cy="50023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Advantages to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p:txBody>
        </p:sp>
        <p:sp>
          <p:nvSpPr>
            <p:cNvPr id="10" name="TextBox 9"/>
            <p:cNvSpPr txBox="1"/>
            <p:nvPr/>
          </p:nvSpPr>
          <p:spPr>
            <a:xfrm>
              <a:off x="92915" y="1403950"/>
              <a:ext cx="3291431" cy="1915909"/>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6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Provides employees the ability to tailor a benefits program to their individual needs.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ko-KR" sz="16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6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Offers preferential tax treatment, which makes the purchase of employee benefits more affordable through tax savings.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ko-KR" sz="16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6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Gives a potential increase in spendable income, or the opportunity to purchase additional benefits with their tax savings.</a:t>
              </a:r>
            </a:p>
          </p:txBody>
        </p:sp>
      </p:grpSp>
      <p:graphicFrame>
        <p:nvGraphicFramePr>
          <p:cNvPr id="24" name="Table 23"/>
          <p:cNvGraphicFramePr>
            <a:graphicFrameLocks noGrp="1"/>
          </p:cNvGraphicFramePr>
          <p:nvPr>
            <p:extLst>
              <p:ext uri="{D42A27DB-BD31-4B8C-83A1-F6EECF244321}">
                <p14:modId xmlns:p14="http://schemas.microsoft.com/office/powerpoint/2010/main" val="1161013357"/>
              </p:ext>
            </p:extLst>
          </p:nvPr>
        </p:nvGraphicFramePr>
        <p:xfrm>
          <a:off x="5026287" y="1931601"/>
          <a:ext cx="6879252" cy="4389120"/>
        </p:xfrm>
        <a:graphic>
          <a:graphicData uri="http://schemas.openxmlformats.org/drawingml/2006/table">
            <a:tbl>
              <a:tblPr firstRow="1" bandRow="1">
                <a:tableStyleId>{5C22544A-7EE6-4342-B048-85BDC9FD1C3A}</a:tableStyleId>
              </a:tblPr>
              <a:tblGrid>
                <a:gridCol w="2672240">
                  <a:extLst>
                    <a:ext uri="{9D8B030D-6E8A-4147-A177-3AD203B41FA5}">
                      <a16:colId xmlns:a16="http://schemas.microsoft.com/office/drawing/2014/main" val="20000"/>
                    </a:ext>
                  </a:extLst>
                </a:gridCol>
                <a:gridCol w="2018157">
                  <a:extLst>
                    <a:ext uri="{9D8B030D-6E8A-4147-A177-3AD203B41FA5}">
                      <a16:colId xmlns:a16="http://schemas.microsoft.com/office/drawing/2014/main" val="20001"/>
                    </a:ext>
                  </a:extLst>
                </a:gridCol>
                <a:gridCol w="2188855">
                  <a:extLst>
                    <a:ext uri="{9D8B030D-6E8A-4147-A177-3AD203B41FA5}">
                      <a16:colId xmlns:a16="http://schemas.microsoft.com/office/drawing/2014/main" val="20003"/>
                    </a:ext>
                  </a:extLst>
                </a:gridCol>
              </a:tblGrid>
              <a:tr h="406400">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lang="en-JM" altLang="ko-KR" sz="1400" b="1" spc="0" dirty="0">
                        <a:solidFill>
                          <a:srgbClr val="002060"/>
                        </a:solidFill>
                        <a:latin typeface="Barlow" panose="00000500000000000000" pitchFamily="2" charset="0"/>
                        <a:cs typeface="Arial" pitchFamily="34" charset="0"/>
                      </a:endParaRP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pPr>
                      <a:r>
                        <a:rPr lang="en-JM" altLang="ko-KR" sz="1400" b="1" spc="0" dirty="0">
                          <a:solidFill>
                            <a:srgbClr val="002060"/>
                          </a:solidFill>
                          <a:latin typeface="Barlow" panose="00000500000000000000" pitchFamily="2" charset="0"/>
                          <a:cs typeface="Arial" pitchFamily="34" charset="0"/>
                        </a:rPr>
                        <a:t>Without POP</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lvl="0" algn="ctr">
                        <a:lnSpc>
                          <a:spcPct val="100000"/>
                        </a:lnSpc>
                      </a:pPr>
                      <a:r>
                        <a:rPr lang="en-JM" altLang="ko-KR" sz="1400" b="1" spc="0" dirty="0">
                          <a:solidFill>
                            <a:srgbClr val="002060"/>
                          </a:solidFill>
                          <a:latin typeface="Barlow" panose="00000500000000000000" pitchFamily="2" charset="0"/>
                          <a:cs typeface="Arial" pitchFamily="34" charset="0"/>
                        </a:rPr>
                        <a:t>With POP</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568960">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JM" altLang="ko-KR" sz="1400" kern="1200" dirty="0">
                          <a:solidFill>
                            <a:srgbClr val="002060"/>
                          </a:solidFill>
                          <a:latin typeface="Barlow" panose="00000500000000000000" pitchFamily="2" charset="0"/>
                          <a:cs typeface="Arial" pitchFamily="34" charset="0"/>
                        </a:rPr>
                        <a:t>Salary </a:t>
                      </a:r>
                    </a:p>
                    <a:p>
                      <a:pPr marL="0" marR="0" indent="0" algn="r" defTabSz="914400" rtl="0" eaLnBrk="1" fontAlgn="auto" latinLnBrk="1" hangingPunct="1">
                        <a:lnSpc>
                          <a:spcPct val="100000"/>
                        </a:lnSpc>
                        <a:spcBef>
                          <a:spcPts val="0"/>
                        </a:spcBef>
                        <a:spcAft>
                          <a:spcPts val="0"/>
                        </a:spcAft>
                        <a:buClrTx/>
                        <a:buSzTx/>
                        <a:buFontTx/>
                        <a:buNone/>
                        <a:tabLst/>
                        <a:defRPr/>
                      </a:pPr>
                      <a:r>
                        <a:rPr lang="en-JM" altLang="ko-KR" sz="1400" kern="1200" dirty="0">
                          <a:solidFill>
                            <a:srgbClr val="002060"/>
                          </a:solidFill>
                          <a:latin typeface="Barlow" panose="00000500000000000000" pitchFamily="2" charset="0"/>
                          <a:cs typeface="Arial" pitchFamily="34" charset="0"/>
                        </a:rPr>
                        <a:t>(Gross pay based on 24 periods)</a:t>
                      </a:r>
                      <a:endParaRPr lang="en-JM" altLang="ko-KR" sz="1400" dirty="0">
                        <a:solidFill>
                          <a:srgbClr val="002060"/>
                        </a:solidFill>
                        <a:latin typeface="Barlow" panose="00000500000000000000" pitchFamily="2" charset="0"/>
                        <a:cs typeface="Arial" pitchFamily="34" charset="0"/>
                      </a:endParaRP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JM" sz="1400" dirty="0">
                          <a:solidFill>
                            <a:srgbClr val="002060"/>
                          </a:solidFill>
                          <a:latin typeface="Barlow" panose="00000500000000000000" pitchFamily="2" charset="0"/>
                          <a:cs typeface="Arial" pitchFamily="34" charset="0"/>
                        </a:rPr>
                        <a:t>$1,000</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JM" sz="1400" dirty="0">
                          <a:solidFill>
                            <a:srgbClr val="002060"/>
                          </a:solidFill>
                          <a:latin typeface="Barlow" panose="00000500000000000000" pitchFamily="2" charset="0"/>
                          <a:cs typeface="Arial" pitchFamily="34" charset="0"/>
                        </a:rPr>
                        <a:t>$1,000</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568960">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JM" altLang="ko-KR" sz="1400" kern="1200" dirty="0">
                          <a:solidFill>
                            <a:srgbClr val="002060"/>
                          </a:solidFill>
                          <a:latin typeface="Barlow" panose="00000500000000000000" pitchFamily="2" charset="0"/>
                          <a:cs typeface="Arial" pitchFamily="34" charset="0"/>
                        </a:rPr>
                        <a:t>Taxes</a:t>
                      </a:r>
                      <a:endParaRPr lang="en-JM" altLang="ko-KR" sz="1400" dirty="0">
                        <a:solidFill>
                          <a:srgbClr val="002060"/>
                        </a:solidFill>
                        <a:latin typeface="Barlow" panose="00000500000000000000" pitchFamily="2" charset="0"/>
                        <a:cs typeface="Arial" pitchFamily="34" charset="0"/>
                      </a:endParaRP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JM" altLang="ko-KR" sz="1400" dirty="0">
                          <a:solidFill>
                            <a:srgbClr val="002060"/>
                          </a:solidFill>
                          <a:latin typeface="Barlow" panose="00000500000000000000" pitchFamily="2" charset="0"/>
                          <a:cs typeface="Arial" pitchFamily="34" charset="0"/>
                        </a:rPr>
                        <a:t>- $250</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JM" altLang="ko-KR" sz="1400" dirty="0">
                          <a:solidFill>
                            <a:srgbClr val="002060"/>
                          </a:solidFill>
                          <a:latin typeface="Barlow" panose="00000500000000000000" pitchFamily="2" charset="0"/>
                          <a:cs typeface="Arial" pitchFamily="34" charset="0"/>
                        </a:rPr>
                        <a:t>---</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568960">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JM" altLang="ko-KR" sz="1400" kern="1200" dirty="0">
                          <a:solidFill>
                            <a:srgbClr val="002060"/>
                          </a:solidFill>
                          <a:latin typeface="Barlow" panose="00000500000000000000" pitchFamily="2" charset="0"/>
                          <a:cs typeface="Arial" pitchFamily="34" charset="0"/>
                        </a:rPr>
                        <a:t>Voluntary benefits</a:t>
                      </a:r>
                    </a:p>
                    <a:p>
                      <a:pPr marL="0" marR="0" indent="0" algn="r" defTabSz="914400" rtl="0" eaLnBrk="1" fontAlgn="auto" latinLnBrk="1" hangingPunct="1">
                        <a:lnSpc>
                          <a:spcPct val="100000"/>
                        </a:lnSpc>
                        <a:spcBef>
                          <a:spcPts val="0"/>
                        </a:spcBef>
                        <a:spcAft>
                          <a:spcPts val="0"/>
                        </a:spcAft>
                        <a:buClrTx/>
                        <a:buSzTx/>
                        <a:buFontTx/>
                        <a:buNone/>
                        <a:tabLst/>
                        <a:defRPr/>
                      </a:pPr>
                      <a:r>
                        <a:rPr lang="en-JM" altLang="ko-KR" sz="1400" kern="1200" dirty="0">
                          <a:solidFill>
                            <a:srgbClr val="002060"/>
                          </a:solidFill>
                          <a:latin typeface="Barlow" panose="00000500000000000000" pitchFamily="2" charset="0"/>
                          <a:cs typeface="Arial" pitchFamily="34" charset="0"/>
                        </a:rPr>
                        <a:t>(if deducted pre-tax)</a:t>
                      </a:r>
                      <a:endParaRPr lang="en-JM" altLang="ko-KR" sz="1400" dirty="0">
                        <a:solidFill>
                          <a:srgbClr val="002060"/>
                        </a:solidFill>
                        <a:latin typeface="Barlow" panose="00000500000000000000" pitchFamily="2" charset="0"/>
                        <a:cs typeface="Arial" pitchFamily="34" charset="0"/>
                      </a:endParaRP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JM" sz="1400" dirty="0">
                          <a:solidFill>
                            <a:srgbClr val="002060"/>
                          </a:solidFill>
                          <a:latin typeface="Barlow" panose="00000500000000000000" pitchFamily="2" charset="0"/>
                          <a:cs typeface="Arial" pitchFamily="34" charset="0"/>
                        </a:rPr>
                        <a:t>---</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JM" sz="1400" dirty="0">
                          <a:solidFill>
                            <a:srgbClr val="002060"/>
                          </a:solidFill>
                          <a:latin typeface="Barlow" panose="00000500000000000000" pitchFamily="2" charset="0"/>
                          <a:cs typeface="Arial" pitchFamily="34" charset="0"/>
                        </a:rPr>
                        <a:t>- $100</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568960">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JM" altLang="ko-KR" sz="1400" kern="1200" dirty="0">
                          <a:solidFill>
                            <a:srgbClr val="002060"/>
                          </a:solidFill>
                          <a:latin typeface="Barlow" panose="00000500000000000000" pitchFamily="2" charset="0"/>
                          <a:cs typeface="Arial" pitchFamily="34" charset="0"/>
                        </a:rPr>
                        <a:t>Taxable Salary</a:t>
                      </a:r>
                      <a:endParaRPr lang="en-JM" altLang="ko-KR" sz="1400" dirty="0">
                        <a:solidFill>
                          <a:srgbClr val="002060"/>
                        </a:solidFill>
                        <a:latin typeface="Barlow" panose="00000500000000000000" pitchFamily="2" charset="0"/>
                        <a:cs typeface="Arial" pitchFamily="34" charset="0"/>
                      </a:endParaRP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JM" altLang="ko-KR" sz="1400" dirty="0">
                          <a:solidFill>
                            <a:srgbClr val="002060"/>
                          </a:solidFill>
                          <a:latin typeface="Barlow" panose="00000500000000000000" pitchFamily="2" charset="0"/>
                          <a:cs typeface="Arial" pitchFamily="34" charset="0"/>
                        </a:rPr>
                        <a:t>$750</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JM" altLang="ko-KR" sz="1400" dirty="0">
                          <a:solidFill>
                            <a:srgbClr val="002060"/>
                          </a:solidFill>
                          <a:latin typeface="Barlow" panose="00000500000000000000" pitchFamily="2" charset="0"/>
                          <a:cs typeface="Arial" pitchFamily="34" charset="0"/>
                        </a:rPr>
                        <a:t>$900</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r h="568960">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JM" altLang="ko-KR" sz="1400" dirty="0">
                          <a:solidFill>
                            <a:srgbClr val="002060"/>
                          </a:solidFill>
                          <a:latin typeface="Barlow" panose="00000500000000000000" pitchFamily="2" charset="0"/>
                          <a:cs typeface="Arial" pitchFamily="34" charset="0"/>
                        </a:rPr>
                        <a:t>Taxes</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JM" altLang="ko-KR" sz="1400" dirty="0">
                          <a:solidFill>
                            <a:srgbClr val="002060"/>
                          </a:solidFill>
                          <a:latin typeface="Barlow" panose="00000500000000000000" pitchFamily="2" charset="0"/>
                          <a:cs typeface="Arial" pitchFamily="34" charset="0"/>
                        </a:rPr>
                        <a:t>---</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JM" altLang="ko-KR" sz="1400" dirty="0">
                          <a:solidFill>
                            <a:srgbClr val="002060"/>
                          </a:solidFill>
                          <a:latin typeface="Barlow" panose="00000500000000000000" pitchFamily="2" charset="0"/>
                          <a:cs typeface="Arial" pitchFamily="34" charset="0"/>
                        </a:rPr>
                        <a:t>- $225</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49746641"/>
                  </a:ext>
                </a:extLst>
              </a:tr>
              <a:tr h="568960">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JM" altLang="ko-KR" sz="1400" kern="1200" dirty="0">
                          <a:solidFill>
                            <a:srgbClr val="002060"/>
                          </a:solidFill>
                          <a:latin typeface="Barlow" panose="00000500000000000000" pitchFamily="2" charset="0"/>
                          <a:cs typeface="Arial" pitchFamily="34" charset="0"/>
                        </a:rPr>
                        <a:t>Voluntary Benefits</a:t>
                      </a:r>
                    </a:p>
                    <a:p>
                      <a:pPr marL="0" marR="0" indent="0" algn="r" defTabSz="914400" rtl="0" eaLnBrk="1" fontAlgn="auto" latinLnBrk="1" hangingPunct="1">
                        <a:lnSpc>
                          <a:spcPct val="100000"/>
                        </a:lnSpc>
                        <a:spcBef>
                          <a:spcPts val="0"/>
                        </a:spcBef>
                        <a:spcAft>
                          <a:spcPts val="0"/>
                        </a:spcAft>
                        <a:buClrTx/>
                        <a:buSzTx/>
                        <a:buFontTx/>
                        <a:buNone/>
                        <a:tabLst/>
                        <a:defRPr/>
                      </a:pPr>
                      <a:r>
                        <a:rPr lang="en-JM" altLang="ko-KR" sz="1400" kern="1200" dirty="0">
                          <a:solidFill>
                            <a:srgbClr val="002060"/>
                          </a:solidFill>
                          <a:latin typeface="Barlow" panose="00000500000000000000" pitchFamily="2" charset="0"/>
                          <a:cs typeface="Arial" pitchFamily="34" charset="0"/>
                        </a:rPr>
                        <a:t>(if deducted after tax)</a:t>
                      </a:r>
                      <a:endParaRPr lang="en-JM" altLang="ko-KR" sz="1400" dirty="0">
                        <a:solidFill>
                          <a:srgbClr val="002060"/>
                        </a:solidFill>
                        <a:latin typeface="Barlow" panose="00000500000000000000" pitchFamily="2" charset="0"/>
                        <a:cs typeface="Arial" pitchFamily="34" charset="0"/>
                      </a:endParaRP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JM" altLang="ko-KR" sz="1400" dirty="0">
                          <a:solidFill>
                            <a:srgbClr val="002060"/>
                          </a:solidFill>
                          <a:latin typeface="Barlow" panose="00000500000000000000" pitchFamily="2" charset="0"/>
                          <a:cs typeface="Arial" pitchFamily="34" charset="0"/>
                        </a:rPr>
                        <a:t>- $100</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JM" altLang="ko-KR" sz="1400" dirty="0">
                          <a:solidFill>
                            <a:srgbClr val="002060"/>
                          </a:solidFill>
                          <a:latin typeface="Barlow" panose="00000500000000000000" pitchFamily="2" charset="0"/>
                          <a:cs typeface="Arial" pitchFamily="34" charset="0"/>
                        </a:rPr>
                        <a:t>---</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29636735"/>
                  </a:ext>
                </a:extLst>
              </a:tr>
              <a:tr h="568960">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JM" altLang="ko-KR" sz="1400" b="1" dirty="0">
                          <a:solidFill>
                            <a:srgbClr val="002060"/>
                          </a:solidFill>
                          <a:latin typeface="Barlow" panose="00000500000000000000" pitchFamily="2" charset="0"/>
                          <a:cs typeface="Arial" pitchFamily="34" charset="0"/>
                        </a:rPr>
                        <a:t>Spendable Income</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JM" altLang="ko-KR" sz="1400" b="1" dirty="0">
                          <a:solidFill>
                            <a:srgbClr val="002060"/>
                          </a:solidFill>
                          <a:latin typeface="Barlow" panose="00000500000000000000" pitchFamily="2" charset="0"/>
                          <a:cs typeface="Arial" pitchFamily="34" charset="0"/>
                        </a:rPr>
                        <a:t>$650</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JM" altLang="ko-KR" sz="1400" b="1" dirty="0">
                          <a:solidFill>
                            <a:srgbClr val="002060"/>
                          </a:solidFill>
                          <a:latin typeface="Barlow" panose="00000500000000000000" pitchFamily="2" charset="0"/>
                          <a:cs typeface="Arial" pitchFamily="34" charset="0"/>
                        </a:rPr>
                        <a:t>$760</a:t>
                      </a:r>
                    </a:p>
                  </a:txBody>
                  <a:tcPr marL="121920" marR="121920" marT="60960" marB="609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28247593"/>
                  </a:ext>
                </a:extLst>
              </a:tr>
            </a:tbl>
          </a:graphicData>
        </a:graphic>
      </p:graphicFrame>
      <p:sp>
        <p:nvSpPr>
          <p:cNvPr id="27" name="TextBox 26">
            <a:extLst>
              <a:ext uri="{FF2B5EF4-FFF2-40B4-BE49-F238E27FC236}">
                <a16:creationId xmlns:a16="http://schemas.microsoft.com/office/drawing/2014/main" id="{D7B0EA1D-3C02-4526-A2C1-C85FA0A1A912}"/>
              </a:ext>
            </a:extLst>
          </p:cNvPr>
          <p:cNvSpPr txBox="1"/>
          <p:nvPr/>
        </p:nvSpPr>
        <p:spPr>
          <a:xfrm>
            <a:off x="4859178" y="6359103"/>
            <a:ext cx="721347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800" b="0" i="1"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The illustration provided is for informational purposes only and not intended to reflect any particular, real-world situation. Taxes may vary by state and personal tax status.</a:t>
            </a:r>
          </a:p>
        </p:txBody>
      </p:sp>
      <p:sp>
        <p:nvSpPr>
          <p:cNvPr id="28" name="TextBox 27">
            <a:extLst>
              <a:ext uri="{FF2B5EF4-FFF2-40B4-BE49-F238E27FC236}">
                <a16:creationId xmlns:a16="http://schemas.microsoft.com/office/drawing/2014/main" id="{C7CFC149-961F-4CCC-BB81-78832F524DBC}"/>
              </a:ext>
            </a:extLst>
          </p:cNvPr>
          <p:cNvSpPr txBox="1"/>
          <p:nvPr/>
        </p:nvSpPr>
        <p:spPr>
          <a:xfrm>
            <a:off x="0" y="1446943"/>
            <a:ext cx="1219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Below is a generic example of how POP plan deductions can help increase your take-home pay.</a:t>
            </a:r>
          </a:p>
        </p:txBody>
      </p:sp>
    </p:spTree>
    <p:extLst>
      <p:ext uri="{BB962C8B-B14F-4D97-AF65-F5344CB8AC3E}">
        <p14:creationId xmlns:p14="http://schemas.microsoft.com/office/powerpoint/2010/main" val="2085549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099"/>
            <a:ext cx="12192000" cy="771729"/>
          </a:xfrm>
        </p:spPr>
        <p:txBody>
          <a:bodyPr>
            <a:normAutofit/>
          </a:bodyPr>
          <a:lstStyle/>
          <a:p>
            <a:r>
              <a:rPr lang="en-US" altLang="ko-KR" dirty="0">
                <a:solidFill>
                  <a:schemeClr val="accent3"/>
                </a:solidFill>
                <a:latin typeface="Barlow" panose="00000500000000000000" pitchFamily="2" charset="0"/>
              </a:rPr>
              <a:t>Employer Sample </a:t>
            </a:r>
            <a:r>
              <a:rPr lang="en-US" altLang="ko-KR" dirty="0">
                <a:solidFill>
                  <a:schemeClr val="tx1"/>
                </a:solidFill>
                <a:latin typeface="Barlow" panose="00000500000000000000" pitchFamily="2" charset="0"/>
              </a:rPr>
              <a:t>Savings</a:t>
            </a:r>
            <a:endParaRPr lang="ko-KR" altLang="en-US" dirty="0">
              <a:solidFill>
                <a:schemeClr val="tx1"/>
              </a:solidFill>
              <a:latin typeface="Barlow" panose="00000500000000000000" pitchFamily="2" charset="0"/>
            </a:endParaRPr>
          </a:p>
        </p:txBody>
      </p:sp>
      <p:grpSp>
        <p:nvGrpSpPr>
          <p:cNvPr id="8" name="Group 7"/>
          <p:cNvGrpSpPr/>
          <p:nvPr/>
        </p:nvGrpSpPr>
        <p:grpSpPr>
          <a:xfrm>
            <a:off x="1446119" y="1455020"/>
            <a:ext cx="9933091" cy="2761790"/>
            <a:chOff x="80902" y="931058"/>
            <a:chExt cx="3303444" cy="2880102"/>
          </a:xfrm>
        </p:grpSpPr>
        <p:sp>
          <p:nvSpPr>
            <p:cNvPr id="9" name="TextBox 8"/>
            <p:cNvSpPr txBox="1"/>
            <p:nvPr/>
          </p:nvSpPr>
          <p:spPr>
            <a:xfrm>
              <a:off x="80902" y="931058"/>
              <a:ext cx="3303442" cy="67401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Advantages to Employers: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p:txBody>
        </p:sp>
        <p:sp>
          <p:nvSpPr>
            <p:cNvPr id="10" name="TextBox 9"/>
            <p:cNvSpPr txBox="1"/>
            <p:nvPr/>
          </p:nvSpPr>
          <p:spPr>
            <a:xfrm>
              <a:off x="92915" y="1403950"/>
              <a:ext cx="3291431" cy="2407210"/>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6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Enhances their current benefits program by offering choices to meet the individual needs of the employees.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ko-KR" sz="16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6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More affordable for their employees through preferred tax treatment.</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ko-KR" sz="16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600" b="0"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Reduces their payroll taxes = </a:t>
              </a:r>
              <a:r>
                <a:rPr kumimoji="0" lang="en-US" altLang="ko-KR" sz="1600" b="1"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rPr>
                <a:t>TAX SAVINGS!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ko-KR" sz="1600" b="1" dirty="0">
                <a:solidFill>
                  <a:srgbClr val="002060"/>
                </a:solidFill>
                <a:latin typeface="Barlow" panose="00000500000000000000" pitchFamily="2" charset="0"/>
                <a:ea typeface="맑은 고딕" panose="020B0503020000020004" pitchFamily="34" charset="-127"/>
                <a:cs typeface="Arial"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600" b="1" dirty="0">
                  <a:solidFill>
                    <a:srgbClr val="002060"/>
                  </a:solidFill>
                  <a:latin typeface="Barlow" panose="00000500000000000000" pitchFamily="2" charset="0"/>
                  <a:ea typeface="맑은 고딕" panose="020B0503020000020004" pitchFamily="34" charset="-127"/>
                  <a:cs typeface="Arial" pitchFamily="34" charset="0"/>
                </a:rPr>
                <a:t>Example Employee savings - $265,231 </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ko-KR" sz="1600" b="1"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600" b="1" dirty="0">
                  <a:solidFill>
                    <a:srgbClr val="002060"/>
                  </a:solidFill>
                  <a:latin typeface="Barlow" panose="00000500000000000000" pitchFamily="2" charset="0"/>
                  <a:ea typeface="맑은 고딕" panose="020B0503020000020004" pitchFamily="34" charset="-127"/>
                  <a:cs typeface="Arial" pitchFamily="34" charset="0"/>
                </a:rPr>
                <a:t>Example Employer savings – $67,634</a:t>
              </a:r>
              <a:endParaRPr kumimoji="0" lang="en-US" altLang="ko-KR" sz="1600" b="1" i="0" u="none" strike="noStrike" kern="1200" cap="none" spc="0" normalizeH="0" baseline="0" noProof="0" dirty="0">
                <a:ln>
                  <a:noFill/>
                </a:ln>
                <a:solidFill>
                  <a:srgbClr val="002060"/>
                </a:solidFill>
                <a:effectLst/>
                <a:uLnTx/>
                <a:uFillTx/>
                <a:latin typeface="Barlow" panose="00000500000000000000" pitchFamily="2" charset="0"/>
                <a:ea typeface="맑은 고딕" panose="020B0503020000020004" pitchFamily="34" charset="-127"/>
                <a:cs typeface="Arial" pitchFamily="34" charset="0"/>
              </a:endParaRPr>
            </a:p>
          </p:txBody>
        </p:sp>
      </p:grpSp>
      <p:sp>
        <p:nvSpPr>
          <p:cNvPr id="27" name="TextBox 26">
            <a:extLst>
              <a:ext uri="{FF2B5EF4-FFF2-40B4-BE49-F238E27FC236}">
                <a16:creationId xmlns:a16="http://schemas.microsoft.com/office/drawing/2014/main" id="{D7B0EA1D-3C02-4526-A2C1-C85FA0A1A912}"/>
              </a:ext>
            </a:extLst>
          </p:cNvPr>
          <p:cNvSpPr txBox="1"/>
          <p:nvPr/>
        </p:nvSpPr>
        <p:spPr>
          <a:xfrm>
            <a:off x="2702763" y="5560555"/>
            <a:ext cx="678647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800" b="0" i="1"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The illustration provided is for informational purposes only and not intended to reflect any particular, real-world situation. Employers should consult their tax advisors for information regarding their individual situations. Taxes may vary by state and by personal tax status. Deductions may vary by individual.</a:t>
            </a:r>
          </a:p>
        </p:txBody>
      </p:sp>
    </p:spTree>
    <p:extLst>
      <p:ext uri="{BB962C8B-B14F-4D97-AF65-F5344CB8AC3E}">
        <p14:creationId xmlns:p14="http://schemas.microsoft.com/office/powerpoint/2010/main" val="610699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19DD0F8-D376-40AA-B6B8-D6AD7EE71C1D}"/>
              </a:ext>
            </a:extLst>
          </p:cNvPr>
          <p:cNvGrpSpPr/>
          <p:nvPr/>
        </p:nvGrpSpPr>
        <p:grpSpPr>
          <a:xfrm>
            <a:off x="3231328" y="1635991"/>
            <a:ext cx="5729344" cy="1950452"/>
            <a:chOff x="3952875" y="2284730"/>
            <a:chExt cx="4591050" cy="2816544"/>
          </a:xfrm>
        </p:grpSpPr>
        <p:sp>
          <p:nvSpPr>
            <p:cNvPr id="7" name="Rectangle 6">
              <a:extLst>
                <a:ext uri="{FF2B5EF4-FFF2-40B4-BE49-F238E27FC236}">
                  <a16:creationId xmlns:a16="http://schemas.microsoft.com/office/drawing/2014/main" id="{3926D144-96D9-4609-96FE-F185AF81B67B}"/>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8BFA5EE-206B-42C6-9F3B-0C3FFBDC7ECD}"/>
                </a:ext>
              </a:extLst>
            </p:cNvPr>
            <p:cNvSpPr/>
            <p:nvPr userDrawn="1"/>
          </p:nvSpPr>
          <p:spPr>
            <a:xfrm>
              <a:off x="4121436" y="2563964"/>
              <a:ext cx="4253929" cy="2258076"/>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DF8EF26-7AD5-4E7F-95B3-9A57CF80C483}"/>
              </a:ext>
            </a:extLst>
          </p:cNvPr>
          <p:cNvSpPr txBox="1"/>
          <p:nvPr/>
        </p:nvSpPr>
        <p:spPr>
          <a:xfrm>
            <a:off x="1" y="2008176"/>
            <a:ext cx="12191999"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60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rPr>
              <a:t>THANK YOU</a:t>
            </a:r>
            <a:endParaRPr kumimoji="0" lang="ko-KR" altLang="en-US" sz="60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endParaRPr>
          </a:p>
        </p:txBody>
      </p:sp>
      <p:pic>
        <p:nvPicPr>
          <p:cNvPr id="9" name="Picture 8" descr="Logo, company name&#10;&#10;Description automatically generated">
            <a:extLst>
              <a:ext uri="{FF2B5EF4-FFF2-40B4-BE49-F238E27FC236}">
                <a16:creationId xmlns:a16="http://schemas.microsoft.com/office/drawing/2014/main" id="{4B8C0E27-FBE5-471D-8584-6BF5FE18F520}"/>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231328" y="3863636"/>
            <a:ext cx="1911728" cy="1598204"/>
          </a:xfrm>
          <a:prstGeom prst="rect">
            <a:avLst/>
          </a:prstGeom>
        </p:spPr>
      </p:pic>
      <p:sp>
        <p:nvSpPr>
          <p:cNvPr id="10" name="TextBox 9">
            <a:extLst>
              <a:ext uri="{FF2B5EF4-FFF2-40B4-BE49-F238E27FC236}">
                <a16:creationId xmlns:a16="http://schemas.microsoft.com/office/drawing/2014/main" id="{0E302840-C177-47C6-A48A-4974B6CABF1E}"/>
              </a:ext>
            </a:extLst>
          </p:cNvPr>
          <p:cNvSpPr txBox="1"/>
          <p:nvPr/>
        </p:nvSpPr>
        <p:spPr>
          <a:xfrm>
            <a:off x="5494693" y="4021679"/>
            <a:ext cx="34659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4928 Linksland Drive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Holly Springs, NC 27540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arlow" panose="00000500000000000000" pitchFamily="2" charset="0"/>
                <a:ea typeface="+mn-ea"/>
                <a:cs typeface="+mn-cs"/>
                <a:hlinkClick r:id="rId3">
                  <a:extLst>
                    <a:ext uri="{A12FA001-AC4F-418D-AE19-62706E023703}">
                      <ahyp:hlinkClr xmlns:ahyp="http://schemas.microsoft.com/office/drawing/2018/hyperlinkcolor" val="tx"/>
                    </a:ext>
                  </a:extLst>
                </a:hlinkClick>
              </a:rPr>
              <a:t>www.PierceGroupBenefits.com</a:t>
            </a:r>
            <a:endParaRPr kumimoji="0" lang="en-US" sz="1800" b="0" i="0" u="none" strike="noStrike" kern="1200" cap="none" spc="0" normalizeH="0" baseline="0" noProof="0" dirty="0">
              <a:ln>
                <a:noFill/>
              </a:ln>
              <a:solidFill>
                <a:prstClr val="white"/>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833-556-0006</a:t>
            </a:r>
          </a:p>
        </p:txBody>
      </p:sp>
      <p:cxnSp>
        <p:nvCxnSpPr>
          <p:cNvPr id="11" name="Straight Connector 10">
            <a:extLst>
              <a:ext uri="{FF2B5EF4-FFF2-40B4-BE49-F238E27FC236}">
                <a16:creationId xmlns:a16="http://schemas.microsoft.com/office/drawing/2014/main" id="{4053B520-D128-4AF1-A1D0-7399D3142BCB}"/>
              </a:ext>
            </a:extLst>
          </p:cNvPr>
          <p:cNvCxnSpPr>
            <a:cxnSpLocks/>
          </p:cNvCxnSpPr>
          <p:nvPr/>
        </p:nvCxnSpPr>
        <p:spPr>
          <a:xfrm>
            <a:off x="5343562" y="4021679"/>
            <a:ext cx="0" cy="126604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946487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854430" y="1731212"/>
            <a:ext cx="6418346" cy="2215991"/>
          </a:xfrm>
          <a:prstGeom prst="rect">
            <a:avLst/>
          </a:prstGeom>
        </p:spPr>
        <p:txBody>
          <a:bodyPr vert="horz" wrap="square" lIns="0" tIns="0" rIns="0" bIns="0" rtlCol="0">
            <a:spAutoFit/>
          </a:bodyPr>
          <a:lstStyle/>
          <a:p>
            <a:r>
              <a:rPr lang="en-US" b="1" dirty="0">
                <a:solidFill>
                  <a:srgbClr val="082C48"/>
                </a:solidFill>
              </a:rPr>
              <a:t>In the third quarter of 2020, about 28.6 million Baby Boomers left the labor force due to retirement, a year over year increase of 3.2 million.</a:t>
            </a:r>
          </a:p>
          <a:p>
            <a:endParaRPr lang="en-US" dirty="0">
              <a:solidFill>
                <a:srgbClr val="082C48"/>
              </a:solidFill>
            </a:endParaRPr>
          </a:p>
          <a:p>
            <a:r>
              <a:rPr lang="en-US" dirty="0">
                <a:solidFill>
                  <a:srgbClr val="082C48"/>
                </a:solidFill>
              </a:rPr>
              <a:t>This marks a significant acceleration since the beginning of this generational transition in 2011 when the eldest boomers became eligible to retire, </a:t>
            </a:r>
            <a:r>
              <a:rPr lang="en-US" b="1" dirty="0">
                <a:solidFill>
                  <a:srgbClr val="082C48"/>
                </a:solidFill>
              </a:rPr>
              <a:t>eclipsing the previous largest year over year increase of 2.5 million, which occurred between 2014 and 2015.</a:t>
            </a:r>
          </a:p>
        </p:txBody>
      </p:sp>
      <p:sp>
        <p:nvSpPr>
          <p:cNvPr id="6" name="Slide Number Placeholder 5">
            <a:extLst>
              <a:ext uri="{FF2B5EF4-FFF2-40B4-BE49-F238E27FC236}">
                <a16:creationId xmlns:a16="http://schemas.microsoft.com/office/drawing/2014/main" id="{9DA5E40D-F61A-1F48-9FE2-DDBB4962D37E}"/>
              </a:ext>
            </a:extLst>
          </p:cNvPr>
          <p:cNvSpPr>
            <a:spLocks noGrp="1"/>
          </p:cNvSpPr>
          <p:nvPr>
            <p:ph type="sldNum" sz="quarter" idx="12"/>
          </p:nvPr>
        </p:nvSpPr>
        <p:spPr>
          <a:xfrm>
            <a:off x="11576304" y="6492240"/>
            <a:ext cx="251902" cy="242857"/>
          </a:xfrm>
          <a:prstGeom prst="rect">
            <a:avLst/>
          </a:prstGeom>
        </p:spPr>
        <p:txBody>
          <a:bodyPr lIns="0" tIns="0" rIns="0" bIns="0"/>
          <a:lstStyle>
            <a:defPPr>
              <a:defRPr lang="en-US"/>
            </a:defPPr>
            <a:lvl1pPr marL="0" algn="l" defTabSz="914400" rtl="0" eaLnBrk="1" latinLnBrk="0" hangingPunct="1">
              <a:defRPr sz="1000" kern="1200" spc="0">
                <a:solidFill>
                  <a:schemeClr val="bg1"/>
                </a:solidFill>
                <a:latin typeface="Barlow SemiBold" panose="000007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pPr marL="38100">
                <a:spcBef>
                  <a:spcPts val="100"/>
                </a:spcBef>
              </a:pPr>
              <a:t>5</a:t>
            </a:fld>
            <a:endParaRPr lang="en-US" dirty="0"/>
          </a:p>
        </p:txBody>
      </p:sp>
      <p:sp>
        <p:nvSpPr>
          <p:cNvPr id="9" name="Title 5">
            <a:extLst>
              <a:ext uri="{FF2B5EF4-FFF2-40B4-BE49-F238E27FC236}">
                <a16:creationId xmlns:a16="http://schemas.microsoft.com/office/drawing/2014/main" id="{C174F7F9-782C-4B4F-AF80-50AF7246A3A1}"/>
              </a:ext>
            </a:extLst>
          </p:cNvPr>
          <p:cNvSpPr txBox="1">
            <a:spLocks/>
          </p:cNvSpPr>
          <p:nvPr/>
        </p:nvSpPr>
        <p:spPr>
          <a:xfrm>
            <a:off x="737930" y="978328"/>
            <a:ext cx="7314565" cy="709458"/>
          </a:xfrm>
          <a:prstGeom prst="rect">
            <a:avLst/>
          </a:prstGeom>
        </p:spPr>
        <p:txBody>
          <a:bodyPr/>
          <a:lst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a:lstStyle>
          <a:p>
            <a:r>
              <a:rPr lang="en-US" dirty="0"/>
              <a:t>Impact of the double imperative</a:t>
            </a:r>
          </a:p>
        </p:txBody>
      </p:sp>
      <p:cxnSp>
        <p:nvCxnSpPr>
          <p:cNvPr id="10" name="Straight Connector 9">
            <a:extLst>
              <a:ext uri="{FF2B5EF4-FFF2-40B4-BE49-F238E27FC236}">
                <a16:creationId xmlns:a16="http://schemas.microsoft.com/office/drawing/2014/main" id="{3A328594-C80B-4778-9AC2-60F2FEE634AF}"/>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building&#10;&#10;Description automatically generated">
            <a:extLst>
              <a:ext uri="{FF2B5EF4-FFF2-40B4-BE49-F238E27FC236}">
                <a16:creationId xmlns:a16="http://schemas.microsoft.com/office/drawing/2014/main" id="{21FF4741-1704-4667-85B7-957551AB9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0"/>
            <a:ext cx="4038600" cy="6858000"/>
          </a:xfrm>
          <a:prstGeom prst="rect">
            <a:avLst/>
          </a:prstGeom>
        </p:spPr>
      </p:pic>
      <p:sp>
        <p:nvSpPr>
          <p:cNvPr id="12" name="object 47">
            <a:extLst>
              <a:ext uri="{FF2B5EF4-FFF2-40B4-BE49-F238E27FC236}">
                <a16:creationId xmlns:a16="http://schemas.microsoft.com/office/drawing/2014/main" id="{B9B79136-5E19-44F8-93D6-6A9C368F7352}"/>
              </a:ext>
            </a:extLst>
          </p:cNvPr>
          <p:cNvSpPr txBox="1"/>
          <p:nvPr/>
        </p:nvSpPr>
        <p:spPr>
          <a:xfrm>
            <a:off x="8756418" y="4802664"/>
            <a:ext cx="2833392" cy="259045"/>
          </a:xfrm>
          <a:prstGeom prst="rect">
            <a:avLst/>
          </a:prstGeom>
        </p:spPr>
        <p:txBody>
          <a:bodyPr vert="horz" wrap="square" lIns="0" tIns="12700" rIns="0" bIns="0" rtlCol="0">
            <a:spAutoFit/>
          </a:bodyPr>
          <a:lstStyle/>
          <a:p>
            <a:pPr marL="0" indent="0" algn="ctr">
              <a:buNone/>
            </a:pPr>
            <a:r>
              <a:rPr lang="en-US" sz="800" dirty="0">
                <a:solidFill>
                  <a:schemeClr val="bg1"/>
                </a:solidFill>
                <a:latin typeface="Barlow" panose="00000500000000000000" pitchFamily="2" charset="0"/>
              </a:rPr>
              <a:t>U.S. Bureau of Labor Statistics, Employed persons by </a:t>
            </a:r>
          </a:p>
          <a:p>
            <a:pPr marL="0" indent="0" algn="ctr">
              <a:buNone/>
            </a:pPr>
            <a:r>
              <a:rPr lang="en-US" sz="800" dirty="0">
                <a:solidFill>
                  <a:schemeClr val="bg1"/>
                </a:solidFill>
                <a:latin typeface="Barlow" panose="00000500000000000000" pitchFamily="2" charset="0"/>
              </a:rPr>
              <a:t>detailed industry and age, January 2021</a:t>
            </a:r>
          </a:p>
        </p:txBody>
      </p:sp>
      <p:sp>
        <p:nvSpPr>
          <p:cNvPr id="14" name="object 54">
            <a:extLst>
              <a:ext uri="{FF2B5EF4-FFF2-40B4-BE49-F238E27FC236}">
                <a16:creationId xmlns:a16="http://schemas.microsoft.com/office/drawing/2014/main" id="{DFB04941-1F6B-4E4B-AA58-20ECCDA7A7EA}"/>
              </a:ext>
            </a:extLst>
          </p:cNvPr>
          <p:cNvSpPr txBox="1"/>
          <p:nvPr/>
        </p:nvSpPr>
        <p:spPr>
          <a:xfrm>
            <a:off x="8161612" y="1406611"/>
            <a:ext cx="4023005" cy="1681651"/>
          </a:xfrm>
          <a:prstGeom prst="rect">
            <a:avLst/>
          </a:prstGeom>
        </p:spPr>
        <p:txBody>
          <a:bodyPr vert="horz" wrap="square" lIns="0" tIns="0" rIns="0" bIns="0" rtlCol="0" anchor="t">
            <a:noAutofit/>
          </a:bodyPr>
          <a:lstStyle/>
          <a:p>
            <a:pPr marL="12700" indent="-3175" algn="ctr"/>
            <a:r>
              <a:rPr lang="en-US" sz="10000" b="1" dirty="0">
                <a:ln w="15875">
                  <a:solidFill>
                    <a:schemeClr val="bg1"/>
                  </a:solidFill>
                </a:ln>
                <a:solidFill>
                  <a:srgbClr val="062C48"/>
                </a:solidFill>
                <a:latin typeface="Barlow" pitchFamily="2" charset="77"/>
                <a:cs typeface="Arial"/>
              </a:rPr>
              <a:t>45.6</a:t>
            </a:r>
          </a:p>
        </p:txBody>
      </p:sp>
      <p:sp>
        <p:nvSpPr>
          <p:cNvPr id="17" name="object 54">
            <a:extLst>
              <a:ext uri="{FF2B5EF4-FFF2-40B4-BE49-F238E27FC236}">
                <a16:creationId xmlns:a16="http://schemas.microsoft.com/office/drawing/2014/main" id="{FB5EBC6B-40BB-43E9-B65C-E7F01D9127D1}"/>
              </a:ext>
            </a:extLst>
          </p:cNvPr>
          <p:cNvSpPr txBox="1"/>
          <p:nvPr/>
        </p:nvSpPr>
        <p:spPr>
          <a:xfrm>
            <a:off x="8574513" y="2912747"/>
            <a:ext cx="3197203" cy="1594158"/>
          </a:xfrm>
          <a:prstGeom prst="rect">
            <a:avLst/>
          </a:prstGeom>
        </p:spPr>
        <p:txBody>
          <a:bodyPr vert="horz" wrap="square" lIns="0" tIns="0" rIns="0" bIns="0" rtlCol="0" anchor="t">
            <a:noAutofit/>
          </a:bodyPr>
          <a:lstStyle/>
          <a:p>
            <a:pPr marL="0" indent="0" algn="ctr">
              <a:buNone/>
            </a:pPr>
            <a:r>
              <a:rPr lang="en-US" sz="1800" dirty="0">
                <a:solidFill>
                  <a:schemeClr val="bg1"/>
                </a:solidFill>
                <a:latin typeface="Barlow SemiBold" panose="00000700000000000000" pitchFamily="2" charset="0"/>
              </a:rPr>
              <a:t>Median age of public </a:t>
            </a:r>
          </a:p>
          <a:p>
            <a:pPr marL="0" indent="0" algn="ctr">
              <a:buNone/>
            </a:pPr>
            <a:r>
              <a:rPr lang="en-US" sz="1800" dirty="0">
                <a:solidFill>
                  <a:schemeClr val="bg1"/>
                </a:solidFill>
                <a:latin typeface="Barlow SemiBold" panose="00000700000000000000" pitchFamily="2" charset="0"/>
              </a:rPr>
              <a:t>administration employees.</a:t>
            </a:r>
          </a:p>
          <a:p>
            <a:pPr marL="0" indent="0" algn="ctr">
              <a:buNone/>
            </a:pPr>
            <a:r>
              <a:rPr lang="en-US" sz="1800" dirty="0">
                <a:solidFill>
                  <a:schemeClr val="bg1"/>
                </a:solidFill>
                <a:latin typeface="Barlow SemiBold" panose="00000700000000000000" pitchFamily="2" charset="0"/>
              </a:rPr>
              <a:t>Of those age 45 to 64, 56.7% are federal, 49.7% are state, and 52.1% are local employees.</a:t>
            </a:r>
            <a:r>
              <a:rPr lang="en-US" dirty="0">
                <a:solidFill>
                  <a:schemeClr val="bg1"/>
                </a:solidFill>
                <a:latin typeface="Barlow SemiBold" panose="00000700000000000000" pitchFamily="2" charset="0"/>
              </a:rPr>
              <a:t> </a:t>
            </a:r>
          </a:p>
        </p:txBody>
      </p:sp>
      <p:sp>
        <p:nvSpPr>
          <p:cNvPr id="18" name="Rectangle 17">
            <a:extLst>
              <a:ext uri="{FF2B5EF4-FFF2-40B4-BE49-F238E27FC236}">
                <a16:creationId xmlns:a16="http://schemas.microsoft.com/office/drawing/2014/main" id="{E0C26240-D1D0-440D-835A-1BC2ADDF1813}"/>
              </a:ext>
            </a:extLst>
          </p:cNvPr>
          <p:cNvSpPr/>
          <p:nvPr/>
        </p:nvSpPr>
        <p:spPr>
          <a:xfrm>
            <a:off x="740755" y="6466850"/>
            <a:ext cx="5167832" cy="215444"/>
          </a:xfrm>
          <a:prstGeom prst="rect">
            <a:avLst/>
          </a:prstGeom>
        </p:spPr>
        <p:txBody>
          <a:bodyPr wrap="square">
            <a:spAutoFit/>
          </a:bodyPr>
          <a:lstStyle/>
          <a:p>
            <a:r>
              <a:rPr lang="en-US" sz="800" dirty="0">
                <a:solidFill>
                  <a:srgbClr val="082C48"/>
                </a:solidFill>
                <a:latin typeface="Barlow" panose="00000500000000000000" pitchFamily="2" charset="0"/>
              </a:rPr>
              <a:t>Pew Research Center, The pace of Boomer Retirements has accelerated in the past year, November 2020</a:t>
            </a:r>
          </a:p>
        </p:txBody>
      </p:sp>
      <p:sp>
        <p:nvSpPr>
          <p:cNvPr id="13" name="Slide Number Placeholder 4">
            <a:extLst>
              <a:ext uri="{FF2B5EF4-FFF2-40B4-BE49-F238E27FC236}">
                <a16:creationId xmlns:a16="http://schemas.microsoft.com/office/drawing/2014/main" id="{058BAC77-6E77-4903-AAAA-3C5D5D473ECC}"/>
              </a:ext>
            </a:extLst>
          </p:cNvPr>
          <p:cNvSpPr>
            <a:spLocks noGrp="1"/>
          </p:cNvSpPr>
          <p:nvPr>
            <p:ph type="sldNum" sz="quarter" idx="10"/>
          </p:nvPr>
        </p:nvSpPr>
        <p:spPr>
          <a:xfrm>
            <a:off x="11576304" y="6492240"/>
            <a:ext cx="251902" cy="242857"/>
          </a:xfrm>
        </p:spPr>
        <p:txBody>
          <a:bodyPr/>
          <a:lstStyle/>
          <a:p>
            <a:fld id="{406AAB76-5E90-4A9C-9FCF-401F619A091A}" type="slidenum">
              <a:rPr lang="en-US" smtClean="0">
                <a:solidFill>
                  <a:schemeClr val="bg1"/>
                </a:solidFill>
              </a:rPr>
              <a:pPr/>
              <a:t>5</a:t>
            </a:fld>
            <a:endParaRPr lang="en-US" dirty="0">
              <a:solidFill>
                <a:schemeClr val="bg1"/>
              </a:solidFill>
            </a:endParaRPr>
          </a:p>
        </p:txBody>
      </p:sp>
      <p:pic>
        <p:nvPicPr>
          <p:cNvPr id="15" name="Picture 14">
            <a:extLst>
              <a:ext uri="{FF2B5EF4-FFF2-40B4-BE49-F238E27FC236}">
                <a16:creationId xmlns:a16="http://schemas.microsoft.com/office/drawing/2014/main" id="{BEC47A90-1890-48F4-A1D5-D597C86B43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63200" y="6355334"/>
            <a:ext cx="1066800" cy="266700"/>
          </a:xfrm>
          <a:prstGeom prst="rect">
            <a:avLst/>
          </a:prstGeom>
        </p:spPr>
      </p:pic>
    </p:spTree>
    <p:extLst>
      <p:ext uri="{BB962C8B-B14F-4D97-AF65-F5344CB8AC3E}">
        <p14:creationId xmlns:p14="http://schemas.microsoft.com/office/powerpoint/2010/main" val="3212874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854430" y="1731212"/>
            <a:ext cx="6418346" cy="3323987"/>
          </a:xfrm>
          <a:prstGeom prst="rect">
            <a:avLst/>
          </a:prstGeom>
        </p:spPr>
        <p:txBody>
          <a:bodyPr vert="horz" wrap="square" lIns="0" tIns="0" rIns="0" bIns="0" rtlCol="0">
            <a:spAutoFit/>
          </a:bodyPr>
          <a:lstStyle/>
          <a:p>
            <a:pPr fontAlgn="base"/>
            <a:r>
              <a:rPr lang="en-US" dirty="0">
                <a:solidFill>
                  <a:srgbClr val="082C48"/>
                </a:solidFill>
                <a:latin typeface="Barlow" panose="00000500000000000000" pitchFamily="2" charset="0"/>
              </a:rPr>
              <a:t>Decimated commercial property markets and outsized shares </a:t>
            </a:r>
          </a:p>
          <a:p>
            <a:pPr fontAlgn="base"/>
            <a:r>
              <a:rPr lang="en-US" dirty="0">
                <a:solidFill>
                  <a:srgbClr val="082C48"/>
                </a:solidFill>
                <a:latin typeface="Barlow" panose="00000500000000000000" pitchFamily="2" charset="0"/>
              </a:rPr>
              <a:t>of unemployment in low to middle income jobs have harmed </a:t>
            </a:r>
          </a:p>
          <a:p>
            <a:pPr fontAlgn="base"/>
            <a:r>
              <a:rPr lang="en-US" dirty="0">
                <a:solidFill>
                  <a:srgbClr val="082C48"/>
                </a:solidFill>
                <a:latin typeface="Barlow" panose="00000500000000000000" pitchFamily="2" charset="0"/>
              </a:rPr>
              <a:t>local revenue streams that heavily rely on taxes.</a:t>
            </a:r>
          </a:p>
          <a:p>
            <a:pPr fontAlgn="base"/>
            <a:endParaRPr lang="en-US" dirty="0">
              <a:solidFill>
                <a:srgbClr val="082C48"/>
              </a:solidFill>
              <a:latin typeface="Barlow" panose="00000500000000000000" pitchFamily="2" charset="0"/>
            </a:endParaRPr>
          </a:p>
          <a:p>
            <a:pPr fontAlgn="base"/>
            <a:r>
              <a:rPr lang="en-US" dirty="0">
                <a:solidFill>
                  <a:srgbClr val="082C48"/>
                </a:solidFill>
                <a:latin typeface="Barlow" panose="00000500000000000000" pitchFamily="2" charset="0"/>
              </a:rPr>
              <a:t>March 2021, Bureau of Labor Statistics released jobs data showing another devastating loss in local government employment, adding to   the nearly quarter million local government jobs already lost during the pandemic.</a:t>
            </a:r>
          </a:p>
          <a:p>
            <a:pPr fontAlgn="base"/>
            <a:endParaRPr lang="en-US" dirty="0">
              <a:solidFill>
                <a:srgbClr val="082C48"/>
              </a:solidFill>
              <a:latin typeface="Barlow" panose="00000500000000000000" pitchFamily="2" charset="0"/>
            </a:endParaRPr>
          </a:p>
          <a:p>
            <a:pPr fontAlgn="base"/>
            <a:r>
              <a:rPr lang="en-US" b="1" dirty="0">
                <a:solidFill>
                  <a:srgbClr val="082C48"/>
                </a:solidFill>
                <a:latin typeface="Barlow" panose="00000500000000000000" pitchFamily="2" charset="0"/>
              </a:rPr>
              <a:t>The financial impact of the recession hits at a time when the public sector was already challenged with attracting and retaining talent. </a:t>
            </a:r>
          </a:p>
        </p:txBody>
      </p:sp>
      <p:sp>
        <p:nvSpPr>
          <p:cNvPr id="6" name="Slide Number Placeholder 5">
            <a:extLst>
              <a:ext uri="{FF2B5EF4-FFF2-40B4-BE49-F238E27FC236}">
                <a16:creationId xmlns:a16="http://schemas.microsoft.com/office/drawing/2014/main" id="{9DA5E40D-F61A-1F48-9FE2-DDBB4962D37E}"/>
              </a:ext>
            </a:extLst>
          </p:cNvPr>
          <p:cNvSpPr>
            <a:spLocks noGrp="1"/>
          </p:cNvSpPr>
          <p:nvPr>
            <p:ph type="sldNum" sz="quarter" idx="12"/>
          </p:nvPr>
        </p:nvSpPr>
        <p:spPr>
          <a:xfrm>
            <a:off x="11576304" y="6492240"/>
            <a:ext cx="251902" cy="242857"/>
          </a:xfrm>
          <a:prstGeom prst="rect">
            <a:avLst/>
          </a:prstGeom>
        </p:spPr>
        <p:txBody>
          <a:bodyPr lIns="0" tIns="0" rIns="0" bIns="0"/>
          <a:lstStyle>
            <a:defPPr>
              <a:defRPr lang="en-US"/>
            </a:defPPr>
            <a:lvl1pPr marL="0" algn="l" defTabSz="914400" rtl="0" eaLnBrk="1" latinLnBrk="0" hangingPunct="1">
              <a:defRPr sz="1000" kern="1200" spc="0">
                <a:solidFill>
                  <a:schemeClr val="bg1"/>
                </a:solidFill>
                <a:latin typeface="Barlow SemiBold" panose="000007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pPr marL="38100">
                <a:spcBef>
                  <a:spcPts val="100"/>
                </a:spcBef>
              </a:pPr>
              <a:t>6</a:t>
            </a:fld>
            <a:endParaRPr lang="en-US" dirty="0"/>
          </a:p>
        </p:txBody>
      </p:sp>
      <p:sp>
        <p:nvSpPr>
          <p:cNvPr id="9" name="Title 5">
            <a:extLst>
              <a:ext uri="{FF2B5EF4-FFF2-40B4-BE49-F238E27FC236}">
                <a16:creationId xmlns:a16="http://schemas.microsoft.com/office/drawing/2014/main" id="{C174F7F9-782C-4B4F-AF80-50AF7246A3A1}"/>
              </a:ext>
            </a:extLst>
          </p:cNvPr>
          <p:cNvSpPr txBox="1">
            <a:spLocks/>
          </p:cNvSpPr>
          <p:nvPr/>
        </p:nvSpPr>
        <p:spPr>
          <a:xfrm>
            <a:off x="737930" y="978328"/>
            <a:ext cx="7314565" cy="709458"/>
          </a:xfrm>
          <a:prstGeom prst="rect">
            <a:avLst/>
          </a:prstGeom>
        </p:spPr>
        <p:txBody>
          <a:bodyPr/>
          <a:lst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a:lstStyle>
          <a:p>
            <a:r>
              <a:rPr lang="en-US" dirty="0"/>
              <a:t>Impact of the pandemic</a:t>
            </a:r>
          </a:p>
        </p:txBody>
      </p:sp>
      <p:cxnSp>
        <p:nvCxnSpPr>
          <p:cNvPr id="10" name="Straight Connector 9">
            <a:extLst>
              <a:ext uri="{FF2B5EF4-FFF2-40B4-BE49-F238E27FC236}">
                <a16:creationId xmlns:a16="http://schemas.microsoft.com/office/drawing/2014/main" id="{3A328594-C80B-4778-9AC2-60F2FEE634AF}"/>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building&#10;&#10;Description automatically generated">
            <a:extLst>
              <a:ext uri="{FF2B5EF4-FFF2-40B4-BE49-F238E27FC236}">
                <a16:creationId xmlns:a16="http://schemas.microsoft.com/office/drawing/2014/main" id="{21FF4741-1704-4667-85B7-957551AB9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0"/>
            <a:ext cx="4038600" cy="6858000"/>
          </a:xfrm>
          <a:prstGeom prst="rect">
            <a:avLst/>
          </a:prstGeom>
        </p:spPr>
      </p:pic>
      <p:sp>
        <p:nvSpPr>
          <p:cNvPr id="18" name="Rectangle 17">
            <a:extLst>
              <a:ext uri="{FF2B5EF4-FFF2-40B4-BE49-F238E27FC236}">
                <a16:creationId xmlns:a16="http://schemas.microsoft.com/office/drawing/2014/main" id="{E0C26240-D1D0-440D-835A-1BC2ADDF1813}"/>
              </a:ext>
            </a:extLst>
          </p:cNvPr>
          <p:cNvSpPr/>
          <p:nvPr/>
        </p:nvSpPr>
        <p:spPr>
          <a:xfrm>
            <a:off x="740755" y="6466850"/>
            <a:ext cx="5167832" cy="215444"/>
          </a:xfrm>
          <a:prstGeom prst="rect">
            <a:avLst/>
          </a:prstGeom>
        </p:spPr>
        <p:txBody>
          <a:bodyPr wrap="square">
            <a:spAutoFit/>
          </a:bodyPr>
          <a:lstStyle/>
          <a:p>
            <a:r>
              <a:rPr lang="en-US" sz="800" dirty="0">
                <a:solidFill>
                  <a:srgbClr val="082C48"/>
                </a:solidFill>
                <a:latin typeface="Barlow" panose="00000500000000000000" pitchFamily="2" charset="0"/>
              </a:rPr>
              <a:t>National League of Cities, Local Governments Bear Disproportionate Brunt of Job Loss, March 2021</a:t>
            </a:r>
          </a:p>
        </p:txBody>
      </p:sp>
      <p:sp>
        <p:nvSpPr>
          <p:cNvPr id="19" name="object 47">
            <a:extLst>
              <a:ext uri="{FF2B5EF4-FFF2-40B4-BE49-F238E27FC236}">
                <a16:creationId xmlns:a16="http://schemas.microsoft.com/office/drawing/2014/main" id="{24ACADB5-3CC9-4966-BD55-BD1A10E55C07}"/>
              </a:ext>
            </a:extLst>
          </p:cNvPr>
          <p:cNvSpPr txBox="1"/>
          <p:nvPr/>
        </p:nvSpPr>
        <p:spPr>
          <a:xfrm>
            <a:off x="8760393" y="4252218"/>
            <a:ext cx="2833392" cy="259045"/>
          </a:xfrm>
          <a:prstGeom prst="rect">
            <a:avLst/>
          </a:prstGeom>
        </p:spPr>
        <p:txBody>
          <a:bodyPr vert="horz" wrap="square" lIns="0" tIns="12700" rIns="0" bIns="0" rtlCol="0">
            <a:spAutoFit/>
          </a:bodyPr>
          <a:lstStyle/>
          <a:p>
            <a:pPr marL="0" indent="0" algn="ctr">
              <a:buNone/>
            </a:pPr>
            <a:r>
              <a:rPr lang="en-US" sz="800" dirty="0">
                <a:solidFill>
                  <a:schemeClr val="bg1"/>
                </a:solidFill>
                <a:latin typeface="Barlow" panose="00000500000000000000" pitchFamily="2" charset="0"/>
              </a:rPr>
              <a:t>Center for State and Local Government of Excellence, State </a:t>
            </a:r>
          </a:p>
          <a:p>
            <a:pPr marL="0" indent="0" algn="ctr">
              <a:buNone/>
            </a:pPr>
            <a:r>
              <a:rPr lang="en-US" sz="800" dirty="0">
                <a:solidFill>
                  <a:schemeClr val="bg1"/>
                </a:solidFill>
                <a:latin typeface="Barlow" panose="00000500000000000000" pitchFamily="2" charset="0"/>
              </a:rPr>
              <a:t>and Local Government Workforce Survey, April 2020 </a:t>
            </a:r>
          </a:p>
        </p:txBody>
      </p:sp>
      <p:sp>
        <p:nvSpPr>
          <p:cNvPr id="20" name="object 54">
            <a:extLst>
              <a:ext uri="{FF2B5EF4-FFF2-40B4-BE49-F238E27FC236}">
                <a16:creationId xmlns:a16="http://schemas.microsoft.com/office/drawing/2014/main" id="{960A8788-0C09-4885-B161-4FDBC0C6E945}"/>
              </a:ext>
            </a:extLst>
          </p:cNvPr>
          <p:cNvSpPr txBox="1"/>
          <p:nvPr/>
        </p:nvSpPr>
        <p:spPr>
          <a:xfrm>
            <a:off x="8161612" y="1406611"/>
            <a:ext cx="4023005" cy="1681651"/>
          </a:xfrm>
          <a:prstGeom prst="rect">
            <a:avLst/>
          </a:prstGeom>
        </p:spPr>
        <p:txBody>
          <a:bodyPr vert="horz" wrap="square" lIns="0" tIns="0" rIns="0" bIns="0" rtlCol="0" anchor="t">
            <a:noAutofit/>
          </a:bodyPr>
          <a:lstStyle/>
          <a:p>
            <a:pPr marL="12700" indent="-3175" algn="ctr"/>
            <a:r>
              <a:rPr lang="en-US" sz="10000" b="1" dirty="0">
                <a:ln w="15875">
                  <a:solidFill>
                    <a:schemeClr val="bg1"/>
                  </a:solidFill>
                </a:ln>
                <a:solidFill>
                  <a:srgbClr val="062C48"/>
                </a:solidFill>
                <a:latin typeface="Barlow" pitchFamily="2" charset="77"/>
                <a:cs typeface="Arial"/>
              </a:rPr>
              <a:t>83</a:t>
            </a:r>
            <a:r>
              <a:rPr lang="en-US" sz="8800" b="1" dirty="0">
                <a:ln w="15875">
                  <a:solidFill>
                    <a:schemeClr val="bg1"/>
                  </a:solidFill>
                </a:ln>
                <a:solidFill>
                  <a:srgbClr val="062C48"/>
                </a:solidFill>
                <a:latin typeface="Barlow" pitchFamily="2" charset="77"/>
                <a:cs typeface="Arial"/>
              </a:rPr>
              <a:t>%</a:t>
            </a:r>
          </a:p>
        </p:txBody>
      </p:sp>
      <p:sp>
        <p:nvSpPr>
          <p:cNvPr id="21" name="object 54">
            <a:extLst>
              <a:ext uri="{FF2B5EF4-FFF2-40B4-BE49-F238E27FC236}">
                <a16:creationId xmlns:a16="http://schemas.microsoft.com/office/drawing/2014/main" id="{1C13FC93-189E-426C-8AF4-5DA5FC6A3113}"/>
              </a:ext>
            </a:extLst>
          </p:cNvPr>
          <p:cNvSpPr txBox="1"/>
          <p:nvPr/>
        </p:nvSpPr>
        <p:spPr>
          <a:xfrm>
            <a:off x="8574513" y="2912747"/>
            <a:ext cx="3197203" cy="949390"/>
          </a:xfrm>
          <a:prstGeom prst="rect">
            <a:avLst/>
          </a:prstGeom>
        </p:spPr>
        <p:txBody>
          <a:bodyPr vert="horz" wrap="square" lIns="0" tIns="0" rIns="0" bIns="0" rtlCol="0" anchor="t">
            <a:noAutofit/>
          </a:bodyPr>
          <a:lstStyle/>
          <a:p>
            <a:pPr marL="0" indent="0" algn="ctr">
              <a:buNone/>
            </a:pPr>
            <a:r>
              <a:rPr lang="en-US" sz="1800" dirty="0">
                <a:solidFill>
                  <a:schemeClr val="bg1"/>
                </a:solidFill>
                <a:latin typeface="Barlow SemiBold" panose="00000700000000000000" pitchFamily="2" charset="0"/>
              </a:rPr>
              <a:t>Of survey respondents </a:t>
            </a:r>
          </a:p>
          <a:p>
            <a:pPr marL="0" indent="0" algn="ctr">
              <a:buNone/>
            </a:pPr>
            <a:r>
              <a:rPr lang="en-US" sz="1800" dirty="0">
                <a:solidFill>
                  <a:schemeClr val="bg1"/>
                </a:solidFill>
                <a:latin typeface="Barlow SemiBold" panose="00000700000000000000" pitchFamily="2" charset="0"/>
              </a:rPr>
              <a:t>report recruitment and retention as a top priority.</a:t>
            </a:r>
            <a:endParaRPr lang="en-US" dirty="0">
              <a:solidFill>
                <a:schemeClr val="bg1"/>
              </a:solidFill>
              <a:latin typeface="Barlow SemiBold" panose="00000700000000000000" pitchFamily="2" charset="0"/>
            </a:endParaRPr>
          </a:p>
        </p:txBody>
      </p:sp>
      <p:sp>
        <p:nvSpPr>
          <p:cNvPr id="12" name="Slide Number Placeholder 4">
            <a:extLst>
              <a:ext uri="{FF2B5EF4-FFF2-40B4-BE49-F238E27FC236}">
                <a16:creationId xmlns:a16="http://schemas.microsoft.com/office/drawing/2014/main" id="{8D9C0A8C-AE68-4D11-9C2D-9CD26F081A32}"/>
              </a:ext>
            </a:extLst>
          </p:cNvPr>
          <p:cNvSpPr>
            <a:spLocks noGrp="1"/>
          </p:cNvSpPr>
          <p:nvPr>
            <p:ph type="sldNum" sz="quarter" idx="10"/>
          </p:nvPr>
        </p:nvSpPr>
        <p:spPr>
          <a:xfrm>
            <a:off x="11576304" y="6492240"/>
            <a:ext cx="251902" cy="242857"/>
          </a:xfrm>
        </p:spPr>
        <p:txBody>
          <a:bodyPr/>
          <a:lstStyle/>
          <a:p>
            <a:fld id="{406AAB76-5E90-4A9C-9FCF-401F619A091A}" type="slidenum">
              <a:rPr lang="en-US" smtClean="0">
                <a:solidFill>
                  <a:schemeClr val="bg1"/>
                </a:solidFill>
              </a:rPr>
              <a:pPr/>
              <a:t>6</a:t>
            </a:fld>
            <a:endParaRPr lang="en-US" dirty="0">
              <a:solidFill>
                <a:schemeClr val="bg1"/>
              </a:solidFill>
            </a:endParaRPr>
          </a:p>
        </p:txBody>
      </p:sp>
      <p:pic>
        <p:nvPicPr>
          <p:cNvPr id="13" name="Picture 12">
            <a:extLst>
              <a:ext uri="{FF2B5EF4-FFF2-40B4-BE49-F238E27FC236}">
                <a16:creationId xmlns:a16="http://schemas.microsoft.com/office/drawing/2014/main" id="{7D8F0861-1E76-4F90-A920-A7E7183A8A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63200" y="6355334"/>
            <a:ext cx="1066800" cy="266700"/>
          </a:xfrm>
          <a:prstGeom prst="rect">
            <a:avLst/>
          </a:prstGeom>
        </p:spPr>
      </p:pic>
    </p:spTree>
    <p:extLst>
      <p:ext uri="{BB962C8B-B14F-4D97-AF65-F5344CB8AC3E}">
        <p14:creationId xmlns:p14="http://schemas.microsoft.com/office/powerpoint/2010/main" val="218888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03CB795-D7DE-4041-AC38-CD5F054DB09B}"/>
              </a:ext>
            </a:extLst>
          </p:cNvPr>
          <p:cNvPicPr>
            <a:picLocks noChangeAspect="1"/>
          </p:cNvPicPr>
          <p:nvPr/>
        </p:nvPicPr>
        <p:blipFill>
          <a:blip r:embed="rId3"/>
          <a:stretch>
            <a:fillRect/>
          </a:stretch>
        </p:blipFill>
        <p:spPr>
          <a:xfrm flipH="1">
            <a:off x="6800850" y="0"/>
            <a:ext cx="5391150" cy="6858000"/>
          </a:xfrm>
          <a:prstGeom prst="rect">
            <a:avLst/>
          </a:prstGeom>
        </p:spPr>
      </p:pic>
      <p:sp>
        <p:nvSpPr>
          <p:cNvPr id="4" name="object 4"/>
          <p:cNvSpPr txBox="1"/>
          <p:nvPr/>
        </p:nvSpPr>
        <p:spPr>
          <a:xfrm>
            <a:off x="854430" y="1731212"/>
            <a:ext cx="6418346" cy="3277820"/>
          </a:xfrm>
          <a:prstGeom prst="rect">
            <a:avLst/>
          </a:prstGeom>
        </p:spPr>
        <p:txBody>
          <a:bodyPr vert="horz" wrap="square" lIns="0" tIns="0" rIns="0" bIns="0" rtlCol="0">
            <a:spAutoFit/>
          </a:bodyPr>
          <a:lstStyle/>
          <a:p>
            <a:r>
              <a:rPr lang="en-US" dirty="0">
                <a:solidFill>
                  <a:srgbClr val="082C48"/>
                </a:solidFill>
              </a:rPr>
              <a:t>At a time when demand has never been greater for its services, the public sector will need to balance continuing to provide for its constituents with the need to quickly rebuild its workforce with next generation talent.</a:t>
            </a:r>
          </a:p>
          <a:p>
            <a:endParaRPr lang="en-US" dirty="0">
              <a:solidFill>
                <a:srgbClr val="082C48"/>
              </a:solidFill>
            </a:endParaRPr>
          </a:p>
          <a:p>
            <a:pPr marL="285750" indent="-285750">
              <a:spcAft>
                <a:spcPts val="600"/>
              </a:spcAft>
              <a:buClr>
                <a:schemeClr val="accent2"/>
              </a:buClr>
              <a:buFont typeface="Arial" panose="020B0604020202020204" pitchFamily="34" charset="0"/>
              <a:buChar char="•"/>
            </a:pPr>
            <a:r>
              <a:rPr lang="en-US" dirty="0"/>
              <a:t>Evaluate and update your recruitment and retention     strategy to appeal to a </a:t>
            </a:r>
            <a:r>
              <a:rPr lang="en-US" b="1" dirty="0"/>
              <a:t>new generation </a:t>
            </a:r>
            <a:r>
              <a:rPr lang="en-US" dirty="0"/>
              <a:t>of workers.</a:t>
            </a:r>
          </a:p>
          <a:p>
            <a:pPr marL="285750" indent="-285750">
              <a:spcAft>
                <a:spcPts val="600"/>
              </a:spcAft>
              <a:buClr>
                <a:schemeClr val="accent2"/>
              </a:buClr>
              <a:buFont typeface="Arial" panose="020B0604020202020204" pitchFamily="34" charset="0"/>
              <a:buChar char="•"/>
            </a:pPr>
            <a:r>
              <a:rPr lang="en-US" dirty="0"/>
              <a:t>Develop a customizable employee benefits package and   communications strategy for </a:t>
            </a:r>
            <a:r>
              <a:rPr lang="en-US" b="1" dirty="0"/>
              <a:t>multigenerational </a:t>
            </a:r>
            <a:r>
              <a:rPr lang="en-US" dirty="0"/>
              <a:t>workforce.</a:t>
            </a:r>
          </a:p>
          <a:p>
            <a:pPr marL="285750" indent="-285750">
              <a:spcAft>
                <a:spcPts val="600"/>
              </a:spcAft>
              <a:buClr>
                <a:schemeClr val="accent2"/>
              </a:buClr>
              <a:buFont typeface="Arial" panose="020B0604020202020204" pitchFamily="34" charset="0"/>
              <a:buChar char="•"/>
            </a:pPr>
            <a:r>
              <a:rPr lang="en-US" dirty="0"/>
              <a:t>Most importantly – </a:t>
            </a:r>
            <a:r>
              <a:rPr lang="en-US" b="1" dirty="0"/>
              <a:t>be proactive and start now</a:t>
            </a:r>
            <a:r>
              <a:rPr lang="en-US" dirty="0"/>
              <a:t>.</a:t>
            </a:r>
          </a:p>
          <a:p>
            <a:endParaRPr lang="en-US" dirty="0">
              <a:solidFill>
                <a:srgbClr val="082C48"/>
              </a:solidFill>
            </a:endParaRPr>
          </a:p>
        </p:txBody>
      </p:sp>
      <p:sp>
        <p:nvSpPr>
          <p:cNvPr id="6" name="Slide Number Placeholder 5">
            <a:extLst>
              <a:ext uri="{FF2B5EF4-FFF2-40B4-BE49-F238E27FC236}">
                <a16:creationId xmlns:a16="http://schemas.microsoft.com/office/drawing/2014/main" id="{9DA5E40D-F61A-1F48-9FE2-DDBB4962D37E}"/>
              </a:ext>
            </a:extLst>
          </p:cNvPr>
          <p:cNvSpPr>
            <a:spLocks noGrp="1"/>
          </p:cNvSpPr>
          <p:nvPr>
            <p:ph type="sldNum" sz="quarter" idx="12"/>
          </p:nvPr>
        </p:nvSpPr>
        <p:spPr>
          <a:xfrm>
            <a:off x="11576304" y="6492240"/>
            <a:ext cx="251902" cy="242857"/>
          </a:xfrm>
          <a:prstGeom prst="rect">
            <a:avLst/>
          </a:prstGeom>
        </p:spPr>
        <p:txBody>
          <a:bodyPr lIns="0" tIns="0" rIns="0" bIns="0"/>
          <a:lstStyle>
            <a:defPPr>
              <a:defRPr lang="en-US"/>
            </a:defPPr>
            <a:lvl1pPr marL="0" algn="l" defTabSz="914400" rtl="0" eaLnBrk="1" latinLnBrk="0" hangingPunct="1">
              <a:defRPr sz="1000" kern="1200" spc="0">
                <a:solidFill>
                  <a:schemeClr val="bg1"/>
                </a:solidFill>
                <a:latin typeface="Barlow SemiBold" panose="000007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pPr marL="38100">
                <a:spcBef>
                  <a:spcPts val="100"/>
                </a:spcBef>
              </a:pPr>
              <a:t>7</a:t>
            </a:fld>
            <a:endParaRPr lang="en-US" dirty="0"/>
          </a:p>
        </p:txBody>
      </p:sp>
      <p:sp>
        <p:nvSpPr>
          <p:cNvPr id="9" name="Title 5">
            <a:extLst>
              <a:ext uri="{FF2B5EF4-FFF2-40B4-BE49-F238E27FC236}">
                <a16:creationId xmlns:a16="http://schemas.microsoft.com/office/drawing/2014/main" id="{C174F7F9-782C-4B4F-AF80-50AF7246A3A1}"/>
              </a:ext>
            </a:extLst>
          </p:cNvPr>
          <p:cNvSpPr txBox="1">
            <a:spLocks/>
          </p:cNvSpPr>
          <p:nvPr/>
        </p:nvSpPr>
        <p:spPr>
          <a:xfrm>
            <a:off x="737930" y="978328"/>
            <a:ext cx="7314565" cy="709458"/>
          </a:xfrm>
          <a:prstGeom prst="rect">
            <a:avLst/>
          </a:prstGeom>
        </p:spPr>
        <p:txBody>
          <a:bodyPr/>
          <a:lst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a:lstStyle>
          <a:p>
            <a:r>
              <a:rPr lang="en-US" dirty="0"/>
              <a:t>Building a public sector workforce</a:t>
            </a:r>
          </a:p>
        </p:txBody>
      </p:sp>
      <p:cxnSp>
        <p:nvCxnSpPr>
          <p:cNvPr id="10" name="Straight Connector 9">
            <a:extLst>
              <a:ext uri="{FF2B5EF4-FFF2-40B4-BE49-F238E27FC236}">
                <a16:creationId xmlns:a16="http://schemas.microsoft.com/office/drawing/2014/main" id="{3A328594-C80B-4778-9AC2-60F2FEE634AF}"/>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AAE66D5-3DDB-4974-9A09-4EDDDFD6F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0" y="6355334"/>
            <a:ext cx="1066800" cy="266700"/>
          </a:xfrm>
          <a:prstGeom prst="rect">
            <a:avLst/>
          </a:prstGeom>
        </p:spPr>
      </p:pic>
    </p:spTree>
    <p:extLst>
      <p:ext uri="{BB962C8B-B14F-4D97-AF65-F5344CB8AC3E}">
        <p14:creationId xmlns:p14="http://schemas.microsoft.com/office/powerpoint/2010/main" val="1552180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7537A8-B973-ED42-B87F-83AFAE5B672B}"/>
              </a:ext>
            </a:extLst>
          </p:cNvPr>
          <p:cNvSpPr>
            <a:spLocks noGrp="1"/>
          </p:cNvSpPr>
          <p:nvPr>
            <p:ph type="sldNum" sz="quarter" idx="10"/>
          </p:nvPr>
        </p:nvSpPr>
        <p:spPr/>
        <p:txBody>
          <a:bodyPr/>
          <a:lstStyle/>
          <a:p>
            <a:fld id="{406AAB76-5E90-4A9C-9FCF-401F619A091A}" type="slidenum">
              <a:rPr lang="en-US" smtClean="0">
                <a:solidFill>
                  <a:srgbClr val="1E5581"/>
                </a:solidFill>
              </a:rPr>
              <a:pPr/>
              <a:t>8</a:t>
            </a:fld>
            <a:endParaRPr lang="en-US" dirty="0">
              <a:solidFill>
                <a:srgbClr val="1E5581"/>
              </a:solidFill>
            </a:endParaRPr>
          </a:p>
        </p:txBody>
      </p:sp>
      <p:sp>
        <p:nvSpPr>
          <p:cNvPr id="5" name="Text Placeholder 4">
            <a:extLst>
              <a:ext uri="{FF2B5EF4-FFF2-40B4-BE49-F238E27FC236}">
                <a16:creationId xmlns:a16="http://schemas.microsoft.com/office/drawing/2014/main" id="{3199B74F-E8DA-F741-A4B9-15F7824CAF31}"/>
              </a:ext>
            </a:extLst>
          </p:cNvPr>
          <p:cNvSpPr>
            <a:spLocks noGrp="1"/>
          </p:cNvSpPr>
          <p:nvPr>
            <p:ph type="body" sz="quarter" idx="11"/>
          </p:nvPr>
        </p:nvSpPr>
        <p:spPr>
          <a:xfrm>
            <a:off x="847725" y="4860275"/>
            <a:ext cx="2011680" cy="543740"/>
          </a:xfrm>
        </p:spPr>
        <p:txBody>
          <a:bodyPr/>
          <a:lstStyle/>
          <a:p>
            <a:pPr marL="12700">
              <a:spcBef>
                <a:spcPts val="100"/>
              </a:spcBef>
            </a:pPr>
            <a:r>
              <a:rPr lang="en-US" dirty="0">
                <a:cs typeface="Arial"/>
              </a:rPr>
              <a:t>High use of technology</a:t>
            </a:r>
          </a:p>
        </p:txBody>
      </p:sp>
      <p:sp>
        <p:nvSpPr>
          <p:cNvPr id="26" name="Text Placeholder 25">
            <a:extLst>
              <a:ext uri="{FF2B5EF4-FFF2-40B4-BE49-F238E27FC236}">
                <a16:creationId xmlns:a16="http://schemas.microsoft.com/office/drawing/2014/main" id="{E40E9840-CFFD-7C47-BD9B-8C3C8E3147CB}"/>
              </a:ext>
            </a:extLst>
          </p:cNvPr>
          <p:cNvSpPr>
            <a:spLocks noGrp="1"/>
          </p:cNvSpPr>
          <p:nvPr>
            <p:ph type="body" sz="quarter" idx="18"/>
          </p:nvPr>
        </p:nvSpPr>
        <p:spPr>
          <a:xfrm>
            <a:off x="3662770" y="4860275"/>
            <a:ext cx="2011680" cy="485991"/>
          </a:xfrm>
        </p:spPr>
        <p:txBody>
          <a:bodyPr/>
          <a:lstStyle/>
          <a:p>
            <a:r>
              <a:rPr lang="en-US" dirty="0">
                <a:cs typeface="Arial"/>
              </a:rPr>
              <a:t>CUSTOMIZED BENEFITS </a:t>
            </a:r>
            <a:endParaRPr lang="en-US" dirty="0">
              <a:solidFill>
                <a:srgbClr val="FD12FF"/>
              </a:solidFill>
            </a:endParaRPr>
          </a:p>
        </p:txBody>
      </p:sp>
      <p:sp>
        <p:nvSpPr>
          <p:cNvPr id="30" name="Text Placeholder 29">
            <a:extLst>
              <a:ext uri="{FF2B5EF4-FFF2-40B4-BE49-F238E27FC236}">
                <a16:creationId xmlns:a16="http://schemas.microsoft.com/office/drawing/2014/main" id="{E8652CDF-1EDE-B149-9261-E36D5E93952C}"/>
              </a:ext>
            </a:extLst>
          </p:cNvPr>
          <p:cNvSpPr>
            <a:spLocks noGrp="1"/>
          </p:cNvSpPr>
          <p:nvPr>
            <p:ph type="body" sz="quarter" idx="25"/>
          </p:nvPr>
        </p:nvSpPr>
        <p:spPr>
          <a:xfrm>
            <a:off x="9292859" y="4860275"/>
            <a:ext cx="2011680" cy="485991"/>
          </a:xfrm>
        </p:spPr>
        <p:txBody>
          <a:bodyPr/>
          <a:lstStyle/>
          <a:p>
            <a:pPr marL="12700">
              <a:spcBef>
                <a:spcPts val="100"/>
              </a:spcBef>
              <a:buClr>
                <a:schemeClr val="accent2"/>
              </a:buClr>
            </a:pPr>
            <a:r>
              <a:rPr lang="en-US" dirty="0">
                <a:cs typeface="Arial"/>
              </a:rPr>
              <a:t>valued by their employers</a:t>
            </a:r>
          </a:p>
        </p:txBody>
      </p:sp>
      <p:sp>
        <p:nvSpPr>
          <p:cNvPr id="28" name="Text Placeholder 27">
            <a:extLst>
              <a:ext uri="{FF2B5EF4-FFF2-40B4-BE49-F238E27FC236}">
                <a16:creationId xmlns:a16="http://schemas.microsoft.com/office/drawing/2014/main" id="{99993E43-BAAF-0A45-B1B7-6F229AD81251}"/>
              </a:ext>
            </a:extLst>
          </p:cNvPr>
          <p:cNvSpPr>
            <a:spLocks noGrp="1"/>
          </p:cNvSpPr>
          <p:nvPr>
            <p:ph type="body" sz="quarter" idx="22"/>
          </p:nvPr>
        </p:nvSpPr>
        <p:spPr>
          <a:xfrm>
            <a:off x="6229630" y="4860275"/>
            <a:ext cx="2510542" cy="485991"/>
          </a:xfrm>
        </p:spPr>
        <p:txBody>
          <a:bodyPr/>
          <a:lstStyle/>
          <a:p>
            <a:pPr marL="12700">
              <a:spcBef>
                <a:spcPts val="100"/>
              </a:spcBef>
            </a:pPr>
            <a:r>
              <a:rPr lang="en-US" dirty="0">
                <a:cs typeface="Arial"/>
              </a:rPr>
              <a:t>PURPOSEFUL COMMUNICATIONS</a:t>
            </a:r>
          </a:p>
        </p:txBody>
      </p:sp>
      <p:sp>
        <p:nvSpPr>
          <p:cNvPr id="3" name="Title 2">
            <a:extLst>
              <a:ext uri="{FF2B5EF4-FFF2-40B4-BE49-F238E27FC236}">
                <a16:creationId xmlns:a16="http://schemas.microsoft.com/office/drawing/2014/main" id="{E0A36D0C-C47A-AD4C-B19B-7A3F49F62B13}"/>
              </a:ext>
            </a:extLst>
          </p:cNvPr>
          <p:cNvSpPr>
            <a:spLocks noGrp="1"/>
          </p:cNvSpPr>
          <p:nvPr>
            <p:ph type="title"/>
          </p:nvPr>
        </p:nvSpPr>
        <p:spPr>
          <a:xfrm>
            <a:off x="848360" y="1028140"/>
            <a:ext cx="10727944" cy="709458"/>
          </a:xfrm>
        </p:spPr>
        <p:txBody>
          <a:bodyPr/>
          <a:lstStyle/>
          <a:p>
            <a:r>
              <a:rPr lang="en-US" dirty="0"/>
              <a:t>What do employees want? </a:t>
            </a:r>
          </a:p>
        </p:txBody>
      </p:sp>
      <p:pic>
        <p:nvPicPr>
          <p:cNvPr id="13" name="Picture 12">
            <a:extLst>
              <a:ext uri="{FF2B5EF4-FFF2-40B4-BE49-F238E27FC236}">
                <a16:creationId xmlns:a16="http://schemas.microsoft.com/office/drawing/2014/main" id="{4731A314-6F13-B846-83D2-59B9D8F75DE7}"/>
              </a:ext>
            </a:extLst>
          </p:cNvPr>
          <p:cNvPicPr>
            <a:picLocks noChangeAspect="1"/>
          </p:cNvPicPr>
          <p:nvPr/>
        </p:nvPicPr>
        <p:blipFill>
          <a:blip r:embed="rId2"/>
          <a:stretch>
            <a:fillRect/>
          </a:stretch>
        </p:blipFill>
        <p:spPr>
          <a:xfrm>
            <a:off x="1243965" y="3175453"/>
            <a:ext cx="1219200" cy="1219200"/>
          </a:xfrm>
          <a:prstGeom prst="rect">
            <a:avLst/>
          </a:prstGeom>
        </p:spPr>
      </p:pic>
      <p:pic>
        <p:nvPicPr>
          <p:cNvPr id="14" name="Picture 13">
            <a:extLst>
              <a:ext uri="{FF2B5EF4-FFF2-40B4-BE49-F238E27FC236}">
                <a16:creationId xmlns:a16="http://schemas.microsoft.com/office/drawing/2014/main" id="{F3453CAB-C506-9444-8EE2-0F051A37C2CF}"/>
              </a:ext>
            </a:extLst>
          </p:cNvPr>
          <p:cNvPicPr>
            <a:picLocks noChangeAspect="1"/>
          </p:cNvPicPr>
          <p:nvPr/>
        </p:nvPicPr>
        <p:blipFill>
          <a:blip r:embed="rId3"/>
          <a:stretch>
            <a:fillRect/>
          </a:stretch>
        </p:blipFill>
        <p:spPr>
          <a:xfrm>
            <a:off x="4059010" y="3175453"/>
            <a:ext cx="1219200" cy="1295400"/>
          </a:xfrm>
          <a:prstGeom prst="rect">
            <a:avLst/>
          </a:prstGeom>
        </p:spPr>
      </p:pic>
      <p:pic>
        <p:nvPicPr>
          <p:cNvPr id="15" name="Picture 14">
            <a:extLst>
              <a:ext uri="{FF2B5EF4-FFF2-40B4-BE49-F238E27FC236}">
                <a16:creationId xmlns:a16="http://schemas.microsoft.com/office/drawing/2014/main" id="{C6F173CA-1653-204D-A1E0-BC4F04F6FADD}"/>
              </a:ext>
            </a:extLst>
          </p:cNvPr>
          <p:cNvPicPr>
            <a:picLocks noChangeAspect="1"/>
          </p:cNvPicPr>
          <p:nvPr/>
        </p:nvPicPr>
        <p:blipFill>
          <a:blip r:embed="rId4"/>
          <a:stretch>
            <a:fillRect/>
          </a:stretch>
        </p:blipFill>
        <p:spPr>
          <a:xfrm>
            <a:off x="6912154" y="3175453"/>
            <a:ext cx="1219200" cy="1231900"/>
          </a:xfrm>
          <a:prstGeom prst="rect">
            <a:avLst/>
          </a:prstGeom>
        </p:spPr>
      </p:pic>
      <p:pic>
        <p:nvPicPr>
          <p:cNvPr id="16" name="Picture 15">
            <a:extLst>
              <a:ext uri="{FF2B5EF4-FFF2-40B4-BE49-F238E27FC236}">
                <a16:creationId xmlns:a16="http://schemas.microsoft.com/office/drawing/2014/main" id="{2B611B80-4539-154C-B81B-6AFA7D0A5794}"/>
              </a:ext>
            </a:extLst>
          </p:cNvPr>
          <p:cNvPicPr>
            <a:picLocks noChangeAspect="1"/>
          </p:cNvPicPr>
          <p:nvPr/>
        </p:nvPicPr>
        <p:blipFill>
          <a:blip r:embed="rId5"/>
          <a:stretch>
            <a:fillRect/>
          </a:stretch>
        </p:blipFill>
        <p:spPr>
          <a:xfrm>
            <a:off x="9727199" y="3207203"/>
            <a:ext cx="1143000" cy="1231900"/>
          </a:xfrm>
          <a:prstGeom prst="rect">
            <a:avLst/>
          </a:prstGeom>
        </p:spPr>
      </p:pic>
      <p:sp>
        <p:nvSpPr>
          <p:cNvPr id="17" name="object 4">
            <a:extLst>
              <a:ext uri="{FF2B5EF4-FFF2-40B4-BE49-F238E27FC236}">
                <a16:creationId xmlns:a16="http://schemas.microsoft.com/office/drawing/2014/main" id="{65E13F9B-B334-49F9-BD72-64D3D15B230E}"/>
              </a:ext>
            </a:extLst>
          </p:cNvPr>
          <p:cNvSpPr txBox="1"/>
          <p:nvPr/>
        </p:nvSpPr>
        <p:spPr>
          <a:xfrm>
            <a:off x="850232" y="1726532"/>
            <a:ext cx="10254915" cy="1107996"/>
          </a:xfrm>
          <a:prstGeom prst="rect">
            <a:avLst/>
          </a:prstGeom>
        </p:spPr>
        <p:txBody>
          <a:bodyPr vert="horz" wrap="square" lIns="0" tIns="0" rIns="0" bIns="0" rtlCol="0">
            <a:spAutoFit/>
          </a:bodyPr>
          <a:lstStyle/>
          <a:p>
            <a:pPr fontAlgn="base"/>
            <a:r>
              <a:rPr lang="en-US" dirty="0"/>
              <a:t>Understand </a:t>
            </a:r>
            <a:r>
              <a:rPr lang="en-US" sz="1800" dirty="0">
                <a:ea typeface="Times New Roman" panose="02020603050405020304" pitchFamily="18" charset="0"/>
              </a:rPr>
              <a:t>your workforce, what they consider valuable and make those options available. Personalizing the work experience will help improve morale and position you as an employer of choice with a purpose that aligns with their personal values.  </a:t>
            </a:r>
          </a:p>
          <a:p>
            <a:pPr fontAlgn="base"/>
            <a:endParaRPr lang="en-US" dirty="0"/>
          </a:p>
        </p:txBody>
      </p:sp>
    </p:spTree>
    <p:extLst>
      <p:ext uri="{BB962C8B-B14F-4D97-AF65-F5344CB8AC3E}">
        <p14:creationId xmlns:p14="http://schemas.microsoft.com/office/powerpoint/2010/main" val="3929068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850232" y="1726532"/>
            <a:ext cx="6332621" cy="2215991"/>
          </a:xfrm>
          <a:prstGeom prst="rect">
            <a:avLst/>
          </a:prstGeom>
        </p:spPr>
        <p:txBody>
          <a:bodyPr vert="horz" wrap="square" lIns="0" tIns="0" rIns="0" bIns="0" rtlCol="0">
            <a:spAutoFit/>
          </a:bodyPr>
          <a:lstStyle/>
          <a:p>
            <a:pPr fontAlgn="base"/>
            <a:r>
              <a:rPr lang="en-US" dirty="0"/>
              <a:t>For government employers looking ahead, offering a competitive compensation package is most often ranked as their highest priority. </a:t>
            </a:r>
          </a:p>
          <a:p>
            <a:pPr fontAlgn="base"/>
            <a:endParaRPr lang="en-US" dirty="0"/>
          </a:p>
          <a:p>
            <a:pPr fontAlgn="base"/>
            <a:r>
              <a:rPr lang="en-US" dirty="0"/>
              <a:t>Based on a 2020 State and Local Government Workforce Survey</a:t>
            </a:r>
            <a:r>
              <a:rPr lang="en-US" b="1" dirty="0"/>
              <a:t>, 85% of respondents rank offering a competitive compensation package as important </a:t>
            </a:r>
            <a:r>
              <a:rPr lang="en-US" dirty="0"/>
              <a:t>– up from just 52% in 2012. </a:t>
            </a:r>
          </a:p>
        </p:txBody>
      </p:sp>
      <p:sp>
        <p:nvSpPr>
          <p:cNvPr id="6" name="Slide Number Placeholder 5">
            <a:extLst>
              <a:ext uri="{FF2B5EF4-FFF2-40B4-BE49-F238E27FC236}">
                <a16:creationId xmlns:a16="http://schemas.microsoft.com/office/drawing/2014/main" id="{9DA5E40D-F61A-1F48-9FE2-DDBB4962D37E}"/>
              </a:ext>
            </a:extLst>
          </p:cNvPr>
          <p:cNvSpPr>
            <a:spLocks noGrp="1"/>
          </p:cNvSpPr>
          <p:nvPr>
            <p:ph type="sldNum" sz="quarter" idx="12"/>
          </p:nvPr>
        </p:nvSpPr>
        <p:spPr>
          <a:xfrm>
            <a:off x="11576304" y="6492240"/>
            <a:ext cx="251902" cy="242857"/>
          </a:xfrm>
          <a:prstGeom prst="rect">
            <a:avLst/>
          </a:prstGeom>
        </p:spPr>
        <p:txBody>
          <a:bodyPr lIns="0" tIns="0" rIns="0" bIns="0"/>
          <a:lstStyle>
            <a:defPPr>
              <a:defRPr lang="en-US"/>
            </a:defPPr>
            <a:lvl1pPr marL="0" algn="l" defTabSz="914400" rtl="0" eaLnBrk="1" latinLnBrk="0" hangingPunct="1">
              <a:defRPr sz="1000" kern="1200" spc="0">
                <a:solidFill>
                  <a:schemeClr val="bg1"/>
                </a:solidFill>
                <a:latin typeface="Barlow SemiBold" panose="000007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en-US" smtClean="0"/>
              <a:pPr marL="38100">
                <a:spcBef>
                  <a:spcPts val="100"/>
                </a:spcBef>
              </a:pPr>
              <a:t>9</a:t>
            </a:fld>
            <a:endParaRPr lang="en-US" dirty="0"/>
          </a:p>
        </p:txBody>
      </p:sp>
      <p:pic>
        <p:nvPicPr>
          <p:cNvPr id="8" name="Picture Placeholder 18" descr="Woman kissing child">
            <a:extLst>
              <a:ext uri="{FF2B5EF4-FFF2-40B4-BE49-F238E27FC236}">
                <a16:creationId xmlns:a16="http://schemas.microsoft.com/office/drawing/2014/main" id="{67C39699-6C6D-4298-BC81-67270F5B5A09}"/>
              </a:ext>
            </a:extLst>
          </p:cNvPr>
          <p:cNvPicPr>
            <a:picLocks noChangeAspect="1"/>
          </p:cNvPicPr>
          <p:nvPr/>
        </p:nvPicPr>
        <p:blipFill>
          <a:blip r:embed="rId3">
            <a:extLst>
              <a:ext uri="{28A0092B-C50C-407E-A947-70E740481C1C}">
                <a14:useLocalDpi xmlns:a14="http://schemas.microsoft.com/office/drawing/2010/main" val="0"/>
              </a:ext>
            </a:extLst>
          </a:blip>
          <a:srcRect l="24795" r="24795"/>
          <a:stretch/>
        </p:blipFill>
        <p:spPr>
          <a:xfrm flipH="1">
            <a:off x="7006389" y="0"/>
            <a:ext cx="5185611" cy="6858000"/>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00" h="6858000">
                <a:moveTo>
                  <a:pt x="0" y="0"/>
                </a:moveTo>
                <a:lnTo>
                  <a:pt x="6324600" y="0"/>
                </a:lnTo>
                <a:cubicBezTo>
                  <a:pt x="6145645" y="273627"/>
                  <a:pt x="5228936" y="1482436"/>
                  <a:pt x="5237018" y="3262745"/>
                </a:cubicBezTo>
                <a:cubicBezTo>
                  <a:pt x="5225473" y="5489863"/>
                  <a:pt x="6024418" y="6428510"/>
                  <a:pt x="6324600" y="6858000"/>
                </a:cubicBezTo>
                <a:lnTo>
                  <a:pt x="0" y="6858000"/>
                </a:lnTo>
                <a:lnTo>
                  <a:pt x="0" y="0"/>
                </a:lnTo>
                <a:close/>
              </a:path>
            </a:pathLst>
          </a:custGeom>
        </p:spPr>
      </p:pic>
      <p:sp>
        <p:nvSpPr>
          <p:cNvPr id="9" name="Title 5">
            <a:extLst>
              <a:ext uri="{FF2B5EF4-FFF2-40B4-BE49-F238E27FC236}">
                <a16:creationId xmlns:a16="http://schemas.microsoft.com/office/drawing/2014/main" id="{C174F7F9-782C-4B4F-AF80-50AF7246A3A1}"/>
              </a:ext>
            </a:extLst>
          </p:cNvPr>
          <p:cNvSpPr txBox="1">
            <a:spLocks/>
          </p:cNvSpPr>
          <p:nvPr/>
        </p:nvSpPr>
        <p:spPr>
          <a:xfrm>
            <a:off x="737930" y="978328"/>
            <a:ext cx="7314565" cy="709458"/>
          </a:xfrm>
          <a:prstGeom prst="rect">
            <a:avLst/>
          </a:prstGeom>
        </p:spPr>
        <p:txBody>
          <a:bodyPr/>
          <a:lst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a:lstStyle>
          <a:p>
            <a:r>
              <a:rPr lang="en-US" dirty="0"/>
              <a:t>Competitive compensation </a:t>
            </a:r>
          </a:p>
        </p:txBody>
      </p:sp>
      <p:cxnSp>
        <p:nvCxnSpPr>
          <p:cNvPr id="10" name="Straight Connector 9">
            <a:extLst>
              <a:ext uri="{FF2B5EF4-FFF2-40B4-BE49-F238E27FC236}">
                <a16:creationId xmlns:a16="http://schemas.microsoft.com/office/drawing/2014/main" id="{3A328594-C80B-4778-9AC2-60F2FEE634AF}"/>
              </a:ext>
            </a:extLst>
          </p:cNvPr>
          <p:cNvCxnSpPr>
            <a:cxnSpLocks/>
          </p:cNvCxnSpPr>
          <p:nvPr/>
        </p:nvCxnSpPr>
        <p:spPr>
          <a:xfrm>
            <a:off x="861715" y="79063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BA7B65F-F3EF-4763-915A-C2780670975B}"/>
              </a:ext>
            </a:extLst>
          </p:cNvPr>
          <p:cNvSpPr/>
          <p:nvPr/>
        </p:nvSpPr>
        <p:spPr>
          <a:xfrm>
            <a:off x="740755" y="6466850"/>
            <a:ext cx="5167832" cy="215444"/>
          </a:xfrm>
          <a:prstGeom prst="rect">
            <a:avLst/>
          </a:prstGeom>
        </p:spPr>
        <p:txBody>
          <a:bodyPr wrap="square">
            <a:spAutoFit/>
          </a:bodyPr>
          <a:lstStyle/>
          <a:p>
            <a:r>
              <a:rPr lang="en-US" sz="800" dirty="0">
                <a:solidFill>
                  <a:srgbClr val="082C48"/>
                </a:solidFill>
                <a:latin typeface="Barlow" panose="00000500000000000000" pitchFamily="2" charset="0"/>
              </a:rPr>
              <a:t>Center for State and Local Government of Excellence, State and Local Government Workforce Survey, April 2020 </a:t>
            </a:r>
          </a:p>
        </p:txBody>
      </p:sp>
      <p:sp>
        <p:nvSpPr>
          <p:cNvPr id="11" name="Slide Number Placeholder 4">
            <a:extLst>
              <a:ext uri="{FF2B5EF4-FFF2-40B4-BE49-F238E27FC236}">
                <a16:creationId xmlns:a16="http://schemas.microsoft.com/office/drawing/2014/main" id="{4EF20D0B-6ACF-4A5F-BABD-1FB2F40631AE}"/>
              </a:ext>
            </a:extLst>
          </p:cNvPr>
          <p:cNvSpPr>
            <a:spLocks noGrp="1"/>
          </p:cNvSpPr>
          <p:nvPr>
            <p:ph type="sldNum" sz="quarter" idx="10"/>
          </p:nvPr>
        </p:nvSpPr>
        <p:spPr>
          <a:xfrm>
            <a:off x="11576304" y="6492240"/>
            <a:ext cx="251902" cy="242857"/>
          </a:xfrm>
        </p:spPr>
        <p:txBody>
          <a:bodyPr/>
          <a:lstStyle/>
          <a:p>
            <a:fld id="{406AAB76-5E90-4A9C-9FCF-401F619A091A}" type="slidenum">
              <a:rPr lang="en-US" smtClean="0">
                <a:solidFill>
                  <a:schemeClr val="bg1"/>
                </a:solidFill>
              </a:rPr>
              <a:pPr/>
              <a:t>9</a:t>
            </a:fld>
            <a:endParaRPr lang="en-US" dirty="0">
              <a:solidFill>
                <a:schemeClr val="bg1"/>
              </a:solidFill>
            </a:endParaRPr>
          </a:p>
        </p:txBody>
      </p:sp>
      <p:pic>
        <p:nvPicPr>
          <p:cNvPr id="12" name="Picture 11">
            <a:extLst>
              <a:ext uri="{FF2B5EF4-FFF2-40B4-BE49-F238E27FC236}">
                <a16:creationId xmlns:a16="http://schemas.microsoft.com/office/drawing/2014/main" id="{82F43F90-C67B-4E35-BE29-1A4B4FB721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63200" y="6355334"/>
            <a:ext cx="1066800" cy="266700"/>
          </a:xfrm>
          <a:prstGeom prst="rect">
            <a:avLst/>
          </a:prstGeom>
        </p:spPr>
      </p:pic>
    </p:spTree>
    <p:extLst>
      <p:ext uri="{BB962C8B-B14F-4D97-AF65-F5344CB8AC3E}">
        <p14:creationId xmlns:p14="http://schemas.microsoft.com/office/powerpoint/2010/main" val="2290324472"/>
      </p:ext>
    </p:extLst>
  </p:cSld>
  <p:clrMapOvr>
    <a:masterClrMapping/>
  </p:clrMapOvr>
</p:sld>
</file>

<file path=ppt/theme/theme1.xml><?xml version="1.0" encoding="utf-8"?>
<a:theme xmlns:a="http://schemas.openxmlformats.org/drawingml/2006/main" name="CL_Standard">
  <a:themeElements>
    <a:clrScheme name="Colonial Life">
      <a:dk1>
        <a:srgbClr val="082C48"/>
      </a:dk1>
      <a:lt1>
        <a:sysClr val="window" lastClr="FFFFFF"/>
      </a:lt1>
      <a:dk2>
        <a:srgbClr val="19557F"/>
      </a:dk2>
      <a:lt2>
        <a:srgbClr val="E7EFF3"/>
      </a:lt2>
      <a:accent1>
        <a:srgbClr val="00A9B4"/>
      </a:accent1>
      <a:accent2>
        <a:srgbClr val="F15660"/>
      </a:accent2>
      <a:accent3>
        <a:srgbClr val="7FC5E4"/>
      </a:accent3>
      <a:accent4>
        <a:srgbClr val="B72B33"/>
      </a:accent4>
      <a:accent5>
        <a:srgbClr val="BED3E0"/>
      </a:accent5>
      <a:accent6>
        <a:srgbClr val="A4E3E5"/>
      </a:accent6>
      <a:hlink>
        <a:srgbClr val="082C48"/>
      </a:hlink>
      <a:folHlink>
        <a:srgbClr val="344A5B"/>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CL PPT Template - NEW 2020.pptx" id="{29C200DC-0978-4905-B549-55E8CD2E4506}" vid="{7B135E8A-C602-48F9-8643-D79E6BB05988}"/>
    </a:ext>
  </a:extLst>
</a:theme>
</file>

<file path=ppt/theme/theme2.xml><?xml version="1.0" encoding="utf-8"?>
<a:theme xmlns:a="http://schemas.openxmlformats.org/drawingml/2006/main" name="CL_Section-head_Layouts">
  <a:themeElements>
    <a:clrScheme name="Colonial Life">
      <a:dk1>
        <a:srgbClr val="082C48"/>
      </a:dk1>
      <a:lt1>
        <a:sysClr val="window" lastClr="FFFFFF"/>
      </a:lt1>
      <a:dk2>
        <a:srgbClr val="19557F"/>
      </a:dk2>
      <a:lt2>
        <a:srgbClr val="E7EFF3"/>
      </a:lt2>
      <a:accent1>
        <a:srgbClr val="00A9B4"/>
      </a:accent1>
      <a:accent2>
        <a:srgbClr val="F15660"/>
      </a:accent2>
      <a:accent3>
        <a:srgbClr val="7FC5E4"/>
      </a:accent3>
      <a:accent4>
        <a:srgbClr val="B72B33"/>
      </a:accent4>
      <a:accent5>
        <a:srgbClr val="BED3E0"/>
      </a:accent5>
      <a:accent6>
        <a:srgbClr val="A4E3E5"/>
      </a:accent6>
      <a:hlink>
        <a:srgbClr val="082C48"/>
      </a:hlink>
      <a:folHlink>
        <a:srgbClr val="344A5B"/>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CL PPT Template - NEW 2020.pptx" id="{29C200DC-0978-4905-B549-55E8CD2E4506}" vid="{B465BA18-147E-4FED-AC1A-2D8A3ABEAA45}"/>
    </a:ext>
  </a:extLst>
</a:theme>
</file>

<file path=ppt/theme/theme3.xml><?xml version="1.0" encoding="utf-8"?>
<a:theme xmlns:a="http://schemas.openxmlformats.org/drawingml/2006/main" name="CL_Steel_Blue_bkgd">
  <a:themeElements>
    <a:clrScheme name="Colonial Life">
      <a:dk1>
        <a:srgbClr val="082C48"/>
      </a:dk1>
      <a:lt1>
        <a:sysClr val="window" lastClr="FFFFFF"/>
      </a:lt1>
      <a:dk2>
        <a:srgbClr val="19557F"/>
      </a:dk2>
      <a:lt2>
        <a:srgbClr val="E7EFF3"/>
      </a:lt2>
      <a:accent1>
        <a:srgbClr val="00A9B4"/>
      </a:accent1>
      <a:accent2>
        <a:srgbClr val="F15660"/>
      </a:accent2>
      <a:accent3>
        <a:srgbClr val="7FC5E4"/>
      </a:accent3>
      <a:accent4>
        <a:srgbClr val="B72B33"/>
      </a:accent4>
      <a:accent5>
        <a:srgbClr val="BED3E0"/>
      </a:accent5>
      <a:accent6>
        <a:srgbClr val="A4E3E5"/>
      </a:accent6>
      <a:hlink>
        <a:srgbClr val="082C48"/>
      </a:hlink>
      <a:folHlink>
        <a:srgbClr val="344A5B"/>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CL PPT Template - NEW 2020.pptx" id="{29C200DC-0978-4905-B549-55E8CD2E4506}" vid="{029B735D-5878-4F8F-AE73-66F2E4CD7D40}"/>
    </a:ext>
  </a:extLst>
</a:theme>
</file>

<file path=ppt/theme/theme4.xml><?xml version="1.0" encoding="utf-8"?>
<a:theme xmlns:a="http://schemas.openxmlformats.org/drawingml/2006/main" name="Cover and End Slide Master">
  <a:themeElements>
    <a:clrScheme name="Custom 2">
      <a:dk1>
        <a:sysClr val="windowText" lastClr="000000"/>
      </a:dk1>
      <a:lt1>
        <a:sysClr val="window" lastClr="FFFFFF"/>
      </a:lt1>
      <a:dk2>
        <a:srgbClr val="1F497D"/>
      </a:dk2>
      <a:lt2>
        <a:srgbClr val="EEECE1"/>
      </a:lt2>
      <a:accent1>
        <a:srgbClr val="62B7E8"/>
      </a:accent1>
      <a:accent2>
        <a:srgbClr val="4185B5"/>
      </a:accent2>
      <a:accent3>
        <a:srgbClr val="285D8D"/>
      </a:accent3>
      <a:accent4>
        <a:srgbClr val="134070"/>
      </a:accent4>
      <a:accent5>
        <a:srgbClr val="1A3253"/>
      </a:accent5>
      <a:accent6>
        <a:srgbClr val="091424"/>
      </a:accent6>
      <a:hlink>
        <a:srgbClr val="FFFF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s Slide Master">
  <a:themeElements>
    <a:clrScheme name="Custom 2">
      <a:dk1>
        <a:sysClr val="windowText" lastClr="000000"/>
      </a:dk1>
      <a:lt1>
        <a:sysClr val="window" lastClr="FFFFFF"/>
      </a:lt1>
      <a:dk2>
        <a:srgbClr val="1F497D"/>
      </a:dk2>
      <a:lt2>
        <a:srgbClr val="EEECE1"/>
      </a:lt2>
      <a:accent1>
        <a:srgbClr val="62B7E8"/>
      </a:accent1>
      <a:accent2>
        <a:srgbClr val="4185B5"/>
      </a:accent2>
      <a:accent3>
        <a:srgbClr val="285D8D"/>
      </a:accent3>
      <a:accent4>
        <a:srgbClr val="134070"/>
      </a:accent4>
      <a:accent5>
        <a:srgbClr val="1A3253"/>
      </a:accent5>
      <a:accent6>
        <a:srgbClr val="091424"/>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30592DC916435458919DFEE9EA3CCF0" ma:contentTypeVersion="13" ma:contentTypeDescription="Create a new document." ma:contentTypeScope="" ma:versionID="1ede01b877fac1cb59613ed24d2449be">
  <xsd:schema xmlns:xsd="http://www.w3.org/2001/XMLSchema" xmlns:xs="http://www.w3.org/2001/XMLSchema" xmlns:p="http://schemas.microsoft.com/office/2006/metadata/properties" xmlns:ns2="dc4936c5-707f-4ef8-a561-2f77fbd132da" xmlns:ns3="20c45ece-ada2-44e8-a4c9-c03b0eac3795" targetNamespace="http://schemas.microsoft.com/office/2006/metadata/properties" ma:root="true" ma:fieldsID="c268ce3dccb416c3cb50211a946e79d1" ns2:_="" ns3:_="">
    <xsd:import namespace="dc4936c5-707f-4ef8-a561-2f77fbd132da"/>
    <xsd:import namespace="20c45ece-ada2-44e8-a4c9-c03b0eac37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4936c5-707f-4ef8-a561-2f77fbd132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0c45ece-ada2-44e8-a4c9-c03b0eac379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12B97C-9FFE-482F-8AF9-9D29D429833E}">
  <ds:schemaRefs>
    <ds:schemaRef ds:uri="http://schemas.microsoft.com/sharepoint/v3/contenttype/forms"/>
  </ds:schemaRefs>
</ds:datastoreItem>
</file>

<file path=customXml/itemProps2.xml><?xml version="1.0" encoding="utf-8"?>
<ds:datastoreItem xmlns:ds="http://schemas.openxmlformats.org/officeDocument/2006/customXml" ds:itemID="{66DD929A-D21E-49E0-B215-634765BEDE0B}">
  <ds:schemaRefs>
    <ds:schemaRef ds:uri="http://schemas.microsoft.com/office/2006/documentManagement/types"/>
    <ds:schemaRef ds:uri="http://purl.org/dc/dcmitype/"/>
    <ds:schemaRef ds:uri="http://schemas.microsoft.com/office/2006/metadata/properties"/>
    <ds:schemaRef ds:uri="http://purl.org/dc/elements/1.1/"/>
    <ds:schemaRef ds:uri="20c45ece-ada2-44e8-a4c9-c03b0eac3795"/>
    <ds:schemaRef ds:uri="dc4936c5-707f-4ef8-a561-2f77fbd132da"/>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9C0FF15-0F1B-4CBD-8EBB-7D0F9A110829}">
  <ds:schemaRefs>
    <ds:schemaRef ds:uri="20c45ece-ada2-44e8-a4c9-c03b0eac3795"/>
    <ds:schemaRef ds:uri="dc4936c5-707f-4ef8-a561-2f77fbd132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Colonial Life template</Template>
  <TotalTime>2720</TotalTime>
  <Words>4413</Words>
  <Application>Microsoft Office PowerPoint</Application>
  <PresentationFormat>Widescreen</PresentationFormat>
  <Paragraphs>502</Paragraphs>
  <Slides>43</Slides>
  <Notes>28</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43</vt:i4>
      </vt:variant>
    </vt:vector>
  </HeadingPairs>
  <TitlesOfParts>
    <vt:vector size="54" baseType="lpstr">
      <vt:lpstr>Arial</vt:lpstr>
      <vt:lpstr>Barlow</vt:lpstr>
      <vt:lpstr>Barlow SemiBold</vt:lpstr>
      <vt:lpstr>Calibri</vt:lpstr>
      <vt:lpstr>Calibri Light</vt:lpstr>
      <vt:lpstr>Wingdings</vt:lpstr>
      <vt:lpstr>CL_Standard</vt:lpstr>
      <vt:lpstr>CL_Section-head_Layouts</vt:lpstr>
      <vt:lpstr>CL_Steel_Blue_bkgd</vt:lpstr>
      <vt:lpstr>Cover and End Slide Master</vt:lpstr>
      <vt:lpstr>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employees want? </vt:lpstr>
      <vt:lpstr>PowerPoint Presentation</vt:lpstr>
      <vt:lpstr>PowerPoint Presentation</vt:lpstr>
      <vt:lpstr>Benefits customization </vt:lpstr>
      <vt:lpstr>Beyond standard </vt:lpstr>
      <vt:lpstr>PowerPoint Presentation</vt:lpstr>
      <vt:lpstr>Enrollment modernization</vt:lpstr>
      <vt:lpstr>Digital transformation </vt:lpstr>
      <vt:lpstr>Enrollment customization </vt:lpstr>
      <vt:lpstr>Boost engagement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411</vt:lpstr>
      <vt:lpstr>411</vt:lpstr>
      <vt:lpstr>PowerPoint Presentation</vt:lpstr>
      <vt:lpstr>PowerPoint Presentation</vt:lpstr>
      <vt:lpstr>Extra Level of Support. Extra Value.</vt:lpstr>
      <vt:lpstr>EAP + Work/Life</vt:lpstr>
      <vt:lpstr>Work/Life Services</vt:lpstr>
      <vt:lpstr>PowerPoint Presentation</vt:lpstr>
      <vt:lpstr>PowerPoint Presentation</vt:lpstr>
      <vt:lpstr>Support for Supervisors &amp; HR</vt:lpstr>
      <vt:lpstr>Stretch your Benefit Dollars</vt:lpstr>
      <vt:lpstr>PowerPoint Presentation</vt:lpstr>
      <vt:lpstr>PowerPoint Presentation</vt:lpstr>
      <vt:lpstr>Employee Example How does the POP plan work?</vt:lpstr>
      <vt:lpstr>Employer Sample Savings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Barish, Mike</dc:creator>
  <cp:lastModifiedBy>Ty Gainey</cp:lastModifiedBy>
  <cp:revision>42</cp:revision>
  <dcterms:created xsi:type="dcterms:W3CDTF">2021-05-05T13:23:25Z</dcterms:created>
  <dcterms:modified xsi:type="dcterms:W3CDTF">2021-11-03T00:29:57Z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0x010100030592DC916435458919DFEE9EA3CCF0</vt:lpwstr>
  </property>
</Properties>
</file>