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1180" r:id="rId2"/>
    <p:sldId id="1280" r:id="rId3"/>
    <p:sldId id="1281" r:id="rId4"/>
    <p:sldId id="1282" r:id="rId5"/>
    <p:sldId id="1283" r:id="rId6"/>
    <p:sldId id="1284" r:id="rId7"/>
    <p:sldId id="1285" r:id="rId8"/>
    <p:sldId id="1286" r:id="rId9"/>
    <p:sldId id="1287" r:id="rId10"/>
    <p:sldId id="1288" r:id="rId11"/>
    <p:sldId id="1289" r:id="rId12"/>
    <p:sldId id="1290" r:id="rId13"/>
    <p:sldId id="1263" r:id="rId14"/>
    <p:sldId id="1261" r:id="rId15"/>
    <p:sldId id="1291" r:id="rId16"/>
    <p:sldId id="1292" r:id="rId17"/>
    <p:sldId id="1254" r:id="rId18"/>
    <p:sldId id="1252" r:id="rId19"/>
    <p:sldId id="1246" r:id="rId20"/>
    <p:sldId id="1247" r:id="rId21"/>
    <p:sldId id="1253" r:id="rId22"/>
    <p:sldId id="1249" r:id="rId23"/>
    <p:sldId id="1251" r:id="rId24"/>
    <p:sldId id="1205" r:id="rId25"/>
    <p:sldId id="1206" r:id="rId26"/>
    <p:sldId id="1207" r:id="rId27"/>
    <p:sldId id="1209" r:id="rId28"/>
    <p:sldId id="1216" r:id="rId29"/>
    <p:sldId id="1217" r:id="rId30"/>
    <p:sldId id="1245" r:id="rId31"/>
    <p:sldId id="1242" r:id="rId32"/>
    <p:sldId id="1243" r:id="rId33"/>
    <p:sldId id="1244" r:id="rId34"/>
    <p:sldId id="1230" r:id="rId35"/>
    <p:sldId id="1231" r:id="rId36"/>
    <p:sldId id="1233" r:id="rId37"/>
    <p:sldId id="1235" r:id="rId38"/>
    <p:sldId id="1268" r:id="rId39"/>
    <p:sldId id="1269" r:id="rId40"/>
    <p:sldId id="1270" r:id="rId41"/>
    <p:sldId id="1271" r:id="rId42"/>
    <p:sldId id="1272" r:id="rId43"/>
    <p:sldId id="1273" r:id="rId44"/>
    <p:sldId id="1274" r:id="rId45"/>
    <p:sldId id="1275" r:id="rId46"/>
    <p:sldId id="1276" r:id="rId47"/>
    <p:sldId id="1277" r:id="rId48"/>
    <p:sldId id="1278" r:id="rId49"/>
    <p:sldId id="1279" r:id="rId50"/>
    <p:sldId id="1294" r:id="rId51"/>
    <p:sldId id="1295" r:id="rId52"/>
    <p:sldId id="1296" r:id="rId53"/>
    <p:sldId id="1297" r:id="rId54"/>
    <p:sldId id="1298" r:id="rId55"/>
    <p:sldId id="1299" r:id="rId56"/>
    <p:sldId id="1300" r:id="rId57"/>
    <p:sldId id="1301" r:id="rId58"/>
    <p:sldId id="1302" r:id="rId59"/>
    <p:sldId id="1303" r:id="rId60"/>
    <p:sldId id="1304" r:id="rId61"/>
    <p:sldId id="1305" r:id="rId62"/>
    <p:sldId id="1306" r:id="rId63"/>
    <p:sldId id="1307" r:id="rId64"/>
    <p:sldId id="1308" r:id="rId65"/>
    <p:sldId id="1309" r:id="rId66"/>
    <p:sldId id="1310" r:id="rId67"/>
    <p:sldId id="1311" r:id="rId68"/>
    <p:sldId id="1312" r:id="rId69"/>
    <p:sldId id="1313" r:id="rId70"/>
    <p:sldId id="1314" r:id="rId71"/>
    <p:sldId id="1315" r:id="rId72"/>
    <p:sldId id="1316" r:id="rId73"/>
    <p:sldId id="1317" r:id="rId74"/>
    <p:sldId id="1318" r:id="rId75"/>
    <p:sldId id="1319" r:id="rId76"/>
    <p:sldId id="1320" r:id="rId77"/>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2895" autoAdjust="0"/>
  </p:normalViewPr>
  <p:slideViewPr>
    <p:cSldViewPr>
      <p:cViewPr>
        <p:scale>
          <a:sx n="118" d="100"/>
          <a:sy n="118" d="100"/>
        </p:scale>
        <p:origin x="-84" y="-72"/>
      </p:cViewPr>
      <p:guideLst>
        <p:guide orient="horz" pos="1620"/>
        <p:guide pos="2880"/>
      </p:guideLst>
    </p:cSldViewPr>
  </p:slideViewPr>
  <p:outlineViewPr>
    <p:cViewPr>
      <p:scale>
        <a:sx n="33" d="100"/>
        <a:sy n="33" d="100"/>
      </p:scale>
      <p:origin x="0" y="19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E0184-1914-46F4-8451-239BE8A58B31}" type="doc">
      <dgm:prSet loTypeId="urn:microsoft.com/office/officeart/2005/8/layout/arrow2" loCatId="process" qsTypeId="urn:microsoft.com/office/officeart/2005/8/quickstyle/3d3" qsCatId="3D" csTypeId="urn:microsoft.com/office/officeart/2005/8/colors/accent6_2" csCatId="accent6" phldr="1"/>
      <dgm:spPr/>
      <dgm:t>
        <a:bodyPr/>
        <a:lstStyle/>
        <a:p>
          <a:endParaRPr lang="en-US"/>
        </a:p>
      </dgm:t>
    </dgm:pt>
    <dgm:pt modelId="{5B0E86E9-9D6D-4516-A105-0EB85F0100C5}">
      <dgm:prSet phldrT="[Text]"/>
      <dgm:spPr/>
      <dgm:t>
        <a:bodyPr/>
        <a:lstStyle/>
        <a:p>
          <a:r>
            <a:rPr lang="en-US" baseline="0" dirty="0" smtClean="0"/>
            <a:t>Fiscal Watch</a:t>
          </a:r>
          <a:endParaRPr lang="en-US" baseline="0" dirty="0"/>
        </a:p>
      </dgm:t>
    </dgm:pt>
    <dgm:pt modelId="{A326F714-6479-4BAC-86DF-C14CE0CFFECC}" type="parTrans" cxnId="{526D7DAE-B26C-4CAE-A6F7-E9F94787FA1C}">
      <dgm:prSet/>
      <dgm:spPr/>
      <dgm:t>
        <a:bodyPr/>
        <a:lstStyle/>
        <a:p>
          <a:endParaRPr lang="en-US"/>
        </a:p>
      </dgm:t>
    </dgm:pt>
    <dgm:pt modelId="{D5A037AB-B351-4C4C-8779-DDC1FE039A37}" type="sibTrans" cxnId="{526D7DAE-B26C-4CAE-A6F7-E9F94787FA1C}">
      <dgm:prSet/>
      <dgm:spPr/>
      <dgm:t>
        <a:bodyPr/>
        <a:lstStyle/>
        <a:p>
          <a:endParaRPr lang="en-US"/>
        </a:p>
      </dgm:t>
    </dgm:pt>
    <dgm:pt modelId="{7C2DDE66-DFFD-4597-A54A-AB703336BD08}">
      <dgm:prSet phldrT="[Text]"/>
      <dgm:spPr/>
      <dgm:t>
        <a:bodyPr/>
        <a:lstStyle/>
        <a:p>
          <a:r>
            <a:rPr lang="en-US" baseline="0" dirty="0" smtClean="0"/>
            <a:t>Fiscal Caution</a:t>
          </a:r>
          <a:endParaRPr lang="en-US" baseline="0" dirty="0"/>
        </a:p>
      </dgm:t>
    </dgm:pt>
    <dgm:pt modelId="{7348620B-604E-4086-8ABE-AD18C8BA16D4}" type="parTrans" cxnId="{689946D1-D940-430C-8E10-7BDCCE9F9FAB}">
      <dgm:prSet/>
      <dgm:spPr/>
      <dgm:t>
        <a:bodyPr/>
        <a:lstStyle/>
        <a:p>
          <a:endParaRPr lang="en-US"/>
        </a:p>
      </dgm:t>
    </dgm:pt>
    <dgm:pt modelId="{D73FB11C-149F-44C9-BF59-0918741386BD}" type="sibTrans" cxnId="{689946D1-D940-430C-8E10-7BDCCE9F9FAB}">
      <dgm:prSet/>
      <dgm:spPr/>
      <dgm:t>
        <a:bodyPr/>
        <a:lstStyle/>
        <a:p>
          <a:endParaRPr lang="en-US"/>
        </a:p>
      </dgm:t>
    </dgm:pt>
    <dgm:pt modelId="{B1614B8B-51C1-4F4E-9D4D-322A9F39E969}">
      <dgm:prSet phldrT="[Text]"/>
      <dgm:spPr/>
      <dgm:t>
        <a:bodyPr/>
        <a:lstStyle/>
        <a:p>
          <a:r>
            <a:rPr lang="en-US" dirty="0" smtClean="0"/>
            <a:t>Fiscal Emergency</a:t>
          </a:r>
          <a:endParaRPr lang="en-US" dirty="0"/>
        </a:p>
      </dgm:t>
    </dgm:pt>
    <dgm:pt modelId="{21090606-B78C-4B38-9001-8D9BA483D62E}" type="parTrans" cxnId="{0083ED88-0A76-467B-A891-97134D13D7C2}">
      <dgm:prSet/>
      <dgm:spPr/>
      <dgm:t>
        <a:bodyPr/>
        <a:lstStyle/>
        <a:p>
          <a:endParaRPr lang="en-US"/>
        </a:p>
      </dgm:t>
    </dgm:pt>
    <dgm:pt modelId="{645899B3-B1AF-4777-963D-4EDD9A9DD7A3}" type="sibTrans" cxnId="{0083ED88-0A76-467B-A891-97134D13D7C2}">
      <dgm:prSet/>
      <dgm:spPr/>
      <dgm:t>
        <a:bodyPr/>
        <a:lstStyle/>
        <a:p>
          <a:endParaRPr lang="en-US"/>
        </a:p>
      </dgm:t>
    </dgm:pt>
    <dgm:pt modelId="{6F4BC1F1-308B-4A64-B6C8-47D5D91AD5CA}" type="pres">
      <dgm:prSet presAssocID="{DBDE0184-1914-46F4-8451-239BE8A58B31}" presName="arrowDiagram" presStyleCnt="0">
        <dgm:presLayoutVars>
          <dgm:chMax val="5"/>
          <dgm:dir/>
          <dgm:resizeHandles val="exact"/>
        </dgm:presLayoutVars>
      </dgm:prSet>
      <dgm:spPr/>
      <dgm:t>
        <a:bodyPr/>
        <a:lstStyle/>
        <a:p>
          <a:endParaRPr lang="en-US"/>
        </a:p>
      </dgm:t>
    </dgm:pt>
    <dgm:pt modelId="{BB1C42FD-68CE-455C-B1F7-B670828BB0AC}" type="pres">
      <dgm:prSet presAssocID="{DBDE0184-1914-46F4-8451-239BE8A58B31}" presName="arrow" presStyleLbl="bgShp" presStyleIdx="0" presStyleCnt="1" custLinFactNeighborX="-4276" custLinFactNeighborY="18421"/>
      <dgm:spPr/>
    </dgm:pt>
    <dgm:pt modelId="{A2FD3E68-44E8-488D-AEB4-2371098FAECA}" type="pres">
      <dgm:prSet presAssocID="{DBDE0184-1914-46F4-8451-239BE8A58B31}" presName="arrowDiagram3" presStyleCnt="0"/>
      <dgm:spPr/>
    </dgm:pt>
    <dgm:pt modelId="{19A18F60-AF32-4E54-BED2-C76166B15AB5}" type="pres">
      <dgm:prSet presAssocID="{5B0E86E9-9D6D-4516-A105-0EB85F0100C5}" presName="bullet3a" presStyleLbl="node1" presStyleIdx="0" presStyleCnt="3"/>
      <dgm:spPr>
        <a:solidFill>
          <a:srgbClr val="FFFF00"/>
        </a:solidFill>
      </dgm:spPr>
    </dgm:pt>
    <dgm:pt modelId="{06185D80-591F-4AFD-A65B-76666E1877DB}" type="pres">
      <dgm:prSet presAssocID="{5B0E86E9-9D6D-4516-A105-0EB85F0100C5}" presName="textBox3a" presStyleLbl="revTx" presStyleIdx="0" presStyleCnt="3">
        <dgm:presLayoutVars>
          <dgm:bulletEnabled val="1"/>
        </dgm:presLayoutVars>
      </dgm:prSet>
      <dgm:spPr/>
      <dgm:t>
        <a:bodyPr/>
        <a:lstStyle/>
        <a:p>
          <a:endParaRPr lang="en-US"/>
        </a:p>
      </dgm:t>
    </dgm:pt>
    <dgm:pt modelId="{E2C9A3ED-C549-40C5-AAFC-D650D73B5022}" type="pres">
      <dgm:prSet presAssocID="{7C2DDE66-DFFD-4597-A54A-AB703336BD08}" presName="bullet3b" presStyleLbl="node1" presStyleIdx="1" presStyleCnt="3"/>
      <dgm:spPr>
        <a:solidFill>
          <a:srgbClr val="FFC000"/>
        </a:solidFill>
      </dgm:spPr>
    </dgm:pt>
    <dgm:pt modelId="{4B5159E4-9B51-40A4-873D-CA4B61CB31A7}" type="pres">
      <dgm:prSet presAssocID="{7C2DDE66-DFFD-4597-A54A-AB703336BD08}" presName="textBox3b" presStyleLbl="revTx" presStyleIdx="1" presStyleCnt="3">
        <dgm:presLayoutVars>
          <dgm:bulletEnabled val="1"/>
        </dgm:presLayoutVars>
      </dgm:prSet>
      <dgm:spPr/>
      <dgm:t>
        <a:bodyPr/>
        <a:lstStyle/>
        <a:p>
          <a:endParaRPr lang="en-US"/>
        </a:p>
      </dgm:t>
    </dgm:pt>
    <dgm:pt modelId="{E62575B7-4DF4-49B6-833E-F2CD90D9C03F}" type="pres">
      <dgm:prSet presAssocID="{B1614B8B-51C1-4F4E-9D4D-322A9F39E969}" presName="bullet3c" presStyleLbl="node1" presStyleIdx="2" presStyleCnt="3"/>
      <dgm:spPr>
        <a:solidFill>
          <a:srgbClr val="FF0000"/>
        </a:solidFill>
      </dgm:spPr>
    </dgm:pt>
    <dgm:pt modelId="{88638D3E-C2CC-4C1A-A337-4A938E3ECF2B}" type="pres">
      <dgm:prSet presAssocID="{B1614B8B-51C1-4F4E-9D4D-322A9F39E969}" presName="textBox3c" presStyleLbl="revTx" presStyleIdx="2" presStyleCnt="3">
        <dgm:presLayoutVars>
          <dgm:bulletEnabled val="1"/>
        </dgm:presLayoutVars>
      </dgm:prSet>
      <dgm:spPr/>
      <dgm:t>
        <a:bodyPr/>
        <a:lstStyle/>
        <a:p>
          <a:endParaRPr lang="en-US"/>
        </a:p>
      </dgm:t>
    </dgm:pt>
  </dgm:ptLst>
  <dgm:cxnLst>
    <dgm:cxn modelId="{0DA998AD-F9C7-4103-8D57-F7222A39F768}" type="presOf" srcId="{7C2DDE66-DFFD-4597-A54A-AB703336BD08}" destId="{4B5159E4-9B51-40A4-873D-CA4B61CB31A7}" srcOrd="0" destOrd="0" presId="urn:microsoft.com/office/officeart/2005/8/layout/arrow2"/>
    <dgm:cxn modelId="{407EF15F-9F09-48B8-8596-FAEE93F5186B}" type="presOf" srcId="{B1614B8B-51C1-4F4E-9D4D-322A9F39E969}" destId="{88638D3E-C2CC-4C1A-A337-4A938E3ECF2B}" srcOrd="0" destOrd="0" presId="urn:microsoft.com/office/officeart/2005/8/layout/arrow2"/>
    <dgm:cxn modelId="{0083ED88-0A76-467B-A891-97134D13D7C2}" srcId="{DBDE0184-1914-46F4-8451-239BE8A58B31}" destId="{B1614B8B-51C1-4F4E-9D4D-322A9F39E969}" srcOrd="2" destOrd="0" parTransId="{21090606-B78C-4B38-9001-8D9BA483D62E}" sibTransId="{645899B3-B1AF-4777-963D-4EDD9A9DD7A3}"/>
    <dgm:cxn modelId="{689946D1-D940-430C-8E10-7BDCCE9F9FAB}" srcId="{DBDE0184-1914-46F4-8451-239BE8A58B31}" destId="{7C2DDE66-DFFD-4597-A54A-AB703336BD08}" srcOrd="1" destOrd="0" parTransId="{7348620B-604E-4086-8ABE-AD18C8BA16D4}" sibTransId="{D73FB11C-149F-44C9-BF59-0918741386BD}"/>
    <dgm:cxn modelId="{26BD703D-A7A6-4812-AEA6-72732FFA3EF0}" type="presOf" srcId="{5B0E86E9-9D6D-4516-A105-0EB85F0100C5}" destId="{06185D80-591F-4AFD-A65B-76666E1877DB}" srcOrd="0" destOrd="0" presId="urn:microsoft.com/office/officeart/2005/8/layout/arrow2"/>
    <dgm:cxn modelId="{526D7DAE-B26C-4CAE-A6F7-E9F94787FA1C}" srcId="{DBDE0184-1914-46F4-8451-239BE8A58B31}" destId="{5B0E86E9-9D6D-4516-A105-0EB85F0100C5}" srcOrd="0" destOrd="0" parTransId="{A326F714-6479-4BAC-86DF-C14CE0CFFECC}" sibTransId="{D5A037AB-B351-4C4C-8779-DDC1FE039A37}"/>
    <dgm:cxn modelId="{8E23DD39-1798-444B-84D7-82A1096E66E4}" type="presOf" srcId="{DBDE0184-1914-46F4-8451-239BE8A58B31}" destId="{6F4BC1F1-308B-4A64-B6C8-47D5D91AD5CA}" srcOrd="0" destOrd="0" presId="urn:microsoft.com/office/officeart/2005/8/layout/arrow2"/>
    <dgm:cxn modelId="{ADCDD096-9367-446F-B49B-D9087FA81C2C}" type="presParOf" srcId="{6F4BC1F1-308B-4A64-B6C8-47D5D91AD5CA}" destId="{BB1C42FD-68CE-455C-B1F7-B670828BB0AC}" srcOrd="0" destOrd="0" presId="urn:microsoft.com/office/officeart/2005/8/layout/arrow2"/>
    <dgm:cxn modelId="{8B6CDD4C-7E87-47AB-9218-2E40E1264BC1}" type="presParOf" srcId="{6F4BC1F1-308B-4A64-B6C8-47D5D91AD5CA}" destId="{A2FD3E68-44E8-488D-AEB4-2371098FAECA}" srcOrd="1" destOrd="0" presId="urn:microsoft.com/office/officeart/2005/8/layout/arrow2"/>
    <dgm:cxn modelId="{F1902AF9-FC26-4AA6-AE7F-A5A523758B6D}" type="presParOf" srcId="{A2FD3E68-44E8-488D-AEB4-2371098FAECA}" destId="{19A18F60-AF32-4E54-BED2-C76166B15AB5}" srcOrd="0" destOrd="0" presId="urn:microsoft.com/office/officeart/2005/8/layout/arrow2"/>
    <dgm:cxn modelId="{FBC377DB-0EE7-4053-96B6-EFCE376FEB0A}" type="presParOf" srcId="{A2FD3E68-44E8-488D-AEB4-2371098FAECA}" destId="{06185D80-591F-4AFD-A65B-76666E1877DB}" srcOrd="1" destOrd="0" presId="urn:microsoft.com/office/officeart/2005/8/layout/arrow2"/>
    <dgm:cxn modelId="{0404D598-7976-4216-AF5E-B3B08F7E1116}" type="presParOf" srcId="{A2FD3E68-44E8-488D-AEB4-2371098FAECA}" destId="{E2C9A3ED-C549-40C5-AAFC-D650D73B5022}" srcOrd="2" destOrd="0" presId="urn:microsoft.com/office/officeart/2005/8/layout/arrow2"/>
    <dgm:cxn modelId="{0362705F-41EA-4A8C-BB63-B102BD3D10BE}" type="presParOf" srcId="{A2FD3E68-44E8-488D-AEB4-2371098FAECA}" destId="{4B5159E4-9B51-40A4-873D-CA4B61CB31A7}" srcOrd="3" destOrd="0" presId="urn:microsoft.com/office/officeart/2005/8/layout/arrow2"/>
    <dgm:cxn modelId="{A3545C44-BC26-47EA-B985-030C2B454B4C}" type="presParOf" srcId="{A2FD3E68-44E8-488D-AEB4-2371098FAECA}" destId="{E62575B7-4DF4-49B6-833E-F2CD90D9C03F}" srcOrd="4" destOrd="0" presId="urn:microsoft.com/office/officeart/2005/8/layout/arrow2"/>
    <dgm:cxn modelId="{C35951D3-3E2D-4643-8214-96A839E76171}" type="presParOf" srcId="{A2FD3E68-44E8-488D-AEB4-2371098FAECA}" destId="{88638D3E-C2CC-4C1A-A337-4A938E3ECF2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1F11BFE-7AFF-43CF-98CE-1D7169FB53F6}" type="datetimeFigureOut">
              <a:rPr lang="en-US" smtClean="0"/>
              <a:t>3/8/2018</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3D2B4DE-5168-4832-98DA-D36D64FB37C6}" type="slidenum">
              <a:rPr lang="en-US" smtClean="0"/>
              <a:t>‹#›</a:t>
            </a:fld>
            <a:endParaRPr lang="en-US" dirty="0"/>
          </a:p>
        </p:txBody>
      </p:sp>
    </p:spTree>
    <p:extLst>
      <p:ext uri="{BB962C8B-B14F-4D97-AF65-F5344CB8AC3E}">
        <p14:creationId xmlns:p14="http://schemas.microsoft.com/office/powerpoint/2010/main" val="4194083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61B4ABD-7033-4F3D-8B47-6179C8E481BC}" type="datetimeFigureOut">
              <a:rPr lang="en-US" smtClean="0"/>
              <a:t>3/8/2018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8598CD4-DA43-4E7F-A175-89F02E4F1443}" type="slidenum">
              <a:rPr lang="en-US" smtClean="0"/>
              <a:t>‹#›</a:t>
            </a:fld>
            <a:endParaRPr lang="en-US" dirty="0"/>
          </a:p>
        </p:txBody>
      </p:sp>
    </p:spTree>
    <p:extLst>
      <p:ext uri="{BB962C8B-B14F-4D97-AF65-F5344CB8AC3E}">
        <p14:creationId xmlns:p14="http://schemas.microsoft.com/office/powerpoint/2010/main" val="159703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a:t>
            </a:fld>
            <a:endParaRPr lang="en-US" dirty="0"/>
          </a:p>
        </p:txBody>
      </p:sp>
    </p:spTree>
    <p:extLst>
      <p:ext uri="{BB962C8B-B14F-4D97-AF65-F5344CB8AC3E}">
        <p14:creationId xmlns:p14="http://schemas.microsoft.com/office/powerpoint/2010/main" val="127158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proviso stays in during the entire legislative</a:t>
            </a:r>
            <a:r>
              <a:rPr lang="en-US" baseline="0" dirty="0" smtClean="0"/>
              <a:t> process, if would be effective July 1, 2018 for hiring decisions in school year 19-20</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13</a:t>
            </a:fld>
            <a:endParaRPr lang="en-US" dirty="0"/>
          </a:p>
        </p:txBody>
      </p:sp>
    </p:spTree>
    <p:extLst>
      <p:ext uri="{BB962C8B-B14F-4D97-AF65-F5344CB8AC3E}">
        <p14:creationId xmlns:p14="http://schemas.microsoft.com/office/powerpoint/2010/main" val="422378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to determine what is a critical geographic need area.</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16</a:t>
            </a:fld>
            <a:endParaRPr lang="en-US" dirty="0"/>
          </a:p>
        </p:txBody>
      </p:sp>
    </p:spTree>
    <p:extLst>
      <p:ext uri="{BB962C8B-B14F-4D97-AF65-F5344CB8AC3E}">
        <p14:creationId xmlns:p14="http://schemas.microsoft.com/office/powerpoint/2010/main" val="323776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50</a:t>
            </a:fld>
            <a:endParaRPr lang="en-US" dirty="0"/>
          </a:p>
        </p:txBody>
      </p:sp>
    </p:spTree>
    <p:extLst>
      <p:ext uri="{BB962C8B-B14F-4D97-AF65-F5344CB8AC3E}">
        <p14:creationId xmlns:p14="http://schemas.microsoft.com/office/powerpoint/2010/main" val="127158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51</a:t>
            </a:fld>
            <a:endParaRPr lang="en-US" dirty="0"/>
          </a:p>
        </p:txBody>
      </p:sp>
    </p:spTree>
    <p:extLst>
      <p:ext uri="{BB962C8B-B14F-4D97-AF65-F5344CB8AC3E}">
        <p14:creationId xmlns:p14="http://schemas.microsoft.com/office/powerpoint/2010/main" val="314657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52</a:t>
            </a:fld>
            <a:endParaRPr lang="en-US" dirty="0"/>
          </a:p>
        </p:txBody>
      </p:sp>
    </p:spTree>
    <p:extLst>
      <p:ext uri="{BB962C8B-B14F-4D97-AF65-F5344CB8AC3E}">
        <p14:creationId xmlns:p14="http://schemas.microsoft.com/office/powerpoint/2010/main" val="279918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year of testing for audit requirements under the fiscal practices act and lottery testing procedures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53</a:t>
            </a:fld>
            <a:endParaRPr lang="en-US" dirty="0"/>
          </a:p>
        </p:txBody>
      </p:sp>
    </p:spTree>
    <p:extLst>
      <p:ext uri="{BB962C8B-B14F-4D97-AF65-F5344CB8AC3E}">
        <p14:creationId xmlns:p14="http://schemas.microsoft.com/office/powerpoint/2010/main" val="123237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54</a:t>
            </a:fld>
            <a:endParaRPr lang="en-US" dirty="0"/>
          </a:p>
        </p:txBody>
      </p:sp>
    </p:spTree>
    <p:extLst>
      <p:ext uri="{BB962C8B-B14F-4D97-AF65-F5344CB8AC3E}">
        <p14:creationId xmlns:p14="http://schemas.microsoft.com/office/powerpoint/2010/main" val="1232373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Reconciliation findings include</a:t>
            </a:r>
            <a:r>
              <a:rPr lang="en-US" baseline="0" dirty="0" smtClean="0"/>
              <a:t> all types of reconciliations including bank reconciliations, reconciling ending fund balance to beginning fund balance, general ledger reconciliations, and other account reconciliations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56</a:t>
            </a:fld>
            <a:endParaRPr lang="en-US" dirty="0"/>
          </a:p>
        </p:txBody>
      </p:sp>
    </p:spTree>
    <p:extLst>
      <p:ext uri="{BB962C8B-B14F-4D97-AF65-F5344CB8AC3E}">
        <p14:creationId xmlns:p14="http://schemas.microsoft.com/office/powerpoint/2010/main" val="264279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60</a:t>
            </a:fld>
            <a:endParaRPr lang="en-US" dirty="0"/>
          </a:p>
        </p:txBody>
      </p:sp>
    </p:spTree>
    <p:extLst>
      <p:ext uri="{BB962C8B-B14F-4D97-AF65-F5344CB8AC3E}">
        <p14:creationId xmlns:p14="http://schemas.microsoft.com/office/powerpoint/2010/main" val="373250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Details</a:t>
            </a:r>
            <a:r>
              <a:rPr lang="en-US" baseline="0" dirty="0" smtClean="0"/>
              <a:t> of the risk score are sent automatically and medium risk and high risk subrecipients. Risk details will be sent to low risk subrecipients upon request.</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62</a:t>
            </a:fld>
            <a:endParaRPr lang="en-US" dirty="0"/>
          </a:p>
        </p:txBody>
      </p:sp>
    </p:spTree>
    <p:extLst>
      <p:ext uri="{BB962C8B-B14F-4D97-AF65-F5344CB8AC3E}">
        <p14:creationId xmlns:p14="http://schemas.microsoft.com/office/powerpoint/2010/main" val="354940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2</a:t>
            </a:fld>
            <a:endParaRPr lang="en-US" dirty="0"/>
          </a:p>
        </p:txBody>
      </p:sp>
    </p:spTree>
    <p:extLst>
      <p:ext uri="{BB962C8B-B14F-4D97-AF65-F5344CB8AC3E}">
        <p14:creationId xmlns:p14="http://schemas.microsoft.com/office/powerpoint/2010/main" val="121035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63</a:t>
            </a:fld>
            <a:endParaRPr lang="en-US" dirty="0"/>
          </a:p>
        </p:txBody>
      </p:sp>
    </p:spTree>
    <p:extLst>
      <p:ext uri="{BB962C8B-B14F-4D97-AF65-F5344CB8AC3E}">
        <p14:creationId xmlns:p14="http://schemas.microsoft.com/office/powerpoint/2010/main" val="407298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64</a:t>
            </a:fld>
            <a:endParaRPr lang="en-US" dirty="0"/>
          </a:p>
        </p:txBody>
      </p:sp>
    </p:spTree>
    <p:extLst>
      <p:ext uri="{BB962C8B-B14F-4D97-AF65-F5344CB8AC3E}">
        <p14:creationId xmlns:p14="http://schemas.microsoft.com/office/powerpoint/2010/main" val="266497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For Criteria</a:t>
            </a:r>
            <a:r>
              <a:rPr lang="en-US" baseline="0" dirty="0" smtClean="0"/>
              <a:t> 7, this is how you were rated for FY 2015-16. For FY 2016-17, we will look at the percentage for general fund unrestricted fund balance to total general fund expenditures. </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65</a:t>
            </a:fld>
            <a:endParaRPr lang="en-US" dirty="0"/>
          </a:p>
        </p:txBody>
      </p:sp>
    </p:spTree>
    <p:extLst>
      <p:ext uri="{BB962C8B-B14F-4D97-AF65-F5344CB8AC3E}">
        <p14:creationId xmlns:p14="http://schemas.microsoft.com/office/powerpoint/2010/main" val="81479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Reports</a:t>
            </a:r>
            <a:r>
              <a:rPr lang="en-US" baseline="0" dirty="0" smtClean="0"/>
              <a:t> received more than 30 days late are scored as medium for this criterion. Reports received 60 days or more late are accessed in the high risk column.</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66</a:t>
            </a:fld>
            <a:endParaRPr lang="en-US" dirty="0"/>
          </a:p>
        </p:txBody>
      </p:sp>
    </p:spTree>
    <p:extLst>
      <p:ext uri="{BB962C8B-B14F-4D97-AF65-F5344CB8AC3E}">
        <p14:creationId xmlns:p14="http://schemas.microsoft.com/office/powerpoint/2010/main" val="219601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67</a:t>
            </a:fld>
            <a:endParaRPr lang="en-US" dirty="0"/>
          </a:p>
        </p:txBody>
      </p:sp>
    </p:spTree>
    <p:extLst>
      <p:ext uri="{BB962C8B-B14F-4D97-AF65-F5344CB8AC3E}">
        <p14:creationId xmlns:p14="http://schemas.microsoft.com/office/powerpoint/2010/main" val="244542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68</a:t>
            </a:fld>
            <a:endParaRPr lang="en-US" dirty="0"/>
          </a:p>
        </p:txBody>
      </p:sp>
    </p:spTree>
    <p:extLst>
      <p:ext uri="{BB962C8B-B14F-4D97-AF65-F5344CB8AC3E}">
        <p14:creationId xmlns:p14="http://schemas.microsoft.com/office/powerpoint/2010/main" val="2445425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69</a:t>
            </a:fld>
            <a:endParaRPr lang="en-US" dirty="0"/>
          </a:p>
        </p:txBody>
      </p:sp>
    </p:spTree>
    <p:extLst>
      <p:ext uri="{BB962C8B-B14F-4D97-AF65-F5344CB8AC3E}">
        <p14:creationId xmlns:p14="http://schemas.microsoft.com/office/powerpoint/2010/main" val="855590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The number of low risk and high risk entities have increased. The number of LEAs</a:t>
            </a:r>
            <a:r>
              <a:rPr lang="en-US" baseline="0" dirty="0" smtClean="0"/>
              <a:t> noted as medium risk has decreased. We still have o</a:t>
            </a:r>
            <a:r>
              <a:rPr lang="en-US" dirty="0" smtClean="0"/>
              <a:t>ne district whose audit report has not</a:t>
            </a:r>
            <a:r>
              <a:rPr lang="en-US" baseline="0" dirty="0" smtClean="0"/>
              <a:t> yet been</a:t>
            </a:r>
            <a:r>
              <a:rPr lang="en-US" dirty="0" smtClean="0"/>
              <a:t> submitted</a:t>
            </a:r>
            <a:r>
              <a:rPr lang="en-US" baseline="0" dirty="0" smtClean="0"/>
              <a:t>, so these numbers will be updated. </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70</a:t>
            </a:fld>
            <a:endParaRPr lang="en-US" dirty="0"/>
          </a:p>
        </p:txBody>
      </p:sp>
    </p:spTree>
    <p:extLst>
      <p:ext uri="{BB962C8B-B14F-4D97-AF65-F5344CB8AC3E}">
        <p14:creationId xmlns:p14="http://schemas.microsoft.com/office/powerpoint/2010/main" val="85559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75</a:t>
            </a:fld>
            <a:endParaRPr lang="en-US" dirty="0"/>
          </a:p>
        </p:txBody>
      </p:sp>
    </p:spTree>
    <p:extLst>
      <p:ext uri="{BB962C8B-B14F-4D97-AF65-F5344CB8AC3E}">
        <p14:creationId xmlns:p14="http://schemas.microsoft.com/office/powerpoint/2010/main" val="3530226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76</a:t>
            </a:fld>
            <a:endParaRPr lang="en-US" dirty="0"/>
          </a:p>
        </p:txBody>
      </p:sp>
    </p:spTree>
    <p:extLst>
      <p:ext uri="{BB962C8B-B14F-4D97-AF65-F5344CB8AC3E}">
        <p14:creationId xmlns:p14="http://schemas.microsoft.com/office/powerpoint/2010/main" val="236692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increased</a:t>
            </a:r>
            <a:r>
              <a:rPr lang="en-US" baseline="0" dirty="0" smtClean="0"/>
              <a:t> WPU related to academic assistance and charter school growth (SCPCSD and Erskine combined)</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3</a:t>
            </a:fld>
            <a:endParaRPr lang="en-US" dirty="0"/>
          </a:p>
        </p:txBody>
      </p:sp>
    </p:spTree>
    <p:extLst>
      <p:ext uri="{BB962C8B-B14F-4D97-AF65-F5344CB8AC3E}">
        <p14:creationId xmlns:p14="http://schemas.microsoft.com/office/powerpoint/2010/main" val="146401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Increases also those in classes 1,2,7,</a:t>
            </a:r>
            <a:r>
              <a:rPr lang="en-US" baseline="0" dirty="0" smtClean="0"/>
              <a:t> and 8 and creates a band for years 0 and 1.</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4</a:t>
            </a:fld>
            <a:endParaRPr lang="en-US" dirty="0"/>
          </a:p>
        </p:txBody>
      </p:sp>
    </p:spTree>
    <p:extLst>
      <p:ext uri="{BB962C8B-B14F-4D97-AF65-F5344CB8AC3E}">
        <p14:creationId xmlns:p14="http://schemas.microsoft.com/office/powerpoint/2010/main" val="138632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should only be a minimal change related to PD and Reading.  However, technology funding consolidation will have an impact on those district with higher poverty and lower WPU.</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6</a:t>
            </a:fld>
            <a:endParaRPr lang="en-US" dirty="0"/>
          </a:p>
        </p:txBody>
      </p:sp>
    </p:spTree>
    <p:extLst>
      <p:ext uri="{BB962C8B-B14F-4D97-AF65-F5344CB8AC3E}">
        <p14:creationId xmlns:p14="http://schemas.microsoft.com/office/powerpoint/2010/main" val="74986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paying approximately $48 million from a $51 million appropriation- Remainder will go to districts at the end of fiscal year on the EFA formula</a:t>
            </a:r>
          </a:p>
          <a:p>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7</a:t>
            </a:fld>
            <a:endParaRPr lang="en-US" dirty="0"/>
          </a:p>
        </p:txBody>
      </p:sp>
    </p:spTree>
    <p:extLst>
      <p:ext uri="{BB962C8B-B14F-4D97-AF65-F5344CB8AC3E}">
        <p14:creationId xmlns:p14="http://schemas.microsoft.com/office/powerpoint/2010/main" val="399982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language is based upon receiving a full time or half coach based upon student test scores.</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9</a:t>
            </a:fld>
            <a:endParaRPr lang="en-US" dirty="0"/>
          </a:p>
        </p:txBody>
      </p:sp>
    </p:spTree>
    <p:extLst>
      <p:ext uri="{BB962C8B-B14F-4D97-AF65-F5344CB8AC3E}">
        <p14:creationId xmlns:p14="http://schemas.microsoft.com/office/powerpoint/2010/main" val="277141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gives you more funding for the services provided for more children.  This will increase WPU statewide and will have a fiscal impact.</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10</a:t>
            </a:fld>
            <a:endParaRPr lang="en-US" dirty="0"/>
          </a:p>
        </p:txBody>
      </p:sp>
    </p:spTree>
    <p:extLst>
      <p:ext uri="{BB962C8B-B14F-4D97-AF65-F5344CB8AC3E}">
        <p14:creationId xmlns:p14="http://schemas.microsoft.com/office/powerpoint/2010/main" val="1197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 not apply to other state</a:t>
            </a:r>
            <a:r>
              <a:rPr lang="en-US" baseline="0" dirty="0" smtClean="0"/>
              <a:t> funding (like the EFA).  Currently only those 4k students with Visually impaired and Hearing impaired.</a:t>
            </a:r>
            <a:endParaRPr lang="en-US" dirty="0"/>
          </a:p>
        </p:txBody>
      </p:sp>
      <p:sp>
        <p:nvSpPr>
          <p:cNvPr id="4" name="Slide Number Placeholder 3"/>
          <p:cNvSpPr>
            <a:spLocks noGrp="1"/>
          </p:cNvSpPr>
          <p:nvPr>
            <p:ph type="sldNum" sz="quarter" idx="10"/>
          </p:nvPr>
        </p:nvSpPr>
        <p:spPr/>
        <p:txBody>
          <a:bodyPr/>
          <a:lstStyle/>
          <a:p>
            <a:fld id="{E8598CD4-DA43-4E7F-A175-89F02E4F1443}" type="slidenum">
              <a:rPr lang="en-US" smtClean="0"/>
              <a:t>11</a:t>
            </a:fld>
            <a:endParaRPr lang="en-US" dirty="0"/>
          </a:p>
        </p:txBody>
      </p:sp>
    </p:spTree>
    <p:extLst>
      <p:ext uri="{BB962C8B-B14F-4D97-AF65-F5344CB8AC3E}">
        <p14:creationId xmlns:p14="http://schemas.microsoft.com/office/powerpoint/2010/main" val="358518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140520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266048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322094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98145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357737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408484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173239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119793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102921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37218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C16DF3-811B-469A-B3B9-02B77EECE27F}"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E661DF-55FA-4353-A2AE-5F29D93CA8BE}" type="slidenum">
              <a:rPr lang="en-US" smtClean="0"/>
              <a:t>‹#›</a:t>
            </a:fld>
            <a:endParaRPr lang="en-US" dirty="0"/>
          </a:p>
        </p:txBody>
      </p:sp>
    </p:spTree>
    <p:extLst>
      <p:ext uri="{BB962C8B-B14F-4D97-AF65-F5344CB8AC3E}">
        <p14:creationId xmlns:p14="http://schemas.microsoft.com/office/powerpoint/2010/main" val="269878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205979"/>
            <a:ext cx="67818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C16DF3-811B-469A-B3B9-02B77EECE27F}" type="datetimeFigureOut">
              <a:rPr lang="en-US" smtClean="0"/>
              <a:t>3/8/2018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E661DF-55FA-4353-A2AE-5F29D93CA8BE}"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114300"/>
            <a:ext cx="1400590" cy="971550"/>
          </a:xfrm>
          <a:prstGeom prst="rect">
            <a:avLst/>
          </a:prstGeom>
        </p:spPr>
      </p:pic>
    </p:spTree>
    <p:extLst>
      <p:ext uri="{BB962C8B-B14F-4D97-AF65-F5344CB8AC3E}">
        <p14:creationId xmlns:p14="http://schemas.microsoft.com/office/powerpoint/2010/main" val="244333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youtu.be/JihzirYbMb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file:///C:\Users\mthom\Desktop\ESSA%20Example.xls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coloradok12financialtransparency.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bscpcenter.org/ftresourc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mmyers@ed.sc.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auditingservices@ed.sc.gov" TargetMode="External"/><Relationship Id="rId5" Type="http://schemas.openxmlformats.org/officeDocument/2006/relationships/hyperlink" Target="mailto:dwolfe@ed.sc.gov" TargetMode="External"/><Relationship Id="rId4" Type="http://schemas.openxmlformats.org/officeDocument/2006/relationships/hyperlink" Target="mailto:hdavis@ed.sc.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14451"/>
            <a:ext cx="7772400" cy="2288381"/>
          </a:xfrm>
        </p:spPr>
        <p:txBody>
          <a:bodyPr>
            <a:normAutofit fontScale="90000"/>
          </a:bodyPr>
          <a:lstStyle/>
          <a:p>
            <a:r>
              <a:rPr lang="en-US" dirty="0" smtClean="0"/>
              <a:t/>
            </a:r>
            <a:br>
              <a:rPr lang="en-US" dirty="0" smtClean="0"/>
            </a:br>
            <a:r>
              <a:rPr lang="en-US" dirty="0"/>
              <a:t/>
            </a:r>
            <a:br>
              <a:rPr lang="en-US" dirty="0"/>
            </a:br>
            <a:r>
              <a:rPr lang="en-US" b="1" dirty="0">
                <a:latin typeface="Times New Roman" panose="02020603050405020304" pitchFamily="18" charset="0"/>
                <a:cs typeface="Times New Roman" panose="02020603050405020304" pitchFamily="18" charset="0"/>
              </a:rPr>
              <a:t>SCDE Financial Update</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SCASBO 2018 SPRING CONFERENCE</a:t>
            </a: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Living to Leave a Legacy</a:t>
            </a: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March 8, 2018</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12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Proviso Updates</a:t>
            </a:r>
            <a:endParaRPr lang="en-US" dirty="0"/>
          </a:p>
        </p:txBody>
      </p:sp>
      <p:sp>
        <p:nvSpPr>
          <p:cNvPr id="3" name="Content Placeholder 2"/>
          <p:cNvSpPr>
            <a:spLocks noGrp="1"/>
          </p:cNvSpPr>
          <p:nvPr>
            <p:ph idx="1"/>
          </p:nvPr>
        </p:nvSpPr>
        <p:spPr/>
        <p:txBody>
          <a:bodyPr/>
          <a:lstStyle/>
          <a:p>
            <a:r>
              <a:rPr lang="en-US" sz="2800" dirty="0" smtClean="0"/>
              <a:t>Proviso 1.92- Special Education Minute Requirement</a:t>
            </a:r>
          </a:p>
          <a:p>
            <a:pPr lvl="2"/>
            <a:r>
              <a:rPr lang="en-US" dirty="0" smtClean="0"/>
              <a:t>For the current fiscal year, the required two- hundred fifty minutes of specialized instruction a student is required to receive in order to qualify for the special education weighting in the EFA is waived.  A special education weighting may be applied for any public school child with an Individualized Education Program (IEP)in effect, regardless of the number of minutes of instruction.</a:t>
            </a:r>
          </a:p>
          <a:p>
            <a:pPr lvl="2"/>
            <a:endParaRPr lang="en-US" dirty="0"/>
          </a:p>
        </p:txBody>
      </p:sp>
    </p:spTree>
    <p:extLst>
      <p:ext uri="{BB962C8B-B14F-4D97-AF65-F5344CB8AC3E}">
        <p14:creationId xmlns:p14="http://schemas.microsoft.com/office/powerpoint/2010/main" val="387700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Proviso Update</a:t>
            </a:r>
            <a:endParaRPr lang="en-US" dirty="0"/>
          </a:p>
        </p:txBody>
      </p:sp>
      <p:sp>
        <p:nvSpPr>
          <p:cNvPr id="3" name="Content Placeholder 2"/>
          <p:cNvSpPr>
            <a:spLocks noGrp="1"/>
          </p:cNvSpPr>
          <p:nvPr>
            <p:ph idx="1"/>
          </p:nvPr>
        </p:nvSpPr>
        <p:spPr/>
        <p:txBody>
          <a:bodyPr/>
          <a:lstStyle/>
          <a:p>
            <a:r>
              <a:rPr lang="en-US" dirty="0" smtClean="0"/>
              <a:t>Proviso 1.94 Education Rate Program</a:t>
            </a:r>
          </a:p>
          <a:p>
            <a:pPr lvl="2"/>
            <a:r>
              <a:rPr lang="en-US" dirty="0" smtClean="0"/>
              <a:t>For purposes of the Educational Rate Program (E-Rate), a child attending a state-funded four year old kindergarten program must be considered and elementary school student.</a:t>
            </a:r>
          </a:p>
        </p:txBody>
      </p:sp>
    </p:spTree>
    <p:extLst>
      <p:ext uri="{BB962C8B-B14F-4D97-AF65-F5344CB8AC3E}">
        <p14:creationId xmlns:p14="http://schemas.microsoft.com/office/powerpoint/2010/main" val="2140932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a:t>
            </a:r>
            <a:endParaRPr lang="en-US" dirty="0"/>
          </a:p>
        </p:txBody>
      </p:sp>
      <p:sp>
        <p:nvSpPr>
          <p:cNvPr id="3" name="Content Placeholder 2"/>
          <p:cNvSpPr>
            <a:spLocks noGrp="1"/>
          </p:cNvSpPr>
          <p:nvPr>
            <p:ph idx="1"/>
          </p:nvPr>
        </p:nvSpPr>
        <p:spPr/>
        <p:txBody>
          <a:bodyPr>
            <a:noAutofit/>
          </a:bodyPr>
          <a:lstStyle/>
          <a:p>
            <a:r>
              <a:rPr lang="en-US" sz="1600" b="1" dirty="0" smtClean="0"/>
              <a:t>SECTION </a:t>
            </a:r>
            <a:r>
              <a:rPr lang="en-US" sz="1600" b="1" dirty="0"/>
              <a:t>9-1-1795.</a:t>
            </a:r>
            <a:r>
              <a:rPr lang="en-US" sz="1600" dirty="0"/>
              <a:t> Employment of certain retired teachers without loss of retirement benefits; procedure by which retired teachers may be employed.</a:t>
            </a:r>
            <a:br>
              <a:rPr lang="en-US" sz="1600" dirty="0"/>
            </a:br>
            <a:r>
              <a:rPr lang="en-US" sz="1600" dirty="0"/>
              <a:t/>
            </a:r>
            <a:br>
              <a:rPr lang="en-US" sz="1600" dirty="0"/>
            </a:br>
            <a:r>
              <a:rPr lang="en-US" sz="1600" dirty="0"/>
              <a:t>(A) A retired member of the system may return to employment covered by the system without affecting the monthly retirement allowance he is receiving from the system if the </a:t>
            </a:r>
            <a:r>
              <a:rPr lang="en-US" sz="1600" dirty="0">
                <a:solidFill>
                  <a:srgbClr val="FF0000"/>
                </a:solidFill>
              </a:rPr>
              <a:t>retired member is a certified teacher and is employed by a school district to teach in the classroom in his area of certification in a critical academic need area or geographic need</a:t>
            </a:r>
            <a:r>
              <a:rPr lang="en-US" sz="1600" dirty="0"/>
              <a:t> area as defined by the State Board of </a:t>
            </a:r>
            <a:r>
              <a:rPr lang="en-US" sz="1600" dirty="0" smtClean="0"/>
              <a:t>Education.</a:t>
            </a:r>
          </a:p>
          <a:p>
            <a:pPr marL="0" indent="0">
              <a:buNone/>
            </a:pPr>
            <a:endParaRPr lang="en-US" sz="1600" dirty="0" smtClean="0"/>
          </a:p>
          <a:p>
            <a:r>
              <a:rPr lang="en-US" sz="1600" dirty="0"/>
              <a:t>(B) For the provisions of this section to apply, the Department of Education must review and approve, from the documentation provided by the school district, that no qualified, nonretired member is available for employment in the position, and that the member selected for employment meets the requirements of this section. </a:t>
            </a:r>
            <a:r>
              <a:rPr lang="en-US" sz="1600" dirty="0">
                <a:solidFill>
                  <a:srgbClr val="FF0000"/>
                </a:solidFill>
              </a:rPr>
              <a:t>However, a school district may not consider a member of the system for employment before May thirty-first of each year</a:t>
            </a:r>
            <a:r>
              <a:rPr lang="en-US" sz="1600" dirty="0"/>
              <a:t>.</a:t>
            </a:r>
          </a:p>
        </p:txBody>
      </p:sp>
    </p:spTree>
    <p:extLst>
      <p:ext uri="{BB962C8B-B14F-4D97-AF65-F5344CB8AC3E}">
        <p14:creationId xmlns:p14="http://schemas.microsoft.com/office/powerpoint/2010/main" val="3318602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092"/>
            <a:ext cx="6781800" cy="857250"/>
          </a:xfrm>
        </p:spPr>
        <p:txBody>
          <a:bodyPr>
            <a:normAutofit/>
          </a:bodyPr>
          <a:lstStyle/>
          <a:p>
            <a:r>
              <a:rPr lang="en-US" dirty="0" smtClean="0">
                <a:latin typeface="Georgia" panose="02040502050405020303" pitchFamily="18" charset="0"/>
              </a:rPr>
              <a:t>Proviso Update</a:t>
            </a:r>
            <a:endParaRPr lang="en-US" dirty="0">
              <a:latin typeface="Georgia" panose="02040502050405020303" pitchFamily="18" charset="0"/>
            </a:endParaRPr>
          </a:p>
        </p:txBody>
      </p:sp>
      <p:sp>
        <p:nvSpPr>
          <p:cNvPr id="3" name="Content Placeholder 2"/>
          <p:cNvSpPr>
            <a:spLocks noGrp="1"/>
          </p:cNvSpPr>
          <p:nvPr>
            <p:ph idx="1"/>
          </p:nvPr>
        </p:nvSpPr>
        <p:spPr>
          <a:xfrm>
            <a:off x="152400" y="1047750"/>
            <a:ext cx="8763000" cy="3394472"/>
          </a:xfrm>
        </p:spPr>
        <p:txBody>
          <a:bodyPr>
            <a:normAutofit/>
          </a:bodyPr>
          <a:lstStyle/>
          <a:p>
            <a:r>
              <a:rPr lang="en-US" sz="2400" dirty="0" smtClean="0">
                <a:cs typeface="Times New Roman" panose="02020603050405020304" pitchFamily="18" charset="0"/>
              </a:rPr>
              <a:t>Proviso 1.93 Retired Educators Employment</a:t>
            </a:r>
            <a:endParaRPr lang="en-US" sz="2400" dirty="0">
              <a:cs typeface="Times New Roman" panose="02020603050405020304" pitchFamily="18" charset="0"/>
            </a:endParaRPr>
          </a:p>
          <a:p>
            <a:pPr lvl="2"/>
            <a:r>
              <a:rPr lang="en-US" sz="1600" dirty="0" smtClean="0">
                <a:solidFill>
                  <a:srgbClr val="FF0000"/>
                </a:solidFill>
                <a:cs typeface="Times New Roman" panose="02020603050405020304" pitchFamily="18" charset="0"/>
              </a:rPr>
              <a:t>For the current fiscal year school districts may notify retired educators of employment  in writing on or before May 1</a:t>
            </a:r>
            <a:r>
              <a:rPr lang="en-US" sz="1600" dirty="0" smtClean="0">
                <a:cs typeface="Times New Roman" panose="02020603050405020304" pitchFamily="18" charset="0"/>
              </a:rPr>
              <a:t>.  School districts employing retired educators pursuant to Section 9-1-1795 of the 1976 Code shall provide documentation of compliance with the earnings limitation exemptions to the department.  The department shall verify the compliance and send the verification to the Public Employee Benefit Authority.</a:t>
            </a:r>
            <a:endParaRPr lang="en-US" sz="1600" dirty="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38550"/>
            <a:ext cx="2619375" cy="147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77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35950"/>
            <a:ext cx="6705600" cy="5100638"/>
          </a:xfrm>
        </p:spPr>
      </p:pic>
      <p:sp>
        <p:nvSpPr>
          <p:cNvPr id="8" name="Right Arrow 7"/>
          <p:cNvSpPr/>
          <p:nvPr/>
        </p:nvSpPr>
        <p:spPr>
          <a:xfrm>
            <a:off x="2209800" y="2606871"/>
            <a:ext cx="725552" cy="986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2209800" y="2826264"/>
            <a:ext cx="725552" cy="1132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86150"/>
            <a:ext cx="2579198" cy="136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338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009505" y="3943350"/>
            <a:ext cx="725552" cy="986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001413" y="4324350"/>
            <a:ext cx="725552" cy="986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057400" y="4781550"/>
            <a:ext cx="725552" cy="986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0150"/>
            <a:ext cx="2438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0142" t="2366" r="6279" b="32406"/>
          <a:stretch/>
        </p:blipFill>
        <p:spPr>
          <a:xfrm>
            <a:off x="2819400" y="1"/>
            <a:ext cx="5975490" cy="5143500"/>
          </a:xfrm>
        </p:spPr>
      </p:pic>
    </p:spTree>
    <p:extLst>
      <p:ext uri="{BB962C8B-B14F-4D97-AF65-F5344CB8AC3E}">
        <p14:creationId xmlns:p14="http://schemas.microsoft.com/office/powerpoint/2010/main" val="95108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SECTION 9-1-1795.</a:t>
            </a:r>
            <a:r>
              <a:rPr lang="en-US" dirty="0"/>
              <a:t> Employment of certain retired teachers without loss of retirement benefits; procedure by which retired teachers may be employed</a:t>
            </a:r>
            <a:r>
              <a:rPr lang="en-US" dirty="0" smtClean="0"/>
              <a:t>.</a:t>
            </a:r>
          </a:p>
          <a:p>
            <a:pPr marL="0" indent="0">
              <a:buNone/>
            </a:pPr>
            <a:endParaRPr lang="en-US" dirty="0" smtClean="0"/>
          </a:p>
          <a:p>
            <a:r>
              <a:rPr lang="en-US" dirty="0"/>
              <a:t>(D) Beginning July 1, 2001, </a:t>
            </a:r>
            <a:r>
              <a:rPr lang="en-US" dirty="0">
                <a:solidFill>
                  <a:srgbClr val="FF0000"/>
                </a:solidFill>
              </a:rPr>
              <a:t>any retired certified school teacher or certified employee may be employed in a school or </a:t>
            </a:r>
            <a:r>
              <a:rPr lang="en-US" b="1" dirty="0">
                <a:solidFill>
                  <a:srgbClr val="FF0000"/>
                </a:solidFill>
              </a:rPr>
              <a:t>school district </a:t>
            </a:r>
            <a:r>
              <a:rPr lang="en-US" dirty="0">
                <a:solidFill>
                  <a:srgbClr val="FF0000"/>
                </a:solidFill>
              </a:rPr>
              <a:t>which is in a critical geographic need area or has received a 'below average' or 'unsatisfactory' academic performance rating</a:t>
            </a:r>
            <a:r>
              <a:rPr lang="en-US" dirty="0"/>
              <a:t> pursuant to the Education Accountability Act without penalty from the South Carolina Retirement System.</a:t>
            </a:r>
          </a:p>
        </p:txBody>
      </p:sp>
    </p:spTree>
    <p:extLst>
      <p:ext uri="{BB962C8B-B14F-4D97-AF65-F5344CB8AC3E}">
        <p14:creationId xmlns:p14="http://schemas.microsoft.com/office/powerpoint/2010/main" val="2109261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SCDE Financial Update</a:t>
            </a:r>
            <a:endParaRPr lang="en-US" dirty="0"/>
          </a:p>
        </p:txBody>
      </p:sp>
      <p:sp>
        <p:nvSpPr>
          <p:cNvPr id="3" name="Content Placeholder 2"/>
          <p:cNvSpPr>
            <a:spLocks noGrp="1"/>
          </p:cNvSpPr>
          <p:nvPr>
            <p:ph idx="1"/>
          </p:nvPr>
        </p:nvSpPr>
        <p:spPr/>
        <p:txBody>
          <a:bodyPr/>
          <a:lstStyle/>
          <a:p>
            <a:r>
              <a:rPr lang="en-US" dirty="0" smtClean="0"/>
              <a:t>Grants </a:t>
            </a:r>
          </a:p>
          <a:p>
            <a:r>
              <a:rPr lang="en-US" dirty="0" smtClean="0"/>
              <a:t>Financial Services</a:t>
            </a:r>
          </a:p>
          <a:p>
            <a:r>
              <a:rPr lang="en-US" dirty="0"/>
              <a:t>Fiscal </a:t>
            </a:r>
            <a:r>
              <a:rPr lang="en-US" dirty="0" smtClean="0"/>
              <a:t>Practices</a:t>
            </a:r>
            <a:endParaRPr lang="en-US" dirty="0"/>
          </a:p>
          <a:p>
            <a:r>
              <a:rPr lang="en-US" dirty="0" smtClean="0"/>
              <a:t>ESSA Financial Transparency</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3355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92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352550"/>
            <a:ext cx="6781800" cy="857250"/>
          </a:xfrm>
        </p:spPr>
        <p:txBody>
          <a:bodyPr/>
          <a:lstStyle/>
          <a:p>
            <a:r>
              <a:rPr lang="en-US" dirty="0" smtClean="0"/>
              <a:t>Grants Update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7784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072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56" y="120254"/>
            <a:ext cx="6965245" cy="533400"/>
          </a:xfrm>
        </p:spPr>
        <p:txBody>
          <a:bodyPr>
            <a:noAutofit/>
          </a:bodyPr>
          <a:lstStyle/>
          <a:p>
            <a:r>
              <a:rPr lang="en-US" sz="3600" dirty="0" smtClean="0">
                <a:latin typeface="Times New Roman" panose="02020603050405020304" pitchFamily="18" charset="0"/>
                <a:cs typeface="Times New Roman" panose="02020603050405020304" pitchFamily="18" charset="0"/>
              </a:rPr>
              <a:t>GAPS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3897" y="1047750"/>
            <a:ext cx="8708646" cy="4229100"/>
          </a:xfrm>
        </p:spPr>
        <p:txBody>
          <a:bodyPr>
            <a:normAutofit fontScale="70000" lnSpcReduction="20000"/>
          </a:bodyPr>
          <a:lstStyle/>
          <a:p>
            <a:r>
              <a:rPr lang="en-US" sz="4400" dirty="0" smtClean="0">
                <a:solidFill>
                  <a:srgbClr val="FF0000"/>
                </a:solidFill>
                <a:latin typeface="Times New Roman" panose="02020603050405020304" pitchFamily="18" charset="0"/>
                <a:cs typeface="Times New Roman" panose="02020603050405020304" pitchFamily="18" charset="0"/>
              </a:rPr>
              <a:t>Final </a:t>
            </a:r>
            <a:r>
              <a:rPr lang="en-US" sz="4400" dirty="0">
                <a:solidFill>
                  <a:srgbClr val="FF0000"/>
                </a:solidFill>
                <a:latin typeface="Times New Roman" panose="02020603050405020304" pitchFamily="18" charset="0"/>
                <a:cs typeface="Times New Roman" panose="02020603050405020304" pitchFamily="18" charset="0"/>
              </a:rPr>
              <a:t>submission deadline for June 30, 20XX , Expenditures will always be August 15, 20XX, </a:t>
            </a:r>
            <a:r>
              <a:rPr lang="en-US" sz="4400" dirty="0">
                <a:latin typeface="Times New Roman" panose="02020603050405020304" pitchFamily="18" charset="0"/>
                <a:cs typeface="Times New Roman" panose="02020603050405020304" pitchFamily="18" charset="0"/>
              </a:rPr>
              <a:t>regardless of the award period of the grant and/or the day of the week that this date falls on.</a:t>
            </a:r>
          </a:p>
          <a:p>
            <a:pPr marL="0" lvl="1"/>
            <a:r>
              <a:rPr lang="en-US" sz="4400" b="1" dirty="0">
                <a:latin typeface="Times New Roman" panose="02020603050405020304" pitchFamily="18" charset="0"/>
                <a:cs typeface="Times New Roman" panose="02020603050405020304" pitchFamily="18" charset="0"/>
              </a:rPr>
              <a:t>Quarterly Expenditure Reporting Required </a:t>
            </a:r>
          </a:p>
          <a:p>
            <a:pPr marL="342900" lvl="1" indent="-342900">
              <a:buFontTx/>
              <a:buChar char="-"/>
            </a:pPr>
            <a:r>
              <a:rPr lang="en-US" sz="4400" dirty="0">
                <a:latin typeface="Times New Roman" panose="02020603050405020304" pitchFamily="18" charset="0"/>
                <a:cs typeface="Times New Roman" panose="02020603050405020304" pitchFamily="18" charset="0"/>
              </a:rPr>
              <a:t>Due by end of month following end of quarter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once</a:t>
            </a:r>
            <a:r>
              <a:rPr lang="en-US" sz="4400" dirty="0">
                <a:latin typeface="Times New Roman" panose="02020603050405020304" pitchFamily="18" charset="0"/>
                <a:cs typeface="Times New Roman" panose="02020603050405020304" pitchFamily="18" charset="0"/>
              </a:rPr>
              <a:t> budget has been approved</a:t>
            </a:r>
          </a:p>
          <a:p>
            <a:pPr marL="342900" lvl="1" indent="-342900">
              <a:buFontTx/>
              <a:buChar char="-"/>
            </a:pPr>
            <a:r>
              <a:rPr lang="en-US" sz="4400" dirty="0">
                <a:latin typeface="Times New Roman" panose="02020603050405020304" pitchFamily="18" charset="0"/>
                <a:cs typeface="Times New Roman" panose="02020603050405020304" pitchFamily="18" charset="0"/>
              </a:rPr>
              <a:t>If these aren’t submitted timely, risk assessment score will go up</a:t>
            </a:r>
          </a:p>
          <a:p>
            <a:endParaRPr lang="en-US" sz="7200" dirty="0"/>
          </a:p>
          <a:p>
            <a:endParaRPr lang="en-US" sz="4500" dirty="0" smtClean="0"/>
          </a:p>
          <a:p>
            <a:endParaRPr lang="en-US" dirty="0" smtClean="0"/>
          </a:p>
          <a:p>
            <a:endParaRPr lang="en-US" dirty="0"/>
          </a:p>
        </p:txBody>
      </p:sp>
      <p:sp>
        <p:nvSpPr>
          <p:cNvPr id="7" name="AutoShape 5" descr=" gif reaction yes mrw nodding GIF"/>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00396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Data</a:t>
            </a:r>
            <a:endParaRPr lang="en-US" dirty="0"/>
          </a:p>
        </p:txBody>
      </p:sp>
      <p:sp>
        <p:nvSpPr>
          <p:cNvPr id="3" name="Content Placeholder 2"/>
          <p:cNvSpPr>
            <a:spLocks noGrp="1"/>
          </p:cNvSpPr>
          <p:nvPr>
            <p:ph idx="1"/>
          </p:nvPr>
        </p:nvSpPr>
        <p:spPr/>
        <p:txBody>
          <a:bodyPr>
            <a:normAutofit lnSpcReduction="10000"/>
          </a:bodyPr>
          <a:lstStyle/>
          <a:p>
            <a:r>
              <a:rPr lang="en-US" dirty="0" smtClean="0"/>
              <a:t>Projected Weighted Pupil Units for FY 19 (local districts only)-997,545</a:t>
            </a:r>
          </a:p>
          <a:p>
            <a:r>
              <a:rPr lang="en-US" dirty="0" smtClean="0"/>
              <a:t>Estimated Base Student Cost -$3,018</a:t>
            </a:r>
          </a:p>
          <a:p>
            <a:r>
              <a:rPr lang="en-US" dirty="0" smtClean="0"/>
              <a:t>SCDE Requested BSC- $2,550</a:t>
            </a:r>
          </a:p>
          <a:p>
            <a:r>
              <a:rPr lang="en-US" dirty="0" smtClean="0"/>
              <a:t>Ways &amp; Means BSC- $2,425</a:t>
            </a:r>
          </a:p>
          <a:p>
            <a:r>
              <a:rPr lang="en-US" dirty="0" smtClean="0"/>
              <a:t>Estimated SE Average Teacher Salary-$52,152</a:t>
            </a:r>
          </a:p>
          <a:p>
            <a:endParaRPr lang="en-US" dirty="0"/>
          </a:p>
        </p:txBody>
      </p:sp>
    </p:spTree>
    <p:extLst>
      <p:ext uri="{BB962C8B-B14F-4D97-AF65-F5344CB8AC3E}">
        <p14:creationId xmlns:p14="http://schemas.microsoft.com/office/powerpoint/2010/main" val="433803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GAPS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r>
              <a:rPr lang="en-US" sz="7200" b="1" dirty="0">
                <a:latin typeface="Times New Roman" panose="02020603050405020304" pitchFamily="18" charset="0"/>
                <a:cs typeface="Times New Roman" panose="02020603050405020304" pitchFamily="18" charset="0"/>
              </a:rPr>
              <a:t>Budget amendments must be submitted prior to expenditures being obligated – federal regulations state that expenditures must be approved prior to obligation.  If not, you’re out of federal compliance.</a:t>
            </a:r>
          </a:p>
          <a:p>
            <a:r>
              <a:rPr lang="en-US" sz="7200" b="1" dirty="0">
                <a:latin typeface="Times New Roman" panose="02020603050405020304" pitchFamily="18" charset="0"/>
                <a:cs typeface="Times New Roman" panose="02020603050405020304" pitchFamily="18" charset="0"/>
              </a:rPr>
              <a:t>Please Note: </a:t>
            </a:r>
            <a:r>
              <a:rPr lang="en-US" sz="7200" dirty="0">
                <a:latin typeface="Times New Roman" panose="02020603050405020304" pitchFamily="18" charset="0"/>
                <a:cs typeface="Times New Roman" panose="02020603050405020304" pitchFamily="18" charset="0"/>
              </a:rPr>
              <a:t>General deadline for budget amendments is three weeks prior to end of expenditure period unless noted differently in GAN.  </a:t>
            </a:r>
          </a:p>
          <a:p>
            <a:pPr lvl="1"/>
            <a:endParaRPr lang="en-US" sz="7200" dirty="0">
              <a:latin typeface="Times New Roman" panose="02020603050405020304" pitchFamily="18" charset="0"/>
              <a:cs typeface="Times New Roman" panose="02020603050405020304" pitchFamily="18" charset="0"/>
            </a:endParaRPr>
          </a:p>
          <a:p>
            <a:pPr lvl="1"/>
            <a:r>
              <a:rPr lang="en-US" sz="7200" u="sng" dirty="0">
                <a:latin typeface="Times New Roman" panose="02020603050405020304" pitchFamily="18" charset="0"/>
                <a:cs typeface="Times New Roman" panose="02020603050405020304" pitchFamily="18" charset="0"/>
              </a:rPr>
              <a:t>General Due Dates</a:t>
            </a:r>
          </a:p>
          <a:p>
            <a:pPr marL="800100" lvl="1"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7/1/17 – 9/30/17        </a:t>
            </a:r>
            <a:r>
              <a:rPr lang="en-US" sz="7200" strike="sngStrike" dirty="0">
                <a:latin typeface="Times New Roman" panose="02020603050405020304" pitchFamily="18" charset="0"/>
                <a:cs typeface="Times New Roman" panose="02020603050405020304" pitchFamily="18" charset="0"/>
              </a:rPr>
              <a:t>Due 10/31/17</a:t>
            </a:r>
            <a:r>
              <a:rPr lang="en-US" sz="7200" dirty="0">
                <a:latin typeface="Times New Roman" panose="02020603050405020304" pitchFamily="18" charset="0"/>
                <a:cs typeface="Times New Roman" panose="02020603050405020304" pitchFamily="18" charset="0"/>
              </a:rPr>
              <a:t>  </a:t>
            </a:r>
            <a:r>
              <a:rPr lang="en-US" sz="7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11/10/17</a:t>
            </a:r>
          </a:p>
          <a:p>
            <a:pPr marL="800100" lvl="1"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10/1/17 – 12/31/17     </a:t>
            </a:r>
            <a:r>
              <a:rPr lang="en-US" sz="7200" strike="sngStrike" dirty="0">
                <a:latin typeface="Times New Roman" panose="02020603050405020304" pitchFamily="18" charset="0"/>
                <a:cs typeface="Times New Roman" panose="02020603050405020304" pitchFamily="18" charset="0"/>
              </a:rPr>
              <a:t>Due 1/31/18</a:t>
            </a:r>
            <a:r>
              <a:rPr lang="en-US" sz="7200" dirty="0">
                <a:latin typeface="Times New Roman" panose="02020603050405020304" pitchFamily="18" charset="0"/>
                <a:cs typeface="Times New Roman" panose="02020603050405020304" pitchFamily="18" charset="0"/>
              </a:rPr>
              <a:t>  </a:t>
            </a:r>
            <a:r>
              <a:rPr lang="en-US" sz="7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2/10/18</a:t>
            </a:r>
            <a:endParaRPr lang="en-US" sz="7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1/1/18 – 3/31/18         </a:t>
            </a:r>
            <a:r>
              <a:rPr lang="en-US" sz="7200" strike="sngStrike" dirty="0">
                <a:latin typeface="Times New Roman" panose="02020603050405020304" pitchFamily="18" charset="0"/>
                <a:cs typeface="Times New Roman" panose="02020603050405020304" pitchFamily="18" charset="0"/>
              </a:rPr>
              <a:t>Due 4/30/18</a:t>
            </a:r>
            <a:r>
              <a:rPr lang="en-US" sz="7200" dirty="0">
                <a:latin typeface="Times New Roman" panose="02020603050405020304" pitchFamily="18" charset="0"/>
                <a:cs typeface="Times New Roman" panose="02020603050405020304" pitchFamily="18" charset="0"/>
              </a:rPr>
              <a:t>  </a:t>
            </a:r>
            <a:r>
              <a:rPr lang="en-US" sz="7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5/10/18</a:t>
            </a:r>
            <a:endParaRPr lang="en-US" sz="7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4/1/18 – 6/30/18        Due 8/15/18</a:t>
            </a:r>
          </a:p>
          <a:p>
            <a:pPr lvl="1"/>
            <a:endParaRPr lang="en-US" sz="7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4315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69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2" y="1200150"/>
            <a:ext cx="6781800" cy="857250"/>
          </a:xfrm>
        </p:spPr>
        <p:txBody>
          <a:bodyPr/>
          <a:lstStyle/>
          <a:p>
            <a:r>
              <a:rPr lang="en-US" dirty="0" smtClean="0"/>
              <a:t>Financial Services Update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24150"/>
            <a:ext cx="3438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098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Financial Services Deadlines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00151"/>
            <a:ext cx="8763000" cy="3394472"/>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April 4 	INITIAL MEMBERSHIP/ATTENDANCE 135 DAY </a:t>
            </a:r>
            <a:r>
              <a:rPr lang="en-US" dirty="0" smtClean="0">
                <a:latin typeface="Times New Roman" panose="02020603050405020304" pitchFamily="18" charset="0"/>
                <a:cs typeface="Times New Roman" panose="02020603050405020304" pitchFamily="18" charset="0"/>
              </a:rPr>
              <a:t>				REPORT </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INITIAL STUDENT ACCOUNTABILITY 135 DAY REPORT </a:t>
            </a:r>
          </a:p>
          <a:p>
            <a:r>
              <a:rPr lang="en-US" dirty="0">
                <a:latin typeface="Times New Roman" panose="02020603050405020304" pitchFamily="18" charset="0"/>
                <a:cs typeface="Times New Roman" panose="02020603050405020304" pitchFamily="18" charset="0"/>
              </a:rPr>
              <a:t>April 30 	PCS UPDATES FOR 135 DAY FUNDING ($) </a:t>
            </a:r>
          </a:p>
          <a:p>
            <a:r>
              <a:rPr lang="en-US" dirty="0">
                <a:latin typeface="Times New Roman" panose="02020603050405020304" pitchFamily="18" charset="0"/>
                <a:cs typeface="Times New Roman" panose="02020603050405020304" pitchFamily="18" charset="0"/>
              </a:rPr>
              <a:t>April 30 	MEMBERSHIP/ATTENDANCE CERTIFY 135 </a:t>
            </a:r>
            <a:r>
              <a:rPr lang="en-US" dirty="0" smtClean="0">
                <a:latin typeface="Times New Roman" panose="02020603050405020304" pitchFamily="18" charset="0"/>
                <a:cs typeface="Times New Roman" panose="02020603050405020304" pitchFamily="18" charset="0"/>
              </a:rPr>
              <a:t>DAY REPORT                </a:t>
            </a:r>
            <a:r>
              <a:rPr lang="en-US" dirty="0">
                <a:latin typeface="Times New Roman" panose="02020603050405020304" pitchFamily="18" charset="0"/>
                <a:cs typeface="Times New Roman" panose="02020603050405020304" pitchFamily="18" charset="0"/>
              </a:rPr>
              <a:t>		($) STUDENT ACCOUNTABILITY CERTIFY 135 DAY 			</a:t>
            </a:r>
            <a:r>
              <a:rPr lang="en-US" dirty="0" smtClean="0">
                <a:latin typeface="Times New Roman" panose="02020603050405020304" pitchFamily="18" charset="0"/>
                <a:cs typeface="Times New Roman" panose="02020603050405020304" pitchFamily="18" charset="0"/>
              </a:rPr>
              <a:t>REPORT </a:t>
            </a:r>
            <a:r>
              <a:rPr lang="en-US" dirty="0">
                <a:latin typeface="Times New Roman" panose="02020603050405020304" pitchFamily="18" charset="0"/>
                <a:cs typeface="Times New Roman" panose="02020603050405020304" pitchFamily="18" charset="0"/>
              </a:rPr>
              <a:t>($) HOME INSTRUCTION REPORT ($) </a:t>
            </a:r>
          </a:p>
          <a:p>
            <a:r>
              <a:rPr lang="en-US" dirty="0">
                <a:latin typeface="Times New Roman" panose="02020603050405020304" pitchFamily="18" charset="0"/>
                <a:cs typeface="Times New Roman" panose="02020603050405020304" pitchFamily="18" charset="0"/>
              </a:rPr>
              <a:t>June 29 	FINAL CHANGES TO PCS/ TECHNOLOGY PROFICIENCY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FY 17-18 </a:t>
            </a:r>
          </a:p>
          <a:p>
            <a:r>
              <a:rPr lang="en-US" dirty="0">
                <a:latin typeface="Times New Roman" panose="02020603050405020304" pitchFamily="18" charset="0"/>
                <a:cs typeface="Times New Roman" panose="02020603050405020304" pitchFamily="18" charset="0"/>
              </a:rPr>
              <a:t>June 29 	FUNDING FLEXIBILITY FORM 2017-18</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586" y="4095750"/>
            <a:ext cx="35623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84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85750"/>
            <a:ext cx="7010400" cy="645319"/>
          </a:xfrm>
          <a:solidFill>
            <a:schemeClr val="bg1">
              <a:lumMod val="50000"/>
            </a:schemeClr>
          </a:solidFill>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2000" dirty="0" smtClean="0">
                <a:latin typeface="Times New Roman" panose="02020603050405020304" pitchFamily="18" charset="0"/>
                <a:cs typeface="Times New Roman" panose="02020603050405020304" pitchFamily="18" charset="0"/>
              </a:rPr>
              <a:t>Certification Portal System and Professional Certified Staff System </a:t>
            </a:r>
            <a:endParaRPr lang="en-US" sz="2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1200150"/>
            <a:ext cx="8839200" cy="3733800"/>
          </a:xfrm>
        </p:spPr>
        <p:txBody>
          <a:bodyPr>
            <a:noAutofit/>
          </a:bodyPr>
          <a:lstStyle/>
          <a:p>
            <a:pPr algn="l"/>
            <a:r>
              <a:rPr lang="en-US" sz="1800" dirty="0" smtClean="0">
                <a:solidFill>
                  <a:schemeClr val="tx1"/>
                </a:solidFill>
                <a:latin typeface="Georgia" panose="02040502050405020303" pitchFamily="18" charset="0"/>
                <a:cs typeface="Times New Roman" panose="02020603050405020304" pitchFamily="18" charset="0"/>
              </a:rPr>
              <a:t>The SDE has entered into a contract with Mainstream Technologies, Inc., based out of Little Rock, Arkansas to create and implement a new web application titled Professional Certification and Compensation System (PCCS), enabling  both systems to merge as one. </a:t>
            </a:r>
          </a:p>
          <a:p>
            <a:pPr algn="l"/>
            <a:r>
              <a:rPr lang="en-US" sz="1800" dirty="0" smtClean="0">
                <a:solidFill>
                  <a:schemeClr val="tx1"/>
                </a:solidFill>
                <a:latin typeface="Georgia" panose="02040502050405020303" pitchFamily="18" charset="0"/>
                <a:cs typeface="Times New Roman" panose="02020603050405020304" pitchFamily="18" charset="0"/>
              </a:rPr>
              <a:t>Estimated completion timeline is 2 years.</a:t>
            </a:r>
          </a:p>
          <a:p>
            <a:pPr algn="l"/>
            <a:r>
              <a:rPr lang="en-US" sz="1800" dirty="0" smtClean="0">
                <a:solidFill>
                  <a:schemeClr val="tx1"/>
                </a:solidFill>
                <a:latin typeface="Georgia" panose="02040502050405020303" pitchFamily="18" charset="0"/>
                <a:cs typeface="Times New Roman" panose="02020603050405020304" pitchFamily="18" charset="0"/>
              </a:rPr>
              <a:t>	Built Wire Frames</a:t>
            </a:r>
          </a:p>
          <a:p>
            <a:pPr lvl="0" algn="l"/>
            <a:r>
              <a:rPr lang="en-US" sz="1800" dirty="0" smtClean="0">
                <a:solidFill>
                  <a:schemeClr val="tx1"/>
                </a:solidFill>
                <a:latin typeface="Georgia" panose="02040502050405020303" pitchFamily="18" charset="0"/>
              </a:rPr>
              <a:t>	SLED </a:t>
            </a:r>
            <a:r>
              <a:rPr lang="en-US" sz="1800" dirty="0">
                <a:solidFill>
                  <a:schemeClr val="tx1"/>
                </a:solidFill>
                <a:latin typeface="Georgia" panose="02040502050405020303" pitchFamily="18" charset="0"/>
              </a:rPr>
              <a:t>regarding receiving background check data </a:t>
            </a:r>
            <a:r>
              <a:rPr lang="en-US" sz="1800" dirty="0" smtClean="0">
                <a:solidFill>
                  <a:schemeClr val="tx1"/>
                </a:solidFill>
                <a:latin typeface="Georgia" panose="02040502050405020303" pitchFamily="18" charset="0"/>
              </a:rPr>
              <a:t>electronically</a:t>
            </a:r>
            <a:endParaRPr lang="en-US" sz="1800" dirty="0">
              <a:solidFill>
                <a:schemeClr val="tx1"/>
              </a:solidFill>
              <a:latin typeface="Georgia" panose="02040502050405020303" pitchFamily="18" charset="0"/>
            </a:endParaRPr>
          </a:p>
          <a:p>
            <a:pPr marL="0" lvl="1" algn="l"/>
            <a:r>
              <a:rPr lang="en-US" sz="1800" dirty="0" smtClean="0">
                <a:solidFill>
                  <a:schemeClr val="tx1"/>
                </a:solidFill>
                <a:latin typeface="Georgia" panose="02040502050405020303" pitchFamily="18" charset="0"/>
              </a:rPr>
              <a:t>	Compensation </a:t>
            </a:r>
            <a:r>
              <a:rPr lang="en-US" sz="1800" dirty="0">
                <a:solidFill>
                  <a:schemeClr val="tx1"/>
                </a:solidFill>
                <a:latin typeface="Georgia" panose="02040502050405020303" pitchFamily="18" charset="0"/>
              </a:rPr>
              <a:t>Salary Schedule </a:t>
            </a:r>
            <a:r>
              <a:rPr lang="en-US" sz="1800" dirty="0" smtClean="0">
                <a:solidFill>
                  <a:schemeClr val="tx1"/>
                </a:solidFill>
                <a:latin typeface="Georgia" panose="02040502050405020303" pitchFamily="18" charset="0"/>
              </a:rPr>
              <a:t>process </a:t>
            </a:r>
            <a:endParaRPr lang="en-US" sz="1800" dirty="0">
              <a:solidFill>
                <a:schemeClr val="tx1"/>
              </a:solidFill>
              <a:latin typeface="Georgia" panose="02040502050405020303" pitchFamily="18" charset="0"/>
            </a:endParaRPr>
          </a:p>
          <a:p>
            <a:pPr marL="0" lvl="1" algn="l"/>
            <a:r>
              <a:rPr lang="en-US" sz="1800" dirty="0" smtClean="0">
                <a:solidFill>
                  <a:schemeClr val="tx1"/>
                </a:solidFill>
                <a:latin typeface="Georgia" panose="02040502050405020303" pitchFamily="18" charset="0"/>
              </a:rPr>
              <a:t>	User </a:t>
            </a:r>
            <a:r>
              <a:rPr lang="en-US" sz="1800" dirty="0">
                <a:solidFill>
                  <a:schemeClr val="tx1"/>
                </a:solidFill>
                <a:latin typeface="Georgia" panose="02040502050405020303" pitchFamily="18" charset="0"/>
              </a:rPr>
              <a:t>Testing </a:t>
            </a:r>
            <a:r>
              <a:rPr lang="en-US" sz="1800" dirty="0" smtClean="0">
                <a:solidFill>
                  <a:schemeClr val="tx1"/>
                </a:solidFill>
                <a:latin typeface="Georgia" panose="02040502050405020303" pitchFamily="18" charset="0"/>
              </a:rPr>
              <a:t>site</a:t>
            </a:r>
            <a:endParaRPr lang="en-US" sz="1800" dirty="0">
              <a:solidFill>
                <a:schemeClr val="tx1"/>
              </a:solidFill>
              <a:latin typeface="Georgia" panose="02040502050405020303" pitchFamily="18" charset="0"/>
            </a:endParaRPr>
          </a:p>
          <a:p>
            <a:pPr marL="0" lvl="1" algn="l"/>
            <a:r>
              <a:rPr lang="en-US" sz="1800" dirty="0" smtClean="0">
                <a:solidFill>
                  <a:schemeClr val="tx1"/>
                </a:solidFill>
                <a:latin typeface="Georgia" panose="02040502050405020303" pitchFamily="18" charset="0"/>
              </a:rPr>
              <a:t>	Pilot </a:t>
            </a:r>
            <a:r>
              <a:rPr lang="en-US" sz="1800" dirty="0">
                <a:solidFill>
                  <a:schemeClr val="tx1"/>
                </a:solidFill>
                <a:latin typeface="Georgia" panose="02040502050405020303" pitchFamily="18" charset="0"/>
              </a:rPr>
              <a:t>School Districts to review the wireframes for entry staff and salary </a:t>
            </a:r>
            <a:r>
              <a:rPr lang="en-US" sz="1800" dirty="0" smtClean="0">
                <a:solidFill>
                  <a:schemeClr val="tx1"/>
                </a:solidFill>
                <a:latin typeface="Georgia" panose="02040502050405020303" pitchFamily="18" charset="0"/>
              </a:rPr>
              <a:t>data</a:t>
            </a:r>
          </a:p>
          <a:p>
            <a:pPr marL="0" lvl="1" algn="l"/>
            <a:r>
              <a:rPr lang="en-US" sz="1800" dirty="0" smtClean="0">
                <a:solidFill>
                  <a:schemeClr val="tx1"/>
                </a:solidFill>
                <a:latin typeface="Georgia" panose="02040502050405020303" pitchFamily="18" charset="0"/>
              </a:rPr>
              <a:t>	April 12, 2018  </a:t>
            </a:r>
            <a:endParaRPr lang="en-US" sz="1800" dirty="0">
              <a:solidFill>
                <a:schemeClr val="tx1"/>
              </a:solidFill>
              <a:latin typeface="Georgia" panose="02040502050405020303" pitchFamily="18" charset="0"/>
            </a:endParaRPr>
          </a:p>
          <a:p>
            <a:pPr algn="l"/>
            <a:r>
              <a:rPr lang="en-US" sz="1800" dirty="0" smtClean="0">
                <a:solidFill>
                  <a:schemeClr val="tx1"/>
                </a:solidFill>
                <a:latin typeface="Georgia" panose="02040502050405020303" pitchFamily="18" charset="0"/>
              </a:rPr>
              <a:t>	Existing </a:t>
            </a:r>
            <a:r>
              <a:rPr lang="en-US" sz="1800" dirty="0">
                <a:solidFill>
                  <a:schemeClr val="tx1"/>
                </a:solidFill>
                <a:latin typeface="Georgia" panose="02040502050405020303" pitchFamily="18" charset="0"/>
              </a:rPr>
              <a:t>unique ID </a:t>
            </a:r>
            <a:endParaRPr lang="en-US" sz="1800" dirty="0" smtClean="0">
              <a:solidFill>
                <a:schemeClr val="tx1"/>
              </a:solidFill>
              <a:latin typeface="Georgia" panose="02040502050405020303" pitchFamily="18" charset="0"/>
              <a:cs typeface="Times New Roman" panose="02020603050405020304" pitchFamily="18" charset="0"/>
            </a:endParaRPr>
          </a:p>
          <a:p>
            <a:pPr algn="l"/>
            <a:endParaRPr lang="en-US" sz="2400" dirty="0" smtClean="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endParaRPr>
          </a:p>
        </p:txBody>
      </p:sp>
    </p:spTree>
    <p:extLst>
      <p:ext uri="{BB962C8B-B14F-4D97-AF65-F5344CB8AC3E}">
        <p14:creationId xmlns:p14="http://schemas.microsoft.com/office/powerpoint/2010/main" val="683745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057401"/>
            <a:ext cx="6934200" cy="1573475"/>
          </a:xfrm>
        </p:spPr>
        <p:txBody>
          <a:bodyPr>
            <a:normAutofit/>
          </a:bodyPr>
          <a:lstStyle/>
          <a:p>
            <a:r>
              <a:rPr lang="en-US" sz="3200" dirty="0"/>
              <a:t>Statewide Program on District Fiscal Practices and Budgetary Conditions</a:t>
            </a:r>
          </a:p>
        </p:txBody>
      </p:sp>
      <p:sp>
        <p:nvSpPr>
          <p:cNvPr id="3" name="Subtitle 2"/>
          <p:cNvSpPr>
            <a:spLocks noGrp="1"/>
          </p:cNvSpPr>
          <p:nvPr>
            <p:ph type="subTitle" idx="1"/>
          </p:nvPr>
        </p:nvSpPr>
        <p:spPr>
          <a:xfrm>
            <a:off x="1295400" y="3600450"/>
            <a:ext cx="6629400" cy="685800"/>
          </a:xfrm>
        </p:spPr>
        <p:txBody>
          <a:bodyPr>
            <a:normAutofit fontScale="77500" lnSpcReduction="20000"/>
          </a:bodyPr>
          <a:lstStyle/>
          <a:p>
            <a:r>
              <a:rPr lang="en-US" dirty="0"/>
              <a:t>Act 23 of 2017, S.C. Code Ann. § 59-20-90 (2017)</a:t>
            </a:r>
          </a:p>
        </p:txBody>
      </p:sp>
    </p:spTree>
    <p:extLst>
      <p:ext uri="{BB962C8B-B14F-4D97-AF65-F5344CB8AC3E}">
        <p14:creationId xmlns:p14="http://schemas.microsoft.com/office/powerpoint/2010/main" val="3507679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Legislative Mandate</a:t>
            </a:r>
            <a:br>
              <a:rPr lang="en-US" b="1" dirty="0"/>
            </a:br>
            <a:endParaRPr lang="en-US" dirty="0"/>
          </a:p>
        </p:txBody>
      </p:sp>
      <p:sp>
        <p:nvSpPr>
          <p:cNvPr id="3" name="Content Placeholder 2"/>
          <p:cNvSpPr>
            <a:spLocks noGrp="1"/>
          </p:cNvSpPr>
          <p:nvPr>
            <p:ph idx="1"/>
          </p:nvPr>
        </p:nvSpPr>
        <p:spPr>
          <a:xfrm>
            <a:off x="152400" y="1085850"/>
            <a:ext cx="8762999" cy="2702859"/>
          </a:xfrm>
        </p:spPr>
        <p:txBody>
          <a:bodyPr>
            <a:normAutofit fontScale="62500" lnSpcReduction="20000"/>
          </a:bodyPr>
          <a:lstStyle/>
          <a:p>
            <a:endParaRPr lang="en-US" dirty="0" smtClean="0"/>
          </a:p>
          <a:p>
            <a:r>
              <a:rPr lang="en-US" sz="2900" dirty="0"/>
              <a:t>On May 9, 2017, Governor McMaster approved the Act 23, which directs the South Carolina Department of Education (SCDE) to develop and adopt a statewide program on fiscal practices and budgetary conditions.</a:t>
            </a:r>
          </a:p>
          <a:p>
            <a:r>
              <a:rPr lang="en-US" sz="2900" dirty="0"/>
              <a:t> </a:t>
            </a:r>
            <a:r>
              <a:rPr lang="en-US" sz="2900" dirty="0" smtClean="0"/>
              <a:t>The </a:t>
            </a:r>
            <a:r>
              <a:rPr lang="en-US" sz="2900" dirty="0"/>
              <a:t>State Department of Education shall work with district superintendents and finance officers to develop and adopt a statewide program with guidelines for:</a:t>
            </a:r>
          </a:p>
          <a:p>
            <a:pPr lvl="0"/>
            <a:r>
              <a:rPr lang="en-US" sz="2900" dirty="0"/>
              <a:t>identifying fiscal practices and budgetary conditions that, if uncorrected, could compromise the fiscal integrity of a school district; and</a:t>
            </a:r>
          </a:p>
          <a:p>
            <a:r>
              <a:rPr lang="en-US" sz="2900" dirty="0"/>
              <a:t>(2) advising a district identified under item (1) to take appropriate corrective actions</a:t>
            </a:r>
            <a:r>
              <a:rPr lang="en-US" sz="2900" dirty="0" smtClean="0"/>
              <a:t>.</a:t>
            </a:r>
          </a:p>
          <a:p>
            <a:r>
              <a:rPr lang="en-US" sz="2900" dirty="0"/>
              <a:t>S.C. Code Ann. § 59-20-90(A) (2017). </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86150"/>
            <a:ext cx="2286000" cy="139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488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Legislative Mandate</a:t>
            </a:r>
            <a:br>
              <a:rPr lang="en-US" b="1" dirty="0"/>
            </a:br>
            <a:endParaRPr lang="en-US" dirty="0"/>
          </a:p>
        </p:txBody>
      </p:sp>
      <p:sp>
        <p:nvSpPr>
          <p:cNvPr id="3" name="Content Placeholder 2"/>
          <p:cNvSpPr>
            <a:spLocks noGrp="1"/>
          </p:cNvSpPr>
          <p:nvPr>
            <p:ph idx="1"/>
          </p:nvPr>
        </p:nvSpPr>
        <p:spPr>
          <a:xfrm>
            <a:off x="76200" y="1047750"/>
            <a:ext cx="8991600" cy="2702859"/>
          </a:xfrm>
        </p:spPr>
        <p:txBody>
          <a:bodyPr>
            <a:normAutofit fontScale="85000" lnSpcReduction="10000"/>
          </a:bodyPr>
          <a:lstStyle/>
          <a:p>
            <a:r>
              <a:rPr lang="en-US" dirty="0"/>
              <a:t>The State Board of Education (SBE) is directed to promulgate regulations on the statute. S.C. Code Ann. § 59-20-90(B) (2017). </a:t>
            </a:r>
          </a:p>
          <a:p>
            <a:r>
              <a:rPr lang="en-US" dirty="0" smtClean="0"/>
              <a:t>Section </a:t>
            </a:r>
            <a:r>
              <a:rPr lang="en-US" dirty="0"/>
              <a:t>§ 59-20-90 </a:t>
            </a:r>
            <a:r>
              <a:rPr lang="en-US" u="sng" dirty="0"/>
              <a:t>applies to all South Carolina school districts, including the South Carolina Public Charter School Districts. Section § 59-20-95 applies to state agencies that are also local education agencies</a:t>
            </a:r>
            <a:r>
              <a:rPr lang="en-US" dirty="0"/>
              <a:t>. </a:t>
            </a:r>
          </a:p>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67239"/>
            <a:ext cx="3286125"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10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6965245" cy="901864"/>
          </a:xfrm>
        </p:spPr>
        <p:txBody>
          <a:bodyPr>
            <a:noAutofit/>
          </a:bodyPr>
          <a:lstStyle/>
          <a:p>
            <a:r>
              <a:rPr lang="en-US" sz="3200" b="1" i="1" dirty="0"/>
              <a:t>Escalating Levels of Concern</a:t>
            </a:r>
            <a:r>
              <a:rPr lang="en-US" sz="3200" b="1" dirty="0"/>
              <a:t/>
            </a:r>
            <a:br>
              <a:rPr lang="en-US" sz="3200" b="1" dirty="0"/>
            </a:br>
            <a:endParaRPr lang="en-US" sz="3200" dirty="0"/>
          </a:p>
        </p:txBody>
      </p:sp>
      <p:sp>
        <p:nvSpPr>
          <p:cNvPr id="3" name="Content Placeholder 2"/>
          <p:cNvSpPr>
            <a:spLocks noGrp="1"/>
          </p:cNvSpPr>
          <p:nvPr>
            <p:ph idx="1"/>
          </p:nvPr>
        </p:nvSpPr>
        <p:spPr>
          <a:xfrm>
            <a:off x="1447800" y="819150"/>
            <a:ext cx="7238999" cy="2702859"/>
          </a:xfrm>
        </p:spPr>
        <p:txBody>
          <a:bodyPr/>
          <a:lstStyle/>
          <a:p>
            <a:r>
              <a:rPr lang="en-US" sz="2000" dirty="0"/>
              <a:t>The statute identifies three “</a:t>
            </a:r>
            <a:r>
              <a:rPr lang="en-US" sz="2000" u="sng" dirty="0"/>
              <a:t>escalating</a:t>
            </a:r>
            <a:r>
              <a:rPr lang="en-US" sz="2000" dirty="0"/>
              <a:t> levels of fiscal and budgetary concern” that must be defined in the statewide program:</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907220950"/>
              </p:ext>
            </p:extLst>
          </p:nvPr>
        </p:nvGraphicFramePr>
        <p:xfrm>
          <a:off x="914400" y="1657350"/>
          <a:ext cx="73152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26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07" y="895350"/>
            <a:ext cx="8991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450"/>
            <a:ext cx="67786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289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u="sng" dirty="0" smtClean="0"/>
              <a:t>The FY2017 Results:  Maintaining </a:t>
            </a:r>
            <a:r>
              <a:rPr lang="en-US" sz="3200" i="1" u="sng" dirty="0"/>
              <a:t>general reserve </a:t>
            </a:r>
            <a:r>
              <a:rPr lang="en-US" sz="3200" i="1" u="sng" dirty="0" smtClean="0"/>
              <a:t>funds </a:t>
            </a:r>
            <a:endParaRPr lang="en-US" sz="3200" i="1" dirty="0"/>
          </a:p>
        </p:txBody>
      </p:sp>
      <p:sp>
        <p:nvSpPr>
          <p:cNvPr id="3" name="Content Placeholder 2"/>
          <p:cNvSpPr>
            <a:spLocks noGrp="1"/>
          </p:cNvSpPr>
          <p:nvPr>
            <p:ph idx="1"/>
          </p:nvPr>
        </p:nvSpPr>
        <p:spPr/>
        <p:txBody>
          <a:bodyPr>
            <a:normAutofit fontScale="70000" lnSpcReduction="20000"/>
          </a:bodyPr>
          <a:lstStyle/>
          <a:p>
            <a:pPr lvl="0"/>
            <a:r>
              <a:rPr lang="en-US" dirty="0" smtClean="0"/>
              <a:t>Average Fund Balance </a:t>
            </a:r>
            <a:r>
              <a:rPr lang="en-US" b="1" dirty="0" smtClean="0"/>
              <a:t>21.50%</a:t>
            </a:r>
          </a:p>
          <a:p>
            <a:pPr lvl="0"/>
            <a:r>
              <a:rPr lang="en-US" dirty="0" smtClean="0"/>
              <a:t>Lowest Fund Balance  </a:t>
            </a:r>
            <a:r>
              <a:rPr lang="en-US" b="1" dirty="0" smtClean="0">
                <a:solidFill>
                  <a:srgbClr val="FF0000"/>
                </a:solidFill>
              </a:rPr>
              <a:t>(1.57%)</a:t>
            </a:r>
          </a:p>
          <a:p>
            <a:pPr lvl="0"/>
            <a:r>
              <a:rPr lang="en-US" dirty="0" smtClean="0"/>
              <a:t>Highest Fund Balance </a:t>
            </a:r>
            <a:r>
              <a:rPr lang="en-US" b="1" dirty="0" smtClean="0"/>
              <a:t>59.13%</a:t>
            </a:r>
            <a:r>
              <a:rPr lang="en-US" dirty="0" smtClean="0"/>
              <a:t> </a:t>
            </a:r>
          </a:p>
          <a:p>
            <a:pPr lvl="0"/>
            <a:r>
              <a:rPr lang="en-US" dirty="0" smtClean="0"/>
              <a:t>8 Districts below </a:t>
            </a:r>
            <a:r>
              <a:rPr lang="en-US" b="1" dirty="0" smtClean="0"/>
              <a:t>8.33%</a:t>
            </a:r>
          </a:p>
          <a:p>
            <a:pPr lvl="0"/>
            <a:r>
              <a:rPr lang="en-US" b="1" dirty="0" smtClean="0"/>
              <a:t>2 Districts at 8.45% &amp; 8.50%</a:t>
            </a:r>
          </a:p>
          <a:p>
            <a:pPr lvl="0"/>
            <a:r>
              <a:rPr lang="en-US" dirty="0" smtClean="0"/>
              <a:t>15 districts at </a:t>
            </a:r>
            <a:r>
              <a:rPr lang="en-US" b="1" dirty="0" smtClean="0"/>
              <a:t>10.00%</a:t>
            </a:r>
            <a:r>
              <a:rPr lang="en-US" dirty="0" smtClean="0"/>
              <a:t> or below</a:t>
            </a:r>
          </a:p>
          <a:p>
            <a:pPr lvl="0"/>
            <a:r>
              <a:rPr lang="en-US" dirty="0" smtClean="0"/>
              <a:t>54 districts at </a:t>
            </a:r>
            <a:r>
              <a:rPr lang="en-US" b="1" dirty="0" smtClean="0"/>
              <a:t>16.66%</a:t>
            </a:r>
            <a:r>
              <a:rPr lang="en-US" dirty="0" smtClean="0"/>
              <a:t> or above</a:t>
            </a:r>
          </a:p>
          <a:p>
            <a:pPr lvl="0"/>
            <a:r>
              <a:rPr lang="en-US" dirty="0" smtClean="0"/>
              <a:t>25 districts at </a:t>
            </a:r>
            <a:r>
              <a:rPr lang="en-US" b="1" dirty="0" smtClean="0"/>
              <a:t>24.99%</a:t>
            </a:r>
            <a:r>
              <a:rPr lang="en-US" dirty="0" smtClean="0"/>
              <a:t> or above</a:t>
            </a:r>
          </a:p>
          <a:p>
            <a:pPr lvl="0"/>
            <a:r>
              <a:rPr lang="en-US" dirty="0" smtClean="0"/>
              <a:t>11 districts at </a:t>
            </a:r>
            <a:r>
              <a:rPr lang="en-US" b="1" dirty="0" smtClean="0"/>
              <a:t>33.32%</a:t>
            </a:r>
            <a:r>
              <a:rPr lang="en-US" dirty="0" smtClean="0"/>
              <a:t> or above</a:t>
            </a:r>
          </a:p>
          <a:p>
            <a:pPr marL="0" lvl="0" indent="0">
              <a:buNone/>
            </a:pPr>
            <a:endParaRPr lang="en-US" dirty="0"/>
          </a:p>
        </p:txBody>
      </p:sp>
      <p:sp>
        <p:nvSpPr>
          <p:cNvPr id="4" name="Up Arrow 3"/>
          <p:cNvSpPr/>
          <p:nvPr/>
        </p:nvSpPr>
        <p:spPr>
          <a:xfrm>
            <a:off x="4328198" y="1246174"/>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4328198" y="1601381"/>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4346713" y="1932651"/>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3657600" y="2266950"/>
            <a:ext cx="213398"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4327175" y="2919712"/>
            <a:ext cx="198101"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a:off x="4346713" y="3638550"/>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4350026" y="3950599"/>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8070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7481"/>
            <a:ext cx="1805055" cy="101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triped Right Arrow 15"/>
          <p:cNvSpPr/>
          <p:nvPr/>
        </p:nvSpPr>
        <p:spPr>
          <a:xfrm>
            <a:off x="4373899" y="2642896"/>
            <a:ext cx="350501" cy="812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Up Arrow 20"/>
          <p:cNvSpPr/>
          <p:nvPr/>
        </p:nvSpPr>
        <p:spPr>
          <a:xfrm>
            <a:off x="4350026" y="3257550"/>
            <a:ext cx="152400" cy="152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932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p:cTn id="40" dur="1000" fill="hold"/>
                                        <p:tgtEl>
                                          <p:spTgt spid="2052"/>
                                        </p:tgtEl>
                                        <p:attrNameLst>
                                          <p:attrName>ppt_w</p:attrName>
                                        </p:attrNameLst>
                                      </p:cBhvr>
                                      <p:tavLst>
                                        <p:tav tm="0">
                                          <p:val>
                                            <p:fltVal val="0"/>
                                          </p:val>
                                        </p:tav>
                                        <p:tav tm="100000">
                                          <p:val>
                                            <p:strVal val="#ppt_w"/>
                                          </p:val>
                                        </p:tav>
                                      </p:tavLst>
                                    </p:anim>
                                    <p:anim calcmode="lin" valueType="num">
                                      <p:cBhvr>
                                        <p:cTn id="41" dur="1000" fill="hold"/>
                                        <p:tgtEl>
                                          <p:spTgt spid="2052"/>
                                        </p:tgtEl>
                                        <p:attrNameLst>
                                          <p:attrName>ppt_h</p:attrName>
                                        </p:attrNameLst>
                                      </p:cBhvr>
                                      <p:tavLst>
                                        <p:tav tm="0">
                                          <p:val>
                                            <p:fltVal val="0"/>
                                          </p:val>
                                        </p:tav>
                                        <p:tav tm="100000">
                                          <p:val>
                                            <p:strVal val="#ppt_h"/>
                                          </p:val>
                                        </p:tav>
                                      </p:tavLst>
                                    </p:anim>
                                    <p:anim calcmode="lin" valueType="num">
                                      <p:cBhvr>
                                        <p:cTn id="42" dur="1000" fill="hold"/>
                                        <p:tgtEl>
                                          <p:spTgt spid="2052"/>
                                        </p:tgtEl>
                                        <p:attrNameLst>
                                          <p:attrName>style.rotation</p:attrName>
                                        </p:attrNameLst>
                                      </p:cBhvr>
                                      <p:tavLst>
                                        <p:tav tm="0">
                                          <p:val>
                                            <p:fltVal val="90"/>
                                          </p:val>
                                        </p:tav>
                                        <p:tav tm="100000">
                                          <p:val>
                                            <p:fltVal val="0"/>
                                          </p:val>
                                        </p:tav>
                                      </p:tavLst>
                                    </p:anim>
                                    <p:animEffect transition="in" filter="fade">
                                      <p:cBhvr>
                                        <p:cTn id="43" dur="1000"/>
                                        <p:tgtEl>
                                          <p:spTgt spid="205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(Ways &amp; Means)</a:t>
            </a:r>
            <a:endParaRPr lang="en-US" dirty="0"/>
          </a:p>
        </p:txBody>
      </p:sp>
      <p:sp>
        <p:nvSpPr>
          <p:cNvPr id="3" name="Content Placeholder 2"/>
          <p:cNvSpPr>
            <a:spLocks noGrp="1"/>
          </p:cNvSpPr>
          <p:nvPr>
            <p:ph idx="1"/>
          </p:nvPr>
        </p:nvSpPr>
        <p:spPr/>
        <p:txBody>
          <a:bodyPr>
            <a:normAutofit fontScale="92500"/>
          </a:bodyPr>
          <a:lstStyle/>
          <a:p>
            <a:r>
              <a:rPr lang="en-US" dirty="0" smtClean="0"/>
              <a:t>EFA Base Student Cost- $2,425</a:t>
            </a:r>
          </a:p>
          <a:p>
            <a:pPr lvl="2"/>
            <a:r>
              <a:rPr lang="en-US" dirty="0" smtClean="0"/>
              <a:t>District fully funds step increase</a:t>
            </a:r>
          </a:p>
          <a:p>
            <a:pPr lvl="2"/>
            <a:r>
              <a:rPr lang="en-US" dirty="0" smtClean="0"/>
              <a:t>$32 million added to EFA to accounted for increased WPU</a:t>
            </a:r>
          </a:p>
          <a:p>
            <a:r>
              <a:rPr lang="en-US" dirty="0" smtClean="0"/>
              <a:t>2% Teacher Salary Increase</a:t>
            </a:r>
          </a:p>
          <a:p>
            <a:pPr lvl="2"/>
            <a:r>
              <a:rPr lang="en-US" dirty="0" smtClean="0"/>
              <a:t>1% general fund (EFA)-$24.26 million</a:t>
            </a:r>
          </a:p>
          <a:p>
            <a:pPr lvl="2"/>
            <a:r>
              <a:rPr lang="en-US" dirty="0" smtClean="0"/>
              <a:t>1% EIA- $35.12 million</a:t>
            </a:r>
          </a:p>
          <a:p>
            <a:pPr lvl="2"/>
            <a:r>
              <a:rPr lang="en-US" dirty="0" smtClean="0"/>
              <a:t>Proviso 1.95 and 1A.89</a:t>
            </a:r>
          </a:p>
          <a:p>
            <a:pPr marL="914400" lvl="2" indent="0">
              <a:buNone/>
            </a:pPr>
            <a:endParaRPr lang="en-US" dirty="0" smtClean="0"/>
          </a:p>
          <a:p>
            <a:pPr lvl="2"/>
            <a:endParaRPr lang="en-US" dirty="0"/>
          </a:p>
        </p:txBody>
      </p:sp>
    </p:spTree>
    <p:extLst>
      <p:ext uri="{BB962C8B-B14F-4D97-AF65-F5344CB8AC3E}">
        <p14:creationId xmlns:p14="http://schemas.microsoft.com/office/powerpoint/2010/main" val="687629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Schools</a:t>
            </a:r>
            <a:endParaRPr lang="en-US" dirty="0"/>
          </a:p>
        </p:txBody>
      </p:sp>
      <p:sp>
        <p:nvSpPr>
          <p:cNvPr id="3" name="Content Placeholder 2"/>
          <p:cNvSpPr>
            <a:spLocks noGrp="1"/>
          </p:cNvSpPr>
          <p:nvPr>
            <p:ph idx="1"/>
          </p:nvPr>
        </p:nvSpPr>
        <p:spPr/>
        <p:txBody>
          <a:bodyPr>
            <a:normAutofit lnSpcReduction="10000"/>
          </a:bodyPr>
          <a:lstStyle/>
          <a:p>
            <a:r>
              <a:rPr lang="en-US" dirty="0"/>
              <a:t>Section § 59-40-55 (B) (4) states that </a:t>
            </a:r>
            <a:r>
              <a:rPr lang="en-US" dirty="0" smtClean="0"/>
              <a:t>a </a:t>
            </a:r>
            <a:r>
              <a:rPr lang="en-US" dirty="0"/>
              <a:t>charter school sponsor </a:t>
            </a:r>
            <a:r>
              <a:rPr lang="en-US" dirty="0" smtClean="0"/>
              <a:t>shall </a:t>
            </a:r>
            <a:r>
              <a:rPr lang="en-US" dirty="0"/>
              <a:t>“monitor, in accordance with charter contract terms, the performance and legal/fiscal compliance of charter schools to include collecting and analyzing data to support ongoing evaluation according to the charter contract.”</a:t>
            </a:r>
          </a:p>
          <a:p>
            <a:endParaRPr lang="en-US" dirty="0"/>
          </a:p>
        </p:txBody>
      </p:sp>
    </p:spTree>
    <p:extLst>
      <p:ext uri="{BB962C8B-B14F-4D97-AF65-F5344CB8AC3E}">
        <p14:creationId xmlns:p14="http://schemas.microsoft.com/office/powerpoint/2010/main" val="3552126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u="sng" dirty="0" smtClean="0"/>
              <a:t>The FY2017 Results:  Maintaining </a:t>
            </a:r>
            <a:r>
              <a:rPr lang="en-US" sz="3200" i="1" u="sng" dirty="0"/>
              <a:t>general reserve </a:t>
            </a:r>
            <a:r>
              <a:rPr lang="en-US" sz="3200" i="1" u="sng" dirty="0" smtClean="0"/>
              <a:t>funds Charter Schools </a:t>
            </a:r>
            <a:endParaRPr lang="en-US" sz="3200" i="1" dirty="0"/>
          </a:p>
        </p:txBody>
      </p:sp>
      <p:sp>
        <p:nvSpPr>
          <p:cNvPr id="3" name="Content Placeholder 2"/>
          <p:cNvSpPr>
            <a:spLocks noGrp="1"/>
          </p:cNvSpPr>
          <p:nvPr>
            <p:ph idx="1"/>
          </p:nvPr>
        </p:nvSpPr>
        <p:spPr/>
        <p:txBody>
          <a:bodyPr>
            <a:normAutofit fontScale="70000" lnSpcReduction="20000"/>
          </a:bodyPr>
          <a:lstStyle/>
          <a:p>
            <a:pPr lvl="0"/>
            <a:r>
              <a:rPr lang="en-US" dirty="0" smtClean="0"/>
              <a:t>Average Fund Balance </a:t>
            </a:r>
            <a:r>
              <a:rPr lang="en-US" b="1" dirty="0" smtClean="0"/>
              <a:t>24.23%</a:t>
            </a:r>
          </a:p>
          <a:p>
            <a:pPr lvl="0"/>
            <a:r>
              <a:rPr lang="en-US" dirty="0" smtClean="0"/>
              <a:t>Lowest Fund Balance  </a:t>
            </a:r>
            <a:r>
              <a:rPr lang="en-US" b="1" dirty="0" smtClean="0">
                <a:solidFill>
                  <a:srgbClr val="FF0000"/>
                </a:solidFill>
              </a:rPr>
              <a:t>(19.87%)</a:t>
            </a:r>
          </a:p>
          <a:p>
            <a:pPr lvl="0"/>
            <a:r>
              <a:rPr lang="en-US" dirty="0" smtClean="0"/>
              <a:t>Highest Fund Balance </a:t>
            </a:r>
            <a:r>
              <a:rPr lang="en-US" b="1" dirty="0" smtClean="0"/>
              <a:t>120.91%</a:t>
            </a:r>
            <a:r>
              <a:rPr lang="en-US" dirty="0" smtClean="0"/>
              <a:t> </a:t>
            </a:r>
          </a:p>
          <a:p>
            <a:pPr lvl="0"/>
            <a:r>
              <a:rPr lang="en-US" b="1" dirty="0" smtClean="0"/>
              <a:t>18 charters below 8.33%</a:t>
            </a:r>
          </a:p>
          <a:p>
            <a:pPr lvl="0"/>
            <a:r>
              <a:rPr lang="en-US" b="1" dirty="0" smtClean="0"/>
              <a:t>1 charter at 8.50%</a:t>
            </a:r>
          </a:p>
          <a:p>
            <a:pPr lvl="0"/>
            <a:r>
              <a:rPr lang="en-US" dirty="0" smtClean="0"/>
              <a:t>20 charters at </a:t>
            </a:r>
            <a:r>
              <a:rPr lang="en-US" b="1" dirty="0" smtClean="0"/>
              <a:t>10.00%</a:t>
            </a:r>
            <a:r>
              <a:rPr lang="en-US" dirty="0" smtClean="0"/>
              <a:t> or below</a:t>
            </a:r>
          </a:p>
          <a:p>
            <a:pPr lvl="0"/>
            <a:r>
              <a:rPr lang="en-US" dirty="0" smtClean="0"/>
              <a:t>34 charters at </a:t>
            </a:r>
            <a:r>
              <a:rPr lang="en-US" b="1" dirty="0" smtClean="0"/>
              <a:t>16.66%</a:t>
            </a:r>
            <a:r>
              <a:rPr lang="en-US" dirty="0" smtClean="0"/>
              <a:t> or above</a:t>
            </a:r>
          </a:p>
          <a:p>
            <a:pPr lvl="0"/>
            <a:r>
              <a:rPr lang="en-US" dirty="0" smtClean="0"/>
              <a:t>29 charters at </a:t>
            </a:r>
            <a:r>
              <a:rPr lang="en-US" b="1" dirty="0" smtClean="0"/>
              <a:t>24.99%</a:t>
            </a:r>
            <a:r>
              <a:rPr lang="en-US" dirty="0" smtClean="0"/>
              <a:t> or above</a:t>
            </a:r>
          </a:p>
          <a:p>
            <a:pPr lvl="0"/>
            <a:r>
              <a:rPr lang="en-US" dirty="0" smtClean="0"/>
              <a:t>21 charters at </a:t>
            </a:r>
            <a:r>
              <a:rPr lang="en-US" b="1" dirty="0" smtClean="0"/>
              <a:t>33.32%</a:t>
            </a:r>
            <a:r>
              <a:rPr lang="en-US" dirty="0" smtClean="0"/>
              <a:t> or above</a:t>
            </a:r>
          </a:p>
          <a:p>
            <a:pPr marL="0" lv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954" y="26479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urved Connector 6"/>
          <p:cNvCxnSpPr/>
          <p:nvPr/>
        </p:nvCxnSpPr>
        <p:spPr>
          <a:xfrm flipV="1">
            <a:off x="3810000" y="1581150"/>
            <a:ext cx="1524000" cy="762000"/>
          </a:xfrm>
          <a:prstGeom prst="curvedConnector3">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65694" y="1396484"/>
            <a:ext cx="2133600" cy="923330"/>
          </a:xfrm>
          <a:prstGeom prst="rect">
            <a:avLst/>
          </a:prstGeom>
          <a:noFill/>
        </p:spPr>
        <p:txBody>
          <a:bodyPr wrap="square" rtlCol="0">
            <a:spAutoFit/>
          </a:bodyPr>
          <a:lstStyle/>
          <a:p>
            <a:r>
              <a:rPr lang="en-US" dirty="0" smtClean="0"/>
              <a:t>8 Different Sponsors</a:t>
            </a:r>
          </a:p>
          <a:p>
            <a:r>
              <a:rPr lang="en-US" dirty="0"/>
              <a:t>	</a:t>
            </a:r>
            <a:r>
              <a:rPr lang="en-US" dirty="0" smtClean="0"/>
              <a:t>6 SCPCSD</a:t>
            </a:r>
          </a:p>
          <a:p>
            <a:r>
              <a:rPr lang="en-US" dirty="0"/>
              <a:t>	</a:t>
            </a:r>
            <a:r>
              <a:rPr lang="en-US" dirty="0" smtClean="0"/>
              <a:t>12 LEAs</a:t>
            </a:r>
            <a:endParaRPr lang="en-US" dirty="0"/>
          </a:p>
        </p:txBody>
      </p:sp>
    </p:spTree>
    <p:extLst>
      <p:ext uri="{BB962C8B-B14F-4D97-AF65-F5344CB8AC3E}">
        <p14:creationId xmlns:p14="http://schemas.microsoft.com/office/powerpoint/2010/main" val="2576925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additive="base">
                                        <p:cTn id="6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additive="base">
                                        <p:cTn id="7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Practices Summary</a:t>
            </a:r>
            <a:endParaRPr lang="en-US" dirty="0"/>
          </a:p>
        </p:txBody>
      </p:sp>
      <p:sp>
        <p:nvSpPr>
          <p:cNvPr id="3" name="Content Placeholder 2"/>
          <p:cNvSpPr>
            <a:spLocks noGrp="1"/>
          </p:cNvSpPr>
          <p:nvPr>
            <p:ph idx="1"/>
          </p:nvPr>
        </p:nvSpPr>
        <p:spPr/>
        <p:txBody>
          <a:bodyPr>
            <a:normAutofit/>
          </a:bodyPr>
          <a:lstStyle/>
          <a:p>
            <a:r>
              <a:rPr lang="en-US" sz="2600" dirty="0"/>
              <a:t>1 District declared </a:t>
            </a:r>
            <a:r>
              <a:rPr lang="en-US" sz="2600" b="1" dirty="0"/>
              <a:t>Caution</a:t>
            </a:r>
            <a:r>
              <a:rPr lang="en-US" sz="2600" dirty="0"/>
              <a:t> for Investigation</a:t>
            </a:r>
          </a:p>
          <a:p>
            <a:r>
              <a:rPr lang="en-US" sz="2600" dirty="0" smtClean="0"/>
              <a:t>8 Districts pre-notice declaration </a:t>
            </a:r>
            <a:r>
              <a:rPr lang="en-US" sz="2600" b="1" dirty="0" smtClean="0"/>
              <a:t>Caution</a:t>
            </a:r>
            <a:r>
              <a:rPr lang="en-US" sz="2600" dirty="0" smtClean="0"/>
              <a:t> for Fund Balance</a:t>
            </a:r>
          </a:p>
          <a:p>
            <a:r>
              <a:rPr lang="en-US" sz="2600" dirty="0" smtClean="0"/>
              <a:t>1 District pre-notice declaration </a:t>
            </a:r>
            <a:r>
              <a:rPr lang="en-US" sz="2600" b="1" dirty="0" smtClean="0"/>
              <a:t>Caution</a:t>
            </a:r>
            <a:r>
              <a:rPr lang="en-US" sz="2600" dirty="0" smtClean="0"/>
              <a:t> for Late Audit</a:t>
            </a:r>
          </a:p>
          <a:p>
            <a:r>
              <a:rPr lang="en-US" sz="2600" dirty="0" smtClean="0"/>
              <a:t>18 Charter Schools failed </a:t>
            </a:r>
            <a:r>
              <a:rPr lang="en-US" sz="2600" b="1" dirty="0" smtClean="0"/>
              <a:t>Caution</a:t>
            </a:r>
            <a:r>
              <a:rPr lang="en-US" sz="2600" dirty="0" smtClean="0"/>
              <a:t> for Fund Balance</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38550"/>
            <a:ext cx="3124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9550"/>
            <a:ext cx="43053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504950"/>
            <a:ext cx="27527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57550"/>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3525977"/>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352550"/>
            <a:ext cx="2343043"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4120" y="4283214"/>
            <a:ext cx="1952679" cy="646331"/>
          </a:xfrm>
          <a:prstGeom prst="rect">
            <a:avLst/>
          </a:prstGeom>
          <a:solidFill>
            <a:schemeClr val="accent1"/>
          </a:solidFill>
          <a:effectLst>
            <a:glow rad="101600">
              <a:srgbClr val="00B0F0">
                <a:alpha val="40000"/>
              </a:srgbClr>
            </a:glow>
          </a:effectLst>
        </p:spPr>
        <p:txBody>
          <a:bodyPr wrap="square" rtlCol="0">
            <a:spAutoFit/>
          </a:bodyPr>
          <a:lstStyle/>
          <a:p>
            <a:r>
              <a:rPr lang="en-US" dirty="0" smtClean="0"/>
              <a:t>10 School Districts “visit </a:t>
            </a:r>
            <a:r>
              <a:rPr lang="en-US" dirty="0"/>
              <a:t>and </a:t>
            </a:r>
            <a:r>
              <a:rPr lang="en-US" dirty="0" smtClean="0"/>
              <a:t>inspect”</a:t>
            </a:r>
            <a:endParaRPr lang="en-U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8525" y="150495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Appeal to the State Board</a:t>
            </a:r>
            <a:r>
              <a:rPr lang="en-US" b="1" i="1" dirty="0"/>
              <a:t/>
            </a:r>
            <a:br>
              <a:rPr lang="en-US" b="1" i="1" dirty="0"/>
            </a:br>
            <a:endParaRPr lang="en-US" dirty="0"/>
          </a:p>
        </p:txBody>
      </p:sp>
      <p:sp>
        <p:nvSpPr>
          <p:cNvPr id="3" name="Content Placeholder 2"/>
          <p:cNvSpPr>
            <a:spLocks noGrp="1"/>
          </p:cNvSpPr>
          <p:nvPr>
            <p:ph idx="1"/>
          </p:nvPr>
        </p:nvSpPr>
        <p:spPr>
          <a:xfrm>
            <a:off x="762001" y="1047750"/>
            <a:ext cx="8077200" cy="3276600"/>
          </a:xfrm>
        </p:spPr>
        <p:txBody>
          <a:bodyPr>
            <a:normAutofit fontScale="40000" lnSpcReduction="20000"/>
          </a:bodyPr>
          <a:lstStyle/>
          <a:p>
            <a:r>
              <a:rPr lang="en-US" sz="6000" u="sng" dirty="0"/>
              <a:t>Fiscal Watch</a:t>
            </a:r>
            <a:r>
              <a:rPr lang="en-US" sz="6000" dirty="0"/>
              <a:t>.  The district board may appeal to the SBE within ten days of when a fiscal watch is declared; however, the district must continue working with the SCDE pending the appeal. S.C. Code Ann. § 59-20-90(C)(5) (2017).  The SBE must hold a hearing on the appeal within thirty days after the filing of the appeal. </a:t>
            </a:r>
            <a:r>
              <a:rPr lang="en-US" sz="6000" i="1" dirty="0"/>
              <a:t>Id</a:t>
            </a:r>
            <a:r>
              <a:rPr lang="en-US" sz="6000" dirty="0"/>
              <a:t>. </a:t>
            </a:r>
          </a:p>
          <a:p>
            <a:pPr marL="0" indent="0">
              <a:buNone/>
            </a:pPr>
            <a:r>
              <a:rPr lang="en-US" sz="6000" dirty="0"/>
              <a:t> </a:t>
            </a:r>
          </a:p>
          <a:p>
            <a:r>
              <a:rPr lang="en-US" sz="6000" u="sng" dirty="0"/>
              <a:t>Fiscal Caution and Emergency</a:t>
            </a:r>
            <a:r>
              <a:rPr lang="en-US" sz="6000" dirty="0"/>
              <a:t>.  The statute does not provide for appeals to the SBE for the intermediate and highest levels of fiscal concern.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43350"/>
            <a:ext cx="1981200" cy="111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4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1950"/>
            <a:ext cx="6965245" cy="457200"/>
          </a:xfrm>
          <a:solidFill>
            <a:srgbClr val="92D050"/>
          </a:solidFill>
        </p:spPr>
        <p:style>
          <a:lnRef idx="1">
            <a:schemeClr val="dk1"/>
          </a:lnRef>
          <a:fillRef idx="2">
            <a:schemeClr val="dk1"/>
          </a:fillRef>
          <a:effectRef idx="1">
            <a:schemeClr val="dk1"/>
          </a:effectRef>
          <a:fontRef idx="minor">
            <a:schemeClr val="dk1"/>
          </a:fontRef>
        </p:style>
        <p:txBody>
          <a:bodyPr>
            <a:noAutofit/>
          </a:bodyPr>
          <a:lstStyle/>
          <a:p>
            <a:r>
              <a:rPr lang="en-US" sz="3200" i="1" dirty="0" smtClean="0">
                <a:latin typeface="+mj-lt"/>
              </a:rPr>
              <a:t>Financial Recovery &amp; TA </a:t>
            </a:r>
            <a:endParaRPr lang="en-US" sz="3200" i="1" dirty="0">
              <a:latin typeface="+mj-lt"/>
            </a:endParaRPr>
          </a:p>
        </p:txBody>
      </p:sp>
      <p:sp>
        <p:nvSpPr>
          <p:cNvPr id="3" name="Content Placeholder 2"/>
          <p:cNvSpPr>
            <a:spLocks noGrp="1"/>
          </p:cNvSpPr>
          <p:nvPr>
            <p:ph idx="1"/>
          </p:nvPr>
        </p:nvSpPr>
        <p:spPr>
          <a:xfrm>
            <a:off x="1066800" y="971550"/>
            <a:ext cx="7467599" cy="2702859"/>
          </a:xfrm>
        </p:spPr>
        <p:txBody>
          <a:bodyPr>
            <a:normAutofit fontScale="85000" lnSpcReduction="20000"/>
          </a:bodyPr>
          <a:lstStyle/>
          <a:p>
            <a:r>
              <a:rPr lang="en-US" dirty="0" smtClean="0"/>
              <a:t>Financial Recovery Plan required at </a:t>
            </a:r>
            <a:r>
              <a:rPr lang="en-US" u="sng" dirty="0" smtClean="0">
                <a:effectLst>
                  <a:outerShdw blurRad="38100" dist="38100" dir="2700000" algn="tl">
                    <a:srgbClr val="000000">
                      <a:alpha val="43137"/>
                    </a:srgbClr>
                  </a:outerShdw>
                </a:effectLst>
              </a:rPr>
              <a:t>all</a:t>
            </a:r>
            <a:r>
              <a:rPr lang="en-US" dirty="0" smtClean="0"/>
              <a:t> levels</a:t>
            </a:r>
          </a:p>
          <a:p>
            <a:r>
              <a:rPr lang="en-US" dirty="0" smtClean="0"/>
              <a:t>SCDE provides TA after </a:t>
            </a:r>
            <a:r>
              <a:rPr lang="en-US" dirty="0" smtClean="0">
                <a:effectLst>
                  <a:outerShdw blurRad="38100" dist="38100" dir="2700000" algn="tl">
                    <a:srgbClr val="000000">
                      <a:alpha val="43137"/>
                    </a:srgbClr>
                  </a:outerShdw>
                </a:effectLst>
              </a:rPr>
              <a:t>Fiscal Watch</a:t>
            </a:r>
          </a:p>
          <a:p>
            <a:r>
              <a:rPr lang="en-US" dirty="0" smtClean="0"/>
              <a:t>SCDE provides TA in implementing proposals and making recommendations after </a:t>
            </a:r>
            <a:r>
              <a:rPr lang="en-US" dirty="0" smtClean="0">
                <a:effectLst>
                  <a:outerShdw blurRad="38100" dist="38100" dir="2700000" algn="tl">
                    <a:srgbClr val="000000">
                      <a:alpha val="43137"/>
                    </a:srgbClr>
                  </a:outerShdw>
                </a:effectLst>
              </a:rPr>
              <a:t>Fiscal Caution</a:t>
            </a:r>
            <a:r>
              <a:rPr lang="en-US" dirty="0" smtClean="0"/>
              <a:t> &amp; </a:t>
            </a:r>
            <a:r>
              <a:rPr lang="en-US" dirty="0" smtClean="0">
                <a:effectLst>
                  <a:outerShdw blurRad="38100" dist="38100" dir="2700000" algn="tl">
                    <a:srgbClr val="000000">
                      <a:alpha val="43137"/>
                    </a:srgbClr>
                  </a:outerShdw>
                </a:effectLst>
              </a:rPr>
              <a:t>Fiscal Emergency</a:t>
            </a:r>
          </a:p>
          <a:p>
            <a:r>
              <a:rPr lang="en-US" dirty="0" smtClean="0"/>
              <a:t>SCDE required to visit and inspect districts under </a:t>
            </a:r>
            <a:r>
              <a:rPr lang="en-US" dirty="0" smtClean="0">
                <a:effectLst>
                  <a:outerShdw blurRad="38100" dist="38100" dir="2700000" algn="tl">
                    <a:srgbClr val="000000">
                      <a:alpha val="43137"/>
                    </a:srgbClr>
                  </a:outerShdw>
                </a:effectLst>
              </a:rPr>
              <a:t>Fiscal Caution</a:t>
            </a:r>
            <a:r>
              <a:rPr lang="en-US" dirty="0" smtClean="0"/>
              <a:t> &amp; </a:t>
            </a:r>
            <a:r>
              <a:rPr lang="en-US" dirty="0" smtClean="0">
                <a:effectLst>
                  <a:outerShdw blurRad="38100" dist="38100" dir="2700000" algn="tl">
                    <a:srgbClr val="000000">
                      <a:alpha val="43137"/>
                    </a:srgbClr>
                  </a:outerShdw>
                </a:effectLst>
              </a:rPr>
              <a:t>Fiscal Emergency</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38550"/>
            <a:ext cx="29813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453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5750"/>
            <a:ext cx="6781800" cy="857250"/>
          </a:xfrm>
        </p:spPr>
        <p:txBody>
          <a:bodyPr>
            <a:noAutofit/>
          </a:bodyPr>
          <a:lstStyle/>
          <a:p>
            <a:r>
              <a:rPr lang="en-US" sz="3200" b="1" i="1" dirty="0"/>
              <a:t>Release from Fiscal Concern Status</a:t>
            </a:r>
            <a:br>
              <a:rPr lang="en-US" sz="3200" b="1" i="1" dirty="0"/>
            </a:br>
            <a:endParaRPr lang="en-US" sz="3200" dirty="0"/>
          </a:p>
        </p:txBody>
      </p:sp>
      <p:sp>
        <p:nvSpPr>
          <p:cNvPr id="3" name="Content Placeholder 2"/>
          <p:cNvSpPr>
            <a:spLocks noGrp="1"/>
          </p:cNvSpPr>
          <p:nvPr>
            <p:ph idx="1"/>
          </p:nvPr>
        </p:nvSpPr>
        <p:spPr>
          <a:xfrm>
            <a:off x="762000" y="1123950"/>
            <a:ext cx="7543800" cy="2702859"/>
          </a:xfrm>
        </p:spPr>
        <p:txBody>
          <a:bodyPr>
            <a:normAutofit fontScale="77500" lnSpcReduction="20000"/>
          </a:bodyPr>
          <a:lstStyle/>
          <a:p>
            <a:r>
              <a:rPr lang="en-US" dirty="0" smtClean="0"/>
              <a:t>The </a:t>
            </a:r>
            <a:r>
              <a:rPr lang="en-US" dirty="0"/>
              <a:t>district </a:t>
            </a:r>
            <a:r>
              <a:rPr lang="en-US" u="sng" dirty="0">
                <a:effectLst>
                  <a:outerShdw blurRad="38100" dist="38100" dir="2700000" algn="tl">
                    <a:srgbClr val="000000">
                      <a:alpha val="43137"/>
                    </a:srgbClr>
                  </a:outerShdw>
                </a:effectLst>
              </a:rPr>
              <a:t>cannot</a:t>
            </a:r>
            <a:r>
              <a:rPr lang="en-US" dirty="0"/>
              <a:t> be released in the fiscal year in which the declaration was made.  The earliest a district may be released from a level of caution is the following fiscal year. S.C. Code Ann. §§ 59-20-90(C)(4) (fiscal watch); -(D)(6) (fiscal caution); -(E)(8) (fiscal emergency) (2017).  “The State Superintendent shall notify the local board chairman, district superintendent, and chief financial officer of the release” from the declaration. </a:t>
            </a:r>
            <a:r>
              <a:rPr lang="en-US" i="1" dirty="0"/>
              <a:t>Id.</a:t>
            </a:r>
            <a:endParaRPr lang="en-US" dirty="0"/>
          </a:p>
          <a:p>
            <a:endParaRPr lang="en-US"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5632" y="3714750"/>
            <a:ext cx="32004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85950"/>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414462" y="742950"/>
            <a:ext cx="6781800" cy="857250"/>
          </a:xfrm>
        </p:spPr>
        <p:txBody>
          <a:bodyPr>
            <a:noAutofit/>
          </a:bodyPr>
          <a:lstStyle/>
          <a:p>
            <a:r>
              <a:rPr lang="en-US" sz="3200" b="1" i="1" dirty="0" smtClean="0"/>
              <a:t>Questions</a:t>
            </a:r>
            <a:r>
              <a:rPr lang="en-US" sz="3200" b="1" i="1" dirty="0"/>
              <a:t/>
            </a:r>
            <a:br>
              <a:rPr lang="en-US" sz="3200" b="1" i="1" dirty="0"/>
            </a:br>
            <a:endParaRPr lang="en-US" sz="3200" dirty="0"/>
          </a:p>
        </p:txBody>
      </p:sp>
    </p:spTree>
    <p:extLst>
      <p:ext uri="{BB962C8B-B14F-4D97-AF65-F5344CB8AC3E}">
        <p14:creationId xmlns:p14="http://schemas.microsoft.com/office/powerpoint/2010/main" val="2955814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eorgia" panose="02040502050405020303" pitchFamily="18" charset="0"/>
              </a:rPr>
              <a:t>Financial Transparency Requirement in Every Student Succeeds Act</a:t>
            </a:r>
            <a:endParaRPr lang="en-US" dirty="0">
              <a:latin typeface="Georgia" panose="020405020504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0515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002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00350"/>
            <a:ext cx="7772400" cy="1102519"/>
          </a:xfrm>
        </p:spPr>
        <p:txBody>
          <a:bodyPr>
            <a:noAutofit/>
          </a:bodyPr>
          <a:lstStyle/>
          <a:p>
            <a:pPr algn="l"/>
            <a:r>
              <a:rPr lang="en-US" sz="2000" i="1" dirty="0" smtClean="0">
                <a:latin typeface="Georgia" panose="02040502050405020303" pitchFamily="18" charset="0"/>
              </a:rPr>
              <a:t>ESAA </a:t>
            </a:r>
            <a:r>
              <a:rPr lang="en-US" sz="2000" i="1" dirty="0">
                <a:latin typeface="Georgia" panose="02040502050405020303" pitchFamily="18" charset="0"/>
              </a:rPr>
              <a:t>§ 1111(h)(1)(C)(x) requires the following be included on school and district report cards starting in 2018-19: </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 </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(x) The per-pupil expenditures of Federal, State, and local funds, including </a:t>
            </a:r>
            <a:r>
              <a:rPr lang="en-US" sz="2000" i="1" u="sng" dirty="0">
                <a:latin typeface="Georgia" panose="02040502050405020303" pitchFamily="18" charset="0"/>
              </a:rPr>
              <a:t>actual</a:t>
            </a:r>
            <a:r>
              <a:rPr lang="en-US" sz="2000" i="1" dirty="0">
                <a:latin typeface="Georgia" panose="02040502050405020303" pitchFamily="18" charset="0"/>
              </a:rPr>
              <a:t> personnel expenditures and </a:t>
            </a:r>
            <a:r>
              <a:rPr lang="en-US" sz="2000" i="1" u="sng" dirty="0">
                <a:latin typeface="Georgia" panose="02040502050405020303" pitchFamily="18" charset="0"/>
              </a:rPr>
              <a:t>actual</a:t>
            </a:r>
            <a:r>
              <a:rPr lang="en-US" sz="2000" i="1" dirty="0">
                <a:latin typeface="Georgia" panose="02040502050405020303" pitchFamily="18" charset="0"/>
              </a:rPr>
              <a:t> non-personnel expenditures of Federal, State, and local funds, disaggregated by source of funds, for each local educational agency </a:t>
            </a:r>
            <a:r>
              <a:rPr lang="en-US" sz="2000" b="1" i="1" dirty="0">
                <a:latin typeface="Georgia" panose="02040502050405020303" pitchFamily="18" charset="0"/>
              </a:rPr>
              <a:t>and each school </a:t>
            </a:r>
            <a:r>
              <a:rPr lang="en-US" sz="2000" i="1" dirty="0">
                <a:latin typeface="Georgia" panose="02040502050405020303" pitchFamily="18" charset="0"/>
              </a:rPr>
              <a:t>in the State for the preceding fiscal year.</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 </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The language of the statute requires reporting at the district and school level personnel and non-personnel expenditures for three fund sources (Federal, State, and local).  </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 </a:t>
            </a:r>
            <a:r>
              <a:rPr lang="en-US" sz="2000" dirty="0">
                <a:latin typeface="Georgia" panose="02040502050405020303" pitchFamily="18" charset="0"/>
              </a:rPr>
              <a:t/>
            </a:r>
            <a:br>
              <a:rPr lang="en-US" sz="2000" dirty="0">
                <a:latin typeface="Georgia" panose="02040502050405020303" pitchFamily="18" charset="0"/>
              </a:rPr>
            </a:br>
            <a:endParaRPr lang="en-US" sz="2000" dirty="0">
              <a:latin typeface="Georgia" panose="02040502050405020303" pitchFamily="18" charset="0"/>
            </a:endParaRPr>
          </a:p>
        </p:txBody>
      </p:sp>
      <p:sp>
        <p:nvSpPr>
          <p:cNvPr id="4" name="TextBox 3"/>
          <p:cNvSpPr txBox="1"/>
          <p:nvPr/>
        </p:nvSpPr>
        <p:spPr>
          <a:xfrm>
            <a:off x="1143000" y="114300"/>
            <a:ext cx="6477000" cy="584775"/>
          </a:xfrm>
          <a:prstGeom prst="rect">
            <a:avLst/>
          </a:prstGeom>
          <a:noFill/>
        </p:spPr>
        <p:txBody>
          <a:bodyPr wrap="square" rtlCol="0">
            <a:spAutoFit/>
          </a:bodyPr>
          <a:lstStyle/>
          <a:p>
            <a:pPr algn="ctr"/>
            <a:r>
              <a:rPr lang="en-US" sz="3200" dirty="0" smtClean="0">
                <a:latin typeface="Georgia" panose="02040502050405020303" pitchFamily="18" charset="0"/>
              </a:rPr>
              <a:t>What is in the law?</a:t>
            </a:r>
            <a:endParaRPr lang="en-US" sz="3200" dirty="0">
              <a:latin typeface="Georgia" panose="02040502050405020303" pitchFamily="18" charset="0"/>
            </a:endParaRPr>
          </a:p>
        </p:txBody>
      </p:sp>
    </p:spTree>
    <p:extLst>
      <p:ext uri="{BB962C8B-B14F-4D97-AF65-F5344CB8AC3E}">
        <p14:creationId xmlns:p14="http://schemas.microsoft.com/office/powerpoint/2010/main" val="130474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(Ways &amp; Means)</a:t>
            </a:r>
          </a:p>
        </p:txBody>
      </p:sp>
      <p:sp>
        <p:nvSpPr>
          <p:cNvPr id="3" name="Content Placeholder 2"/>
          <p:cNvSpPr>
            <a:spLocks noGrp="1"/>
          </p:cNvSpPr>
          <p:nvPr>
            <p:ph idx="1"/>
          </p:nvPr>
        </p:nvSpPr>
        <p:spPr/>
        <p:txBody>
          <a:bodyPr>
            <a:normAutofit fontScale="92500"/>
          </a:bodyPr>
          <a:lstStyle/>
          <a:p>
            <a:r>
              <a:rPr lang="en-US" dirty="0"/>
              <a:t>Increase Teacher Starting Pay</a:t>
            </a:r>
          </a:p>
          <a:p>
            <a:pPr lvl="2"/>
            <a:r>
              <a:rPr lang="en-US" dirty="0"/>
              <a:t>Funded in EIA</a:t>
            </a:r>
          </a:p>
          <a:p>
            <a:pPr lvl="2"/>
            <a:r>
              <a:rPr lang="en-US" dirty="0"/>
              <a:t>Increased </a:t>
            </a:r>
            <a:r>
              <a:rPr lang="en-US" dirty="0" smtClean="0"/>
              <a:t>beginning </a:t>
            </a:r>
            <a:r>
              <a:rPr lang="en-US" dirty="0"/>
              <a:t>teacher pay </a:t>
            </a:r>
            <a:r>
              <a:rPr lang="en-US" dirty="0" smtClean="0"/>
              <a:t>for those with 0 and 1 years of experience to </a:t>
            </a:r>
            <a:r>
              <a:rPr lang="en-US" dirty="0"/>
              <a:t>$</a:t>
            </a:r>
            <a:r>
              <a:rPr lang="en-US" dirty="0" smtClean="0"/>
              <a:t>32,000</a:t>
            </a:r>
            <a:endParaRPr lang="en-US" dirty="0"/>
          </a:p>
          <a:p>
            <a:r>
              <a:rPr lang="en-US" dirty="0" smtClean="0"/>
              <a:t>Funding for Retirement Contribution Increase-	</a:t>
            </a:r>
          </a:p>
          <a:p>
            <a:pPr lvl="2"/>
            <a:r>
              <a:rPr lang="en-US" dirty="0" smtClean="0"/>
              <a:t>EIA- $4.2 million</a:t>
            </a:r>
          </a:p>
          <a:p>
            <a:pPr lvl="2"/>
            <a:r>
              <a:rPr lang="en-US" dirty="0"/>
              <a:t>General Fund- $32.4 </a:t>
            </a:r>
            <a:r>
              <a:rPr lang="en-US" dirty="0" smtClean="0"/>
              <a:t>million (approximately $17 million relates to school districts)</a:t>
            </a:r>
            <a:endParaRPr lang="en-US" dirty="0"/>
          </a:p>
          <a:p>
            <a:pPr lvl="2"/>
            <a:endParaRPr lang="en-US" dirty="0" smtClean="0"/>
          </a:p>
          <a:p>
            <a:endParaRPr lang="en-US" dirty="0" smtClean="0"/>
          </a:p>
        </p:txBody>
      </p:sp>
    </p:spTree>
    <p:extLst>
      <p:ext uri="{BB962C8B-B14F-4D97-AF65-F5344CB8AC3E}">
        <p14:creationId xmlns:p14="http://schemas.microsoft.com/office/powerpoint/2010/main" val="2206329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1"/>
            <a:ext cx="8229600" cy="3785652"/>
          </a:xfrm>
          <a:prstGeom prst="rect">
            <a:avLst/>
          </a:prstGeom>
        </p:spPr>
        <p:txBody>
          <a:bodyPr wrap="square">
            <a:spAutoFit/>
          </a:bodyPr>
          <a:lstStyle/>
          <a:p>
            <a:r>
              <a:rPr lang="en-US" sz="2000" i="1" dirty="0">
                <a:latin typeface="Georgia" panose="02040502050405020303" pitchFamily="18" charset="0"/>
              </a:rPr>
              <a:t>Although the U.S. Department of Education issued proposed regulations that would have required reporting of Federal versus State/local combined, those regulations were overturned by Congress in March 2017. Some have predicted that similar guidance will be coming from USED, but none has been issued to date.  </a:t>
            </a:r>
            <a:endParaRPr lang="en-US" sz="2000" i="1" dirty="0" smtClean="0">
              <a:latin typeface="Georgia" panose="02040502050405020303" pitchFamily="18" charset="0"/>
            </a:endParaRPr>
          </a:p>
          <a:p>
            <a:r>
              <a:rPr lang="en-US" sz="2000" i="1" dirty="0">
                <a:latin typeface="Georgia" panose="02040502050405020303" pitchFamily="18" charset="0"/>
              </a:rPr>
              <a:t> </a:t>
            </a:r>
            <a:r>
              <a:rPr lang="en-US" sz="2000" dirty="0">
                <a:latin typeface="Georgia" panose="02040502050405020303" pitchFamily="18" charset="0"/>
              </a:rPr>
              <a:t/>
            </a:r>
            <a:br>
              <a:rPr lang="en-US" sz="2000" dirty="0">
                <a:latin typeface="Georgia" panose="02040502050405020303" pitchFamily="18" charset="0"/>
              </a:rPr>
            </a:br>
            <a:r>
              <a:rPr lang="en-US" sz="2000" i="1" dirty="0">
                <a:latin typeface="Georgia" panose="02040502050405020303" pitchFamily="18" charset="0"/>
              </a:rPr>
              <a:t>Currently districts are authorized to put state EFA and local dollars in their General Fund accounts. To comply with the explicit ESSA requirement to have reporting “disaggregated by source of funds,” changes will need to be implemented for the fiscal year beginning July 1, 2018. </a:t>
            </a:r>
            <a:r>
              <a:rPr lang="en-US" sz="2000" dirty="0">
                <a:latin typeface="Georgia" panose="02040502050405020303" pitchFamily="18" charset="0"/>
              </a:rPr>
              <a:t/>
            </a:r>
            <a:br>
              <a:rPr lang="en-US" sz="2000" dirty="0">
                <a:latin typeface="Georgia" panose="02040502050405020303" pitchFamily="18" charset="0"/>
              </a:rPr>
            </a:br>
            <a:endParaRPr lang="en-US" sz="2000" dirty="0">
              <a:latin typeface="Georgia" panose="02040502050405020303" pitchFamily="18" charset="0"/>
            </a:endParaRPr>
          </a:p>
        </p:txBody>
      </p:sp>
      <p:sp>
        <p:nvSpPr>
          <p:cNvPr id="5" name="TextBox 4"/>
          <p:cNvSpPr txBox="1"/>
          <p:nvPr/>
        </p:nvSpPr>
        <p:spPr>
          <a:xfrm>
            <a:off x="1447800" y="400051"/>
            <a:ext cx="6477000" cy="584775"/>
          </a:xfrm>
          <a:prstGeom prst="rect">
            <a:avLst/>
          </a:prstGeom>
          <a:noFill/>
        </p:spPr>
        <p:txBody>
          <a:bodyPr wrap="square" rtlCol="0">
            <a:spAutoFit/>
          </a:bodyPr>
          <a:lstStyle/>
          <a:p>
            <a:pPr algn="ctr"/>
            <a:r>
              <a:rPr lang="en-US" sz="3200" dirty="0" smtClean="0">
                <a:latin typeface="Georgia" panose="02040502050405020303" pitchFamily="18" charset="0"/>
              </a:rPr>
              <a:t>What is in the law?</a:t>
            </a:r>
            <a:endParaRPr lang="en-US" sz="3200" dirty="0">
              <a:latin typeface="Georgia" panose="02040502050405020303" pitchFamily="18" charset="0"/>
            </a:endParaRPr>
          </a:p>
        </p:txBody>
      </p:sp>
    </p:spTree>
    <p:extLst>
      <p:ext uri="{BB962C8B-B14F-4D97-AF65-F5344CB8AC3E}">
        <p14:creationId xmlns:p14="http://schemas.microsoft.com/office/powerpoint/2010/main" val="1688056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“disaggregated by source of </a:t>
            </a:r>
            <a:r>
              <a:rPr lang="en-US" i="1" dirty="0" smtClean="0"/>
              <a:t>funds”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Actual Revenues to disaggregate by source of funds</a:t>
            </a:r>
          </a:p>
          <a:p>
            <a:r>
              <a:rPr lang="en-US" dirty="0" smtClean="0"/>
              <a:t>Actual Local Revenue 36.45% </a:t>
            </a:r>
          </a:p>
          <a:p>
            <a:r>
              <a:rPr lang="en-US" dirty="0" smtClean="0"/>
              <a:t>Actual State Revenue 63.55%</a:t>
            </a:r>
          </a:p>
          <a:p>
            <a:r>
              <a:rPr lang="en-US" dirty="0" smtClean="0"/>
              <a:t>$45M </a:t>
            </a:r>
            <a:r>
              <a:rPr lang="en-US" dirty="0"/>
              <a:t>Total Actual State &amp; Local Expenditures </a:t>
            </a:r>
          </a:p>
          <a:p>
            <a:r>
              <a:rPr lang="en-US" dirty="0" smtClean="0"/>
              <a:t>$16.4M Local Expenditures</a:t>
            </a:r>
          </a:p>
          <a:p>
            <a:r>
              <a:rPr lang="en-US" dirty="0" smtClean="0"/>
              <a:t>$28.6M State Expenditures</a:t>
            </a:r>
          </a:p>
          <a:p>
            <a:pPr marL="0" indent="0">
              <a:buNone/>
            </a:pPr>
            <a:endParaRPr lang="en-US" dirty="0"/>
          </a:p>
        </p:txBody>
      </p:sp>
    </p:spTree>
    <p:extLst>
      <p:ext uri="{BB962C8B-B14F-4D97-AF65-F5344CB8AC3E}">
        <p14:creationId xmlns:p14="http://schemas.microsoft.com/office/powerpoint/2010/main" val="4211088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hlinkClick r:id="rId2"/>
              </a:rPr>
              <a:t>Data Inventory</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SC has a common chart of accounts (COA) including location code</a:t>
            </a:r>
          </a:p>
          <a:p>
            <a:r>
              <a:rPr lang="en-US" dirty="0" smtClean="0">
                <a:latin typeface="Georgia" panose="02040502050405020303" pitchFamily="18" charset="0"/>
              </a:rPr>
              <a:t>SC collects general ledger data with COA and location</a:t>
            </a:r>
          </a:p>
          <a:p>
            <a:r>
              <a:rPr lang="en-US" dirty="0" smtClean="0">
                <a:latin typeface="Georgia" panose="02040502050405020303" pitchFamily="18" charset="0"/>
              </a:rPr>
              <a:t>COA uses real salaries</a:t>
            </a:r>
          </a:p>
          <a:p>
            <a:endParaRPr lang="en-US" dirty="0" smtClean="0"/>
          </a:p>
          <a:p>
            <a:endParaRPr lang="en-US" dirty="0" smtClean="0"/>
          </a:p>
          <a:p>
            <a:endParaRPr lang="en-US" dirty="0"/>
          </a:p>
        </p:txBody>
      </p:sp>
    </p:spTree>
    <p:extLst>
      <p:ext uri="{BB962C8B-B14F-4D97-AF65-F5344CB8AC3E}">
        <p14:creationId xmlns:p14="http://schemas.microsoft.com/office/powerpoint/2010/main" val="2254233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panose="02040502050405020303" pitchFamily="18" charset="0"/>
              </a:rPr>
              <a:t>Take Stock</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Georgia" panose="02040502050405020303" pitchFamily="18" charset="0"/>
              </a:rPr>
              <a:t>Questions to Ask:</a:t>
            </a:r>
          </a:p>
          <a:p>
            <a:pPr marL="514350" indent="-514350">
              <a:buAutoNum type="alphaUcParenR"/>
            </a:pPr>
            <a:r>
              <a:rPr lang="en-US" dirty="0" smtClean="0">
                <a:latin typeface="Georgia" panose="02040502050405020303" pitchFamily="18" charset="0"/>
              </a:rPr>
              <a:t>Are LEAs using it with fidelity?</a:t>
            </a:r>
          </a:p>
          <a:p>
            <a:pPr marL="514350" indent="-514350">
              <a:buAutoNum type="alphaUcParenR"/>
            </a:pPr>
            <a:r>
              <a:rPr lang="en-US" dirty="0" smtClean="0">
                <a:latin typeface="Georgia" panose="02040502050405020303" pitchFamily="18" charset="0"/>
              </a:rPr>
              <a:t>Does it record average or real salaries?</a:t>
            </a:r>
          </a:p>
          <a:p>
            <a:pPr marL="514350" indent="-514350">
              <a:buAutoNum type="alphaUcParenR"/>
            </a:pPr>
            <a:r>
              <a:rPr lang="en-US" dirty="0" smtClean="0">
                <a:latin typeface="Georgia" panose="02040502050405020303" pitchFamily="18" charset="0"/>
              </a:rPr>
              <a:t>What portion of funds are coded to LEA level/school level?</a:t>
            </a:r>
          </a:p>
          <a:p>
            <a:pPr marL="514350" indent="-514350">
              <a:buAutoNum type="alphaUcParenR"/>
            </a:pPr>
            <a:r>
              <a:rPr lang="en-US" dirty="0" smtClean="0">
                <a:latin typeface="Georgia" panose="02040502050405020303" pitchFamily="18" charset="0"/>
              </a:rPr>
              <a:t>Do LEAs use COA to report expenditures to the SEA? (Via digital data? When?)</a:t>
            </a:r>
          </a:p>
          <a:p>
            <a:pPr marL="514350" indent="-514350">
              <a:buAutoNum type="alphaUcParenR"/>
            </a:pPr>
            <a:r>
              <a:rPr lang="en-US" dirty="0" smtClean="0">
                <a:latin typeface="Georgia" panose="02040502050405020303" pitchFamily="18" charset="0"/>
              </a:rPr>
              <a:t>Are all codes kept in the file when report to SEA? (e.g. are location codes in SEA file?)</a:t>
            </a:r>
            <a:endParaRPr lang="en-US" dirty="0">
              <a:latin typeface="Georgia" panose="02040502050405020303" pitchFamily="18" charset="0"/>
            </a:endParaRPr>
          </a:p>
        </p:txBody>
      </p:sp>
    </p:spTree>
    <p:extLst>
      <p:ext uri="{BB962C8B-B14F-4D97-AF65-F5344CB8AC3E}">
        <p14:creationId xmlns:p14="http://schemas.microsoft.com/office/powerpoint/2010/main" val="1887298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smtClean="0">
                <a:latin typeface="Georgia" panose="02040502050405020303" pitchFamily="18" charset="0"/>
                <a:hlinkClick r:id="rId2" action="ppaction://hlinkfile"/>
              </a:rPr>
              <a:t>LEA Central Cost Allocation #1</a:t>
            </a:r>
            <a:endParaRPr lang="en-US" sz="3200" dirty="0">
              <a:latin typeface="Georgia" panose="02040502050405020303" pitchFamily="18" charset="0"/>
            </a:endParaRPr>
          </a:p>
        </p:txBody>
      </p:sp>
      <p:sp>
        <p:nvSpPr>
          <p:cNvPr id="9" name="Content Placeholder 2"/>
          <p:cNvSpPr>
            <a:spLocks noGrp="1"/>
          </p:cNvSpPr>
          <p:nvPr>
            <p:ph idx="1"/>
          </p:nvPr>
        </p:nvSpPr>
        <p:spPr>
          <a:xfrm>
            <a:off x="457200" y="1200151"/>
            <a:ext cx="8229600" cy="3394472"/>
          </a:xfrm>
        </p:spPr>
        <p:txBody>
          <a:bodyPr/>
          <a:lstStyle/>
          <a:p>
            <a:r>
              <a:rPr lang="en-US" dirty="0" smtClean="0">
                <a:latin typeface="Georgia" panose="02040502050405020303" pitchFamily="18" charset="0"/>
              </a:rPr>
              <a:t>Central Costs Allocated to schools by ADM</a:t>
            </a:r>
          </a:p>
          <a:p>
            <a:r>
              <a:rPr lang="en-US" dirty="0" smtClean="0">
                <a:latin typeface="Georgia" panose="02040502050405020303" pitchFamily="18" charset="0"/>
              </a:rPr>
              <a:t>Districts should begin analyzing own data</a:t>
            </a:r>
          </a:p>
          <a:p>
            <a:r>
              <a:rPr lang="en-US" dirty="0" smtClean="0">
                <a:latin typeface="Georgia" panose="02040502050405020303" pitchFamily="18" charset="0"/>
              </a:rPr>
              <a:t>Watch % of funds charged to school level currently vs. LEA level</a:t>
            </a:r>
          </a:p>
          <a:p>
            <a:pPr marL="0" indent="0">
              <a:buNone/>
            </a:pPr>
            <a:endParaRPr lang="en-US" dirty="0" smtClean="0">
              <a:latin typeface="Georgia" panose="02040502050405020303" pitchFamily="18" charset="0"/>
            </a:endParaRP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09550"/>
            <a:ext cx="6889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918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3350"/>
            <a:ext cx="8229600" cy="857250"/>
          </a:xfrm>
        </p:spPr>
        <p:txBody>
          <a:bodyPr>
            <a:normAutofit/>
          </a:bodyPr>
          <a:lstStyle/>
          <a:p>
            <a:r>
              <a:rPr lang="en-US" sz="3200" dirty="0" smtClean="0">
                <a:latin typeface="Georgia" panose="02040502050405020303" pitchFamily="18" charset="0"/>
              </a:rPr>
              <a:t>LEA Central Cost Allocation #2</a:t>
            </a:r>
            <a:endParaRPr lang="en-US" sz="3200" dirty="0">
              <a:latin typeface="Georgia" panose="02040502050405020303" pitchFamily="18" charset="0"/>
            </a:endParaRPr>
          </a:p>
        </p:txBody>
      </p:sp>
      <p:sp>
        <p:nvSpPr>
          <p:cNvPr id="8" name="Content Placeholder 2"/>
          <p:cNvSpPr>
            <a:spLocks noGrp="1"/>
          </p:cNvSpPr>
          <p:nvPr>
            <p:ph idx="1"/>
          </p:nvPr>
        </p:nvSpPr>
        <p:spPr/>
        <p:txBody>
          <a:bodyPr>
            <a:normAutofit fontScale="92500" lnSpcReduction="10000"/>
          </a:bodyPr>
          <a:lstStyle/>
          <a:p>
            <a:r>
              <a:rPr lang="en-US" dirty="0" smtClean="0">
                <a:latin typeface="Georgia" panose="02040502050405020303" pitchFamily="18" charset="0"/>
              </a:rPr>
              <a:t>Central Costs Allocated to schools equally by # of schools across the district </a:t>
            </a:r>
          </a:p>
          <a:p>
            <a:r>
              <a:rPr lang="en-US" dirty="0" smtClean="0">
                <a:latin typeface="Georgia" panose="02040502050405020303" pitchFamily="18" charset="0"/>
              </a:rPr>
              <a:t>Districts should begin analyzing own data</a:t>
            </a:r>
          </a:p>
          <a:p>
            <a:r>
              <a:rPr lang="en-US" dirty="0">
                <a:latin typeface="Georgia" panose="02040502050405020303" pitchFamily="18" charset="0"/>
              </a:rPr>
              <a:t>Watch % of funds charged to school level currently vs. LEA </a:t>
            </a:r>
            <a:r>
              <a:rPr lang="en-US" dirty="0" smtClean="0">
                <a:latin typeface="Georgia" panose="02040502050405020303" pitchFamily="18" charset="0"/>
              </a:rPr>
              <a:t>level</a:t>
            </a:r>
          </a:p>
          <a:p>
            <a:r>
              <a:rPr lang="en-US" dirty="0" smtClean="0">
                <a:latin typeface="Georgia" panose="02040502050405020303" pitchFamily="18" charset="0"/>
              </a:rPr>
              <a:t>SEA collaborate LEA reps determine best method for central cost allocation</a:t>
            </a: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359753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Guiding Questions</a:t>
            </a:r>
            <a:endParaRPr lang="en-US" dirty="0">
              <a:latin typeface="Georgia" panose="02040502050405020303" pitchFamily="18" charset="0"/>
            </a:endParaRPr>
          </a:p>
        </p:txBody>
      </p:sp>
      <p:sp>
        <p:nvSpPr>
          <p:cNvPr id="3" name="Content Placeholder 2"/>
          <p:cNvSpPr>
            <a:spLocks noGrp="1"/>
          </p:cNvSpPr>
          <p:nvPr>
            <p:ph idx="1"/>
          </p:nvPr>
        </p:nvSpPr>
        <p:spPr>
          <a:xfrm>
            <a:off x="457200" y="1200151"/>
            <a:ext cx="8458200" cy="3394472"/>
          </a:xfrm>
        </p:spPr>
        <p:txBody>
          <a:bodyPr>
            <a:normAutofit fontScale="77500" lnSpcReduction="20000"/>
          </a:bodyPr>
          <a:lstStyle/>
          <a:p>
            <a:r>
              <a:rPr lang="en-US" dirty="0" smtClean="0">
                <a:latin typeface="Georgia" panose="02040502050405020303" pitchFamily="18" charset="0"/>
              </a:rPr>
              <a:t>What expenditures types could cause problems? (Food Service, JROTC, Athletics, Facilities, Debt, Transportation, Maintenance and Operation of Plant, Communications, Adult Ed, Construction)</a:t>
            </a:r>
          </a:p>
          <a:p>
            <a:r>
              <a:rPr lang="en-US" dirty="0" smtClean="0">
                <a:latin typeface="Georgia" panose="02040502050405020303" pitchFamily="18" charset="0"/>
              </a:rPr>
              <a:t>How much of an LEAs total expenditure is already accounted for by each school?</a:t>
            </a:r>
          </a:p>
          <a:p>
            <a:r>
              <a:rPr lang="en-US" dirty="0" smtClean="0">
                <a:latin typeface="Georgia" panose="02040502050405020303" pitchFamily="18" charset="0"/>
              </a:rPr>
              <a:t>How much consistency already exists across LEAs and schools?</a:t>
            </a:r>
          </a:p>
          <a:p>
            <a:r>
              <a:rPr lang="en-US" dirty="0" smtClean="0">
                <a:latin typeface="Georgia" panose="02040502050405020303" pitchFamily="18" charset="0"/>
              </a:rPr>
              <a:t>What equity issues emerge from the data patterns in school by school spending?</a:t>
            </a:r>
            <a:endParaRPr lang="en-US" dirty="0">
              <a:latin typeface="Georgia" panose="02040502050405020303" pitchFamily="18" charset="0"/>
            </a:endParaRPr>
          </a:p>
        </p:txBody>
      </p:sp>
    </p:spTree>
    <p:extLst>
      <p:ext uri="{BB962C8B-B14F-4D97-AF65-F5344CB8AC3E}">
        <p14:creationId xmlns:p14="http://schemas.microsoft.com/office/powerpoint/2010/main" val="2787922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anose="02040502050405020303" pitchFamily="18" charset="0"/>
                <a:hlinkClick r:id="rId2"/>
              </a:rPr>
              <a:t>Opportunity behind school-level spending data</a:t>
            </a:r>
            <a:endParaRPr lang="en-US" dirty="0">
              <a:latin typeface="Georgia" panose="02040502050405020303" pitchFamily="18" charset="0"/>
            </a:endParaRPr>
          </a:p>
        </p:txBody>
      </p:sp>
      <p:sp>
        <p:nvSpPr>
          <p:cNvPr id="3" name="Content Placeholder 2"/>
          <p:cNvSpPr>
            <a:spLocks noGrp="1"/>
          </p:cNvSpPr>
          <p:nvPr>
            <p:ph idx="1"/>
          </p:nvPr>
        </p:nvSpPr>
        <p:spPr>
          <a:xfrm>
            <a:off x="457200" y="1276350"/>
            <a:ext cx="8229600" cy="3394472"/>
          </a:xfrm>
        </p:spPr>
        <p:txBody>
          <a:bodyPr>
            <a:normAutofit fontScale="92500" lnSpcReduction="20000"/>
          </a:bodyPr>
          <a:lstStyle/>
          <a:p>
            <a:pPr marL="0" indent="0">
              <a:buNone/>
            </a:pPr>
            <a:r>
              <a:rPr lang="en-US" sz="2000" u="sng" dirty="0" smtClean="0">
                <a:latin typeface="Georgia" panose="02040502050405020303" pitchFamily="18" charset="0"/>
              </a:rPr>
              <a:t>Productivity:</a:t>
            </a:r>
            <a:r>
              <a:rPr lang="en-US" sz="2000" dirty="0" smtClean="0">
                <a:latin typeface="Georgia" panose="02040502050405020303" pitchFamily="18" charset="0"/>
              </a:rPr>
              <a:t>  Coupling spend and performance data by school can allow users to </a:t>
            </a:r>
          </a:p>
          <a:p>
            <a:r>
              <a:rPr lang="en-US" sz="2000" dirty="0" smtClean="0">
                <a:latin typeface="Georgia" panose="02040502050405020303" pitchFamily="18" charset="0"/>
              </a:rPr>
              <a:t>Explore what’s possible for students at each level of spending</a:t>
            </a:r>
          </a:p>
          <a:p>
            <a:r>
              <a:rPr lang="en-US" sz="2000" dirty="0" smtClean="0">
                <a:latin typeface="Georgia" panose="02040502050405020303" pitchFamily="18" charset="0"/>
              </a:rPr>
              <a:t>Explore resource tradeoffs</a:t>
            </a:r>
          </a:p>
          <a:p>
            <a:r>
              <a:rPr lang="en-US" sz="2000" dirty="0" smtClean="0">
                <a:latin typeface="Georgia" panose="02040502050405020303" pitchFamily="18" charset="0"/>
              </a:rPr>
              <a:t>Foster the spread of innovations</a:t>
            </a:r>
          </a:p>
          <a:p>
            <a:pPr marL="0" indent="0">
              <a:buNone/>
            </a:pPr>
            <a:endParaRPr lang="en-US" sz="2000" u="sng" dirty="0" smtClean="0">
              <a:latin typeface="Georgia" panose="02040502050405020303" pitchFamily="18" charset="0"/>
            </a:endParaRPr>
          </a:p>
          <a:p>
            <a:pPr marL="0" indent="0">
              <a:buNone/>
            </a:pPr>
            <a:r>
              <a:rPr lang="en-US" sz="2000" u="sng" dirty="0" smtClean="0">
                <a:latin typeface="Georgia" panose="02040502050405020303" pitchFamily="18" charset="0"/>
              </a:rPr>
              <a:t>Equity:  </a:t>
            </a:r>
          </a:p>
          <a:p>
            <a:r>
              <a:rPr lang="en-US" sz="2000" dirty="0" smtClean="0">
                <a:latin typeface="Georgia" panose="02040502050405020303" pitchFamily="18" charset="0"/>
              </a:rPr>
              <a:t>Explore equity across school within/across districts</a:t>
            </a:r>
          </a:p>
          <a:p>
            <a:endParaRPr lang="en-US" sz="2000" dirty="0">
              <a:latin typeface="Georgia" panose="02040502050405020303" pitchFamily="18" charset="0"/>
            </a:endParaRPr>
          </a:p>
          <a:p>
            <a:pPr marL="0" indent="0">
              <a:buNone/>
            </a:pPr>
            <a:r>
              <a:rPr lang="en-US" sz="2000" u="sng" dirty="0" smtClean="0">
                <a:latin typeface="Georgia" panose="02040502050405020303" pitchFamily="18" charset="0"/>
              </a:rPr>
              <a:t>Engagement:</a:t>
            </a:r>
          </a:p>
          <a:p>
            <a:pPr lvl="0"/>
            <a:r>
              <a:rPr lang="en-US" sz="2000" dirty="0" smtClean="0">
                <a:solidFill>
                  <a:prstClr val="black"/>
                </a:solidFill>
                <a:latin typeface="Georgia" panose="02040502050405020303" pitchFamily="18" charset="0"/>
              </a:rPr>
              <a:t>Activate school-level engagement to leverage dollars to do the most for students</a:t>
            </a:r>
            <a:endParaRPr lang="en-US" sz="2000" dirty="0">
              <a:solidFill>
                <a:prstClr val="black"/>
              </a:solidFill>
              <a:latin typeface="Georgia" panose="02040502050405020303" pitchFamily="18" charset="0"/>
            </a:endParaRPr>
          </a:p>
          <a:p>
            <a:pPr marL="0" indent="0">
              <a:buNone/>
            </a:pPr>
            <a:endParaRPr lang="en-US" sz="2000" u="sng" dirty="0">
              <a:latin typeface="Georgia" panose="02040502050405020303" pitchFamily="18" charset="0"/>
            </a:endParaRPr>
          </a:p>
        </p:txBody>
      </p:sp>
    </p:spTree>
    <p:extLst>
      <p:ext uri="{BB962C8B-B14F-4D97-AF65-F5344CB8AC3E}">
        <p14:creationId xmlns:p14="http://schemas.microsoft.com/office/powerpoint/2010/main" val="2878306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hlinkClick r:id="rId2"/>
              </a:rPr>
              <a:t>LEA Involvement</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ESSA Per Pupil Pilot Group Meeting 2/27/18</a:t>
            </a:r>
          </a:p>
          <a:p>
            <a:r>
              <a:rPr lang="en-US" dirty="0" smtClean="0">
                <a:latin typeface="Georgia" panose="02040502050405020303" pitchFamily="18" charset="0"/>
              </a:rPr>
              <a:t>LEAs analyze your own data</a:t>
            </a:r>
          </a:p>
          <a:p>
            <a:r>
              <a:rPr lang="en-US" dirty="0" smtClean="0">
                <a:latin typeface="Georgia" panose="02040502050405020303" pitchFamily="18" charset="0"/>
              </a:rPr>
              <a:t>LEA &amp; SEA comparison analysis schools/districts 2017 data</a:t>
            </a:r>
          </a:p>
          <a:p>
            <a:r>
              <a:rPr lang="en-US" dirty="0" smtClean="0">
                <a:latin typeface="Georgia" panose="02040502050405020303" pitchFamily="18" charset="0"/>
              </a:rPr>
              <a:t>Follow up meeting April 2018</a:t>
            </a:r>
          </a:p>
          <a:p>
            <a:endParaRPr lang="en-US" dirty="0"/>
          </a:p>
        </p:txBody>
      </p:sp>
    </p:spTree>
    <p:extLst>
      <p:ext uri="{BB962C8B-B14F-4D97-AF65-F5344CB8AC3E}">
        <p14:creationId xmlns:p14="http://schemas.microsoft.com/office/powerpoint/2010/main" val="394167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77165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52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(Ways &amp; Means)</a:t>
            </a:r>
          </a:p>
        </p:txBody>
      </p:sp>
      <p:sp>
        <p:nvSpPr>
          <p:cNvPr id="3" name="Content Placeholder 2"/>
          <p:cNvSpPr>
            <a:spLocks noGrp="1"/>
          </p:cNvSpPr>
          <p:nvPr>
            <p:ph idx="1"/>
          </p:nvPr>
        </p:nvSpPr>
        <p:spPr/>
        <p:txBody>
          <a:bodyPr/>
          <a:lstStyle/>
          <a:p>
            <a:r>
              <a:rPr lang="en-US" dirty="0" smtClean="0"/>
              <a:t>Funding for Health Insurance Increase</a:t>
            </a:r>
          </a:p>
          <a:p>
            <a:pPr lvl="2"/>
            <a:r>
              <a:rPr lang="en-US" dirty="0" smtClean="0"/>
              <a:t>7.4% employer premium increase</a:t>
            </a:r>
          </a:p>
          <a:p>
            <a:pPr lvl="2"/>
            <a:r>
              <a:rPr lang="en-US" dirty="0" smtClean="0"/>
              <a:t>$56.4 million (more than half is for school districts)</a:t>
            </a:r>
            <a:endParaRPr lang="en-US" dirty="0"/>
          </a:p>
        </p:txBody>
      </p:sp>
    </p:spTree>
    <p:extLst>
      <p:ext uri="{BB962C8B-B14F-4D97-AF65-F5344CB8AC3E}">
        <p14:creationId xmlns:p14="http://schemas.microsoft.com/office/powerpoint/2010/main" val="2082854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14451"/>
            <a:ext cx="7772400" cy="2288381"/>
          </a:xfrm>
        </p:spPr>
        <p:txBody>
          <a:bodyPr>
            <a:normAutofit fontScale="90000"/>
          </a:bodyPr>
          <a:lstStyle/>
          <a:p>
            <a:r>
              <a:rPr lang="en-US" dirty="0" smtClean="0"/>
              <a:t/>
            </a:r>
            <a:br>
              <a:rPr lang="en-US" dirty="0" smtClean="0"/>
            </a:br>
            <a:r>
              <a:rPr lang="en-US" dirty="0"/>
              <a:t/>
            </a:r>
            <a:br>
              <a:rPr lang="en-US" dirty="0"/>
            </a:br>
            <a:r>
              <a:rPr lang="en-US" dirty="0" smtClean="0"/>
              <a:t>SCDE </a:t>
            </a:r>
            <a:r>
              <a:rPr lang="en-US" dirty="0"/>
              <a:t>Office of Auditing Services Update</a:t>
            </a:r>
            <a:br>
              <a:rPr lang="en-US" dirty="0"/>
            </a:br>
            <a:r>
              <a:rPr lang="en-US" dirty="0"/>
              <a:t/>
            </a:r>
            <a:br>
              <a:rPr lang="en-US" dirty="0"/>
            </a:br>
            <a:r>
              <a:rPr lang="en-US" sz="2700" dirty="0" smtClean="0"/>
              <a:t>SCASBO 2018 SPRING CONFERENCE</a:t>
            </a:r>
            <a:r>
              <a:rPr lang="en-US" sz="1800" dirty="0"/>
              <a:t/>
            </a:r>
            <a:br>
              <a:rPr lang="en-US" sz="1800" dirty="0"/>
            </a:br>
            <a:r>
              <a:rPr lang="en-US" sz="1800" dirty="0"/>
              <a:t/>
            </a:r>
            <a:br>
              <a:rPr lang="en-US" sz="1800" dirty="0"/>
            </a:br>
            <a:r>
              <a:rPr lang="en-US" sz="1800" dirty="0"/>
              <a:t/>
            </a:r>
            <a:br>
              <a:rPr lang="en-US" sz="1800" dirty="0"/>
            </a:br>
            <a:r>
              <a:rPr lang="en-US" sz="2700" dirty="0" smtClean="0"/>
              <a:t>Living to Leave a Legacy</a:t>
            </a:r>
            <a:br>
              <a:rPr lang="en-US" sz="2700" dirty="0" smtClean="0"/>
            </a:br>
            <a:r>
              <a:rPr lang="en-US" sz="2700" dirty="0" smtClean="0"/>
              <a:t>March 8, 2018</a:t>
            </a:r>
            <a:endParaRPr lang="en-US" sz="2700" dirty="0"/>
          </a:p>
        </p:txBody>
      </p:sp>
    </p:spTree>
    <p:extLst>
      <p:ext uri="{BB962C8B-B14F-4D97-AF65-F5344CB8AC3E}">
        <p14:creationId xmlns:p14="http://schemas.microsoft.com/office/powerpoint/2010/main" val="1066459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a:t>
            </a:r>
            <a:r>
              <a:rPr lang="en-US" sz="4000" b="1" dirty="0" smtClean="0">
                <a:latin typeface="Garamond" panose="02020404030301010803" pitchFamily="18" charset="0"/>
              </a:rPr>
              <a:t>Status of Annual Audits</a:t>
            </a:r>
            <a:endParaRPr lang="en-US" sz="4000" b="1"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r>
              <a:rPr lang="en-US" sz="2800" dirty="0" smtClean="0"/>
              <a:t>Annual audits were due on December 1, 2017</a:t>
            </a:r>
          </a:p>
          <a:p>
            <a:r>
              <a:rPr lang="en-US" sz="2800" dirty="0" smtClean="0"/>
              <a:t>165 - Number of audits due (LEAs and charter schools)</a:t>
            </a:r>
          </a:p>
          <a:p>
            <a:r>
              <a:rPr lang="en-US" sz="2800" dirty="0" smtClean="0"/>
              <a:t>6 - Received between 1- 30 days of the due date</a:t>
            </a:r>
          </a:p>
          <a:p>
            <a:r>
              <a:rPr lang="en-US" sz="2800" dirty="0" smtClean="0"/>
              <a:t>1- Received between 31-60 days of the due date</a:t>
            </a:r>
          </a:p>
          <a:p>
            <a:pPr lvl="1"/>
            <a:r>
              <a:rPr lang="en-US" sz="2400" dirty="0" smtClean="0"/>
              <a:t>(District placed on fiscal caution)</a:t>
            </a:r>
          </a:p>
          <a:p>
            <a:r>
              <a:rPr lang="en-US" sz="2800" dirty="0" smtClean="0"/>
              <a:t>1 audit still has not been received</a:t>
            </a:r>
            <a:endParaRPr lang="en-US" sz="2400" dirty="0"/>
          </a:p>
          <a:p>
            <a:pPr marL="0" indent="0">
              <a:buNone/>
            </a:pPr>
            <a:endParaRPr lang="en-US" dirty="0"/>
          </a:p>
          <a:p>
            <a:pPr marL="514350" lvl="1" indent="0">
              <a:buNone/>
            </a:pPr>
            <a:endParaRPr lang="en-US" dirty="0"/>
          </a:p>
        </p:txBody>
      </p:sp>
      <p:sp>
        <p:nvSpPr>
          <p:cNvPr id="4" name="Slide Number Placeholder 3"/>
          <p:cNvSpPr>
            <a:spLocks noGrp="1"/>
          </p:cNvSpPr>
          <p:nvPr>
            <p:ph type="sldNum" sz="quarter" idx="12"/>
          </p:nvPr>
        </p:nvSpPr>
        <p:spPr/>
        <p:txBody>
          <a:bodyPr/>
          <a:lstStyle/>
          <a:p>
            <a:fld id="{1C6C82A1-FCAE-4D8C-8424-8A101424AF8E}" type="slidenum">
              <a:rPr lang="en-US" altLang="en-US" smtClean="0"/>
              <a:pPr/>
              <a:t>51</a:t>
            </a:fld>
            <a:endParaRPr lang="en-US" altLang="en-US" dirty="0"/>
          </a:p>
        </p:txBody>
      </p:sp>
    </p:spTree>
    <p:extLst>
      <p:ext uri="{BB962C8B-B14F-4D97-AF65-F5344CB8AC3E}">
        <p14:creationId xmlns:p14="http://schemas.microsoft.com/office/powerpoint/2010/main" val="2165730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LEA Annual Audits</a:t>
            </a:r>
            <a:endParaRPr lang="en-US" dirty="0"/>
          </a:p>
        </p:txBody>
      </p:sp>
      <p:sp>
        <p:nvSpPr>
          <p:cNvPr id="3" name="Content Placeholder 2"/>
          <p:cNvSpPr>
            <a:spLocks noGrp="1"/>
          </p:cNvSpPr>
          <p:nvPr>
            <p:ph idx="1"/>
          </p:nvPr>
        </p:nvSpPr>
        <p:spPr/>
        <p:txBody>
          <a:bodyPr/>
          <a:lstStyle/>
          <a:p>
            <a:r>
              <a:rPr lang="en-US" dirty="0" smtClean="0"/>
              <a:t>0 -  Audits with Modified Opinions on F/S</a:t>
            </a:r>
          </a:p>
          <a:p>
            <a:r>
              <a:rPr lang="en-US" dirty="0" smtClean="0"/>
              <a:t>2 -  Audits with Modified Opinions on Federal Awards</a:t>
            </a:r>
          </a:p>
        </p:txBody>
      </p:sp>
    </p:spTree>
    <p:extLst>
      <p:ext uri="{BB962C8B-B14F-4D97-AF65-F5344CB8AC3E}">
        <p14:creationId xmlns:p14="http://schemas.microsoft.com/office/powerpoint/2010/main" val="4112683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New Audit Testing Requirements</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Fiscal Practices and Budgetary Conditions Act</a:t>
            </a:r>
          </a:p>
          <a:p>
            <a:pPr lvl="1"/>
            <a:r>
              <a:rPr lang="en-US" dirty="0" smtClean="0"/>
              <a:t>Auditors tested the </a:t>
            </a:r>
            <a:r>
              <a:rPr lang="en-US" dirty="0"/>
              <a:t>g</a:t>
            </a:r>
            <a:r>
              <a:rPr lang="en-US" dirty="0" smtClean="0"/>
              <a:t>eneral fund </a:t>
            </a:r>
            <a:r>
              <a:rPr lang="en-US" b="1" dirty="0" smtClean="0"/>
              <a:t>unrestricted</a:t>
            </a:r>
            <a:r>
              <a:rPr lang="en-US" dirty="0" smtClean="0"/>
              <a:t> fund balance and compared it to the general fund operating expenditures to determine if auditees have at least one month of unrestricted fund balance available to meet expenditures</a:t>
            </a:r>
          </a:p>
          <a:p>
            <a:pPr lvl="1"/>
            <a:r>
              <a:rPr lang="en-US" dirty="0" smtClean="0"/>
              <a:t>Auditors determined that districts were not at risk of being in default of any loans</a:t>
            </a:r>
          </a:p>
          <a:p>
            <a:r>
              <a:rPr lang="en-US" dirty="0" smtClean="0"/>
              <a:t>Lottery testing procedures</a:t>
            </a:r>
            <a:endParaRPr lang="en-US" dirty="0"/>
          </a:p>
        </p:txBody>
      </p:sp>
    </p:spTree>
    <p:extLst>
      <p:ext uri="{BB962C8B-B14F-4D97-AF65-F5344CB8AC3E}">
        <p14:creationId xmlns:p14="http://schemas.microsoft.com/office/powerpoint/2010/main" val="2184080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New Audit Testing Requirements</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r>
              <a:rPr lang="en-US" dirty="0" smtClean="0"/>
              <a:t>Fiscal Practices and Budgetary Conditions Act</a:t>
            </a:r>
          </a:p>
          <a:p>
            <a:pPr lvl="1"/>
            <a:r>
              <a:rPr lang="en-US" dirty="0" smtClean="0"/>
              <a:t>8 districts did not meet the General Reserve Fund Balance test</a:t>
            </a:r>
          </a:p>
          <a:p>
            <a:pPr lvl="1"/>
            <a:r>
              <a:rPr lang="en-US" dirty="0" smtClean="0"/>
              <a:t>No findings noted for any LEA being at risk for default of loans</a:t>
            </a:r>
          </a:p>
          <a:p>
            <a:r>
              <a:rPr lang="en-US" dirty="0" smtClean="0"/>
              <a:t>Lottery testing procedures</a:t>
            </a:r>
          </a:p>
          <a:p>
            <a:pPr lvl="1"/>
            <a:r>
              <a:rPr lang="en-US" dirty="0" smtClean="0"/>
              <a:t>No findings noted in the LEA audit reports</a:t>
            </a:r>
            <a:endParaRPr lang="en-US" dirty="0"/>
          </a:p>
        </p:txBody>
      </p:sp>
    </p:spTree>
    <p:extLst>
      <p:ext uri="{BB962C8B-B14F-4D97-AF65-F5344CB8AC3E}">
        <p14:creationId xmlns:p14="http://schemas.microsoft.com/office/powerpoint/2010/main" val="1743362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4800" b="1" dirty="0">
              <a:latin typeface="Georgia" panose="02040502050405020303" pitchFamily="18" charset="0"/>
            </a:endParaRPr>
          </a:p>
          <a:p>
            <a:pPr marL="0" indent="0" algn="ctr">
              <a:buNone/>
            </a:pPr>
            <a:r>
              <a:rPr lang="en-US" sz="4000" b="1" dirty="0" smtClean="0"/>
              <a:t>Common LEA Audit Findings</a:t>
            </a:r>
            <a:endParaRPr lang="en-US" sz="4000" b="1" dirty="0"/>
          </a:p>
        </p:txBody>
      </p:sp>
    </p:spTree>
    <p:extLst>
      <p:ext uri="{BB962C8B-B14F-4D97-AF65-F5344CB8AC3E}">
        <p14:creationId xmlns:p14="http://schemas.microsoft.com/office/powerpoint/2010/main" val="3824570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Common LEA Audit Findings</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Fiscal practices general reserved fund balance test</a:t>
            </a:r>
          </a:p>
          <a:p>
            <a:r>
              <a:rPr lang="en-US" dirty="0" smtClean="0"/>
              <a:t>Internal controls</a:t>
            </a:r>
          </a:p>
          <a:p>
            <a:pPr lvl="1"/>
            <a:r>
              <a:rPr lang="en-US" dirty="0" smtClean="0"/>
              <a:t>Inadequate Segregation of duties</a:t>
            </a:r>
          </a:p>
          <a:p>
            <a:pPr lvl="1"/>
            <a:r>
              <a:rPr lang="en-US" dirty="0" smtClean="0"/>
              <a:t>Review and timeliness of various reconciliations performed</a:t>
            </a:r>
          </a:p>
          <a:p>
            <a:r>
              <a:rPr lang="en-US" dirty="0" smtClean="0"/>
              <a:t>Unallowable costs charged to federal grants</a:t>
            </a:r>
          </a:p>
          <a:p>
            <a:r>
              <a:rPr lang="en-US" dirty="0" smtClean="0"/>
              <a:t>Preparation of financial statements and note disclosures</a:t>
            </a:r>
          </a:p>
          <a:p>
            <a:endParaRPr lang="en-US" dirty="0"/>
          </a:p>
        </p:txBody>
      </p:sp>
    </p:spTree>
    <p:extLst>
      <p:ext uri="{BB962C8B-B14F-4D97-AF65-F5344CB8AC3E}">
        <p14:creationId xmlns:p14="http://schemas.microsoft.com/office/powerpoint/2010/main" val="4090361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Common LEA Audit Findings</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smtClean="0"/>
              <a:t>Undocumented and unsupported costs</a:t>
            </a:r>
          </a:p>
          <a:p>
            <a:r>
              <a:rPr lang="en-US" dirty="0" smtClean="0"/>
              <a:t>Expenditures claimed outside of the period of availability</a:t>
            </a:r>
          </a:p>
          <a:p>
            <a:r>
              <a:rPr lang="en-US" dirty="0" smtClean="0"/>
              <a:t>Payroll issues</a:t>
            </a:r>
          </a:p>
          <a:p>
            <a:pPr lvl="1"/>
            <a:r>
              <a:rPr lang="en-US" dirty="0" smtClean="0"/>
              <a:t>Time and effort</a:t>
            </a:r>
          </a:p>
          <a:p>
            <a:pPr lvl="1"/>
            <a:r>
              <a:rPr lang="en-US" dirty="0" smtClean="0"/>
              <a:t>Incorrect withholdings</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2729601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Common LEA Audit Findings</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smtClean="0"/>
              <a:t>Monitoring over pupil activity funds</a:t>
            </a:r>
          </a:p>
          <a:p>
            <a:r>
              <a:rPr lang="en-US" dirty="0" smtClean="0"/>
              <a:t>Inaccurate recording of liabilities</a:t>
            </a:r>
          </a:p>
          <a:p>
            <a:r>
              <a:rPr lang="en-US" dirty="0" smtClean="0"/>
              <a:t>Ending fund balances not agreeing to beginning fund balances</a:t>
            </a:r>
          </a:p>
          <a:p>
            <a:r>
              <a:rPr lang="en-US" dirty="0" smtClean="0"/>
              <a:t>Inaccurate account coding</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82399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4800" b="1" dirty="0">
              <a:latin typeface="Georgia" panose="02040502050405020303" pitchFamily="18" charset="0"/>
            </a:endParaRPr>
          </a:p>
          <a:p>
            <a:pPr marL="0" indent="0" algn="ctr">
              <a:buNone/>
            </a:pPr>
            <a:r>
              <a:rPr lang="en-US" sz="4000" b="1" dirty="0" smtClean="0"/>
              <a:t>Risk Assessment</a:t>
            </a:r>
            <a:endParaRPr lang="en-US" sz="4000" b="1" dirty="0"/>
          </a:p>
        </p:txBody>
      </p:sp>
    </p:spTree>
    <p:extLst>
      <p:ext uri="{BB962C8B-B14F-4D97-AF65-F5344CB8AC3E}">
        <p14:creationId xmlns:p14="http://schemas.microsoft.com/office/powerpoint/2010/main" val="323005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(Ways &amp; Means)</a:t>
            </a:r>
          </a:p>
        </p:txBody>
      </p:sp>
      <p:sp>
        <p:nvSpPr>
          <p:cNvPr id="3" name="Content Placeholder 2"/>
          <p:cNvSpPr>
            <a:spLocks noGrp="1"/>
          </p:cNvSpPr>
          <p:nvPr>
            <p:ph idx="1"/>
          </p:nvPr>
        </p:nvSpPr>
        <p:spPr/>
        <p:txBody>
          <a:bodyPr/>
          <a:lstStyle/>
          <a:p>
            <a:r>
              <a:rPr lang="en-US" dirty="0"/>
              <a:t>Consolidation (into EFA)</a:t>
            </a:r>
          </a:p>
          <a:p>
            <a:pPr lvl="2"/>
            <a:r>
              <a:rPr lang="en-US" dirty="0"/>
              <a:t>Lunch Program Aid- </a:t>
            </a:r>
            <a:r>
              <a:rPr lang="en-US" dirty="0" smtClean="0"/>
              <a:t>($25,800)</a:t>
            </a:r>
            <a:endParaRPr lang="en-US" dirty="0"/>
          </a:p>
          <a:p>
            <a:pPr lvl="2"/>
            <a:r>
              <a:rPr lang="en-US" dirty="0"/>
              <a:t>IMD- </a:t>
            </a:r>
            <a:r>
              <a:rPr lang="en-US" dirty="0" smtClean="0"/>
              <a:t>($89,839)</a:t>
            </a:r>
            <a:endParaRPr lang="en-US" dirty="0"/>
          </a:p>
          <a:p>
            <a:r>
              <a:rPr lang="en-US" dirty="0" smtClean="0"/>
              <a:t>Aid to District Consolidation- $22 million</a:t>
            </a:r>
          </a:p>
          <a:p>
            <a:pPr lvl="2"/>
            <a:r>
              <a:rPr lang="en-US" dirty="0" smtClean="0"/>
              <a:t>Professional Development- ($6.7 million)</a:t>
            </a:r>
          </a:p>
          <a:p>
            <a:pPr lvl="2"/>
            <a:r>
              <a:rPr lang="en-US" dirty="0" smtClean="0"/>
              <a:t>Reading- ($3.27 million)</a:t>
            </a:r>
          </a:p>
          <a:p>
            <a:pPr lvl="2"/>
            <a:r>
              <a:rPr lang="en-US" dirty="0" smtClean="0"/>
              <a:t>Aid to Districts Technology- ($12 million)</a:t>
            </a:r>
          </a:p>
        </p:txBody>
      </p:sp>
    </p:spTree>
    <p:extLst>
      <p:ext uri="{BB962C8B-B14F-4D97-AF65-F5344CB8AC3E}">
        <p14:creationId xmlns:p14="http://schemas.microsoft.com/office/powerpoint/2010/main" val="5352007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0"/>
            <a:ext cx="8229600" cy="857250"/>
          </a:xfrm>
        </p:spPr>
        <p:txBody>
          <a:bodyPr>
            <a:noAutofit/>
          </a:bodyPr>
          <a:lstStyle/>
          <a:p>
            <a:r>
              <a:rPr lang="en-US" sz="3200" b="1" dirty="0" smtClean="0">
                <a:latin typeface="Garamond" panose="02020404030301010803" pitchFamily="18" charset="0"/>
              </a:rPr>
              <a:t>Risk Assessment (2 </a:t>
            </a:r>
            <a:r>
              <a:rPr lang="en-US" sz="3200" b="1" dirty="0">
                <a:latin typeface="Garamond" panose="02020404030301010803" pitchFamily="18" charset="0"/>
              </a:rPr>
              <a:t>CFR Part 200.331)</a:t>
            </a:r>
            <a:r>
              <a:rPr lang="en-US" sz="3200" dirty="0">
                <a:latin typeface="Garamond" panose="02020404030301010803" pitchFamily="18" charset="0"/>
              </a:rPr>
              <a:t/>
            </a:r>
            <a:br>
              <a:rPr lang="en-US" sz="3200" dirty="0">
                <a:latin typeface="Garamond" panose="02020404030301010803" pitchFamily="18" charset="0"/>
              </a:rPr>
            </a:br>
            <a:endParaRPr lang="en-US" sz="3200" dirty="0">
              <a:latin typeface="Garamond" panose="02020404030301010803" pitchFamily="18" charset="0"/>
            </a:endParaRPr>
          </a:p>
        </p:txBody>
      </p:sp>
      <p:sp>
        <p:nvSpPr>
          <p:cNvPr id="3" name="Content Placeholder 2"/>
          <p:cNvSpPr>
            <a:spLocks noGrp="1"/>
          </p:cNvSpPr>
          <p:nvPr>
            <p:ph idx="1"/>
          </p:nvPr>
        </p:nvSpPr>
        <p:spPr>
          <a:xfrm>
            <a:off x="457200" y="1200150"/>
            <a:ext cx="8229600" cy="3829050"/>
          </a:xfrm>
        </p:spPr>
        <p:txBody>
          <a:bodyPr>
            <a:normAutofit fontScale="40000" lnSpcReduction="20000"/>
          </a:bodyPr>
          <a:lstStyle/>
          <a:p>
            <a:pPr marL="0" indent="0">
              <a:buNone/>
            </a:pPr>
            <a:r>
              <a:rPr lang="en-US" sz="5100" dirty="0"/>
              <a:t>Evaluate each subrecipient's risk of noncompliance with Federal statutes, regulations, and the terms and conditions of the subaward which may include consideration of such factors as</a:t>
            </a:r>
            <a:r>
              <a:rPr lang="en-US" sz="5100" dirty="0" smtClean="0"/>
              <a:t>:</a:t>
            </a:r>
            <a:endParaRPr lang="en-US" sz="5100" dirty="0"/>
          </a:p>
          <a:p>
            <a:r>
              <a:rPr lang="en-US" sz="5100" dirty="0" smtClean="0"/>
              <a:t>(</a:t>
            </a:r>
            <a:r>
              <a:rPr lang="en-US" sz="5100" dirty="0"/>
              <a:t>1) The subrecipient's prior experience with the same or similar subawards;</a:t>
            </a:r>
          </a:p>
          <a:p>
            <a:r>
              <a:rPr lang="en-US" sz="5100" dirty="0"/>
              <a:t>(2) The results of previous audits including whether or not the subrecipient receives a Single Audit in accordance with Subpart F—Audit Requirements of this part, </a:t>
            </a:r>
          </a:p>
          <a:p>
            <a:r>
              <a:rPr lang="en-US" sz="5100" dirty="0"/>
              <a:t>(3) Whether the subrecipient has new personnel or new or substantially changed systems; and</a:t>
            </a:r>
          </a:p>
          <a:p>
            <a:r>
              <a:rPr lang="en-US" sz="5100" dirty="0"/>
              <a:t>(4) The extent and results of Federal awarding agency monitoring (e.g., if the subrecipient also receives Federal awards directly from a Federal awarding agency).</a:t>
            </a:r>
          </a:p>
          <a:p>
            <a:pPr marL="457200" lvl="1" indent="0">
              <a:buNone/>
            </a:pPr>
            <a:endParaRPr lang="en-US" sz="3500" dirty="0">
              <a:latin typeface="Georgia" pitchFamily="18" charset="0"/>
            </a:endParaRPr>
          </a:p>
          <a:p>
            <a:endParaRPr lang="en-US" dirty="0"/>
          </a:p>
          <a:p>
            <a:endParaRPr lang="en-US" dirty="0"/>
          </a:p>
        </p:txBody>
      </p:sp>
    </p:spTree>
    <p:extLst>
      <p:ext uri="{BB962C8B-B14F-4D97-AF65-F5344CB8AC3E}">
        <p14:creationId xmlns:p14="http://schemas.microsoft.com/office/powerpoint/2010/main" val="629381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 2016-17 Risk 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Program areas have completed their assessment of LEAs. The Office of Auditing Services and the Office of Finance have also completed their assessment.</a:t>
            </a:r>
          </a:p>
          <a:p>
            <a:r>
              <a:rPr lang="en-US" dirty="0" smtClean="0"/>
              <a:t>Letters are being drafted to notify LEAs of their risk score.</a:t>
            </a:r>
          </a:p>
          <a:p>
            <a:r>
              <a:rPr lang="en-US" dirty="0" smtClean="0"/>
              <a:t>Letters should go out prior to the end of this month.</a:t>
            </a:r>
            <a:endParaRPr lang="en-US" dirty="0"/>
          </a:p>
        </p:txBody>
      </p:sp>
    </p:spTree>
    <p:extLst>
      <p:ext uri="{BB962C8B-B14F-4D97-AF65-F5344CB8AC3E}">
        <p14:creationId xmlns:p14="http://schemas.microsoft.com/office/powerpoint/2010/main" val="193658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Garamond" panose="02020404030301010803" pitchFamily="18" charset="0"/>
              </a:rPr>
              <a:t>SCDE’s </a:t>
            </a:r>
            <a:r>
              <a:rPr lang="en-US" sz="3200" b="1" dirty="0" smtClean="0">
                <a:latin typeface="Garamond" panose="02020404030301010803" pitchFamily="18" charset="0"/>
              </a:rPr>
              <a:t>Risk Assessment Process (cont.)</a:t>
            </a:r>
            <a:endParaRPr lang="en-US" sz="3200" b="1" dirty="0">
              <a:latin typeface="Garamond" panose="02020404030301010803" pitchFamily="18" charset="0"/>
            </a:endParaRPr>
          </a:p>
        </p:txBody>
      </p:sp>
      <p:sp>
        <p:nvSpPr>
          <p:cNvPr id="3" name="Content Placeholder 2"/>
          <p:cNvSpPr>
            <a:spLocks noGrp="1"/>
          </p:cNvSpPr>
          <p:nvPr>
            <p:ph idx="1"/>
          </p:nvPr>
        </p:nvSpPr>
        <p:spPr>
          <a:xfrm>
            <a:off x="457200" y="1143000"/>
            <a:ext cx="8229600" cy="3829050"/>
          </a:xfrm>
        </p:spPr>
        <p:txBody>
          <a:bodyPr>
            <a:normAutofit fontScale="62500" lnSpcReduction="20000"/>
          </a:bodyPr>
          <a:lstStyle/>
          <a:p>
            <a:r>
              <a:rPr lang="en-US" dirty="0" smtClean="0"/>
              <a:t>The Office of Auditing Services will send correspondence to each District’s Superintendent, School Business Official, and Federal Programs Director notifying them of the District’s overall risk score.</a:t>
            </a:r>
          </a:p>
          <a:p>
            <a:pPr marL="0" indent="0">
              <a:buNone/>
            </a:pPr>
            <a:endParaRPr lang="en-US" dirty="0" smtClean="0"/>
          </a:p>
          <a:p>
            <a:r>
              <a:rPr lang="en-US" dirty="0"/>
              <a:t>All subrecipients who are identified </a:t>
            </a:r>
            <a:r>
              <a:rPr lang="en-US" dirty="0" smtClean="0"/>
              <a:t>as at </a:t>
            </a:r>
            <a:r>
              <a:rPr lang="en-US" dirty="0"/>
              <a:t>risk of noncompliance (high risk) will be notified directly by the Office of the State Superintendent.  The SCDE can and will impose specific subaward conditions, allowable under 2 CFR Part 200.207(b), on the federal funds that pass-through the SCDE to the subrecipient.</a:t>
            </a:r>
          </a:p>
          <a:p>
            <a:pPr marL="0" indent="0">
              <a:buNone/>
            </a:pPr>
            <a:endParaRPr lang="en-US" dirty="0"/>
          </a:p>
          <a:p>
            <a:r>
              <a:rPr lang="en-US" dirty="0" smtClean="0"/>
              <a:t>Medium risk subrecipients </a:t>
            </a:r>
            <a:r>
              <a:rPr lang="en-US" dirty="0"/>
              <a:t>are urged to review the regulations in 2 CFR Part 200 and take immediate action, as nonfederal entities, to come into compliance.</a:t>
            </a:r>
          </a:p>
          <a:p>
            <a:endParaRPr lang="en-US" dirty="0" smtClean="0"/>
          </a:p>
          <a:p>
            <a:endParaRPr lang="en-US" dirty="0"/>
          </a:p>
        </p:txBody>
      </p:sp>
    </p:spTree>
    <p:extLst>
      <p:ext uri="{BB962C8B-B14F-4D97-AF65-F5344CB8AC3E}">
        <p14:creationId xmlns:p14="http://schemas.microsoft.com/office/powerpoint/2010/main" val="1310079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SCDE’s LEA Risk Criteria</a:t>
            </a:r>
            <a:endParaRPr lang="en-US" sz="3200" b="1" dirty="0">
              <a:solidFill>
                <a:srgbClr val="FFFF00"/>
              </a:solidFill>
              <a:latin typeface="Garamond" panose="02020404030301010803" pitchFamily="18" charset="0"/>
            </a:endParaRPr>
          </a:p>
        </p:txBody>
      </p:sp>
      <p:sp>
        <p:nvSpPr>
          <p:cNvPr id="3" name="Content Placeholder 2"/>
          <p:cNvSpPr>
            <a:spLocks noGrp="1"/>
          </p:cNvSpPr>
          <p:nvPr>
            <p:ph idx="1"/>
          </p:nvPr>
        </p:nvSpPr>
        <p:spPr>
          <a:xfrm>
            <a:off x="457200" y="1200151"/>
            <a:ext cx="8229600" cy="3394472"/>
          </a:xfrm>
        </p:spPr>
        <p:txBody>
          <a:bodyPr>
            <a:normAutofit fontScale="92500" lnSpcReduction="20000"/>
          </a:bodyPr>
          <a:lstStyle/>
          <a:p>
            <a:pPr marL="0" indent="0">
              <a:buNone/>
            </a:pPr>
            <a:r>
              <a:rPr lang="en-US" sz="2800" b="1" dirty="0"/>
              <a:t>Criteria 1 – Key Personnel Turnover</a:t>
            </a:r>
          </a:p>
          <a:p>
            <a:pPr lvl="1">
              <a:buFont typeface="Arial" panose="020B0604020202020204" pitchFamily="34" charset="0"/>
              <a:buChar char="•"/>
            </a:pPr>
            <a:r>
              <a:rPr lang="en-US" dirty="0"/>
              <a:t>Experience of key </a:t>
            </a:r>
            <a:r>
              <a:rPr lang="en-US" dirty="0" smtClean="0"/>
              <a:t>personnel</a:t>
            </a:r>
          </a:p>
          <a:p>
            <a:pPr lvl="1">
              <a:buFont typeface="Arial" panose="020B0604020202020204" pitchFamily="34" charset="0"/>
              <a:buChar char="•"/>
            </a:pPr>
            <a:r>
              <a:rPr lang="en-US" dirty="0" smtClean="0"/>
              <a:t>Stability of key personnel</a:t>
            </a:r>
          </a:p>
          <a:p>
            <a:pPr lvl="1">
              <a:buFont typeface="Arial" panose="020B0604020202020204" pitchFamily="34" charset="0"/>
              <a:buChar char="•"/>
            </a:pPr>
            <a:r>
              <a:rPr lang="en-US" dirty="0" smtClean="0"/>
              <a:t>Turnover in key personnel</a:t>
            </a:r>
            <a:endParaRPr lang="en-US" dirty="0"/>
          </a:p>
          <a:p>
            <a:pPr marL="457200" lvl="1" indent="0">
              <a:buNone/>
            </a:pPr>
            <a:endParaRPr lang="en-US" dirty="0"/>
          </a:p>
          <a:p>
            <a:pPr marL="0" indent="0">
              <a:buNone/>
            </a:pPr>
            <a:r>
              <a:rPr lang="en-US" sz="2800" b="1" dirty="0"/>
              <a:t>Criteria 2 – Required Reporting</a:t>
            </a:r>
          </a:p>
          <a:p>
            <a:pPr lvl="1">
              <a:buFont typeface="Arial" panose="020B0604020202020204" pitchFamily="34" charset="0"/>
              <a:buChar char="•"/>
            </a:pPr>
            <a:r>
              <a:rPr lang="en-US" dirty="0"/>
              <a:t>Required program reporting submitted and timeliness of submission</a:t>
            </a:r>
          </a:p>
          <a:p>
            <a:pPr marL="0" indent="0">
              <a:buNone/>
            </a:pPr>
            <a:endParaRPr lang="en-US" dirty="0"/>
          </a:p>
        </p:txBody>
      </p:sp>
    </p:spTree>
    <p:extLst>
      <p:ext uri="{BB962C8B-B14F-4D97-AF65-F5344CB8AC3E}">
        <p14:creationId xmlns:p14="http://schemas.microsoft.com/office/powerpoint/2010/main" val="2937648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SCDE’s LEA Risk </a:t>
            </a:r>
            <a:r>
              <a:rPr lang="en-US" sz="3200" b="1" dirty="0" smtClean="0">
                <a:latin typeface="Garamond" panose="02020404030301010803" pitchFamily="18" charset="0"/>
              </a:rPr>
              <a:t>Criteria (cont.)</a:t>
            </a:r>
            <a:endParaRPr lang="en-US" sz="3200" b="1" dirty="0">
              <a:latin typeface="Garamond" panose="02020404030301010803" pitchFamily="18" charset="0"/>
            </a:endParaRPr>
          </a:p>
        </p:txBody>
      </p:sp>
      <p:sp>
        <p:nvSpPr>
          <p:cNvPr id="3" name="Content Placeholder 2"/>
          <p:cNvSpPr>
            <a:spLocks noGrp="1"/>
          </p:cNvSpPr>
          <p:nvPr>
            <p:ph idx="1"/>
          </p:nvPr>
        </p:nvSpPr>
        <p:spPr>
          <a:xfrm>
            <a:off x="609600" y="1143000"/>
            <a:ext cx="8229600" cy="3394472"/>
          </a:xfrm>
        </p:spPr>
        <p:txBody>
          <a:bodyPr>
            <a:normAutofit fontScale="25000" lnSpcReduction="20000"/>
          </a:bodyPr>
          <a:lstStyle/>
          <a:p>
            <a:pPr marL="0" indent="0">
              <a:buNone/>
            </a:pPr>
            <a:r>
              <a:rPr lang="en-US" sz="9600" b="1" dirty="0"/>
              <a:t>Criteria 3  - Programmatic Compliance</a:t>
            </a:r>
          </a:p>
          <a:p>
            <a:pPr lvl="1">
              <a:buFont typeface="Arial" panose="020B0604020202020204" pitchFamily="34" charset="0"/>
              <a:buChar char="•"/>
            </a:pPr>
            <a:r>
              <a:rPr lang="en-US" sz="9600" dirty="0"/>
              <a:t>Instances of programmatic noncompliance</a:t>
            </a:r>
          </a:p>
          <a:p>
            <a:pPr lvl="1">
              <a:buFont typeface="Arial" panose="020B0604020202020204" pitchFamily="34" charset="0"/>
              <a:buChar char="•"/>
            </a:pPr>
            <a:r>
              <a:rPr lang="en-US" sz="9600" dirty="0"/>
              <a:t>Minimal or significant deficiencies noted</a:t>
            </a:r>
          </a:p>
          <a:p>
            <a:pPr marL="0" indent="0">
              <a:buNone/>
            </a:pPr>
            <a:endParaRPr lang="en-US" sz="9600" dirty="0"/>
          </a:p>
          <a:p>
            <a:pPr marL="0" indent="0">
              <a:buNone/>
            </a:pPr>
            <a:r>
              <a:rPr lang="en-US" sz="9600" b="1" dirty="0"/>
              <a:t>Criteria 4 – Fiscal Compliance</a:t>
            </a:r>
          </a:p>
          <a:p>
            <a:pPr lvl="1">
              <a:buFont typeface="Arial" panose="020B0604020202020204" pitchFamily="34" charset="0"/>
              <a:buChar char="•"/>
            </a:pPr>
            <a:r>
              <a:rPr lang="en-US" sz="9600" dirty="0"/>
              <a:t>Level of fiscal deficiencies noted during monitoring visits</a:t>
            </a:r>
          </a:p>
          <a:p>
            <a:pPr marL="457200" lvl="1" indent="0">
              <a:buNone/>
            </a:pPr>
            <a:endParaRPr lang="en-US" sz="9600" dirty="0"/>
          </a:p>
          <a:p>
            <a:pPr marL="0" indent="0">
              <a:buNone/>
            </a:pPr>
            <a:r>
              <a:rPr lang="en-US" sz="9600" b="1" dirty="0"/>
              <a:t>Criteria 5 – Performance</a:t>
            </a:r>
          </a:p>
          <a:p>
            <a:pPr lvl="1">
              <a:buFont typeface="Arial" panose="020B0604020202020204" pitchFamily="34" charset="0"/>
              <a:buChar char="•"/>
            </a:pPr>
            <a:r>
              <a:rPr lang="en-US" sz="9600" dirty="0"/>
              <a:t>Were performance requirements, expectations, and outcomes met?</a:t>
            </a:r>
          </a:p>
          <a:p>
            <a:endParaRPr lang="en-US" dirty="0"/>
          </a:p>
        </p:txBody>
      </p:sp>
    </p:spTree>
    <p:extLst>
      <p:ext uri="{BB962C8B-B14F-4D97-AF65-F5344CB8AC3E}">
        <p14:creationId xmlns:p14="http://schemas.microsoft.com/office/powerpoint/2010/main" val="3344488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SCDE’s LEA Risk </a:t>
            </a:r>
            <a:r>
              <a:rPr lang="en-US" sz="3200" b="1" dirty="0" smtClean="0">
                <a:latin typeface="Garamond" panose="02020404030301010803" pitchFamily="18" charset="0"/>
              </a:rPr>
              <a:t>Criteria (cont.)</a:t>
            </a:r>
            <a:endParaRPr lang="en-US" sz="3200" b="1" dirty="0">
              <a:solidFill>
                <a:srgbClr val="FFFF00"/>
              </a:solidFill>
              <a:latin typeface="Garamond" panose="02020404030301010803" pitchFamily="18" charset="0"/>
            </a:endParaRPr>
          </a:p>
        </p:txBody>
      </p:sp>
      <p:sp>
        <p:nvSpPr>
          <p:cNvPr id="3" name="Content Placeholder 2"/>
          <p:cNvSpPr>
            <a:spLocks noGrp="1"/>
          </p:cNvSpPr>
          <p:nvPr>
            <p:ph idx="1"/>
          </p:nvPr>
        </p:nvSpPr>
        <p:spPr>
          <a:xfrm>
            <a:off x="457200" y="1085851"/>
            <a:ext cx="8229600" cy="3394472"/>
          </a:xfrm>
        </p:spPr>
        <p:txBody>
          <a:bodyPr>
            <a:normAutofit fontScale="25000" lnSpcReduction="20000"/>
          </a:bodyPr>
          <a:lstStyle/>
          <a:p>
            <a:pPr marL="0" indent="0">
              <a:buNone/>
            </a:pPr>
            <a:r>
              <a:rPr lang="en-US" sz="9600" b="1" dirty="0"/>
              <a:t>Criteria 6 – Technical Assistance</a:t>
            </a:r>
          </a:p>
          <a:p>
            <a:pPr lvl="1">
              <a:buFont typeface="Arial" panose="020B0604020202020204" pitchFamily="34" charset="0"/>
              <a:buChar char="•"/>
            </a:pPr>
            <a:r>
              <a:rPr lang="en-US" sz="9600" dirty="0"/>
              <a:t>Frequency and need for technical support and assistance</a:t>
            </a:r>
          </a:p>
          <a:p>
            <a:pPr marL="0" indent="0">
              <a:buNone/>
            </a:pPr>
            <a:endParaRPr lang="en-US" sz="9600" dirty="0"/>
          </a:p>
          <a:p>
            <a:pPr marL="0" indent="0">
              <a:buNone/>
            </a:pPr>
            <a:r>
              <a:rPr lang="en-US" sz="9600" b="1" dirty="0"/>
              <a:t>Criteria 7 – Financial </a:t>
            </a:r>
            <a:r>
              <a:rPr lang="en-US" sz="9600" b="1" dirty="0" smtClean="0"/>
              <a:t>Stability (***)</a:t>
            </a:r>
            <a:endParaRPr lang="en-US" sz="9600" b="1" dirty="0"/>
          </a:p>
          <a:p>
            <a:pPr lvl="1">
              <a:buFont typeface="Arial" panose="020B0604020202020204" pitchFamily="34" charset="0"/>
              <a:buChar char="•"/>
            </a:pPr>
            <a:r>
              <a:rPr lang="en-US" sz="9600" dirty="0"/>
              <a:t>The percentage of general fund unassigned balance to general fund total expenditures</a:t>
            </a:r>
          </a:p>
          <a:p>
            <a:pPr lvl="1"/>
            <a:endParaRPr lang="en-US" sz="9600" dirty="0"/>
          </a:p>
          <a:p>
            <a:pPr marL="0" indent="0">
              <a:buNone/>
            </a:pPr>
            <a:r>
              <a:rPr lang="en-US" sz="9600" b="1" dirty="0"/>
              <a:t>Criteria 8 – Management Systems</a:t>
            </a:r>
          </a:p>
          <a:p>
            <a:pPr lvl="1">
              <a:buFont typeface="Arial" panose="020B0604020202020204" pitchFamily="34" charset="0"/>
              <a:buChar char="•"/>
            </a:pPr>
            <a:r>
              <a:rPr lang="en-US" sz="9600" dirty="0"/>
              <a:t>Internal control findings or federal award noncompliance findings noted in annual audit report</a:t>
            </a:r>
          </a:p>
          <a:p>
            <a:endParaRPr lang="en-US" dirty="0"/>
          </a:p>
        </p:txBody>
      </p:sp>
    </p:spTree>
    <p:extLst>
      <p:ext uri="{BB962C8B-B14F-4D97-AF65-F5344CB8AC3E}">
        <p14:creationId xmlns:p14="http://schemas.microsoft.com/office/powerpoint/2010/main" val="5274392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SCDE’s LEA Risk </a:t>
            </a:r>
            <a:r>
              <a:rPr lang="en-US" sz="3200" b="1" dirty="0" smtClean="0">
                <a:latin typeface="Garamond" panose="02020404030301010803" pitchFamily="18" charset="0"/>
              </a:rPr>
              <a:t>Criteria (cont.)</a:t>
            </a:r>
            <a:endParaRPr lang="en-US" sz="3200" b="1" dirty="0">
              <a:solidFill>
                <a:srgbClr val="FFFF00"/>
              </a:solidFill>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Criteria 9 - Audit Report Submission</a:t>
            </a:r>
          </a:p>
          <a:p>
            <a:pPr lvl="1">
              <a:buFont typeface="Arial" panose="020B0604020202020204" pitchFamily="34" charset="0"/>
              <a:buChar char="•"/>
            </a:pPr>
            <a:r>
              <a:rPr lang="en-US" dirty="0"/>
              <a:t>Submission of annual audit in the LEA Audit Reporting System (LARS) by December 1st</a:t>
            </a:r>
          </a:p>
          <a:p>
            <a:pPr marL="457200" lvl="1" indent="0">
              <a:buNone/>
            </a:pPr>
            <a:endParaRPr lang="en-US" dirty="0"/>
          </a:p>
          <a:p>
            <a:pPr marL="0" indent="0">
              <a:buNone/>
            </a:pPr>
            <a:r>
              <a:rPr lang="en-US" sz="2800" b="1" dirty="0"/>
              <a:t>Criteria 10 - Other Material Factors</a:t>
            </a:r>
          </a:p>
          <a:p>
            <a:pPr lvl="1">
              <a:buFont typeface="Arial" panose="020B0604020202020204" pitchFamily="34" charset="0"/>
              <a:buChar char="•"/>
            </a:pPr>
            <a:r>
              <a:rPr lang="en-US" dirty="0"/>
              <a:t>Accreditation</a:t>
            </a:r>
          </a:p>
          <a:p>
            <a:pPr lvl="1">
              <a:buFont typeface="Arial" panose="020B0604020202020204" pitchFamily="34" charset="0"/>
              <a:buChar char="•"/>
            </a:pPr>
            <a:r>
              <a:rPr lang="en-US" dirty="0"/>
              <a:t>Cheating/Test security </a:t>
            </a:r>
            <a:r>
              <a:rPr lang="en-US" dirty="0" smtClean="0"/>
              <a:t>violations</a:t>
            </a:r>
          </a:p>
          <a:p>
            <a:pPr lvl="1">
              <a:buFont typeface="Arial" panose="020B0604020202020204" pitchFamily="34" charset="0"/>
              <a:buChar char="•"/>
            </a:pPr>
            <a:r>
              <a:rPr lang="en-US" dirty="0" smtClean="0"/>
              <a:t>Other known issues (state program violations, etc.)</a:t>
            </a:r>
            <a:endParaRPr lang="en-US" dirty="0"/>
          </a:p>
          <a:p>
            <a:pPr marL="457200" lvl="1" indent="0">
              <a:buNone/>
            </a:pPr>
            <a:endParaRPr lang="en-US" sz="3200" dirty="0"/>
          </a:p>
        </p:txBody>
      </p:sp>
    </p:spTree>
    <p:extLst>
      <p:ext uri="{BB962C8B-B14F-4D97-AF65-F5344CB8AC3E}">
        <p14:creationId xmlns:p14="http://schemas.microsoft.com/office/powerpoint/2010/main" val="3300527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Remedies for Noncompliance</a:t>
            </a:r>
          </a:p>
        </p:txBody>
      </p:sp>
      <p:sp>
        <p:nvSpPr>
          <p:cNvPr id="3" name="Content Placeholder 2"/>
          <p:cNvSpPr>
            <a:spLocks noGrp="1"/>
          </p:cNvSpPr>
          <p:nvPr>
            <p:ph idx="1"/>
          </p:nvPr>
        </p:nvSpPr>
        <p:spPr>
          <a:xfrm>
            <a:off x="533400" y="1085850"/>
            <a:ext cx="8229600" cy="3943350"/>
          </a:xfrm>
        </p:spPr>
        <p:txBody>
          <a:bodyPr>
            <a:normAutofit fontScale="70000" lnSpcReduction="20000"/>
          </a:bodyPr>
          <a:lstStyle/>
          <a:p>
            <a:pPr marL="0" indent="0">
              <a:buNone/>
            </a:pPr>
            <a:r>
              <a:rPr lang="en-US" dirty="0"/>
              <a:t>If SCDE determines that the district’s risk of noncompliance cannot be remedied by imposing  special condition(s), the SCDE may take one or more of the following actions, allowable under 2 CFR Part 200.338, as appropriate in the circumstances:  </a:t>
            </a:r>
          </a:p>
          <a:p>
            <a:pPr marL="0" indent="0">
              <a:buNone/>
            </a:pPr>
            <a:endParaRPr lang="en-US" dirty="0"/>
          </a:p>
          <a:p>
            <a:r>
              <a:rPr lang="en-US" dirty="0"/>
              <a:t>(a) Temporarily withhold cash payments pending correction of the deficiency by the non-federal entity or more severe enforcement action by the federal awarding agency or pass-through entity.</a:t>
            </a:r>
          </a:p>
          <a:p>
            <a:r>
              <a:rPr lang="en-US" dirty="0"/>
              <a:t>(b) Disallow (that is, deny both use of funds and any applicable matching credit for) all or part of the cost of the activity or action not in compliance.</a:t>
            </a:r>
          </a:p>
          <a:p>
            <a:r>
              <a:rPr lang="en-US" dirty="0"/>
              <a:t>(c) Wholly or partly suspend or terminate the federal award.</a:t>
            </a:r>
          </a:p>
          <a:p>
            <a:pPr marL="0" indent="0">
              <a:buNone/>
            </a:pPr>
            <a:endParaRPr lang="en-US" dirty="0"/>
          </a:p>
        </p:txBody>
      </p:sp>
    </p:spTree>
    <p:extLst>
      <p:ext uri="{BB962C8B-B14F-4D97-AF65-F5344CB8AC3E}">
        <p14:creationId xmlns:p14="http://schemas.microsoft.com/office/powerpoint/2010/main" val="39201861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Remedies for </a:t>
            </a:r>
            <a:r>
              <a:rPr lang="en-US" sz="3200" b="1" dirty="0" smtClean="0">
                <a:latin typeface="Garamond" panose="02020404030301010803" pitchFamily="18" charset="0"/>
              </a:rPr>
              <a:t>Noncompliance (Cont.)</a:t>
            </a:r>
            <a:endParaRPr lang="en-US" sz="3200" b="1" dirty="0">
              <a:latin typeface="Garamond" panose="02020404030301010803" pitchFamily="18" charset="0"/>
            </a:endParaRPr>
          </a:p>
        </p:txBody>
      </p:sp>
      <p:sp>
        <p:nvSpPr>
          <p:cNvPr id="3" name="Content Placeholder 2"/>
          <p:cNvSpPr>
            <a:spLocks noGrp="1"/>
          </p:cNvSpPr>
          <p:nvPr>
            <p:ph idx="1"/>
          </p:nvPr>
        </p:nvSpPr>
        <p:spPr>
          <a:xfrm>
            <a:off x="533400" y="1085850"/>
            <a:ext cx="8229600" cy="3943350"/>
          </a:xfrm>
        </p:spPr>
        <p:txBody>
          <a:bodyPr>
            <a:normAutofit fontScale="92500" lnSpcReduction="20000"/>
          </a:bodyPr>
          <a:lstStyle/>
          <a:p>
            <a:pPr marL="0" indent="0">
              <a:buNone/>
            </a:pPr>
            <a:endParaRPr lang="en-US" dirty="0"/>
          </a:p>
          <a:p>
            <a:r>
              <a:rPr lang="en-US" dirty="0" smtClean="0"/>
              <a:t>(</a:t>
            </a:r>
            <a:r>
              <a:rPr lang="en-US" dirty="0"/>
              <a:t>d) Recommend the US Department of Education or US Department of Agriculture (depending upon the grant) </a:t>
            </a:r>
            <a:r>
              <a:rPr lang="en-US" u="sng" dirty="0"/>
              <a:t>initiate suspension or debarment proceedings </a:t>
            </a:r>
            <a:r>
              <a:rPr lang="en-US" dirty="0"/>
              <a:t>as authorized under 2 CFR part 180 and federal awarding agency regulations.</a:t>
            </a:r>
          </a:p>
          <a:p>
            <a:r>
              <a:rPr lang="en-US" dirty="0"/>
              <a:t>(e) Withhold further federal </a:t>
            </a:r>
            <a:r>
              <a:rPr lang="en-US" dirty="0" smtClean="0"/>
              <a:t>awards </a:t>
            </a:r>
            <a:r>
              <a:rPr lang="en-US" dirty="0"/>
              <a:t>for the project or program.</a:t>
            </a:r>
          </a:p>
          <a:p>
            <a:r>
              <a:rPr lang="en-US" dirty="0"/>
              <a:t>(f) Take other remedies that may be legally available.</a:t>
            </a:r>
          </a:p>
          <a:p>
            <a:pPr marL="0" indent="0">
              <a:buNone/>
            </a:pPr>
            <a:endParaRPr lang="en-US" dirty="0"/>
          </a:p>
        </p:txBody>
      </p:sp>
    </p:spTree>
    <p:extLst>
      <p:ext uri="{BB962C8B-B14F-4D97-AF65-F5344CB8AC3E}">
        <p14:creationId xmlns:p14="http://schemas.microsoft.com/office/powerpoint/2010/main" val="38739709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Garamond" panose="02020404030301010803" pitchFamily="18" charset="0"/>
              </a:rPr>
              <a:t>Results of FY </a:t>
            </a:r>
            <a:r>
              <a:rPr lang="en-US" sz="3200" b="1" dirty="0" smtClean="0">
                <a:latin typeface="Garamond" panose="02020404030301010803" pitchFamily="18" charset="0"/>
              </a:rPr>
              <a:t>2015-16 Risk </a:t>
            </a:r>
            <a:r>
              <a:rPr lang="en-US" sz="3200" b="1" dirty="0">
                <a:latin typeface="Garamond" panose="02020404030301010803" pitchFamily="18" charset="0"/>
              </a:rPr>
              <a:t>Assessment</a:t>
            </a:r>
          </a:p>
        </p:txBody>
      </p:sp>
      <p:sp>
        <p:nvSpPr>
          <p:cNvPr id="3" name="Content Placeholder 2"/>
          <p:cNvSpPr>
            <a:spLocks noGrp="1"/>
          </p:cNvSpPr>
          <p:nvPr>
            <p:ph idx="1"/>
          </p:nvPr>
        </p:nvSpPr>
        <p:spPr/>
        <p:txBody>
          <a:bodyPr>
            <a:normAutofit/>
          </a:bodyPr>
          <a:lstStyle/>
          <a:p>
            <a:r>
              <a:rPr lang="en-US" sz="2400" dirty="0" smtClean="0"/>
              <a:t>LEAs were </a:t>
            </a:r>
            <a:r>
              <a:rPr lang="en-US" sz="2400" dirty="0"/>
              <a:t>determined to be in every risk area (low, medium, and high)</a:t>
            </a:r>
          </a:p>
          <a:p>
            <a:pPr lvl="1"/>
            <a:r>
              <a:rPr lang="en-US" sz="2400" dirty="0" smtClean="0">
                <a:solidFill>
                  <a:srgbClr val="00B050"/>
                </a:solidFill>
              </a:rPr>
              <a:t>68  </a:t>
            </a:r>
            <a:r>
              <a:rPr lang="en-US" sz="2400" dirty="0">
                <a:solidFill>
                  <a:srgbClr val="00B050"/>
                </a:solidFill>
              </a:rPr>
              <a:t>- </a:t>
            </a:r>
            <a:r>
              <a:rPr lang="en-US" sz="2400" dirty="0" smtClean="0">
                <a:solidFill>
                  <a:srgbClr val="00B050"/>
                </a:solidFill>
              </a:rPr>
              <a:t>Low-risk </a:t>
            </a:r>
          </a:p>
          <a:p>
            <a:pPr lvl="1"/>
            <a:r>
              <a:rPr lang="en-US" sz="2400" dirty="0" smtClean="0">
                <a:solidFill>
                  <a:srgbClr val="FFC000"/>
                </a:solidFill>
              </a:rPr>
              <a:t>11 </a:t>
            </a:r>
            <a:r>
              <a:rPr lang="en-US" sz="2400" dirty="0">
                <a:solidFill>
                  <a:srgbClr val="FFC000"/>
                </a:solidFill>
              </a:rPr>
              <a:t>-  </a:t>
            </a:r>
            <a:r>
              <a:rPr lang="en-US" sz="2400" dirty="0" smtClean="0">
                <a:solidFill>
                  <a:srgbClr val="FFC000"/>
                </a:solidFill>
              </a:rPr>
              <a:t> Medium risk </a:t>
            </a:r>
            <a:endParaRPr lang="en-US" sz="2400" dirty="0">
              <a:solidFill>
                <a:srgbClr val="FFC000"/>
              </a:solidFill>
            </a:endParaRPr>
          </a:p>
          <a:p>
            <a:pPr lvl="1"/>
            <a:r>
              <a:rPr lang="en-US" sz="2400" dirty="0" smtClean="0">
                <a:solidFill>
                  <a:srgbClr val="FF0000"/>
                </a:solidFill>
              </a:rPr>
              <a:t> 3 </a:t>
            </a:r>
            <a:r>
              <a:rPr lang="en-US" sz="2400" dirty="0">
                <a:solidFill>
                  <a:srgbClr val="FF0000"/>
                </a:solidFill>
              </a:rPr>
              <a:t>-   </a:t>
            </a:r>
            <a:r>
              <a:rPr lang="en-US" sz="2400" dirty="0" smtClean="0">
                <a:solidFill>
                  <a:srgbClr val="FF0000"/>
                </a:solidFill>
              </a:rPr>
              <a:t>High risk </a:t>
            </a:r>
            <a:endParaRPr lang="en-US" dirty="0"/>
          </a:p>
          <a:p>
            <a:pPr marL="0" indent="0">
              <a:buNone/>
            </a:pPr>
            <a:endParaRPr lang="en-US" dirty="0"/>
          </a:p>
        </p:txBody>
      </p:sp>
    </p:spTree>
    <p:extLst>
      <p:ext uri="{BB962C8B-B14F-4D97-AF65-F5344CB8AC3E}">
        <p14:creationId xmlns:p14="http://schemas.microsoft.com/office/powerpoint/2010/main" val="163306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(Ways &amp; Means)</a:t>
            </a:r>
          </a:p>
        </p:txBody>
      </p:sp>
      <p:sp>
        <p:nvSpPr>
          <p:cNvPr id="3" name="Content Placeholder 2"/>
          <p:cNvSpPr>
            <a:spLocks noGrp="1"/>
          </p:cNvSpPr>
          <p:nvPr>
            <p:ph idx="1"/>
          </p:nvPr>
        </p:nvSpPr>
        <p:spPr/>
        <p:txBody>
          <a:bodyPr>
            <a:normAutofit fontScale="92500" lnSpcReduction="10000"/>
          </a:bodyPr>
          <a:lstStyle/>
          <a:p>
            <a:r>
              <a:rPr lang="en-US" dirty="0" smtClean="0"/>
              <a:t>Technical Assistance-$11 million</a:t>
            </a:r>
          </a:p>
          <a:p>
            <a:r>
              <a:rPr lang="en-US" dirty="0" smtClean="0"/>
              <a:t>National Board Certification- ($7 million)</a:t>
            </a:r>
          </a:p>
          <a:p>
            <a:r>
              <a:rPr lang="en-US" dirty="0" smtClean="0"/>
              <a:t>CATE -$2 million</a:t>
            </a:r>
          </a:p>
          <a:p>
            <a:r>
              <a:rPr lang="en-US" dirty="0" smtClean="0"/>
              <a:t>Industry Certification- $3 million (non-recurring)</a:t>
            </a:r>
          </a:p>
          <a:p>
            <a:r>
              <a:rPr lang="en-US" dirty="0" smtClean="0"/>
              <a:t>Buses</a:t>
            </a:r>
          </a:p>
          <a:p>
            <a:pPr lvl="2"/>
            <a:r>
              <a:rPr lang="en-US" dirty="0" smtClean="0"/>
              <a:t>$3 million recurring for lease purchases</a:t>
            </a:r>
          </a:p>
          <a:p>
            <a:pPr lvl="2"/>
            <a:r>
              <a:rPr lang="en-US" dirty="0" smtClean="0"/>
              <a:t>$4.9 million non-recurring and capital reserve</a:t>
            </a:r>
          </a:p>
          <a:p>
            <a:endParaRPr lang="en-US" dirty="0"/>
          </a:p>
        </p:txBody>
      </p:sp>
    </p:spTree>
    <p:extLst>
      <p:ext uri="{BB962C8B-B14F-4D97-AF65-F5344CB8AC3E}">
        <p14:creationId xmlns:p14="http://schemas.microsoft.com/office/powerpoint/2010/main" val="3613122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Garamond" panose="02020404030301010803" pitchFamily="18" charset="0"/>
              </a:rPr>
              <a:t>Preliminary Results </a:t>
            </a:r>
            <a:r>
              <a:rPr lang="en-US" sz="3200" b="1" dirty="0">
                <a:latin typeface="Garamond" panose="02020404030301010803" pitchFamily="18" charset="0"/>
              </a:rPr>
              <a:t>of FY </a:t>
            </a:r>
            <a:r>
              <a:rPr lang="en-US" sz="3200" b="1" dirty="0" smtClean="0">
                <a:latin typeface="Garamond" panose="02020404030301010803" pitchFamily="18" charset="0"/>
              </a:rPr>
              <a:t>2016-17 LEA Risk </a:t>
            </a:r>
            <a:r>
              <a:rPr lang="en-US" sz="3200" b="1" dirty="0">
                <a:latin typeface="Garamond" panose="02020404030301010803" pitchFamily="18" charset="0"/>
              </a:rPr>
              <a:t>Assessment</a:t>
            </a:r>
          </a:p>
        </p:txBody>
      </p:sp>
      <p:sp>
        <p:nvSpPr>
          <p:cNvPr id="3" name="Content Placeholder 2"/>
          <p:cNvSpPr>
            <a:spLocks noGrp="1"/>
          </p:cNvSpPr>
          <p:nvPr>
            <p:ph idx="1"/>
          </p:nvPr>
        </p:nvSpPr>
        <p:spPr/>
        <p:txBody>
          <a:bodyPr>
            <a:normAutofit/>
          </a:bodyPr>
          <a:lstStyle/>
          <a:p>
            <a:r>
              <a:rPr lang="en-US" sz="2400" dirty="0" smtClean="0"/>
              <a:t>LEAs were </a:t>
            </a:r>
            <a:r>
              <a:rPr lang="en-US" sz="2400" dirty="0"/>
              <a:t>determined to be in every risk area (low, medium, and high)</a:t>
            </a:r>
          </a:p>
          <a:p>
            <a:pPr lvl="1"/>
            <a:r>
              <a:rPr lang="en-US" sz="2400" smtClean="0">
                <a:solidFill>
                  <a:srgbClr val="00B050"/>
                </a:solidFill>
              </a:rPr>
              <a:t>70  </a:t>
            </a:r>
            <a:r>
              <a:rPr lang="en-US" sz="2400" dirty="0">
                <a:solidFill>
                  <a:srgbClr val="00B050"/>
                </a:solidFill>
              </a:rPr>
              <a:t>- </a:t>
            </a:r>
            <a:r>
              <a:rPr lang="en-US" sz="2400" dirty="0" smtClean="0">
                <a:solidFill>
                  <a:srgbClr val="00B050"/>
                </a:solidFill>
              </a:rPr>
              <a:t>Low-risk </a:t>
            </a:r>
          </a:p>
          <a:p>
            <a:pPr lvl="1"/>
            <a:r>
              <a:rPr lang="en-US" sz="2400" dirty="0" smtClean="0">
                <a:solidFill>
                  <a:srgbClr val="FFC000"/>
                </a:solidFill>
              </a:rPr>
              <a:t> 6 </a:t>
            </a:r>
            <a:r>
              <a:rPr lang="en-US" sz="2400" dirty="0">
                <a:solidFill>
                  <a:srgbClr val="FFC000"/>
                </a:solidFill>
              </a:rPr>
              <a:t>-  </a:t>
            </a:r>
            <a:r>
              <a:rPr lang="en-US" sz="2400" dirty="0" smtClean="0">
                <a:solidFill>
                  <a:srgbClr val="FFC000"/>
                </a:solidFill>
              </a:rPr>
              <a:t> Medium risk </a:t>
            </a:r>
            <a:endParaRPr lang="en-US" sz="2400" dirty="0">
              <a:solidFill>
                <a:srgbClr val="FFC000"/>
              </a:solidFill>
            </a:endParaRPr>
          </a:p>
          <a:p>
            <a:pPr lvl="1"/>
            <a:r>
              <a:rPr lang="en-US" sz="2400" dirty="0" smtClean="0">
                <a:solidFill>
                  <a:srgbClr val="FF0000"/>
                </a:solidFill>
              </a:rPr>
              <a:t> 5 </a:t>
            </a:r>
            <a:r>
              <a:rPr lang="en-US" sz="2400" dirty="0">
                <a:solidFill>
                  <a:srgbClr val="FF0000"/>
                </a:solidFill>
              </a:rPr>
              <a:t>-   </a:t>
            </a:r>
            <a:r>
              <a:rPr lang="en-US" sz="2400" dirty="0" smtClean="0">
                <a:solidFill>
                  <a:srgbClr val="FF0000"/>
                </a:solidFill>
              </a:rPr>
              <a:t>High risk </a:t>
            </a:r>
            <a:endParaRPr lang="en-US" dirty="0"/>
          </a:p>
          <a:p>
            <a:pPr marL="0" indent="0">
              <a:buNone/>
            </a:pPr>
            <a:endParaRPr lang="en-US" dirty="0"/>
          </a:p>
        </p:txBody>
      </p:sp>
    </p:spTree>
    <p:extLst>
      <p:ext uri="{BB962C8B-B14F-4D97-AF65-F5344CB8AC3E}">
        <p14:creationId xmlns:p14="http://schemas.microsoft.com/office/powerpoint/2010/main" val="21808399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4800" b="1" dirty="0">
              <a:latin typeface="Georgia" panose="02040502050405020303" pitchFamily="18" charset="0"/>
            </a:endParaRPr>
          </a:p>
          <a:p>
            <a:pPr marL="0" indent="0" algn="ctr">
              <a:buNone/>
            </a:pPr>
            <a:r>
              <a:rPr lang="en-US" sz="4000" b="1" dirty="0" smtClean="0"/>
              <a:t>Indirect Cost</a:t>
            </a:r>
            <a:endParaRPr lang="en-US" sz="4000" b="1" dirty="0"/>
          </a:p>
        </p:txBody>
      </p:sp>
    </p:spTree>
    <p:extLst>
      <p:ext uri="{BB962C8B-B14F-4D97-AF65-F5344CB8AC3E}">
        <p14:creationId xmlns:p14="http://schemas.microsoft.com/office/powerpoint/2010/main" val="41868554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Indirect Cost Rate </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Autofit/>
          </a:bodyPr>
          <a:lstStyle/>
          <a:p>
            <a:r>
              <a:rPr lang="en-US" sz="2400" dirty="0" smtClean="0"/>
              <a:t>SCDE has delegated authority from the USDE to calculate indirect costs for LEAs.</a:t>
            </a:r>
          </a:p>
          <a:p>
            <a:r>
              <a:rPr lang="en-US" sz="2400" dirty="0" smtClean="0"/>
              <a:t>We submit plans for approval that are good for a period of 5 years.</a:t>
            </a:r>
          </a:p>
          <a:p>
            <a:r>
              <a:rPr lang="en-US" sz="2400" dirty="0" smtClean="0"/>
              <a:t>SCDE’s current delegation expires June 30, 2018</a:t>
            </a:r>
          </a:p>
          <a:p>
            <a:r>
              <a:rPr lang="en-US" sz="2400" dirty="0" smtClean="0"/>
              <a:t>On February 28, 2018, OAS submitted documents to the USDE to approve our indirect cost methodology for another 5 years</a:t>
            </a:r>
          </a:p>
          <a:p>
            <a:r>
              <a:rPr lang="en-US" sz="2400" dirty="0" smtClean="0"/>
              <a:t>We requested approval to calculate predetermined rates instead of fixed with carryforward rates</a:t>
            </a:r>
          </a:p>
        </p:txBody>
      </p:sp>
    </p:spTree>
    <p:extLst>
      <p:ext uri="{BB962C8B-B14F-4D97-AF65-F5344CB8AC3E}">
        <p14:creationId xmlns:p14="http://schemas.microsoft.com/office/powerpoint/2010/main" val="1265542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Indirect Cost Rate </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smtClean="0"/>
              <a:t>If the feds approve our request to calculate predetermined rates, it would not go into effect until FY 2020-21.</a:t>
            </a:r>
          </a:p>
        </p:txBody>
      </p:sp>
    </p:spTree>
    <p:extLst>
      <p:ext uri="{BB962C8B-B14F-4D97-AF65-F5344CB8AC3E}">
        <p14:creationId xmlns:p14="http://schemas.microsoft.com/office/powerpoint/2010/main" val="10221791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panose="02020404030301010803" pitchFamily="18" charset="0"/>
              </a:rPr>
              <a:t>Indirect Cost Rate </a:t>
            </a:r>
            <a:endParaRPr lang="en-US" sz="3600"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smtClean="0"/>
              <a:t>Indirect cost rate calculations for FY 2018-19 will be based on audited expenditures from the 2</a:t>
            </a:r>
            <a:r>
              <a:rPr lang="en-US" baseline="30000" dirty="0" smtClean="0"/>
              <a:t>nd</a:t>
            </a:r>
            <a:r>
              <a:rPr lang="en-US" dirty="0" smtClean="0"/>
              <a:t> preceding fiscal year (FY 2016-17)</a:t>
            </a:r>
          </a:p>
          <a:p>
            <a:r>
              <a:rPr lang="en-US" dirty="0" smtClean="0"/>
              <a:t>Applied costs are based on the previous 2</a:t>
            </a:r>
            <a:r>
              <a:rPr lang="en-US" baseline="30000" dirty="0" smtClean="0"/>
              <a:t>nd</a:t>
            </a:r>
            <a:r>
              <a:rPr lang="en-US" dirty="0" smtClean="0"/>
              <a:t> preceding fiscal year (FY 2014-15)</a:t>
            </a:r>
          </a:p>
        </p:txBody>
      </p:sp>
    </p:spTree>
    <p:extLst>
      <p:ext uri="{BB962C8B-B14F-4D97-AF65-F5344CB8AC3E}">
        <p14:creationId xmlns:p14="http://schemas.microsoft.com/office/powerpoint/2010/main" val="5614210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85951"/>
            <a:ext cx="8229600" cy="3394472"/>
          </a:xfrm>
        </p:spPr>
        <p:txBody>
          <a:bodyPr>
            <a:normAutofit/>
          </a:bodyPr>
          <a:lstStyle/>
          <a:p>
            <a:pPr marL="0" indent="0" algn="ctr">
              <a:buNone/>
            </a:pPr>
            <a:r>
              <a:rPr lang="en-US" sz="7200" dirty="0"/>
              <a:t>Questions</a:t>
            </a:r>
          </a:p>
          <a:p>
            <a:pPr marL="0" indent="0" algn="ctr">
              <a:buNone/>
            </a:pPr>
            <a:r>
              <a:rPr lang="en-US" sz="7200" dirty="0"/>
              <a:t>?</a:t>
            </a:r>
          </a:p>
        </p:txBody>
      </p:sp>
    </p:spTree>
    <p:extLst>
      <p:ext uri="{BB962C8B-B14F-4D97-AF65-F5344CB8AC3E}">
        <p14:creationId xmlns:p14="http://schemas.microsoft.com/office/powerpoint/2010/main" val="848180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Garamond" panose="02020404030301010803" pitchFamily="18" charset="0"/>
              </a:rPr>
              <a:t>Office of Auditing Services </a:t>
            </a:r>
            <a:br>
              <a:rPr lang="en-US" sz="3600" b="1" dirty="0" smtClean="0">
                <a:latin typeface="Garamond" panose="02020404030301010803" pitchFamily="18" charset="0"/>
              </a:rPr>
            </a:br>
            <a:r>
              <a:rPr lang="en-US" sz="3600" b="1" dirty="0" smtClean="0">
                <a:latin typeface="Garamond" panose="02020404030301010803" pitchFamily="18" charset="0"/>
              </a:rPr>
              <a:t>Contact Information</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1200150"/>
            <a:ext cx="8229600" cy="3733799"/>
          </a:xfrm>
        </p:spPr>
        <p:txBody>
          <a:bodyPr>
            <a:normAutofit fontScale="25000" lnSpcReduction="20000"/>
          </a:bodyPr>
          <a:lstStyle/>
          <a:p>
            <a:pPr marL="0" indent="0">
              <a:buNone/>
            </a:pPr>
            <a:endParaRPr lang="en-US" dirty="0"/>
          </a:p>
          <a:p>
            <a:pPr marL="0" indent="0">
              <a:buNone/>
            </a:pPr>
            <a:r>
              <a:rPr lang="en-US" sz="7200" b="1" dirty="0"/>
              <a:t>Melissa A. Myers, Director</a:t>
            </a:r>
          </a:p>
          <a:p>
            <a:pPr marL="0" indent="0">
              <a:buNone/>
            </a:pPr>
            <a:r>
              <a:rPr lang="en-US" sz="7200" dirty="0"/>
              <a:t>(803) 734-8453</a:t>
            </a:r>
          </a:p>
          <a:p>
            <a:pPr marL="0" indent="0">
              <a:buNone/>
            </a:pPr>
            <a:r>
              <a:rPr lang="en-US" sz="7200" dirty="0">
                <a:hlinkClick r:id="rId3"/>
              </a:rPr>
              <a:t>mmyers@ed.sc.gov</a:t>
            </a:r>
            <a:r>
              <a:rPr lang="en-US" sz="7200" dirty="0"/>
              <a:t> </a:t>
            </a:r>
          </a:p>
          <a:p>
            <a:pPr marL="0" indent="0">
              <a:buNone/>
            </a:pPr>
            <a:endParaRPr lang="en-US" sz="7200" dirty="0"/>
          </a:p>
          <a:p>
            <a:pPr marL="0" indent="0">
              <a:buNone/>
            </a:pPr>
            <a:r>
              <a:rPr lang="en-US" sz="7200" b="1" dirty="0"/>
              <a:t>Hershula Davis, Audits Manager</a:t>
            </a:r>
          </a:p>
          <a:p>
            <a:pPr marL="0" indent="0">
              <a:buNone/>
            </a:pPr>
            <a:r>
              <a:rPr lang="en-US" sz="7200" dirty="0"/>
              <a:t>(803) 734-6022</a:t>
            </a:r>
          </a:p>
          <a:p>
            <a:pPr marL="0" indent="0">
              <a:buNone/>
            </a:pPr>
            <a:r>
              <a:rPr lang="en-US" sz="7200" dirty="0">
                <a:hlinkClick r:id="rId4"/>
              </a:rPr>
              <a:t>hdavis@ed.sc.gov</a:t>
            </a:r>
            <a:endParaRPr lang="en-US" sz="7200" dirty="0"/>
          </a:p>
          <a:p>
            <a:pPr marL="0" indent="0">
              <a:buNone/>
            </a:pPr>
            <a:endParaRPr lang="en-US" sz="7200" dirty="0" smtClean="0"/>
          </a:p>
          <a:p>
            <a:pPr marL="0" indent="0">
              <a:buNone/>
            </a:pPr>
            <a:r>
              <a:rPr lang="en-US" sz="7200" b="1" dirty="0" smtClean="0"/>
              <a:t>Debra Wolfe, Administrative Assistant</a:t>
            </a:r>
          </a:p>
          <a:p>
            <a:pPr marL="0" indent="0">
              <a:buNone/>
            </a:pPr>
            <a:r>
              <a:rPr lang="en-US" sz="7200" dirty="0" smtClean="0"/>
              <a:t>(803) 734-8180</a:t>
            </a:r>
          </a:p>
          <a:p>
            <a:pPr marL="0" indent="0">
              <a:buNone/>
            </a:pPr>
            <a:r>
              <a:rPr lang="en-US" sz="7200" dirty="0" smtClean="0">
                <a:hlinkClick r:id="rId5"/>
              </a:rPr>
              <a:t>dwolfe@ed.sc.gov</a:t>
            </a:r>
            <a:endParaRPr lang="en-US" sz="7200" dirty="0" smtClean="0"/>
          </a:p>
          <a:p>
            <a:pPr marL="0" indent="0">
              <a:buNone/>
            </a:pPr>
            <a:endParaRPr lang="en-US" sz="7200" dirty="0"/>
          </a:p>
          <a:p>
            <a:pPr marL="0" indent="0">
              <a:buNone/>
            </a:pPr>
            <a:r>
              <a:rPr lang="en-US" sz="7200" b="1" dirty="0" smtClean="0">
                <a:hlinkClick r:id="rId6"/>
              </a:rPr>
              <a:t>auditingservices@ed.sc.gov</a:t>
            </a:r>
            <a:endParaRPr lang="en-US" sz="7200" b="1" dirty="0" smtClean="0"/>
          </a:p>
          <a:p>
            <a:pPr marL="0" indent="0">
              <a:buNone/>
            </a:pPr>
            <a:endParaRPr lang="en-US" sz="3400" dirty="0" smtClean="0">
              <a:latin typeface="Georgia" pitchFamily="18" charset="0"/>
            </a:endParaRPr>
          </a:p>
          <a:p>
            <a:pPr marL="0" indent="0">
              <a:buNone/>
            </a:pPr>
            <a:endParaRPr lang="en-US" sz="3400" dirty="0"/>
          </a:p>
        </p:txBody>
      </p:sp>
    </p:spTree>
    <p:extLst>
      <p:ext uri="{BB962C8B-B14F-4D97-AF65-F5344CB8AC3E}">
        <p14:creationId xmlns:p14="http://schemas.microsoft.com/office/powerpoint/2010/main" val="228455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Proviso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Proviso 1.3</a:t>
            </a:r>
          </a:p>
          <a:p>
            <a:pPr lvl="2"/>
            <a:r>
              <a:rPr lang="en-US" dirty="0" smtClean="0"/>
              <a:t>Poverty</a:t>
            </a:r>
            <a:r>
              <a:rPr lang="en-US" dirty="0"/>
              <a:t>-</a:t>
            </a:r>
            <a:r>
              <a:rPr lang="en-US" dirty="0" smtClean="0"/>
              <a:t>  Students in poverty are students who qualify for Medicaid, SNAP, TANF, or are homeless, transient, or in foster care.</a:t>
            </a:r>
          </a:p>
          <a:p>
            <a:pPr lvl="2"/>
            <a:r>
              <a:rPr lang="en-US" dirty="0" smtClean="0"/>
              <a:t>Dual credit- Districts must utilize funds to offset the cost of tuition, fees, instructors, and instructional materials for qualifying courses with the local technical college or other institution of higher education. Each school district shall report to the department the number of students participating in dual credit courses and specify the cost borne by each entity.</a:t>
            </a:r>
            <a:endParaRPr lang="en-US" dirty="0"/>
          </a:p>
        </p:txBody>
      </p:sp>
    </p:spTree>
    <p:extLst>
      <p:ext uri="{BB962C8B-B14F-4D97-AF65-F5344CB8AC3E}">
        <p14:creationId xmlns:p14="http://schemas.microsoft.com/office/powerpoint/2010/main" val="1462982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Proviso Updates</a:t>
            </a:r>
            <a:endParaRPr lang="en-US" dirty="0"/>
          </a:p>
        </p:txBody>
      </p:sp>
      <p:sp>
        <p:nvSpPr>
          <p:cNvPr id="3" name="Content Placeholder 2"/>
          <p:cNvSpPr>
            <a:spLocks noGrp="1"/>
          </p:cNvSpPr>
          <p:nvPr>
            <p:ph idx="1"/>
          </p:nvPr>
        </p:nvSpPr>
        <p:spPr/>
        <p:txBody>
          <a:bodyPr/>
          <a:lstStyle/>
          <a:p>
            <a:r>
              <a:rPr lang="en-US" dirty="0" smtClean="0"/>
              <a:t> Proviso 1.62 Reading/Literacy Coaches</a:t>
            </a:r>
          </a:p>
          <a:p>
            <a:pPr lvl="2"/>
            <a:r>
              <a:rPr lang="en-US" dirty="0" smtClean="0"/>
              <a:t>For each primary and elementary school, the school district shall be eligible to receive up to $62,730. </a:t>
            </a:r>
            <a:endParaRPr lang="en-US" dirty="0"/>
          </a:p>
        </p:txBody>
      </p:sp>
    </p:spTree>
    <p:extLst>
      <p:ext uri="{BB962C8B-B14F-4D97-AF65-F5344CB8AC3E}">
        <p14:creationId xmlns:p14="http://schemas.microsoft.com/office/powerpoint/2010/main" val="4099803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5996</TotalTime>
  <Words>3599</Words>
  <Application>Microsoft Office PowerPoint</Application>
  <PresentationFormat>On-screen Show (16:9)</PresentationFormat>
  <Paragraphs>418</Paragraphs>
  <Slides>76</Slides>
  <Notes>29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  SCDE Financial Update  SCASBO 2018 SPRING CONFERENCE   Living to Leave a Legacy March 8, 2018</vt:lpstr>
      <vt:lpstr>Budget Data</vt:lpstr>
      <vt:lpstr>Budget (Ways &amp; Means)</vt:lpstr>
      <vt:lpstr>Budget (Ways &amp; Means)</vt:lpstr>
      <vt:lpstr>Budget (Ways &amp; Means)</vt:lpstr>
      <vt:lpstr>Budget (Ways &amp; Means)</vt:lpstr>
      <vt:lpstr>Budget (Ways &amp; Means)</vt:lpstr>
      <vt:lpstr>Proviso Updates</vt:lpstr>
      <vt:lpstr>Proviso Updates</vt:lpstr>
      <vt:lpstr>Proviso Updates</vt:lpstr>
      <vt:lpstr>Proviso Update</vt:lpstr>
      <vt:lpstr>Retirement</vt:lpstr>
      <vt:lpstr>Proviso Update</vt:lpstr>
      <vt:lpstr>PowerPoint Presentation</vt:lpstr>
      <vt:lpstr>PowerPoint Presentation</vt:lpstr>
      <vt:lpstr>Retirement</vt:lpstr>
      <vt:lpstr>SCDE Financial Update</vt:lpstr>
      <vt:lpstr>Grants Update</vt:lpstr>
      <vt:lpstr>GAPS</vt:lpstr>
      <vt:lpstr>GAPS</vt:lpstr>
      <vt:lpstr>Financial Services Update</vt:lpstr>
      <vt:lpstr>Financial Services Deadlines</vt:lpstr>
      <vt:lpstr>Certification Portal System and Professional Certified Staff System </vt:lpstr>
      <vt:lpstr>Statewide Program on District Fiscal Practices and Budgetary Conditions</vt:lpstr>
      <vt:lpstr>The Legislative Mandate </vt:lpstr>
      <vt:lpstr>The Legislative Mandate </vt:lpstr>
      <vt:lpstr>Escalating Levels of Concern </vt:lpstr>
      <vt:lpstr>PowerPoint Presentation</vt:lpstr>
      <vt:lpstr>The FY2017 Results:  Maintaining general reserve funds </vt:lpstr>
      <vt:lpstr>Charter Schools</vt:lpstr>
      <vt:lpstr>The FY2017 Results:  Maintaining general reserve funds Charter Schools </vt:lpstr>
      <vt:lpstr>Fiscal Practices Summary</vt:lpstr>
      <vt:lpstr>PowerPoint Presentation</vt:lpstr>
      <vt:lpstr>Appeal to the State Board </vt:lpstr>
      <vt:lpstr>Financial Recovery &amp; TA </vt:lpstr>
      <vt:lpstr>Release from Fiscal Concern Status </vt:lpstr>
      <vt:lpstr>Questions </vt:lpstr>
      <vt:lpstr>Financial Transparency Requirement in Every Student Succeeds Act</vt:lpstr>
      <vt:lpstr>ESAA § 1111(h)(1)(C)(x) requires the following be included on school and district report cards starting in 2018-19:    (x) The per-pupil expenditures of Federal, State, and local funds, including actual personnel expenditures and actual non-personnel expenditures of Federal, State, and local funds, disaggregated by source of funds, for each local educational agency and each school in the State for the preceding fiscal year.   The language of the statute requires reporting at the district and school level personnel and non-personnel expenditures for three fund sources (Federal, State, and local).     </vt:lpstr>
      <vt:lpstr>PowerPoint Presentation</vt:lpstr>
      <vt:lpstr>“disaggregated by source of funds”</vt:lpstr>
      <vt:lpstr>Data Inventory</vt:lpstr>
      <vt:lpstr>Take Stock</vt:lpstr>
      <vt:lpstr>LEA Central Cost Allocation #1</vt:lpstr>
      <vt:lpstr>LEA Central Cost Allocation #2</vt:lpstr>
      <vt:lpstr>Guiding Questions</vt:lpstr>
      <vt:lpstr>Opportunity behind school-level spending data</vt:lpstr>
      <vt:lpstr>LEA Involvement</vt:lpstr>
      <vt:lpstr>PowerPoint Presentation</vt:lpstr>
      <vt:lpstr>  SCDE Office of Auditing Services Update  SCASBO 2018 SPRING CONFERENCE   Living to Leave a Legacy March 8, 2018</vt:lpstr>
      <vt:lpstr> Status of Annual Audits</vt:lpstr>
      <vt:lpstr>Status of LEA Annual Audits</vt:lpstr>
      <vt:lpstr>New Audit Testing Requirements</vt:lpstr>
      <vt:lpstr>New Audit Testing Requirements</vt:lpstr>
      <vt:lpstr>PowerPoint Presentation</vt:lpstr>
      <vt:lpstr>Common LEA Audit Findings</vt:lpstr>
      <vt:lpstr>Common LEA Audit Findings</vt:lpstr>
      <vt:lpstr>Common LEA Audit Findings</vt:lpstr>
      <vt:lpstr>PowerPoint Presentation</vt:lpstr>
      <vt:lpstr>Risk Assessment (2 CFR Part 200.331) </vt:lpstr>
      <vt:lpstr>FY 2016-17 Risk Assessment</vt:lpstr>
      <vt:lpstr>SCDE’s Risk Assessment Process (cont.)</vt:lpstr>
      <vt:lpstr>SCDE’s LEA Risk Criteria</vt:lpstr>
      <vt:lpstr>SCDE’s LEA Risk Criteria (cont.)</vt:lpstr>
      <vt:lpstr>SCDE’s LEA Risk Criteria (cont.)</vt:lpstr>
      <vt:lpstr>SCDE’s LEA Risk Criteria (cont.)</vt:lpstr>
      <vt:lpstr>Remedies for Noncompliance</vt:lpstr>
      <vt:lpstr>Remedies for Noncompliance (Cont.)</vt:lpstr>
      <vt:lpstr>Results of FY 2015-16 Risk Assessment</vt:lpstr>
      <vt:lpstr>Preliminary Results of FY 2016-17 LEA Risk Assessment</vt:lpstr>
      <vt:lpstr>PowerPoint Presentation</vt:lpstr>
      <vt:lpstr>Indirect Cost Rate </vt:lpstr>
      <vt:lpstr>Indirect Cost Rate </vt:lpstr>
      <vt:lpstr>Indirect Cost Rate </vt:lpstr>
      <vt:lpstr>PowerPoint Presentation</vt:lpstr>
      <vt:lpstr>Office of Auditing Services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Myers</dc:creator>
  <cp:lastModifiedBy>Thom, Michael</cp:lastModifiedBy>
  <cp:revision>370</cp:revision>
  <cp:lastPrinted>2016-03-07T22:16:27Z</cp:lastPrinted>
  <dcterms:created xsi:type="dcterms:W3CDTF">2015-06-24T16:45:20Z</dcterms:created>
  <dcterms:modified xsi:type="dcterms:W3CDTF">2018-03-08T12:47:02Z</dcterms:modified>
</cp:coreProperties>
</file>