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69" r:id="rId3"/>
    <p:sldId id="301" r:id="rId4"/>
    <p:sldId id="322" r:id="rId5"/>
    <p:sldId id="265" r:id="rId6"/>
    <p:sldId id="271" r:id="rId7"/>
    <p:sldId id="267" r:id="rId8"/>
    <p:sldId id="268" r:id="rId9"/>
    <p:sldId id="316" r:id="rId10"/>
    <p:sldId id="317" r:id="rId11"/>
    <p:sldId id="321" r:id="rId12"/>
    <p:sldId id="318"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299" r:id="rId37"/>
    <p:sldId id="258" r:id="rId38"/>
    <p:sldId id="302" r:id="rId39"/>
    <p:sldId id="305" r:id="rId40"/>
    <p:sldId id="303" r:id="rId41"/>
    <p:sldId id="304" r:id="rId42"/>
    <p:sldId id="306" r:id="rId43"/>
    <p:sldId id="307" r:id="rId44"/>
    <p:sldId id="309" r:id="rId45"/>
    <p:sldId id="310" r:id="rId46"/>
    <p:sldId id="308" r:id="rId47"/>
    <p:sldId id="311" r:id="rId48"/>
    <p:sldId id="312" r:id="rId49"/>
    <p:sldId id="313" r:id="rId50"/>
    <p:sldId id="314" r:id="rId51"/>
    <p:sldId id="315" r:id="rId52"/>
    <p:sldId id="264" r:id="rId53"/>
    <p:sldId id="263"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116" d="100"/>
          <a:sy n="116" d="100"/>
        </p:scale>
        <p:origin x="1446" y="10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C20F16F-8811-4B51-BB31-320552CC85AF}" type="datetimeFigureOut">
              <a:rPr lang="en-US" smtClean="0"/>
              <a:t>3/5/2018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3/5/2018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539750"/>
            <a:ext cx="6299200" cy="4724400"/>
          </a:xfrm>
        </p:spPr>
      </p:sp>
      <p:sp>
        <p:nvSpPr>
          <p:cNvPr id="3" name="Notes Placeholder 2"/>
          <p:cNvSpPr>
            <a:spLocks noGrp="1"/>
          </p:cNvSpPr>
          <p:nvPr>
            <p:ph type="body" idx="1"/>
          </p:nvPr>
        </p:nvSpPr>
        <p:spPr>
          <a:xfrm>
            <a:off x="702311" y="4421827"/>
            <a:ext cx="5618480" cy="4189095"/>
          </a:xfrm>
          <a:prstGeom prst="rect">
            <a:avLst/>
          </a:prstGeom>
        </p:spPr>
        <p:txBody>
          <a:bodyPr lIns="91421" tIns="45711" rIns="91421" bIns="45711"/>
          <a:lstStyle/>
          <a:p>
            <a:endParaRPr lang="en-US" dirty="0"/>
          </a:p>
        </p:txBody>
      </p:sp>
    </p:spTree>
    <p:extLst>
      <p:ext uri="{BB962C8B-B14F-4D97-AF65-F5344CB8AC3E}">
        <p14:creationId xmlns:p14="http://schemas.microsoft.com/office/powerpoint/2010/main" val="237397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17538"/>
            <a:ext cx="5883275" cy="4413250"/>
          </a:xfrm>
        </p:spPr>
      </p:sp>
      <p:sp>
        <p:nvSpPr>
          <p:cNvPr id="3" name="Notes Placeholder 2"/>
          <p:cNvSpPr>
            <a:spLocks noGrp="1"/>
          </p:cNvSpPr>
          <p:nvPr>
            <p:ph type="body" idx="1"/>
          </p:nvPr>
        </p:nvSpPr>
        <p:spPr>
          <a:xfrm>
            <a:off x="702311" y="4421826"/>
            <a:ext cx="5618480" cy="418909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78132" y="8842030"/>
            <a:ext cx="3043343" cy="465455"/>
          </a:xfrm>
          <a:prstGeom prst="rect">
            <a:avLst/>
          </a:prstGeom>
        </p:spPr>
        <p:txBody>
          <a:bodyPr/>
          <a:lstStyle/>
          <a:p>
            <a:fld id="{E51364E3-9706-4A53-A551-5BDEEA7AD14B}" type="slidenum">
              <a:rPr lang="en-US" smtClean="0"/>
              <a:t>6</a:t>
            </a:fld>
            <a:endParaRPr lang="en-US" dirty="0"/>
          </a:p>
        </p:txBody>
      </p:sp>
      <p:sp>
        <p:nvSpPr>
          <p:cNvPr id="6" name="Header Placeholder 5"/>
          <p:cNvSpPr>
            <a:spLocks noGrp="1"/>
          </p:cNvSpPr>
          <p:nvPr>
            <p:ph type="hdr" sz="quarter" idx="12"/>
          </p:nvPr>
        </p:nvSpPr>
        <p:spPr>
          <a:xfrm>
            <a:off x="2" y="1"/>
            <a:ext cx="3043343" cy="465455"/>
          </a:xfrm>
          <a:prstGeom prst="rect">
            <a:avLst/>
          </a:prstGeom>
        </p:spPr>
        <p:txBody>
          <a:bodyPr/>
          <a:lstStyle/>
          <a:p>
            <a:r>
              <a:rPr lang="en-US" smtClean="0"/>
              <a:t>HCPC Meeting │ February 18, 2015</a:t>
            </a:r>
          </a:p>
          <a:p>
            <a:r>
              <a:rPr lang="en-US" b="0" smtClean="0"/>
              <a:t>Plan Update and Benchmarking</a:t>
            </a:r>
            <a:endParaRPr lang="en-US" b="0" dirty="0"/>
          </a:p>
        </p:txBody>
      </p:sp>
      <p:sp>
        <p:nvSpPr>
          <p:cNvPr id="5" name="Footer Placeholder 4"/>
          <p:cNvSpPr>
            <a:spLocks noGrp="1"/>
          </p:cNvSpPr>
          <p:nvPr>
            <p:ph type="ftr" sz="quarter" idx="13"/>
          </p:nvPr>
        </p:nvSpPr>
        <p:spPr>
          <a:xfrm>
            <a:off x="2" y="8842030"/>
            <a:ext cx="3043343" cy="465455"/>
          </a:xfrm>
          <a:prstGeom prst="rect">
            <a:avLst/>
          </a:prstGeom>
        </p:spPr>
        <p:txBody>
          <a:bodyPr/>
          <a:lstStyle/>
          <a:p>
            <a:r>
              <a:rPr lang="en-US" smtClean="0"/>
              <a:t>Presentation as of January 30, 2015</a:t>
            </a:r>
            <a:endParaRPr lang="en-US" dirty="0"/>
          </a:p>
        </p:txBody>
      </p:sp>
    </p:spTree>
    <p:extLst>
      <p:ext uri="{BB962C8B-B14F-4D97-AF65-F5344CB8AC3E}">
        <p14:creationId xmlns:p14="http://schemas.microsoft.com/office/powerpoint/2010/main" val="100277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17538"/>
            <a:ext cx="5883275" cy="4413250"/>
          </a:xfrm>
        </p:spPr>
      </p:sp>
      <p:sp>
        <p:nvSpPr>
          <p:cNvPr id="3" name="Notes Placeholder 2"/>
          <p:cNvSpPr>
            <a:spLocks noGrp="1"/>
          </p:cNvSpPr>
          <p:nvPr>
            <p:ph type="body" idx="1"/>
          </p:nvPr>
        </p:nvSpPr>
        <p:spPr>
          <a:xfrm>
            <a:off x="702311" y="4421827"/>
            <a:ext cx="5618480" cy="4189095"/>
          </a:xfrm>
          <a:prstGeom prst="rect">
            <a:avLst/>
          </a:prstGeom>
        </p:spPr>
        <p:txBody>
          <a:bodyPr lIns="91421" tIns="45711" rIns="91421" bIns="45711"/>
          <a:lstStyle/>
          <a:p>
            <a:endParaRPr lang="en-US" sz="1200" dirty="0">
              <a:latin typeface="Calibri" panose="020F0502020204030204" pitchFamily="34" charset="0"/>
            </a:endParaRPr>
          </a:p>
        </p:txBody>
      </p:sp>
      <p:sp>
        <p:nvSpPr>
          <p:cNvPr id="5" name="Footer Placeholder 4"/>
          <p:cNvSpPr>
            <a:spLocks noGrp="1"/>
          </p:cNvSpPr>
          <p:nvPr>
            <p:ph type="ftr" sz="quarter" idx="13"/>
          </p:nvPr>
        </p:nvSpPr>
        <p:spPr>
          <a:xfrm>
            <a:off x="2" y="8842032"/>
            <a:ext cx="3043343" cy="465455"/>
          </a:xfrm>
          <a:prstGeom prst="rect">
            <a:avLst/>
          </a:prstGeom>
        </p:spPr>
        <p:txBody>
          <a:bodyPr lIns="91421" tIns="45711" rIns="91421" bIns="45711"/>
          <a:lstStyle/>
          <a:p>
            <a:r>
              <a:rPr lang="en-US" dirty="0" smtClean="0"/>
              <a:t>Presentation as of January 30, 2015</a:t>
            </a:r>
            <a:endParaRPr lang="en-US" dirty="0"/>
          </a:p>
        </p:txBody>
      </p:sp>
    </p:spTree>
    <p:extLst>
      <p:ext uri="{BB962C8B-B14F-4D97-AF65-F5344CB8AC3E}">
        <p14:creationId xmlns:p14="http://schemas.microsoft.com/office/powerpoint/2010/main" val="176027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17538"/>
            <a:ext cx="5883275" cy="4413250"/>
          </a:xfrm>
        </p:spPr>
      </p:sp>
      <p:sp>
        <p:nvSpPr>
          <p:cNvPr id="3" name="Notes Placeholder 2"/>
          <p:cNvSpPr>
            <a:spLocks noGrp="1"/>
          </p:cNvSpPr>
          <p:nvPr>
            <p:ph type="body" idx="1"/>
          </p:nvPr>
        </p:nvSpPr>
        <p:spPr>
          <a:xfrm>
            <a:off x="702311" y="4421827"/>
            <a:ext cx="5618480" cy="4189095"/>
          </a:xfrm>
          <a:prstGeom prst="rect">
            <a:avLst/>
          </a:prstGeom>
        </p:spPr>
        <p:txBody>
          <a:bodyPr lIns="91421" tIns="45711" rIns="91421" bIns="45711"/>
          <a:lstStyle/>
          <a:p>
            <a:endParaRPr lang="en-US" dirty="0"/>
          </a:p>
        </p:txBody>
      </p:sp>
      <p:sp>
        <p:nvSpPr>
          <p:cNvPr id="5" name="Footer Placeholder 4"/>
          <p:cNvSpPr>
            <a:spLocks noGrp="1"/>
          </p:cNvSpPr>
          <p:nvPr>
            <p:ph type="ftr" sz="quarter" idx="13"/>
          </p:nvPr>
        </p:nvSpPr>
        <p:spPr>
          <a:xfrm>
            <a:off x="2" y="8842032"/>
            <a:ext cx="3043343" cy="465455"/>
          </a:xfrm>
          <a:prstGeom prst="rect">
            <a:avLst/>
          </a:prstGeom>
        </p:spPr>
        <p:txBody>
          <a:bodyPr lIns="91421" tIns="45711" rIns="91421" bIns="45711"/>
          <a:lstStyle/>
          <a:p>
            <a:r>
              <a:rPr lang="en-US" dirty="0" smtClean="0"/>
              <a:t>Presentation as of January 30, 2015</a:t>
            </a:r>
            <a:endParaRPr lang="en-US" dirty="0"/>
          </a:p>
        </p:txBody>
      </p:sp>
    </p:spTree>
    <p:extLst>
      <p:ext uri="{BB962C8B-B14F-4D97-AF65-F5344CB8AC3E}">
        <p14:creationId xmlns:p14="http://schemas.microsoft.com/office/powerpoint/2010/main" val="26978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539750"/>
            <a:ext cx="6299200" cy="4724400"/>
          </a:xfrm>
        </p:spPr>
      </p:sp>
      <p:sp>
        <p:nvSpPr>
          <p:cNvPr id="3" name="Notes Placeholder 2"/>
          <p:cNvSpPr>
            <a:spLocks noGrp="1"/>
          </p:cNvSpPr>
          <p:nvPr>
            <p:ph type="body" idx="1"/>
          </p:nvPr>
        </p:nvSpPr>
        <p:spPr>
          <a:xfrm>
            <a:off x="702311" y="4421827"/>
            <a:ext cx="5618480" cy="4189095"/>
          </a:xfrm>
          <a:prstGeom prst="rect">
            <a:avLst/>
          </a:prstGeom>
        </p:spPr>
        <p:txBody>
          <a:bodyPr lIns="91421" tIns="45711" rIns="91421" bIns="45711"/>
          <a:lstStyle/>
          <a:p>
            <a:endParaRPr lang="en-US" dirty="0"/>
          </a:p>
        </p:txBody>
      </p:sp>
    </p:spTree>
    <p:extLst>
      <p:ext uri="{BB962C8B-B14F-4D97-AF65-F5344CB8AC3E}">
        <p14:creationId xmlns:p14="http://schemas.microsoft.com/office/powerpoint/2010/main" val="378013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14</a:t>
            </a:fld>
            <a:endParaRPr lang="en-US" dirty="0"/>
          </a:p>
        </p:txBody>
      </p:sp>
    </p:spTree>
    <p:extLst>
      <p:ext uri="{BB962C8B-B14F-4D97-AF65-F5344CB8AC3E}">
        <p14:creationId xmlns:p14="http://schemas.microsoft.com/office/powerpoint/2010/main" val="232683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10453D-C499-4583-AD9F-CEE9AE0B4AC2}" type="slidenum">
              <a:rPr lang="en-US" altLang="en-US" smtClean="0"/>
              <a:pPr>
                <a:defRPr/>
              </a:pPr>
              <a:t>30</a:t>
            </a:fld>
            <a:endParaRPr lang="en-US" altLang="en-US"/>
          </a:p>
        </p:txBody>
      </p:sp>
    </p:spTree>
    <p:extLst>
      <p:ext uri="{BB962C8B-B14F-4D97-AF65-F5344CB8AC3E}">
        <p14:creationId xmlns:p14="http://schemas.microsoft.com/office/powerpoint/2010/main" val="1985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pPr/>
              <a:t>40</a:t>
            </a:fld>
            <a:endParaRPr lang="en-US" dirty="0"/>
          </a:p>
        </p:txBody>
      </p:sp>
    </p:spTree>
    <p:extLst>
      <p:ext uri="{BB962C8B-B14F-4D97-AF65-F5344CB8AC3E}">
        <p14:creationId xmlns:p14="http://schemas.microsoft.com/office/powerpoint/2010/main" val="100641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pPr/>
              <a:t>41</a:t>
            </a:fld>
            <a:endParaRPr lang="en-US" dirty="0"/>
          </a:p>
        </p:txBody>
      </p:sp>
    </p:spTree>
    <p:extLst>
      <p:ext uri="{BB962C8B-B14F-4D97-AF65-F5344CB8AC3E}">
        <p14:creationId xmlns:p14="http://schemas.microsoft.com/office/powerpoint/2010/main" val="870431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facebook.com/scpeba" TargetMode="External"/><Relationship Id="rId3" Type="http://schemas.openxmlformats.org/officeDocument/2006/relationships/hyperlink" Target="http://www.scpeba.podbean.com/"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www.youtube.com/c/pebatv" TargetMode="External"/><Relationship Id="rId4" Type="http://schemas.openxmlformats.org/officeDocument/2006/relationships/hyperlink" Target="http://www.twitter.com/scpeba" TargetMode="External"/><Relationship Id="rId9"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2743200"/>
            <a:ext cx="8229600" cy="2057400"/>
          </a:xfrm>
        </p:spPr>
        <p:txBody>
          <a:bodyPr anchor="ctr" anchorCtr="0">
            <a:normAutofit/>
          </a:bodyPr>
          <a:lstStyle>
            <a:lvl1pPr algn="ctr">
              <a:defRPr sz="5000" b="1">
                <a:solidFill>
                  <a:schemeClr val="bg1"/>
                </a:solidFill>
                <a:latin typeface="Century Gothic" panose="020B0502020202020204" pitchFamily="34" charset="0"/>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914400" y="5029200"/>
            <a:ext cx="7315200" cy="1368398"/>
          </a:xfrm>
        </p:spPr>
        <p:txBody>
          <a:bodyPr anchor="ctr" anchorCtr="0">
            <a:normAutofit/>
          </a:bodyPr>
          <a:lstStyle>
            <a:lvl1pPr marL="0" indent="0" algn="ctr">
              <a:buNone/>
              <a:defRPr sz="30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632434" y="3657600"/>
            <a:ext cx="5044842" cy="1600200"/>
          </a:xfrm>
        </p:spPr>
        <p:txBody>
          <a:bodyPr anchor="b">
            <a:normAutofit/>
          </a:bodyPr>
          <a:lstStyle>
            <a:lvl1pPr>
              <a:defRPr sz="4500" b="1" baseline="0">
                <a:solidFill>
                  <a:schemeClr val="accent1"/>
                </a:solidFill>
                <a:latin typeface="Century Gothic" panose="020B0502020202020204" pitchFamily="34" charset="0"/>
              </a:defRPr>
            </a:lvl1pPr>
          </a:lstStyle>
          <a:p>
            <a:r>
              <a:rPr lang="en-US" dirty="0" smtClean="0"/>
              <a:t>Click to section title</a:t>
            </a:r>
            <a:endParaRPr lang="en-US" dirty="0"/>
          </a:p>
        </p:txBody>
      </p:sp>
      <p:sp>
        <p:nvSpPr>
          <p:cNvPr id="3" name="Text Placeholder 2"/>
          <p:cNvSpPr>
            <a:spLocks noGrp="1"/>
          </p:cNvSpPr>
          <p:nvPr>
            <p:ph type="body" idx="1" hasCustomPrompt="1"/>
          </p:nvPr>
        </p:nvSpPr>
        <p:spPr>
          <a:xfrm>
            <a:off x="3632434" y="5265739"/>
            <a:ext cx="5044842" cy="914400"/>
          </a:xfrm>
        </p:spPr>
        <p:txBody>
          <a:bodyPr>
            <a:normAutofit/>
          </a:bodyPr>
          <a:lstStyle>
            <a:lvl1pPr marL="0" indent="0">
              <a:buNone/>
              <a:defRPr sz="2500">
                <a:solidFill>
                  <a:schemeClr val="bg2">
                    <a:lumMod val="1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section subtitle</a:t>
            </a:r>
          </a:p>
        </p:txBody>
      </p:sp>
      <p:sp>
        <p:nvSpPr>
          <p:cNvPr id="9" name="Oval 8"/>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
        <p:nvSpPr>
          <p:cNvPr id="3" name="Content Placeholder 2"/>
          <p:cNvSpPr>
            <a:spLocks noGrp="1"/>
          </p:cNvSpPr>
          <p:nvPr>
            <p:ph idx="1" hasCustomPrompt="1"/>
          </p:nvPr>
        </p:nvSpPr>
        <p:spPr>
          <a:xfrm>
            <a:off x="457200" y="1947672"/>
            <a:ext cx="82296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Oval 8"/>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hasCustomPrompt="1"/>
          </p:nvPr>
        </p:nvSpPr>
        <p:spPr>
          <a:xfrm>
            <a:off x="457200" y="1947672"/>
            <a:ext cx="38862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800600" y="1947672"/>
            <a:ext cx="38862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Oval 13"/>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8"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6"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Oval 6"/>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Slide Number Placeholder 5"/>
          <p:cNvSpPr>
            <a:spLocks noGrp="1"/>
          </p:cNvSpPr>
          <p:nvPr>
            <p:ph type="sldNum" sz="quarter" idx="12"/>
          </p:nvPr>
        </p:nvSpPr>
        <p:spPr>
          <a:xfrm>
            <a:off x="8239125" y="6391973"/>
            <a:ext cx="438150" cy="365125"/>
          </a:xfrm>
        </p:spPr>
        <p:txBody>
          <a:bodyPr/>
          <a:lstStyle>
            <a:lvl1pPr algn="ctr">
              <a:defRPr sz="1200">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15" name="TextBox 14"/>
          <p:cNvSpPr txBox="1"/>
          <p:nvPr userDrawn="1"/>
        </p:nvSpPr>
        <p:spPr>
          <a:xfrm>
            <a:off x="1312340" y="5114686"/>
            <a:ext cx="4467224" cy="523220"/>
          </a:xfrm>
          <a:prstGeom prst="rect">
            <a:avLst/>
          </a:prstGeom>
          <a:noFill/>
        </p:spPr>
        <p:txBody>
          <a:bodyPr wrap="square" rtlCol="0">
            <a:spAutoFit/>
          </a:bodyPr>
          <a:lstStyle/>
          <a:p>
            <a:r>
              <a:rPr lang="en-US" sz="2800" u="sng" dirty="0" smtClean="0">
                <a:hlinkClick r:id="rId3"/>
              </a:rPr>
              <a:t>www.scpeba.podbean.com</a:t>
            </a:r>
            <a:endParaRPr lang="en-US" sz="2800" dirty="0"/>
          </a:p>
        </p:txBody>
      </p:sp>
      <p:sp>
        <p:nvSpPr>
          <p:cNvPr id="16" name="TextBox 15"/>
          <p:cNvSpPr txBox="1"/>
          <p:nvPr userDrawn="1"/>
        </p:nvSpPr>
        <p:spPr>
          <a:xfrm>
            <a:off x="1312340" y="3055188"/>
            <a:ext cx="5044613" cy="523220"/>
          </a:xfrm>
          <a:prstGeom prst="rect">
            <a:avLst/>
          </a:prstGeom>
          <a:noFill/>
        </p:spPr>
        <p:txBody>
          <a:bodyPr wrap="square" rtlCol="0">
            <a:spAutoFit/>
          </a:bodyPr>
          <a:lstStyle/>
          <a:p>
            <a:r>
              <a:rPr lang="en-US" sz="2800" dirty="0">
                <a:hlinkClick r:id="rId4"/>
              </a:rPr>
              <a:t>www.twitter.com/scpeba</a:t>
            </a:r>
            <a:r>
              <a:rPr lang="en-US" sz="2800" dirty="0"/>
              <a:t> </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1944149"/>
            <a:ext cx="685800" cy="685800"/>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2973898"/>
            <a:ext cx="685800" cy="685800"/>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4003647"/>
            <a:ext cx="685800" cy="685800"/>
          </a:xfrm>
          <a:prstGeom prst="rect">
            <a:avLst/>
          </a:prstGeom>
        </p:spPr>
      </p:pic>
      <p:sp>
        <p:nvSpPr>
          <p:cNvPr id="21" name="TextBox 20"/>
          <p:cNvSpPr txBox="1"/>
          <p:nvPr userDrawn="1"/>
        </p:nvSpPr>
        <p:spPr>
          <a:xfrm>
            <a:off x="1312340" y="2020534"/>
            <a:ext cx="4321818" cy="523220"/>
          </a:xfrm>
          <a:prstGeom prst="rect">
            <a:avLst/>
          </a:prstGeom>
          <a:noFill/>
        </p:spPr>
        <p:txBody>
          <a:bodyPr wrap="square" rtlCol="0">
            <a:spAutoFit/>
          </a:bodyPr>
          <a:lstStyle/>
          <a:p>
            <a:r>
              <a:rPr lang="en-US" sz="2800" dirty="0" smtClean="0">
                <a:hlinkClick r:id="rId8"/>
              </a:rPr>
              <a:t>www.facebook.com/scpeba</a:t>
            </a:r>
            <a:endParaRPr lang="en-US" sz="2800" dirty="0"/>
          </a:p>
        </p:txBody>
      </p:sp>
      <p:sp>
        <p:nvSpPr>
          <p:cNvPr id="22" name="Rectangle 21"/>
          <p:cNvSpPr/>
          <p:nvPr userDrawn="1"/>
        </p:nvSpPr>
        <p:spPr>
          <a:xfrm>
            <a:off x="457200" y="892314"/>
            <a:ext cx="6849612" cy="707886"/>
          </a:xfrm>
          <a:prstGeom prst="rect">
            <a:avLst/>
          </a:prstGeom>
        </p:spPr>
        <p:txBody>
          <a:bodyPr wrap="square">
            <a:spAutoFit/>
          </a:bodyPr>
          <a:lstStyle/>
          <a:p>
            <a:r>
              <a:rPr lang="en-US" sz="4000" b="1" dirty="0" smtClean="0">
                <a:solidFill>
                  <a:schemeClr val="accent1"/>
                </a:solidFill>
                <a:latin typeface="Century Gothic" panose="020B0502020202020204" pitchFamily="34" charset="0"/>
              </a:rPr>
              <a:t>Get social with PEBA</a:t>
            </a:r>
            <a:endParaRPr lang="en-US" sz="4000" b="1" dirty="0">
              <a:solidFill>
                <a:schemeClr val="accent1"/>
              </a:solidFill>
              <a:latin typeface="Century Gothic" panose="020B0502020202020204" pitchFamily="34" charset="0"/>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5033396"/>
            <a:ext cx="685800" cy="685800"/>
          </a:xfrm>
          <a:prstGeom prst="rect">
            <a:avLst/>
          </a:prstGeom>
        </p:spPr>
      </p:pic>
      <p:sp>
        <p:nvSpPr>
          <p:cNvPr id="14" name="TextBox 13"/>
          <p:cNvSpPr txBox="1"/>
          <p:nvPr userDrawn="1"/>
        </p:nvSpPr>
        <p:spPr>
          <a:xfrm>
            <a:off x="1312340" y="4084937"/>
            <a:ext cx="4467224" cy="523220"/>
          </a:xfrm>
          <a:prstGeom prst="rect">
            <a:avLst/>
          </a:prstGeom>
          <a:noFill/>
        </p:spPr>
        <p:txBody>
          <a:bodyPr wrap="square" rtlCol="0">
            <a:spAutoFit/>
          </a:bodyPr>
          <a:lstStyle/>
          <a:p>
            <a:r>
              <a:rPr lang="en-US" sz="2800" u="sng" dirty="0" smtClean="0">
                <a:hlinkClick r:id="rId10"/>
              </a:rPr>
              <a:t>www.youtube.com/c/pebatv</a:t>
            </a:r>
            <a:endParaRPr lang="en-US" sz="2800" dirty="0"/>
          </a:p>
        </p:txBody>
      </p:sp>
    </p:spTree>
    <p:extLst>
      <p:ext uri="{BB962C8B-B14F-4D97-AF65-F5344CB8AC3E}">
        <p14:creationId xmlns:p14="http://schemas.microsoft.com/office/powerpoint/2010/main" val="219028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7" name="Rectangle 6"/>
          <p:cNvSpPr/>
          <p:nvPr userDrawn="1"/>
        </p:nvSpPr>
        <p:spPr>
          <a:xfrm>
            <a:off x="457200" y="892314"/>
            <a:ext cx="6849612" cy="707886"/>
          </a:xfrm>
          <a:prstGeom prst="rect">
            <a:avLst/>
          </a:prstGeom>
        </p:spPr>
        <p:txBody>
          <a:bodyPr wrap="square">
            <a:spAutoFit/>
          </a:bodyPr>
          <a:lstStyle/>
          <a:p>
            <a:r>
              <a:rPr lang="en-US" sz="4000" b="1" dirty="0" smtClean="0">
                <a:solidFill>
                  <a:schemeClr val="accent1"/>
                </a:solidFill>
                <a:latin typeface="Century Gothic" panose="020B0502020202020204" pitchFamily="34" charset="0"/>
              </a:rPr>
              <a:t>Disclaimer</a:t>
            </a:r>
            <a:endParaRPr lang="en-US" sz="4000" b="1" dirty="0">
              <a:solidFill>
                <a:schemeClr val="accent1"/>
              </a:solidFill>
              <a:latin typeface="Century Gothic" panose="020B0502020202020204" pitchFamily="34" charset="0"/>
            </a:endParaRPr>
          </a:p>
        </p:txBody>
      </p:sp>
      <p:sp>
        <p:nvSpPr>
          <p:cNvPr id="8" name="Rectangle 7"/>
          <p:cNvSpPr/>
          <p:nvPr userDrawn="1"/>
        </p:nvSpPr>
        <p:spPr>
          <a:xfrm>
            <a:off x="457199" y="1944149"/>
            <a:ext cx="8220075" cy="397031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smtClean="0">
                <a:solidFill>
                  <a:schemeClr val="tx2"/>
                </a:solidFill>
              </a:rPr>
              <a:t>This presentation does not constitute a comprehensive or binding representation regarding the employee benefits offered by the South Carolina Public Employee Benefit Authority (PEBA). The terms and conditions of the retirement and insurance benefit plans offered by PEBA are set out in the applicable statutes and plan documents and are subject to change. Please contact PEBA for the most current information. The language used in this presentation does not create any contractual rights or entitlements for any person.</a:t>
            </a:r>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24367-D536-4F59-B2ED-0E7825EDA9AF}" type="slidenum">
              <a:rPr lang="en-US" smtClean="0"/>
              <a:t>‹#›</a:t>
            </a:fld>
            <a:endParaRPr lang="en-US"/>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0" r:id="rId7"/>
    <p:sldLayoutId id="2147483669" r:id="rId8"/>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ebaperks.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vaccines/adults/index.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vaccines/parents/index.html" TargetMode="External"/><Relationship Id="rId2" Type="http://schemas.openxmlformats.org/officeDocument/2006/relationships/hyperlink" Target="https://www.aap.org/en-us/Pages/Default.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spreventiveservicestaskforce.org/BrowseRec/Index/browse-recommendation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quitnow.net/SCStateHealthPlan"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StateSC.SouthCarolinaBlues.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tatesc.southcarolinablues.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peba.sc.gov/bluecareondemand.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tatesc.southcarolinablues.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peba.sc.gov/healthcoaching.htm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tatesc.southcarolinablues.com/"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express-scripts.com/"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www.peba.sc.gov/retirementawareness.htm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eba.sc.gov/pebaconnect.html"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 from PEBA</a:t>
            </a:r>
            <a:endParaRPr lang="en-US" dirty="0"/>
          </a:p>
        </p:txBody>
      </p:sp>
      <p:sp>
        <p:nvSpPr>
          <p:cNvPr id="3" name="Subtitle 2"/>
          <p:cNvSpPr>
            <a:spLocks noGrp="1"/>
          </p:cNvSpPr>
          <p:nvPr>
            <p:ph type="subTitle" idx="1"/>
          </p:nvPr>
        </p:nvSpPr>
        <p:spPr/>
        <p:txBody>
          <a:bodyPr>
            <a:normAutofit lnSpcReduction="10000"/>
          </a:bodyPr>
          <a:lstStyle/>
          <a:p>
            <a:r>
              <a:rPr lang="en-US" dirty="0" smtClean="0"/>
              <a:t>South Carolina Association </a:t>
            </a:r>
            <a:br>
              <a:rPr lang="en-US" dirty="0" smtClean="0"/>
            </a:br>
            <a:r>
              <a:rPr lang="en-US" dirty="0" smtClean="0"/>
              <a:t>of School Business Officials</a:t>
            </a:r>
          </a:p>
          <a:p>
            <a:r>
              <a:rPr lang="en-US" dirty="0" smtClean="0"/>
              <a:t>March 7, 2018</a:t>
            </a:r>
          </a:p>
        </p:txBody>
      </p:sp>
    </p:spTree>
    <p:extLst>
      <p:ext uri="{BB962C8B-B14F-4D97-AF65-F5344CB8AC3E}">
        <p14:creationId xmlns:p14="http://schemas.microsoft.com/office/powerpoint/2010/main" val="356736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Ways and Means </a:t>
            </a:r>
            <a:br>
              <a:rPr lang="en-US" dirty="0" smtClean="0"/>
            </a:br>
            <a:r>
              <a:rPr lang="en-US" dirty="0" smtClean="0"/>
              <a:t>FY 2019 budget released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Includes the </a:t>
            </a:r>
            <a:r>
              <a:rPr lang="en-US" dirty="0"/>
              <a:t>addition of covered adult well visits as a regular contractual </a:t>
            </a:r>
            <a:r>
              <a:rPr lang="en-US" dirty="0" smtClean="0"/>
              <a:t>service.</a:t>
            </a:r>
          </a:p>
          <a:p>
            <a:pPr lvl="1"/>
            <a:r>
              <a:rPr lang="en-US" dirty="0" smtClean="0"/>
              <a:t>Adult </a:t>
            </a:r>
            <a:r>
              <a:rPr lang="en-US" dirty="0"/>
              <a:t>well visits will be subject to regular deductible and </a:t>
            </a:r>
            <a:r>
              <a:rPr lang="en-US" dirty="0" smtClean="0"/>
              <a:t>coinsurance.</a:t>
            </a:r>
          </a:p>
          <a:p>
            <a:r>
              <a:rPr lang="en-US" dirty="0" smtClean="0"/>
              <a:t>Calls </a:t>
            </a:r>
            <a:r>
              <a:rPr lang="en-US" dirty="0"/>
              <a:t>for an increase in member copayments, deductibles and coinsurance maximums.</a:t>
            </a:r>
          </a:p>
          <a:p>
            <a:r>
              <a:rPr lang="en-US" dirty="0" smtClean="0"/>
              <a:t>Based on its budget, there is a 5.7 </a:t>
            </a:r>
            <a:r>
              <a:rPr lang="en-US" dirty="0"/>
              <a:t>percent overall increase in the cost of the </a:t>
            </a:r>
            <a:r>
              <a:rPr lang="en-US" dirty="0" smtClean="0"/>
              <a:t>State Health.</a:t>
            </a:r>
          </a:p>
          <a:p>
            <a:r>
              <a:rPr lang="en-US" dirty="0" smtClean="0"/>
              <a:t>Currently </a:t>
            </a:r>
            <a:r>
              <a:rPr lang="en-US" dirty="0"/>
              <a:t>projecting an employer-only increase of 7.4 percent for the State Health </a:t>
            </a:r>
            <a:r>
              <a:rPr lang="en-US" dirty="0" smtClean="0"/>
              <a:t>Plan.</a:t>
            </a:r>
          </a:p>
          <a:p>
            <a:r>
              <a:rPr lang="en-US" dirty="0" smtClean="0"/>
              <a:t>No </a:t>
            </a:r>
            <a:r>
              <a:rPr lang="en-US" dirty="0"/>
              <a:t>change in the enrollee </a:t>
            </a:r>
            <a:r>
              <a:rPr lang="en-US" dirty="0" smtClean="0"/>
              <a:t>contributions is anticipated.</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10</a:t>
            </a:fld>
            <a:endParaRPr lang="en-US" dirty="0"/>
          </a:p>
        </p:txBody>
      </p:sp>
    </p:spTree>
    <p:extLst>
      <p:ext uri="{BB962C8B-B14F-4D97-AF65-F5344CB8AC3E}">
        <p14:creationId xmlns:p14="http://schemas.microsoft.com/office/powerpoint/2010/main" val="305210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Ways and Means </a:t>
            </a:r>
            <a:r>
              <a:rPr lang="en-US" dirty="0" smtClean="0"/>
              <a:t/>
            </a:r>
            <a:br>
              <a:rPr lang="en-US" dirty="0" smtClean="0"/>
            </a:br>
            <a:r>
              <a:rPr lang="en-US" dirty="0" smtClean="0"/>
              <a:t>FY </a:t>
            </a:r>
            <a:r>
              <a:rPr lang="en-US" dirty="0"/>
              <a:t>2019 budget released</a:t>
            </a:r>
          </a:p>
        </p:txBody>
      </p:sp>
      <p:sp>
        <p:nvSpPr>
          <p:cNvPr id="3" name="Content Placeholder 2"/>
          <p:cNvSpPr>
            <a:spLocks noGrp="1"/>
          </p:cNvSpPr>
          <p:nvPr>
            <p:ph idx="1"/>
          </p:nvPr>
        </p:nvSpPr>
        <p:spPr/>
        <p:txBody>
          <a:bodyPr>
            <a:normAutofit fontScale="92500" lnSpcReduction="10000"/>
          </a:bodyPr>
          <a:lstStyle/>
          <a:p>
            <a:r>
              <a:rPr lang="en-US" dirty="0" smtClean="0"/>
              <a:t>Initial </a:t>
            </a:r>
            <a:r>
              <a:rPr lang="en-US" dirty="0"/>
              <a:t>step in the budget </a:t>
            </a:r>
            <a:r>
              <a:rPr lang="en-US" dirty="0" smtClean="0"/>
              <a:t>process; details </a:t>
            </a:r>
            <a:r>
              <a:rPr lang="en-US" dirty="0"/>
              <a:t>are subject to </a:t>
            </a:r>
            <a:r>
              <a:rPr lang="en-US" dirty="0" smtClean="0"/>
              <a:t>change.</a:t>
            </a:r>
          </a:p>
          <a:p>
            <a:r>
              <a:rPr lang="en-US" dirty="0" smtClean="0"/>
              <a:t>Budget </a:t>
            </a:r>
            <a:r>
              <a:rPr lang="en-US" dirty="0"/>
              <a:t>must also go through the Senate before the Governor </a:t>
            </a:r>
            <a:r>
              <a:rPr lang="en-US" dirty="0" smtClean="0"/>
              <a:t>signs </a:t>
            </a:r>
            <a:r>
              <a:rPr lang="en-US" dirty="0"/>
              <a:t>the final Appropriations Act. </a:t>
            </a:r>
            <a:endParaRPr lang="en-US" dirty="0" smtClean="0"/>
          </a:p>
          <a:p>
            <a:r>
              <a:rPr lang="en-US" dirty="0" smtClean="0"/>
              <a:t>Projections </a:t>
            </a:r>
            <a:r>
              <a:rPr lang="en-US" dirty="0"/>
              <a:t>are for the 2019 plan year, which begins January 1, </a:t>
            </a:r>
            <a:r>
              <a:rPr lang="en-US" dirty="0" smtClean="0"/>
              <a:t>2019.</a:t>
            </a:r>
          </a:p>
          <a:p>
            <a:r>
              <a:rPr lang="en-US" dirty="0" smtClean="0"/>
              <a:t>Final </a:t>
            </a:r>
            <a:r>
              <a:rPr lang="en-US" dirty="0"/>
              <a:t>rates will be published in August 2018.</a:t>
            </a:r>
          </a:p>
          <a:p>
            <a:r>
              <a:rPr lang="en-US" dirty="0"/>
              <a:t>Participating optional </a:t>
            </a:r>
            <a:r>
              <a:rPr lang="en-US" dirty="0" smtClean="0"/>
              <a:t>employers should </a:t>
            </a:r>
            <a:r>
              <a:rPr lang="en-US" dirty="0"/>
              <a:t>apply any change in the experience rating load factor to this projected increase</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11</a:t>
            </a:fld>
            <a:endParaRPr lang="en-US" dirty="0"/>
          </a:p>
        </p:txBody>
      </p:sp>
    </p:spTree>
    <p:extLst>
      <p:ext uri="{BB962C8B-B14F-4D97-AF65-F5344CB8AC3E}">
        <p14:creationId xmlns:p14="http://schemas.microsoft.com/office/powerpoint/2010/main" val="230171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Projected permissible changes in patient liability</a:t>
            </a:r>
            <a:endParaRPr lang="en-US" sz="2200" b="0" dirty="0"/>
          </a:p>
        </p:txBody>
      </p:sp>
      <p:sp>
        <p:nvSpPr>
          <p:cNvPr id="4" name="Slide Number Placeholder 3"/>
          <p:cNvSpPr>
            <a:spLocks noGrp="1"/>
          </p:cNvSpPr>
          <p:nvPr>
            <p:ph type="sldNum" sz="quarter" idx="12"/>
          </p:nvPr>
        </p:nvSpPr>
        <p:spPr/>
        <p:txBody>
          <a:bodyPr/>
          <a:lstStyle/>
          <a:p>
            <a:fld id="{3395596C-1CB0-4EC9-B671-0D5B7B6C3633}" type="slidenum">
              <a:rPr lang="en-US" smtClean="0"/>
              <a:pPr/>
              <a:t>12</a:t>
            </a:fld>
            <a:endParaRPr lang="en-US" dirty="0"/>
          </a:p>
        </p:txBody>
      </p:sp>
      <p:sp>
        <p:nvSpPr>
          <p:cNvPr id="5" name="Content Placeholder 4"/>
          <p:cNvSpPr>
            <a:spLocks noGrp="1"/>
          </p:cNvSpPr>
          <p:nvPr>
            <p:ph idx="1"/>
          </p:nvPr>
        </p:nvSpPr>
        <p:spPr/>
        <p:txBody>
          <a:bodyPr/>
          <a:lstStyle/>
          <a:p>
            <a:r>
              <a:rPr lang="en-US" dirty="0"/>
              <a:t>Remain in ACA-grandfathered </a:t>
            </a:r>
            <a:r>
              <a:rPr lang="en-US" dirty="0" smtClean="0"/>
              <a:t>status.</a:t>
            </a:r>
          </a:p>
          <a:p>
            <a:r>
              <a:rPr lang="en-US" dirty="0" smtClean="0"/>
              <a:t>-1.7 percent Plan impact.</a:t>
            </a:r>
            <a:endParaRPr lang="en-US" dirty="0"/>
          </a:p>
        </p:txBody>
      </p:sp>
      <p:graphicFrame>
        <p:nvGraphicFramePr>
          <p:cNvPr id="8" name="Content Placeholder 9"/>
          <p:cNvGraphicFramePr>
            <a:graphicFrameLocks/>
          </p:cNvGraphicFramePr>
          <p:nvPr>
            <p:extLst/>
          </p:nvPr>
        </p:nvGraphicFramePr>
        <p:xfrm>
          <a:off x="457200" y="3136392"/>
          <a:ext cx="5312093" cy="2880360"/>
        </p:xfrm>
        <a:graphic>
          <a:graphicData uri="http://schemas.openxmlformats.org/drawingml/2006/table">
            <a:tbl>
              <a:tblPr firstRow="1" bandRow="1">
                <a:tableStyleId>{5C22544A-7EE6-4342-B048-85BDC9FD1C3A}</a:tableStyleId>
              </a:tblPr>
              <a:tblGrid>
                <a:gridCol w="3964623"/>
                <a:gridCol w="673735"/>
                <a:gridCol w="673735"/>
              </a:tblGrid>
              <a:tr h="320040">
                <a:tc>
                  <a:txBody>
                    <a:bodyPr/>
                    <a:lstStyle/>
                    <a:p>
                      <a:pPr algn="l"/>
                      <a:r>
                        <a:rPr lang="en-US" sz="1400" b="1" dirty="0" smtClean="0">
                          <a:solidFill>
                            <a:schemeClr val="bg1"/>
                          </a:solidFill>
                        </a:rPr>
                        <a:t>Standard Plan benefit design</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smtClean="0">
                          <a:solidFill>
                            <a:schemeClr val="bg1"/>
                          </a:solidFill>
                        </a:rPr>
                        <a:t>2018</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smtClean="0">
                          <a:solidFill>
                            <a:schemeClr val="bg1"/>
                          </a:solidFill>
                        </a:rPr>
                        <a:t>2019</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Annual deductible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$495</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Annual coinsurance maximum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$2,540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$2,850</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Outpatient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$105</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Emergency room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$175</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Office visit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Tier 2 (preferred brand) prescription drug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Tier 3 (</a:t>
                      </a: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non-preferred </a:t>
                      </a: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brand) prescription drug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Annual prescription</a:t>
                      </a:r>
                      <a:r>
                        <a:rPr lang="en-US" sz="1400"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drug copay maximum</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$2,500</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$3,000</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66763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 Perks</a:t>
            </a:r>
            <a:endParaRPr lang="en-US" dirty="0"/>
          </a:p>
        </p:txBody>
      </p:sp>
      <p:sp>
        <p:nvSpPr>
          <p:cNvPr id="3" name="Text Placeholder 2"/>
          <p:cNvSpPr>
            <a:spLocks noGrp="1"/>
          </p:cNvSpPr>
          <p:nvPr>
            <p:ph type="body" idx="1"/>
          </p:nvPr>
        </p:nvSpPr>
        <p:spPr/>
        <p:txBody>
          <a:bodyPr/>
          <a:lstStyle/>
          <a:p>
            <a:r>
              <a:rPr lang="en-US" dirty="0" smtClean="0"/>
              <a:t>Value-based benefits at no cost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13</a:t>
            </a:fld>
            <a:endParaRPr lang="en-US" dirty="0"/>
          </a:p>
        </p:txBody>
      </p:sp>
    </p:spTree>
    <p:extLst>
      <p:ext uri="{BB962C8B-B14F-4D97-AF65-F5344CB8AC3E}">
        <p14:creationId xmlns:p14="http://schemas.microsoft.com/office/powerpoint/2010/main" val="195488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PEBA Perks</a:t>
            </a:r>
            <a:endParaRPr lang="en-US" dirty="0"/>
          </a:p>
        </p:txBody>
      </p:sp>
      <p:sp>
        <p:nvSpPr>
          <p:cNvPr id="3" name="Content Placeholder 2"/>
          <p:cNvSpPr>
            <a:spLocks noGrp="1"/>
          </p:cNvSpPr>
          <p:nvPr>
            <p:ph idx="1"/>
          </p:nvPr>
        </p:nvSpPr>
        <p:spPr/>
        <p:txBody>
          <a:bodyPr/>
          <a:lstStyle/>
          <a:p>
            <a:r>
              <a:rPr lang="en-US" smtClean="0"/>
              <a:t>Value-based benefits available at no cost to State Health Plan primary members at network providers and pharmacies.</a:t>
            </a:r>
          </a:p>
          <a:p>
            <a:r>
              <a:rPr lang="en-US" smtClean="0"/>
              <a:t>Benefits can help make it easier for you and your family to stay healthy.</a:t>
            </a:r>
          </a:p>
          <a:p>
            <a:r>
              <a:rPr lang="en-US" smtClean="0">
                <a:hlinkClick r:id="rId3"/>
              </a:rPr>
              <a:t>www.PEBAPerks.com</a:t>
            </a:r>
            <a:r>
              <a:rPr lang="en-US" smtClean="0"/>
              <a:t>.</a:t>
            </a:r>
          </a:p>
          <a:p>
            <a:endParaRPr lang="en-US" dirty="0" smtClean="0"/>
          </a:p>
        </p:txBody>
      </p:sp>
      <p:sp>
        <p:nvSpPr>
          <p:cNvPr id="4" name="Slide Number Placeholder 3"/>
          <p:cNvSpPr>
            <a:spLocks noGrp="1"/>
          </p:cNvSpPr>
          <p:nvPr>
            <p:ph type="sldNum" sz="quarter" idx="12"/>
          </p:nvPr>
        </p:nvSpPr>
        <p:spPr/>
        <p:txBody>
          <a:bodyPr/>
          <a:lstStyle/>
          <a:p>
            <a:fld id="{28024367-D536-4F59-B2ED-0E7825EDA9AF}" type="slidenum">
              <a:rPr lang="en-US" smtClean="0"/>
              <a:pPr/>
              <a:t>14</a:t>
            </a:fld>
            <a:endParaRPr lang="en-US" dirty="0"/>
          </a:p>
        </p:txBody>
      </p:sp>
      <p:pic>
        <p:nvPicPr>
          <p:cNvPr id="9" name="Picture 8"/>
          <p:cNvPicPr>
            <a:picLocks noChangeAspect="1"/>
          </p:cNvPicPr>
          <p:nvPr/>
        </p:nvPicPr>
        <p:blipFill rotWithShape="1">
          <a:blip r:embed="rId4"/>
          <a:srcRect r="16188" b="54265"/>
          <a:stretch/>
        </p:blipFill>
        <p:spPr>
          <a:xfrm>
            <a:off x="4768840" y="4149969"/>
            <a:ext cx="3908435" cy="1912503"/>
          </a:xfrm>
          <a:prstGeom prst="rect">
            <a:avLst/>
          </a:prstGeom>
        </p:spPr>
      </p:pic>
    </p:spTree>
    <p:extLst>
      <p:ext uri="{BB962C8B-B14F-4D97-AF65-F5344CB8AC3E}">
        <p14:creationId xmlns:p14="http://schemas.microsoft.com/office/powerpoint/2010/main" val="302072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Preventive screenings.</a:t>
            </a:r>
          </a:p>
          <a:p>
            <a:r>
              <a:rPr lang="en-US" dirty="0"/>
              <a:t>Flu vaccine.</a:t>
            </a:r>
          </a:p>
          <a:p>
            <a:r>
              <a:rPr lang="en-US" dirty="0"/>
              <a:t>Adult vaccinations.</a:t>
            </a:r>
          </a:p>
          <a:p>
            <a:r>
              <a:rPr lang="en-US" dirty="0"/>
              <a:t>Well child benefits.</a:t>
            </a:r>
          </a:p>
          <a:p>
            <a:r>
              <a:rPr lang="en-US" dirty="0"/>
              <a:t>Colorectal cancer screening.</a:t>
            </a:r>
          </a:p>
          <a:p>
            <a:r>
              <a:rPr lang="en-US" dirty="0"/>
              <a:t>Cervical cancer screening</a:t>
            </a:r>
            <a:r>
              <a:rPr lang="en-US" dirty="0" smtClean="0"/>
              <a:t>.</a:t>
            </a:r>
            <a:endParaRPr lang="en-US" dirty="0"/>
          </a:p>
        </p:txBody>
      </p:sp>
      <p:sp>
        <p:nvSpPr>
          <p:cNvPr id="3" name="Content Placeholder 2"/>
          <p:cNvSpPr>
            <a:spLocks noGrp="1"/>
          </p:cNvSpPr>
          <p:nvPr>
            <p:ph sz="half" idx="2"/>
          </p:nvPr>
        </p:nvSpPr>
        <p:spPr/>
        <p:txBody>
          <a:bodyPr/>
          <a:lstStyle/>
          <a:p>
            <a:r>
              <a:rPr lang="en-US" dirty="0"/>
              <a:t>No-Pay Copay.</a:t>
            </a:r>
          </a:p>
          <a:p>
            <a:r>
              <a:rPr lang="en-US" dirty="0"/>
              <a:t>Mammography.</a:t>
            </a:r>
          </a:p>
          <a:p>
            <a:r>
              <a:rPr lang="en-US" dirty="0"/>
              <a:t>Diabetes education.</a:t>
            </a:r>
          </a:p>
          <a:p>
            <a:r>
              <a:rPr lang="en-US" dirty="0"/>
              <a:t>Tobacco cessation.</a:t>
            </a:r>
          </a:p>
          <a:p>
            <a:r>
              <a:rPr lang="en-US" dirty="0"/>
              <a:t>Breast pumps</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15</a:t>
            </a:fld>
            <a:endParaRPr lang="en-US" dirty="0"/>
          </a:p>
        </p:txBody>
      </p:sp>
      <p:sp>
        <p:nvSpPr>
          <p:cNvPr id="5" name="Title 4"/>
          <p:cNvSpPr>
            <a:spLocks noGrp="1"/>
          </p:cNvSpPr>
          <p:nvPr>
            <p:ph type="title"/>
          </p:nvPr>
        </p:nvSpPr>
        <p:spPr/>
        <p:txBody>
          <a:bodyPr/>
          <a:lstStyle/>
          <a:p>
            <a:r>
              <a:rPr lang="en-US" dirty="0" smtClean="0"/>
              <a:t>PEBA Perks</a:t>
            </a:r>
            <a:endParaRPr lang="en-US" dirty="0"/>
          </a:p>
        </p:txBody>
      </p:sp>
    </p:spTree>
    <p:extLst>
      <p:ext uri="{BB962C8B-B14F-4D97-AF65-F5344CB8AC3E}">
        <p14:creationId xmlns:p14="http://schemas.microsoft.com/office/powerpoint/2010/main" val="231361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screenings</a:t>
            </a:r>
            <a:endParaRPr lang="en-US" dirty="0"/>
          </a:p>
        </p:txBody>
      </p:sp>
      <p:sp>
        <p:nvSpPr>
          <p:cNvPr id="3" name="Content Placeholder 2"/>
          <p:cNvSpPr>
            <a:spLocks noGrp="1"/>
          </p:cNvSpPr>
          <p:nvPr>
            <p:ph idx="1"/>
          </p:nvPr>
        </p:nvSpPr>
        <p:spPr/>
        <p:txBody>
          <a:bodyPr>
            <a:normAutofit/>
          </a:bodyPr>
          <a:lstStyle/>
          <a:p>
            <a:r>
              <a:rPr lang="en-US" dirty="0" smtClean="0"/>
              <a:t>Available to State Health Plan primary subscribers, non-Medicare eligible retirees, COBRA subscribers and covered spouses.</a:t>
            </a:r>
          </a:p>
          <a:p>
            <a:r>
              <a:rPr lang="en-US" dirty="0" smtClean="0"/>
              <a:t>Screenings, worth more than $300, include:</a:t>
            </a:r>
          </a:p>
          <a:p>
            <a:pPr lvl="1"/>
            <a:r>
              <a:rPr lang="en-US" dirty="0" smtClean="0"/>
              <a:t>Blood work; </a:t>
            </a:r>
          </a:p>
          <a:p>
            <a:pPr lvl="1"/>
            <a:r>
              <a:rPr lang="en-US" dirty="0" smtClean="0"/>
              <a:t>Health risk appraisal;</a:t>
            </a:r>
          </a:p>
          <a:p>
            <a:pPr lvl="1"/>
            <a:r>
              <a:rPr lang="en-US" dirty="0" smtClean="0"/>
              <a:t>Height and weight measurements;</a:t>
            </a:r>
          </a:p>
          <a:p>
            <a:pPr lvl="1"/>
            <a:r>
              <a:rPr lang="en-US" dirty="0" smtClean="0"/>
              <a:t>Blood pressure check; and </a:t>
            </a:r>
          </a:p>
          <a:p>
            <a:pPr lvl="1"/>
            <a:r>
              <a:rPr lang="en-US" dirty="0" smtClean="0"/>
              <a:t>Lipid panels.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16</a:t>
            </a:fld>
            <a:endParaRPr lang="en-US" dirty="0"/>
          </a:p>
        </p:txBody>
      </p:sp>
    </p:spTree>
    <p:extLst>
      <p:ext uri="{BB962C8B-B14F-4D97-AF65-F5344CB8AC3E}">
        <p14:creationId xmlns:p14="http://schemas.microsoft.com/office/powerpoint/2010/main" val="69711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Flu vaccine</a:t>
            </a:r>
            <a:endParaRPr lang="en-US" dirty="0"/>
          </a:p>
        </p:txBody>
      </p:sp>
      <p:sp>
        <p:nvSpPr>
          <p:cNvPr id="3" name="Content Placeholder 2"/>
          <p:cNvSpPr>
            <a:spLocks noGrp="1"/>
          </p:cNvSpPr>
          <p:nvPr>
            <p:ph idx="1"/>
          </p:nvPr>
        </p:nvSpPr>
        <p:spPr/>
        <p:txBody>
          <a:bodyPr/>
          <a:lstStyle/>
          <a:p>
            <a:r>
              <a:rPr lang="en-US" dirty="0" smtClean="0"/>
              <a:t>Available to State Health Plan primary members.</a:t>
            </a:r>
          </a:p>
          <a:p>
            <a:r>
              <a:rPr lang="en-US" dirty="0" smtClean="0"/>
              <a:t>Members may get the shot from a participating network pharmacy for a $0 copay. </a:t>
            </a:r>
          </a:p>
          <a:p>
            <a:r>
              <a:rPr lang="en-US" dirty="0" smtClean="0"/>
              <a:t>If a member receives the shot at a network doctor's office, the vaccine and the administration fee will be covered at no cost.</a:t>
            </a:r>
          </a:p>
          <a:p>
            <a:pPr lvl="1"/>
            <a:r>
              <a:rPr lang="en-US" dirty="0" smtClean="0"/>
              <a:t>Any costs associated with the office visit will </a:t>
            </a:r>
            <a:r>
              <a:rPr lang="en-US" dirty="0"/>
              <a:t>be processed according to regular Plan coverage rules.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17</a:t>
            </a:fld>
            <a:endParaRPr lang="en-US" dirty="0"/>
          </a:p>
        </p:txBody>
      </p:sp>
    </p:spTree>
    <p:extLst>
      <p:ext uri="{BB962C8B-B14F-4D97-AF65-F5344CB8AC3E}">
        <p14:creationId xmlns:p14="http://schemas.microsoft.com/office/powerpoint/2010/main" val="89702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vaccinations</a:t>
            </a:r>
            <a:endParaRPr lang="en-US" dirty="0"/>
          </a:p>
        </p:txBody>
      </p:sp>
      <p:sp>
        <p:nvSpPr>
          <p:cNvPr id="3" name="Content Placeholder 2"/>
          <p:cNvSpPr>
            <a:spLocks noGrp="1"/>
          </p:cNvSpPr>
          <p:nvPr>
            <p:ph idx="1"/>
          </p:nvPr>
        </p:nvSpPr>
        <p:spPr/>
        <p:txBody>
          <a:bodyPr>
            <a:normAutofit/>
          </a:bodyPr>
          <a:lstStyle/>
          <a:p>
            <a:pPr>
              <a:defRPr/>
            </a:pPr>
            <a:r>
              <a:rPr lang="en-US" dirty="0"/>
              <a:t>Available to State Health Plan primary </a:t>
            </a:r>
            <a:r>
              <a:rPr lang="en-US" dirty="0" smtClean="0"/>
              <a:t>members. </a:t>
            </a:r>
          </a:p>
          <a:p>
            <a:pPr>
              <a:defRPr/>
            </a:pPr>
            <a:r>
              <a:rPr lang="en-US" dirty="0" smtClean="0">
                <a:solidFill>
                  <a:srgbClr val="000000"/>
                </a:solidFill>
              </a:rPr>
              <a:t>Covered as recommended by the </a:t>
            </a:r>
            <a:r>
              <a:rPr lang="en-US" dirty="0" smtClean="0">
                <a:solidFill>
                  <a:srgbClr val="000000"/>
                </a:solidFill>
                <a:hlinkClick r:id="rId2"/>
              </a:rPr>
              <a:t>U.S. Centers for Disease Control and Prevention</a:t>
            </a:r>
            <a:r>
              <a:rPr lang="en-US" dirty="0" smtClean="0">
                <a:solidFill>
                  <a:srgbClr val="000000"/>
                </a:solidFill>
              </a:rPr>
              <a:t>.</a:t>
            </a:r>
          </a:p>
          <a:p>
            <a:r>
              <a:rPr lang="en-US" dirty="0" smtClean="0"/>
              <a:t>If </a:t>
            </a:r>
            <a:r>
              <a:rPr lang="en-US" dirty="0"/>
              <a:t>a member receives </a:t>
            </a:r>
            <a:r>
              <a:rPr lang="en-US" dirty="0" smtClean="0"/>
              <a:t>a shot at </a:t>
            </a:r>
            <a:r>
              <a:rPr lang="en-US" dirty="0"/>
              <a:t>a network doctor's office, the vaccine and the administration fee will be covered at no cost.</a:t>
            </a:r>
          </a:p>
          <a:p>
            <a:pPr lvl="1"/>
            <a:r>
              <a:rPr lang="en-US" dirty="0"/>
              <a:t>Any costs associated with the office visit will be processed according to regular Plan coverage rules</a:t>
            </a:r>
            <a:r>
              <a:rPr lang="en-US" dirty="0" smtClean="0"/>
              <a:t>.</a:t>
            </a:r>
            <a:endParaRPr lang="en-US" sz="2600"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18</a:t>
            </a:fld>
            <a:endParaRPr lang="en-US" dirty="0"/>
          </a:p>
        </p:txBody>
      </p:sp>
    </p:spTree>
    <p:extLst>
      <p:ext uri="{BB962C8B-B14F-4D97-AF65-F5344CB8AC3E}">
        <p14:creationId xmlns:p14="http://schemas.microsoft.com/office/powerpoint/2010/main" val="50470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Well child benefits</a:t>
            </a:r>
            <a:endParaRPr lang="en-US" dirty="0"/>
          </a:p>
        </p:txBody>
      </p:sp>
      <p:sp>
        <p:nvSpPr>
          <p:cNvPr id="3" name="Content Placeholder 2"/>
          <p:cNvSpPr>
            <a:spLocks noGrp="1"/>
          </p:cNvSpPr>
          <p:nvPr>
            <p:ph idx="1"/>
          </p:nvPr>
        </p:nvSpPr>
        <p:spPr/>
        <p:txBody>
          <a:bodyPr/>
          <a:lstStyle/>
          <a:p>
            <a:r>
              <a:rPr lang="en-US" dirty="0" smtClean="0"/>
              <a:t>Available to covered dependents through age 18.</a:t>
            </a:r>
          </a:p>
          <a:p>
            <a:r>
              <a:rPr lang="en-US" dirty="0" smtClean="0"/>
              <a:t>Plan pays 100 percent of the allowed amount for approved exams and immunizations at a network provider.</a:t>
            </a:r>
          </a:p>
          <a:p>
            <a:r>
              <a:rPr lang="en-US" dirty="0" smtClean="0">
                <a:hlinkClick r:id="rId2"/>
              </a:rPr>
              <a:t>American Academy of Pediatrics</a:t>
            </a:r>
            <a:r>
              <a:rPr lang="en-US" dirty="0" smtClean="0"/>
              <a:t> recommends services at certain ages.</a:t>
            </a:r>
          </a:p>
          <a:p>
            <a:r>
              <a:rPr lang="en-US" dirty="0" smtClean="0">
                <a:hlinkClick r:id="rId3"/>
              </a:rPr>
              <a:t>U.S. Centers for Disease Control and Prevention </a:t>
            </a:r>
            <a:r>
              <a:rPr lang="en-US" dirty="0" smtClean="0"/>
              <a:t>recommends immunizations.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19</a:t>
            </a:fld>
            <a:endParaRPr lang="en-US" dirty="0"/>
          </a:p>
        </p:txBody>
      </p:sp>
    </p:spTree>
    <p:extLst>
      <p:ext uri="{BB962C8B-B14F-4D97-AF65-F5344CB8AC3E}">
        <p14:creationId xmlns:p14="http://schemas.microsoft.com/office/powerpoint/2010/main" val="219061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Health Plan benchmarks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spTree>
    <p:extLst>
      <p:ext uri="{BB962C8B-B14F-4D97-AF65-F5344CB8AC3E}">
        <p14:creationId xmlns:p14="http://schemas.microsoft.com/office/powerpoint/2010/main" val="321520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Colorectal cancer screening</a:t>
            </a:r>
            <a:endParaRPr lang="en-US" dirty="0"/>
          </a:p>
        </p:txBody>
      </p:sp>
      <p:sp>
        <p:nvSpPr>
          <p:cNvPr id="3" name="Content Placeholder 2"/>
          <p:cNvSpPr>
            <a:spLocks noGrp="1"/>
          </p:cNvSpPr>
          <p:nvPr>
            <p:ph idx="1"/>
          </p:nvPr>
        </p:nvSpPr>
        <p:spPr/>
        <p:txBody>
          <a:bodyPr>
            <a:normAutofit lnSpcReduction="10000"/>
          </a:bodyPr>
          <a:lstStyle/>
          <a:p>
            <a:r>
              <a:rPr lang="en-US" dirty="0" smtClean="0"/>
              <a:t>Available to State </a:t>
            </a:r>
            <a:r>
              <a:rPr lang="en-US" dirty="0"/>
              <a:t>Health Plan primary </a:t>
            </a:r>
            <a:r>
              <a:rPr lang="en-US" dirty="0" smtClean="0"/>
              <a:t>members at a qualified network provider.</a:t>
            </a:r>
            <a:endParaRPr lang="en-US" dirty="0"/>
          </a:p>
          <a:p>
            <a:r>
              <a:rPr lang="en-US" dirty="0"/>
              <a:t>Routine </a:t>
            </a:r>
            <a:r>
              <a:rPr lang="en-US" dirty="0" smtClean="0"/>
              <a:t>screening covered based on age range recommended by the </a:t>
            </a:r>
            <a:r>
              <a:rPr lang="en-US" dirty="0" smtClean="0">
                <a:hlinkClick r:id="rId2"/>
              </a:rPr>
              <a:t>United States Preventive Services Task Force</a:t>
            </a:r>
            <a:r>
              <a:rPr lang="en-US" dirty="0" smtClean="0"/>
              <a:t>.</a:t>
            </a:r>
          </a:p>
          <a:p>
            <a:pPr lvl="1"/>
            <a:r>
              <a:rPr lang="en-US" dirty="0" smtClean="0"/>
              <a:t>Eligible members can also opt for a certain take-at-home test.</a:t>
            </a:r>
          </a:p>
          <a:p>
            <a:r>
              <a:rPr lang="en-US" dirty="0" smtClean="0"/>
              <a:t>Diagnostic screenings available at any age.</a:t>
            </a:r>
          </a:p>
          <a:p>
            <a:r>
              <a:rPr lang="en-US" dirty="0" smtClean="0"/>
              <a:t>Benefit covers generic prep kit, pre-surgical consultation, procedure and anesthesia.</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20</a:t>
            </a:fld>
            <a:endParaRPr lang="en-US" dirty="0"/>
          </a:p>
        </p:txBody>
      </p:sp>
    </p:spTree>
    <p:extLst>
      <p:ext uri="{BB962C8B-B14F-4D97-AF65-F5344CB8AC3E}">
        <p14:creationId xmlns:p14="http://schemas.microsoft.com/office/powerpoint/2010/main" val="101013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Cervical cancer screening</a:t>
            </a:r>
            <a:endParaRPr lang="en-US" dirty="0"/>
          </a:p>
        </p:txBody>
      </p:sp>
      <p:sp>
        <p:nvSpPr>
          <p:cNvPr id="3" name="Content Placeholder 2"/>
          <p:cNvSpPr>
            <a:spLocks noGrp="1"/>
          </p:cNvSpPr>
          <p:nvPr>
            <p:ph idx="1"/>
          </p:nvPr>
        </p:nvSpPr>
        <p:spPr/>
        <p:txBody>
          <a:bodyPr/>
          <a:lstStyle/>
          <a:p>
            <a:r>
              <a:rPr lang="en-US" dirty="0" smtClean="0"/>
              <a:t>Available to State Health Plan primary women ages 18-65.</a:t>
            </a:r>
          </a:p>
          <a:p>
            <a:r>
              <a:rPr lang="en-US" dirty="0" smtClean="0"/>
              <a:t>Covers a Pap test each calendar year at no cost.</a:t>
            </a:r>
          </a:p>
          <a:p>
            <a:r>
              <a:rPr lang="en-US" dirty="0" smtClean="0"/>
              <a:t>Women ages 30-65 can also receive the HPV test at no cost in combination with a Pap test once every five years. </a:t>
            </a:r>
          </a:p>
          <a:p>
            <a:r>
              <a:rPr lang="en-US" dirty="0" smtClean="0"/>
              <a:t>This benefit only covers the lab fee and portion of the office visit associated with the Pap test.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21</a:t>
            </a:fld>
            <a:endParaRPr lang="en-US" dirty="0"/>
          </a:p>
        </p:txBody>
      </p:sp>
    </p:spTree>
    <p:extLst>
      <p:ext uri="{BB962C8B-B14F-4D97-AF65-F5344CB8AC3E}">
        <p14:creationId xmlns:p14="http://schemas.microsoft.com/office/powerpoint/2010/main" val="399574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No-Pay Copay</a:t>
            </a:r>
            <a:endParaRPr lang="en-US" dirty="0"/>
          </a:p>
        </p:txBody>
      </p:sp>
      <p:sp>
        <p:nvSpPr>
          <p:cNvPr id="3" name="Content Placeholder 2"/>
          <p:cNvSpPr>
            <a:spLocks noGrp="1"/>
          </p:cNvSpPr>
          <p:nvPr>
            <p:ph idx="1"/>
          </p:nvPr>
        </p:nvSpPr>
        <p:spPr/>
        <p:txBody>
          <a:bodyPr>
            <a:normAutofit lnSpcReduction="10000"/>
          </a:bodyPr>
          <a:lstStyle/>
          <a:p>
            <a:r>
              <a:rPr lang="en-US" dirty="0" smtClean="0"/>
              <a:t>Available to State Health Plan primary subscribers and covered spouses. </a:t>
            </a:r>
          </a:p>
          <a:p>
            <a:r>
              <a:rPr lang="en-US" dirty="0" smtClean="0"/>
              <a:t>Qualify for the program on a quarterly basis through Rally by completing certain activities each quarter.</a:t>
            </a:r>
          </a:p>
          <a:p>
            <a:r>
              <a:rPr lang="en-US" dirty="0" smtClean="0"/>
              <a:t>Receive certain generic medications for the following conditions:</a:t>
            </a:r>
          </a:p>
          <a:p>
            <a:pPr lvl="1"/>
            <a:r>
              <a:rPr lang="en-US" dirty="0" smtClean="0"/>
              <a:t>High blood pressure and high cholesterol;</a:t>
            </a:r>
          </a:p>
          <a:p>
            <a:pPr lvl="1"/>
            <a:r>
              <a:rPr lang="en-US" dirty="0" smtClean="0"/>
              <a:t>Cardiovascular disease, congestive heart failure and coronary artery disease; and</a:t>
            </a:r>
          </a:p>
          <a:p>
            <a:pPr lvl="1"/>
            <a:r>
              <a:rPr lang="en-US" dirty="0" smtClean="0"/>
              <a:t>Diabetes.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22</a:t>
            </a:fld>
            <a:endParaRPr lang="en-US" dirty="0"/>
          </a:p>
        </p:txBody>
      </p:sp>
    </p:spTree>
    <p:extLst>
      <p:ext uri="{BB962C8B-B14F-4D97-AF65-F5344CB8AC3E}">
        <p14:creationId xmlns:p14="http://schemas.microsoft.com/office/powerpoint/2010/main" val="535022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Mammography</a:t>
            </a:r>
            <a:endParaRPr lang="en-US" dirty="0"/>
          </a:p>
        </p:txBody>
      </p:sp>
      <p:sp>
        <p:nvSpPr>
          <p:cNvPr id="3" name="Content Placeholder 2"/>
          <p:cNvSpPr>
            <a:spLocks noGrp="1"/>
          </p:cNvSpPr>
          <p:nvPr>
            <p:ph idx="1"/>
          </p:nvPr>
        </p:nvSpPr>
        <p:spPr/>
        <p:txBody>
          <a:bodyPr/>
          <a:lstStyle/>
          <a:p>
            <a:r>
              <a:rPr lang="en-US" dirty="0" smtClean="0"/>
              <a:t>Available to State Health Plan primary women.</a:t>
            </a:r>
          </a:p>
          <a:p>
            <a:r>
              <a:rPr lang="en-US" dirty="0" smtClean="0"/>
              <a:t>One baseline routine mammogram (four views) for women ages 35-39.</a:t>
            </a:r>
          </a:p>
          <a:p>
            <a:r>
              <a:rPr lang="en-US" dirty="0" smtClean="0"/>
              <a:t>One routine mammogram (four views) each calendar year for women ages 40 and older.</a:t>
            </a:r>
          </a:p>
          <a:p>
            <a:r>
              <a:rPr lang="en-US" dirty="0" smtClean="0"/>
              <a:t>Diagnostic mammograms are processed according to regular Plan coverage rules.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23</a:t>
            </a:fld>
            <a:endParaRPr lang="en-US" dirty="0"/>
          </a:p>
        </p:txBody>
      </p:sp>
    </p:spTree>
    <p:extLst>
      <p:ext uri="{BB962C8B-B14F-4D97-AF65-F5344CB8AC3E}">
        <p14:creationId xmlns:p14="http://schemas.microsoft.com/office/powerpoint/2010/main" val="384978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Diabetes education</a:t>
            </a:r>
            <a:endParaRPr lang="en-US" dirty="0"/>
          </a:p>
        </p:txBody>
      </p:sp>
      <p:sp>
        <p:nvSpPr>
          <p:cNvPr id="3" name="Content Placeholder 2"/>
          <p:cNvSpPr>
            <a:spLocks noGrp="1"/>
          </p:cNvSpPr>
          <p:nvPr>
            <p:ph idx="1"/>
          </p:nvPr>
        </p:nvSpPr>
        <p:spPr/>
        <p:txBody>
          <a:bodyPr/>
          <a:lstStyle/>
          <a:p>
            <a:r>
              <a:rPr lang="en-US" dirty="0" smtClean="0"/>
              <a:t>Available to State Health Plan primary members.</a:t>
            </a:r>
          </a:p>
          <a:p>
            <a:r>
              <a:rPr lang="en-US" dirty="0" smtClean="0"/>
              <a:t>Diabetes education helps diabetics understand their condition and how to better manage it.</a:t>
            </a:r>
          </a:p>
          <a:p>
            <a:r>
              <a:rPr lang="en-US" dirty="0" smtClean="0"/>
              <a:t>People who receive diabetes education are more likely to </a:t>
            </a:r>
          </a:p>
          <a:p>
            <a:pPr lvl="1"/>
            <a:r>
              <a:rPr lang="en-US" dirty="0" smtClean="0"/>
              <a:t>Use primary care and preventive services; </a:t>
            </a:r>
          </a:p>
          <a:p>
            <a:pPr lvl="1"/>
            <a:r>
              <a:rPr lang="en-US" dirty="0" smtClean="0"/>
              <a:t>Take medications as prescribed; and </a:t>
            </a:r>
          </a:p>
          <a:p>
            <a:pPr lvl="1"/>
            <a:r>
              <a:rPr lang="en-US" dirty="0" smtClean="0"/>
              <a:t>Control their blood glucose, blood pressure and cholesterol levels.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24</a:t>
            </a:fld>
            <a:endParaRPr lang="en-US" dirty="0"/>
          </a:p>
        </p:txBody>
      </p:sp>
    </p:spTree>
    <p:extLst>
      <p:ext uri="{BB962C8B-B14F-4D97-AF65-F5344CB8AC3E}">
        <p14:creationId xmlns:p14="http://schemas.microsoft.com/office/powerpoint/2010/main" val="377462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cessation</a:t>
            </a:r>
            <a:endParaRPr lang="en-US" dirty="0"/>
          </a:p>
        </p:txBody>
      </p:sp>
      <p:sp>
        <p:nvSpPr>
          <p:cNvPr id="3" name="Content Placeholder 2"/>
          <p:cNvSpPr>
            <a:spLocks noGrp="1"/>
          </p:cNvSpPr>
          <p:nvPr>
            <p:ph idx="1"/>
          </p:nvPr>
        </p:nvSpPr>
        <p:spPr/>
        <p:txBody>
          <a:bodyPr>
            <a:normAutofit/>
          </a:bodyPr>
          <a:lstStyle/>
          <a:p>
            <a:r>
              <a:rPr lang="en-US" altLang="en-US" dirty="0"/>
              <a:t>Available to State Health Plan primary subscribers and covered spouses and dependent children age 13 or older.</a:t>
            </a:r>
          </a:p>
          <a:p>
            <a:r>
              <a:rPr lang="en-US" altLang="en-US" dirty="0"/>
              <a:t>Enroll in Quit For Life® </a:t>
            </a:r>
            <a:r>
              <a:rPr lang="en-US" altLang="en-US" dirty="0" smtClean="0"/>
              <a:t>program at </a:t>
            </a:r>
            <a:r>
              <a:rPr lang="en-US" altLang="en-US" dirty="0" smtClean="0">
                <a:hlinkClick r:id="rId2"/>
              </a:rPr>
              <a:t>www.quitnow.net/SCStateHealthPlan</a:t>
            </a:r>
            <a:r>
              <a:rPr lang="en-US" altLang="en-US" dirty="0" smtClean="0"/>
              <a:t> or 800.652.7230.</a:t>
            </a:r>
            <a:endParaRPr lang="en-US" altLang="en-US" dirty="0"/>
          </a:p>
          <a:p>
            <a:r>
              <a:rPr lang="en-US" altLang="en-US" dirty="0"/>
              <a:t>Includes a $0 copay for </a:t>
            </a:r>
            <a:r>
              <a:rPr lang="en-US" altLang="en-US" dirty="0" smtClean="0"/>
              <a:t>eligible tobacco </a:t>
            </a:r>
            <a:r>
              <a:rPr lang="en-US" altLang="en-US" dirty="0"/>
              <a:t>cessation medications to eligible participants</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25</a:t>
            </a:fld>
            <a:endParaRPr lang="en-US" dirty="0"/>
          </a:p>
        </p:txBody>
      </p:sp>
    </p:spTree>
    <p:extLst>
      <p:ext uri="{BB962C8B-B14F-4D97-AF65-F5344CB8AC3E}">
        <p14:creationId xmlns:p14="http://schemas.microsoft.com/office/powerpoint/2010/main" val="336374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pumps</a:t>
            </a:r>
            <a:endParaRPr lang="en-US" dirty="0"/>
          </a:p>
        </p:txBody>
      </p:sp>
      <p:sp>
        <p:nvSpPr>
          <p:cNvPr id="3" name="Content Placeholder 2"/>
          <p:cNvSpPr>
            <a:spLocks noGrp="1"/>
          </p:cNvSpPr>
          <p:nvPr>
            <p:ph idx="1"/>
          </p:nvPr>
        </p:nvSpPr>
        <p:spPr/>
        <p:txBody>
          <a:bodyPr/>
          <a:lstStyle/>
          <a:p>
            <a:r>
              <a:rPr lang="en-US" dirty="0"/>
              <a:t>Available to State Health Plan primary women.</a:t>
            </a:r>
          </a:p>
          <a:p>
            <a:r>
              <a:rPr lang="en-US" dirty="0" smtClean="0"/>
              <a:t>Receive certain </a:t>
            </a:r>
            <a:r>
              <a:rPr lang="en-US" dirty="0"/>
              <a:t>electric or manual breast </a:t>
            </a:r>
            <a:r>
              <a:rPr lang="en-US" dirty="0" smtClean="0"/>
              <a:t>pump.</a:t>
            </a:r>
          </a:p>
          <a:p>
            <a:r>
              <a:rPr lang="en-US" dirty="0" smtClean="0"/>
              <a:t>Learn more by enrolling </a:t>
            </a:r>
            <a:r>
              <a:rPr lang="en-US" dirty="0"/>
              <a:t>in Coming Attractions</a:t>
            </a:r>
            <a:r>
              <a:rPr lang="en-US" dirty="0" smtClean="0"/>
              <a:t>.</a:t>
            </a:r>
          </a:p>
          <a:p>
            <a:pPr lvl="1"/>
            <a:r>
              <a:rPr lang="en-US" dirty="0"/>
              <a:t>Log in to your </a:t>
            </a:r>
            <a:r>
              <a:rPr lang="en-US" dirty="0">
                <a:hlinkClick r:id="rId2" action="ppaction://hlinkfile"/>
              </a:rPr>
              <a:t>My Health Toolkit</a:t>
            </a:r>
            <a:r>
              <a:rPr lang="en-US" dirty="0"/>
              <a:t> account</a:t>
            </a:r>
            <a:r>
              <a:rPr lang="en-US" dirty="0" smtClean="0"/>
              <a:t>. Select </a:t>
            </a:r>
            <a:r>
              <a:rPr lang="en-US" dirty="0"/>
              <a:t>Wellness, then Health Coaching.</a:t>
            </a:r>
          </a:p>
          <a:p>
            <a:pPr lvl="1"/>
            <a:r>
              <a:rPr lang="en-US" dirty="0" smtClean="0"/>
              <a:t>Call </a:t>
            </a:r>
            <a:r>
              <a:rPr lang="en-US" dirty="0"/>
              <a:t>855.838.5897 and press 4.</a:t>
            </a:r>
          </a:p>
          <a:p>
            <a:r>
              <a:rPr lang="en-US" dirty="0" smtClean="0"/>
              <a:t>Coming </a:t>
            </a:r>
            <a:r>
              <a:rPr lang="en-US" dirty="0"/>
              <a:t>Attractions program supports mothers throughout pregnancy and baby’s first year of life.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26</a:t>
            </a:fld>
            <a:endParaRPr lang="en-US" dirty="0"/>
          </a:p>
        </p:txBody>
      </p:sp>
    </p:spTree>
    <p:extLst>
      <p:ext uri="{BB962C8B-B14F-4D97-AF65-F5344CB8AC3E}">
        <p14:creationId xmlns:p14="http://schemas.microsoft.com/office/powerpoint/2010/main" val="323332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and wellness benefits</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024367-D536-4F59-B2ED-0E7825EDA9AF}" type="slidenum">
              <a:rPr lang="en-US" smtClean="0"/>
              <a:pPr/>
              <a:t>27</a:t>
            </a:fld>
            <a:endParaRPr lang="en-US" dirty="0"/>
          </a:p>
        </p:txBody>
      </p:sp>
    </p:spTree>
    <p:extLst>
      <p:ext uri="{BB962C8B-B14F-4D97-AF65-F5344CB8AC3E}">
        <p14:creationId xmlns:p14="http://schemas.microsoft.com/office/powerpoint/2010/main" val="2771029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Patient-centered medical home (PCMH)</a:t>
            </a:r>
            <a:endParaRPr lang="en-US" dirty="0"/>
          </a:p>
        </p:txBody>
      </p:sp>
      <p:sp>
        <p:nvSpPr>
          <p:cNvPr id="3" name="Content Placeholder 2"/>
          <p:cNvSpPr>
            <a:spLocks noGrp="1"/>
          </p:cNvSpPr>
          <p:nvPr>
            <p:ph idx="1"/>
          </p:nvPr>
        </p:nvSpPr>
        <p:spPr/>
        <p:txBody>
          <a:bodyPr>
            <a:normAutofit fontScale="92500"/>
          </a:bodyPr>
          <a:lstStyle/>
          <a:p>
            <a:r>
              <a:rPr lang="en-US" dirty="0" smtClean="0"/>
              <a:t>Focus is on coordinating care and preventing illnesses rather than waiting until an illness occurs and treating it.</a:t>
            </a:r>
          </a:p>
          <a:p>
            <a:r>
              <a:rPr lang="en-US" dirty="0" smtClean="0"/>
              <a:t>Physician office visit copay is waived for Standard Plan members.</a:t>
            </a:r>
          </a:p>
          <a:p>
            <a:r>
              <a:rPr lang="en-US" dirty="0" smtClean="0"/>
              <a:t>Members pay a 10 percent coinsurance, rather than 20 percent coinsurance once meeting their deductible.</a:t>
            </a:r>
          </a:p>
          <a:p>
            <a:r>
              <a:rPr lang="en-US" dirty="0" smtClean="0"/>
              <a:t>Learn more and find a list of PCMH providers at </a:t>
            </a:r>
            <a:r>
              <a:rPr lang="en-US" dirty="0" smtClean="0">
                <a:hlinkClick r:id="rId2"/>
              </a:rPr>
              <a:t>statesc.southcarolinablues.com</a:t>
            </a:r>
            <a:r>
              <a:rPr lang="en-US" dirty="0" smtClean="0"/>
              <a:t> under Coverage Information.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28</a:t>
            </a:fld>
            <a:endParaRPr lang="en-US" dirty="0"/>
          </a:p>
        </p:txBody>
      </p:sp>
    </p:spTree>
    <p:extLst>
      <p:ext uri="{BB962C8B-B14F-4D97-AF65-F5344CB8AC3E}">
        <p14:creationId xmlns:p14="http://schemas.microsoft.com/office/powerpoint/2010/main" val="363121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Blue CareOnDemand</a:t>
            </a:r>
            <a:endParaRPr lang="en-US" dirty="0"/>
          </a:p>
        </p:txBody>
      </p:sp>
      <p:sp>
        <p:nvSpPr>
          <p:cNvPr id="3" name="Content Placeholder 2"/>
          <p:cNvSpPr>
            <a:spLocks noGrp="1"/>
          </p:cNvSpPr>
          <p:nvPr>
            <p:ph idx="1"/>
          </p:nvPr>
        </p:nvSpPr>
        <p:spPr/>
        <p:txBody>
          <a:bodyPr>
            <a:normAutofit lnSpcReduction="10000"/>
          </a:bodyPr>
          <a:lstStyle/>
          <a:p>
            <a:r>
              <a:rPr lang="en-US" dirty="0" smtClean="0"/>
              <a:t>Available to State Health Plan primary members age 18 and older.</a:t>
            </a:r>
          </a:p>
          <a:p>
            <a:pPr lvl="1"/>
            <a:r>
              <a:rPr lang="en-US" dirty="0" smtClean="0"/>
              <a:t>Dependent children can use the benefit with an adult member.</a:t>
            </a:r>
          </a:p>
          <a:p>
            <a:r>
              <a:rPr lang="en-US" dirty="0" smtClean="0"/>
              <a:t>Connect with health care professionals via computer or smartphone 24/7/365. </a:t>
            </a:r>
          </a:p>
          <a:p>
            <a:r>
              <a:rPr lang="en-US" dirty="0" smtClean="0"/>
              <a:t>Maximum cost of $59 </a:t>
            </a:r>
            <a:r>
              <a:rPr lang="en-US" smtClean="0"/>
              <a:t>for members</a:t>
            </a:r>
            <a:r>
              <a:rPr lang="en-US" dirty="0" smtClean="0"/>
              <a:t>.</a:t>
            </a:r>
          </a:p>
          <a:p>
            <a:pPr lvl="1"/>
            <a:r>
              <a:rPr lang="en-US" dirty="0" smtClean="0"/>
              <a:t>Cost is subject to regular </a:t>
            </a:r>
            <a:r>
              <a:rPr lang="en-US" dirty="0"/>
              <a:t>Plan coverage </a:t>
            </a:r>
            <a:r>
              <a:rPr lang="en-US" dirty="0" smtClean="0"/>
              <a:t>rules, including annual deductible and coinsurance.</a:t>
            </a:r>
          </a:p>
          <a:p>
            <a:r>
              <a:rPr lang="en-US" dirty="0" smtClean="0">
                <a:hlinkClick r:id="rId2"/>
              </a:rPr>
              <a:t>www.peba.sc.gov/bluecareondemand.html</a:t>
            </a:r>
            <a:r>
              <a:rPr lang="en-US" dirty="0" smtClean="0"/>
              <a: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29</a:t>
            </a:fld>
            <a:endParaRPr lang="en-US" dirty="0"/>
          </a:p>
        </p:txBody>
      </p:sp>
    </p:spTree>
    <p:extLst>
      <p:ext uri="{BB962C8B-B14F-4D97-AF65-F5344CB8AC3E}">
        <p14:creationId xmlns:p14="http://schemas.microsoft.com/office/powerpoint/2010/main" val="308549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Health Plan</a:t>
            </a:r>
            <a:endParaRPr lang="en-US" dirty="0"/>
          </a:p>
        </p:txBody>
      </p:sp>
      <p:sp>
        <p:nvSpPr>
          <p:cNvPr id="3" name="Content Placeholder 2"/>
          <p:cNvSpPr>
            <a:spLocks noGrp="1"/>
          </p:cNvSpPr>
          <p:nvPr>
            <p:ph idx="1"/>
          </p:nvPr>
        </p:nvSpPr>
        <p:spPr/>
        <p:txBody>
          <a:bodyPr>
            <a:normAutofit/>
          </a:bodyPr>
          <a:lstStyle/>
          <a:p>
            <a:r>
              <a:rPr lang="en-US" dirty="0" smtClean="0"/>
              <a:t>PEBA manages the State Health Plan.</a:t>
            </a:r>
          </a:p>
          <a:p>
            <a:pPr lvl="1"/>
            <a:r>
              <a:rPr lang="en-US" dirty="0" smtClean="0"/>
              <a:t>Self-funded insurance plan; premiums are not paid to an insurance company.</a:t>
            </a:r>
          </a:p>
          <a:p>
            <a:pPr lvl="1"/>
            <a:r>
              <a:rPr lang="en-US" dirty="0" smtClean="0"/>
              <a:t>Members’ and employers’ premiums go into a trust fund and these funds are used to pay claims.</a:t>
            </a:r>
          </a:p>
          <a:p>
            <a:pPr lvl="1"/>
            <a:r>
              <a:rPr lang="en-US" dirty="0" smtClean="0"/>
              <a:t>BlueCross BlueShield of South Carolina processes claims.</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spTree>
    <p:extLst>
      <p:ext uri="{BB962C8B-B14F-4D97-AF65-F5344CB8AC3E}">
        <p14:creationId xmlns:p14="http://schemas.microsoft.com/office/powerpoint/2010/main" val="2737029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issues appropriate for a video visit</a:t>
            </a:r>
            <a:endParaRPr lang="en-US" dirty="0"/>
          </a:p>
        </p:txBody>
      </p:sp>
      <p:sp>
        <p:nvSpPr>
          <p:cNvPr id="18" name="Content Placeholder 17"/>
          <p:cNvSpPr>
            <a:spLocks noGrp="1"/>
          </p:cNvSpPr>
          <p:nvPr>
            <p:ph idx="1"/>
          </p:nvPr>
        </p:nvSpPr>
        <p:spPr/>
        <p:txBody>
          <a:bodyPr>
            <a:normAutofit/>
          </a:bodyPr>
          <a:lstStyle/>
          <a:p>
            <a:r>
              <a:rPr lang="en-US" dirty="0" smtClean="0"/>
              <a:t>Cold and flu symptoms.</a:t>
            </a:r>
          </a:p>
          <a:p>
            <a:r>
              <a:rPr lang="en-US" dirty="0" smtClean="0"/>
              <a:t>Allergies.</a:t>
            </a:r>
          </a:p>
          <a:p>
            <a:r>
              <a:rPr lang="en-US" dirty="0" smtClean="0"/>
              <a:t>Bronchitis and other respiratory infections.</a:t>
            </a:r>
          </a:p>
          <a:p>
            <a:r>
              <a:rPr lang="en-US" dirty="0" smtClean="0"/>
              <a:t>Urinary tract infections.</a:t>
            </a:r>
          </a:p>
          <a:p>
            <a:r>
              <a:rPr lang="en-US" dirty="0" smtClean="0"/>
              <a:t>Rashes and other skin irritations.</a:t>
            </a:r>
          </a:p>
          <a:p>
            <a:r>
              <a:rPr lang="en-US" dirty="0" smtClean="0"/>
              <a:t>Sinus problems.</a:t>
            </a:r>
          </a:p>
          <a:p>
            <a:r>
              <a:rPr lang="en-US" dirty="0" smtClean="0"/>
              <a:t>Migraines.</a:t>
            </a:r>
          </a:p>
          <a:p>
            <a:r>
              <a:rPr lang="en-US" dirty="0" smtClean="0"/>
              <a:t>Pinkeye.</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30</a:t>
            </a:fld>
            <a:endParaRPr lang="en-US"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898382" y="3562296"/>
            <a:ext cx="2778893" cy="2500176"/>
          </a:xfrm>
        </p:spPr>
      </p:pic>
    </p:spTree>
    <p:extLst>
      <p:ext uri="{BB962C8B-B14F-4D97-AF65-F5344CB8AC3E}">
        <p14:creationId xmlns:p14="http://schemas.microsoft.com/office/powerpoint/2010/main" val="2740413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Rally</a:t>
            </a:r>
            <a:endParaRPr lang="en-US" dirty="0"/>
          </a:p>
        </p:txBody>
      </p:sp>
      <p:sp>
        <p:nvSpPr>
          <p:cNvPr id="3" name="Content Placeholder 2"/>
          <p:cNvSpPr>
            <a:spLocks noGrp="1"/>
          </p:cNvSpPr>
          <p:nvPr>
            <p:ph idx="1"/>
          </p:nvPr>
        </p:nvSpPr>
        <p:spPr/>
        <p:txBody>
          <a:bodyPr/>
          <a:lstStyle/>
          <a:p>
            <a:r>
              <a:rPr lang="en-US" dirty="0" smtClean="0"/>
              <a:t>Digital health platform that offers State Health Plan primary members age 16 and older a personalized experience. </a:t>
            </a:r>
          </a:p>
          <a:p>
            <a:r>
              <a:rPr lang="en-US" dirty="0" smtClean="0"/>
              <a:t>Link certain wearable devices to Rally. </a:t>
            </a:r>
          </a:p>
          <a:p>
            <a:pPr lvl="1"/>
            <a:r>
              <a:rPr lang="en-US" dirty="0" smtClean="0"/>
              <a:t>Find your Rally Age, track your movement, complete missions and compete with others in challenges.</a:t>
            </a:r>
          </a:p>
          <a:p>
            <a:r>
              <a:rPr lang="en-US" dirty="0" smtClean="0"/>
              <a:t>Register by logging in to your </a:t>
            </a:r>
            <a:r>
              <a:rPr lang="en-US" dirty="0" smtClean="0">
                <a:hlinkClick r:id="rId2"/>
              </a:rPr>
              <a:t>My Health Toolkit</a:t>
            </a:r>
            <a:r>
              <a:rPr lang="en-US" dirty="0" smtClean="0"/>
              <a:t> account. Select Wellness, then Rally.</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9010" y="5544632"/>
            <a:ext cx="2657789" cy="5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374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coaching</a:t>
            </a:r>
            <a:endParaRPr lang="en-US" dirty="0"/>
          </a:p>
        </p:txBody>
      </p:sp>
      <p:sp>
        <p:nvSpPr>
          <p:cNvPr id="3" name="Content Placeholder 2"/>
          <p:cNvSpPr>
            <a:spLocks noGrp="1"/>
          </p:cNvSpPr>
          <p:nvPr>
            <p:ph idx="1"/>
          </p:nvPr>
        </p:nvSpPr>
        <p:spPr/>
        <p:txBody>
          <a:bodyPr/>
          <a:lstStyle/>
          <a:p>
            <a:r>
              <a:rPr lang="en-US" smtClean="0"/>
              <a:t>Available to State Health Plan subscribers and covered adult family members. </a:t>
            </a:r>
          </a:p>
          <a:p>
            <a:r>
              <a:rPr lang="en-US" smtClean="0"/>
              <a:t>Designed to help those with behavioral or chronic medical conditions.</a:t>
            </a:r>
          </a:p>
          <a:p>
            <a:r>
              <a:rPr lang="en-US" smtClean="0"/>
              <a:t>Automatically enrolled if you are identified through claims as someone who could benefit from one of the programs. You can opt out at any time.</a:t>
            </a:r>
          </a:p>
          <a:p>
            <a:r>
              <a:rPr lang="en-US" smtClean="0"/>
              <a:t>To self-enroll, call BlueCross at 855.838.5897.</a:t>
            </a:r>
          </a:p>
          <a:p>
            <a:r>
              <a:rPr lang="en-US" smtClean="0">
                <a:hlinkClick r:id="rId2"/>
              </a:rPr>
              <a:t>www.peba.sc.gov/healthcoaching.html</a:t>
            </a:r>
            <a:r>
              <a:rPr lang="en-US" smtClean="0"/>
              <a: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32</a:t>
            </a:fld>
            <a:endParaRPr lang="en-US" dirty="0"/>
          </a:p>
        </p:txBody>
      </p:sp>
    </p:spTree>
    <p:extLst>
      <p:ext uri="{BB962C8B-B14F-4D97-AF65-F5344CB8AC3E}">
        <p14:creationId xmlns:p14="http://schemas.microsoft.com/office/powerpoint/2010/main" val="4260742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tools and resources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33</a:t>
            </a:fld>
            <a:endParaRPr lang="en-US" dirty="0"/>
          </a:p>
        </p:txBody>
      </p:sp>
    </p:spTree>
    <p:extLst>
      <p:ext uri="{BB962C8B-B14F-4D97-AF65-F5344CB8AC3E}">
        <p14:creationId xmlns:p14="http://schemas.microsoft.com/office/powerpoint/2010/main" val="118405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Member messaging</a:t>
            </a:r>
            <a:endParaRPr lang="en-US" dirty="0"/>
          </a:p>
        </p:txBody>
      </p:sp>
      <p:sp>
        <p:nvSpPr>
          <p:cNvPr id="3" name="Content Placeholder 2"/>
          <p:cNvSpPr>
            <a:spLocks noGrp="1"/>
          </p:cNvSpPr>
          <p:nvPr>
            <p:ph idx="1"/>
          </p:nvPr>
        </p:nvSpPr>
        <p:spPr>
          <a:xfrm>
            <a:off x="457200" y="1947672"/>
            <a:ext cx="6092456" cy="4114800"/>
          </a:xfrm>
        </p:spPr>
        <p:txBody>
          <a:bodyPr/>
          <a:lstStyle/>
          <a:p>
            <a:r>
              <a:rPr lang="en-US" dirty="0" smtClean="0"/>
              <a:t>Text messages that can help you stay on top of your health.</a:t>
            </a:r>
          </a:p>
          <a:p>
            <a:r>
              <a:rPr lang="en-US" dirty="0" smtClean="0"/>
              <a:t>Receive benefits information, health and wellness reminders and cost-saving tips.</a:t>
            </a:r>
          </a:p>
          <a:p>
            <a:r>
              <a:rPr lang="en-US" dirty="0" smtClean="0"/>
              <a:t>Two ways to sign up:</a:t>
            </a:r>
          </a:p>
          <a:p>
            <a:pPr lvl="1"/>
            <a:r>
              <a:rPr lang="en-US" dirty="0" smtClean="0"/>
              <a:t>Call 844.284.5417.</a:t>
            </a:r>
          </a:p>
          <a:p>
            <a:pPr lvl="1"/>
            <a:r>
              <a:rPr lang="en-US" dirty="0" smtClean="0"/>
              <a:t>Text PERKS to 735-29.</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1947672"/>
            <a:ext cx="2019300" cy="4048125"/>
          </a:xfrm>
          <a:prstGeom prst="rect">
            <a:avLst/>
          </a:prstGeom>
        </p:spPr>
      </p:pic>
    </p:spTree>
    <p:extLst>
      <p:ext uri="{BB962C8B-B14F-4D97-AF65-F5344CB8AC3E}">
        <p14:creationId xmlns:p14="http://schemas.microsoft.com/office/powerpoint/2010/main" val="2604336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My Health Toolkit</a:t>
            </a:r>
            <a:endParaRPr lang="en-US" dirty="0"/>
          </a:p>
        </p:txBody>
      </p:sp>
      <p:sp>
        <p:nvSpPr>
          <p:cNvPr id="6" name="Content Placeholder 5"/>
          <p:cNvSpPr>
            <a:spLocks noGrp="1"/>
          </p:cNvSpPr>
          <p:nvPr>
            <p:ph idx="1"/>
          </p:nvPr>
        </p:nvSpPr>
        <p:spPr/>
        <p:txBody>
          <a:bodyPr/>
          <a:lstStyle/>
          <a:p>
            <a:r>
              <a:rPr lang="en-US" dirty="0" smtClean="0"/>
              <a:t>One-stop destination to manage your health benefits.</a:t>
            </a:r>
          </a:p>
          <a:p>
            <a:pPr lvl="1"/>
            <a:r>
              <a:rPr lang="en-US" dirty="0" smtClean="0"/>
              <a:t>Learn more about your coverage.</a:t>
            </a:r>
          </a:p>
          <a:p>
            <a:pPr lvl="1"/>
            <a:r>
              <a:rPr lang="en-US" dirty="0" smtClean="0"/>
              <a:t>Check medical and dental claims.</a:t>
            </a:r>
          </a:p>
          <a:p>
            <a:pPr lvl="1"/>
            <a:r>
              <a:rPr lang="en-US" dirty="0" smtClean="0"/>
              <a:t>Manage your prescriptions.</a:t>
            </a:r>
          </a:p>
          <a:p>
            <a:pPr lvl="1"/>
            <a:r>
              <a:rPr lang="en-US" dirty="0" smtClean="0"/>
              <a:t>Replace or view your identification card.</a:t>
            </a:r>
          </a:p>
          <a:p>
            <a:pPr lvl="1"/>
            <a:r>
              <a:rPr lang="en-US" dirty="0" smtClean="0"/>
              <a:t>Find a doctor or hospital.</a:t>
            </a:r>
          </a:p>
          <a:p>
            <a:pPr lvl="1"/>
            <a:r>
              <a:rPr lang="en-US" dirty="0" smtClean="0"/>
              <a:t>Improve your wellness with Rally.</a:t>
            </a:r>
          </a:p>
          <a:p>
            <a:r>
              <a:rPr lang="en-US" dirty="0" smtClean="0">
                <a:hlinkClick r:id="rId2"/>
              </a:rPr>
              <a:t>www.StateSC.SouthCarolinaBlues.com</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35</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613" y="5376672"/>
            <a:ext cx="2850187" cy="685800"/>
          </a:xfrm>
          <a:prstGeom prst="rect">
            <a:avLst/>
          </a:prstGeom>
        </p:spPr>
      </p:pic>
    </p:spTree>
    <p:extLst>
      <p:ext uri="{BB962C8B-B14F-4D97-AF65-F5344CB8AC3E}">
        <p14:creationId xmlns:p14="http://schemas.microsoft.com/office/powerpoint/2010/main" val="2072850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 your medicine with taps, not trips.</a:t>
            </a:r>
            <a:endParaRPr lang="en-US" dirty="0"/>
          </a:p>
        </p:txBody>
      </p:sp>
      <p:sp>
        <p:nvSpPr>
          <p:cNvPr id="3" name="Content Placeholder 2"/>
          <p:cNvSpPr>
            <a:spLocks noGrp="1"/>
          </p:cNvSpPr>
          <p:nvPr>
            <p:ph idx="1"/>
          </p:nvPr>
        </p:nvSpPr>
        <p:spPr/>
        <p:txBody>
          <a:bodyPr>
            <a:normAutofit/>
          </a:bodyPr>
          <a:lstStyle/>
          <a:p>
            <a:r>
              <a:rPr lang="en-US" dirty="0" smtClean="0"/>
              <a:t>Register at </a:t>
            </a:r>
            <a:r>
              <a:rPr lang="en-US" dirty="0" smtClean="0">
                <a:hlinkClick r:id="rId2"/>
              </a:rPr>
              <a:t>www.express-scripts.com</a:t>
            </a:r>
            <a:r>
              <a:rPr lang="en-US" dirty="0" smtClean="0"/>
              <a:t> or download the Express Scripts mobile app.</a:t>
            </a:r>
          </a:p>
          <a:p>
            <a:r>
              <a:rPr lang="en-US" dirty="0" smtClean="0"/>
              <a:t>Online tools include:</a:t>
            </a:r>
          </a:p>
          <a:p>
            <a:pPr lvl="1"/>
            <a:r>
              <a:rPr lang="en-US" dirty="0" smtClean="0"/>
              <a:t>Refill and renew prescriptions.</a:t>
            </a:r>
          </a:p>
          <a:p>
            <a:pPr lvl="1"/>
            <a:r>
              <a:rPr lang="en-US" dirty="0" smtClean="0"/>
              <a:t>View </a:t>
            </a:r>
            <a:r>
              <a:rPr lang="en-US" dirty="0"/>
              <a:t>your identification card.</a:t>
            </a:r>
          </a:p>
          <a:p>
            <a:pPr lvl="1"/>
            <a:r>
              <a:rPr lang="en-US" dirty="0" smtClean="0"/>
              <a:t>Check order status and view medicine cabinet.</a:t>
            </a:r>
          </a:p>
          <a:p>
            <a:pPr lvl="1"/>
            <a:r>
              <a:rPr lang="en-US" dirty="0" smtClean="0"/>
              <a:t>Find and compare prices with Price a Medication.</a:t>
            </a:r>
          </a:p>
          <a:p>
            <a:pPr lvl="1"/>
            <a:r>
              <a:rPr lang="en-US" dirty="0" smtClean="0"/>
              <a:t>Locate a network pharmacy near you.</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36</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423" y="5376672"/>
            <a:ext cx="3040377" cy="685800"/>
          </a:xfrm>
          <a:prstGeom prst="rect">
            <a:avLst/>
          </a:prstGeom>
        </p:spPr>
      </p:pic>
    </p:spTree>
    <p:extLst>
      <p:ext uri="{BB962C8B-B14F-4D97-AF65-F5344CB8AC3E}">
        <p14:creationId xmlns:p14="http://schemas.microsoft.com/office/powerpoint/2010/main" val="4075162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Retirement Systems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37</a:t>
            </a:fld>
            <a:endParaRPr lang="en-US" dirty="0"/>
          </a:p>
        </p:txBody>
      </p:sp>
    </p:spTree>
    <p:extLst>
      <p:ext uri="{BB962C8B-B14F-4D97-AF65-F5344CB8AC3E}">
        <p14:creationId xmlns:p14="http://schemas.microsoft.com/office/powerpoint/2010/main" val="2925134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managing the Systems</a:t>
            </a:r>
            <a:endParaRPr lang="en-US" dirty="0"/>
          </a:p>
        </p:txBody>
      </p:sp>
      <p:sp>
        <p:nvSpPr>
          <p:cNvPr id="3" name="Content Placeholder 2"/>
          <p:cNvSpPr>
            <a:spLocks noGrp="1"/>
          </p:cNvSpPr>
          <p:nvPr>
            <p:ph idx="1"/>
          </p:nvPr>
        </p:nvSpPr>
        <p:spPr/>
        <p:txBody>
          <a:bodyPr/>
          <a:lstStyle/>
          <a:p>
            <a:r>
              <a:rPr lang="en-US" dirty="0" smtClean="0"/>
              <a:t>PEBA administers retirement benefits, which are defined in state statute and controlled by the S.C. General Assembly.</a:t>
            </a:r>
          </a:p>
          <a:p>
            <a:r>
              <a:rPr lang="en-US" dirty="0" smtClean="0"/>
              <a:t>Total authority for the investing of retirement trust funds is statutorily delegated to another agency, the Retirement Systems Investment Commission, or RSIC.</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38</a:t>
            </a:fld>
            <a:endParaRPr lang="en-US" dirty="0"/>
          </a:p>
        </p:txBody>
      </p:sp>
    </p:spTree>
    <p:extLst>
      <p:ext uri="{BB962C8B-B14F-4D97-AF65-F5344CB8AC3E}">
        <p14:creationId xmlns:p14="http://schemas.microsoft.com/office/powerpoint/2010/main" val="200608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the Systems</a:t>
            </a:r>
            <a:endParaRPr lang="en-US" dirty="0"/>
          </a:p>
        </p:txBody>
      </p:sp>
      <p:sp>
        <p:nvSpPr>
          <p:cNvPr id="3" name="Content Placeholder 2"/>
          <p:cNvSpPr>
            <a:spLocks noGrp="1"/>
          </p:cNvSpPr>
          <p:nvPr>
            <p:ph idx="1"/>
          </p:nvPr>
        </p:nvSpPr>
        <p:spPr/>
        <p:txBody>
          <a:bodyPr/>
          <a:lstStyle/>
          <a:p>
            <a:r>
              <a:rPr lang="en-US" dirty="0" smtClean="0"/>
              <a:t>Five defined benefit plans.</a:t>
            </a:r>
          </a:p>
          <a:p>
            <a:r>
              <a:rPr lang="en-US" dirty="0" smtClean="0"/>
              <a:t>One defined contribution plan.</a:t>
            </a:r>
          </a:p>
          <a:p>
            <a:r>
              <a:rPr lang="en-US" dirty="0" smtClean="0"/>
              <a:t>Retirement </a:t>
            </a:r>
            <a:r>
              <a:rPr lang="en-US" dirty="0"/>
              <a:t>plans </a:t>
            </a:r>
            <a:r>
              <a:rPr lang="en-US" dirty="0" smtClean="0"/>
              <a:t>cover </a:t>
            </a:r>
            <a:r>
              <a:rPr lang="en-US" dirty="0"/>
              <a:t>employees of state agencies, </a:t>
            </a:r>
            <a:r>
              <a:rPr lang="en-US" dirty="0" smtClean="0"/>
              <a:t>counties</a:t>
            </a:r>
            <a:r>
              <a:rPr lang="en-US" dirty="0"/>
              <a:t>, cities, school districts, higher education institutions, fire districts and other political </a:t>
            </a:r>
            <a:r>
              <a:rPr lang="en-US" dirty="0" smtClean="0"/>
              <a:t>subdivisions.</a:t>
            </a:r>
            <a:endParaRPr lang="en-US" dirty="0"/>
          </a:p>
          <a:p>
            <a:r>
              <a:rPr lang="en-US" dirty="0"/>
              <a:t>Nearly 94 percent of </a:t>
            </a:r>
            <a:r>
              <a:rPr lang="en-US" dirty="0" smtClean="0"/>
              <a:t>annuitants </a:t>
            </a:r>
            <a:r>
              <a:rPr lang="en-US" dirty="0"/>
              <a:t>live in South Carolina, representing a potential $2.84 billion impact on our state’s </a:t>
            </a:r>
            <a:r>
              <a:rPr lang="en-US" dirty="0" smtClean="0"/>
              <a:t>economy.</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39</a:t>
            </a:fld>
            <a:endParaRPr lang="en-US" dirty="0"/>
          </a:p>
        </p:txBody>
      </p:sp>
    </p:spTree>
    <p:extLst>
      <p:ext uri="{BB962C8B-B14F-4D97-AF65-F5344CB8AC3E}">
        <p14:creationId xmlns:p14="http://schemas.microsoft.com/office/powerpoint/2010/main" val="363872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State Health Plan enrollment as of March 2018</a:t>
            </a:r>
            <a:endParaRPr lang="en-US" dirty="0"/>
          </a:p>
        </p:txBody>
      </p:sp>
      <p:sp>
        <p:nvSpPr>
          <p:cNvPr id="4" name="Slide Number Placeholder 3"/>
          <p:cNvSpPr>
            <a:spLocks noGrp="1"/>
          </p:cNvSpPr>
          <p:nvPr>
            <p:ph type="sldNum" sz="quarter" idx="12"/>
          </p:nvPr>
        </p:nvSpPr>
        <p:spPr/>
        <p:txBody>
          <a:bodyPr/>
          <a:lstStyle/>
          <a:p>
            <a:fld id="{3395596C-1CB0-4EC9-B671-0D5B7B6C3633}" type="slidenum">
              <a:rPr lang="en-US" smtClean="0"/>
              <a:pPr/>
              <a:t>4</a:t>
            </a:fld>
            <a:endParaRPr lang="en-US" dirty="0"/>
          </a:p>
        </p:txBody>
      </p:sp>
      <p:sp>
        <p:nvSpPr>
          <p:cNvPr id="9" name="Rectangle 8"/>
          <p:cNvSpPr/>
          <p:nvPr/>
        </p:nvSpPr>
        <p:spPr>
          <a:xfrm>
            <a:off x="457200" y="5202936"/>
            <a:ext cx="4114800" cy="400110"/>
          </a:xfrm>
          <a:prstGeom prst="rect">
            <a:avLst/>
          </a:prstGeom>
        </p:spPr>
        <p:txBody>
          <a:bodyPr wrap="square">
            <a:spAutoFit/>
          </a:bodyPr>
          <a:lstStyle/>
          <a:p>
            <a:r>
              <a:rPr lang="en-US" sz="2000" b="1" dirty="0" smtClean="0">
                <a:solidFill>
                  <a:schemeClr val="tx2"/>
                </a:solidFill>
              </a:rPr>
              <a:t>Total employer groups: </a:t>
            </a:r>
            <a:r>
              <a:rPr lang="en-US" sz="2000" dirty="0" smtClean="0">
                <a:solidFill>
                  <a:schemeClr val="tx2"/>
                </a:solidFill>
              </a:rPr>
              <a:t>695</a:t>
            </a:r>
            <a:endParaRPr lang="en-US" sz="2000" dirty="0">
              <a:solidFill>
                <a:schemeClr val="tx2"/>
              </a:solidFill>
            </a:endParaRPr>
          </a:p>
        </p:txBody>
      </p:sp>
      <p:graphicFrame>
        <p:nvGraphicFramePr>
          <p:cNvPr id="15" name="Table 14"/>
          <p:cNvGraphicFramePr>
            <a:graphicFrameLocks noGrp="1"/>
          </p:cNvGraphicFramePr>
          <p:nvPr>
            <p:extLst/>
          </p:nvPr>
        </p:nvGraphicFramePr>
        <p:xfrm>
          <a:off x="5280326" y="1938528"/>
          <a:ext cx="2506853" cy="2560320"/>
        </p:xfrm>
        <a:graphic>
          <a:graphicData uri="http://schemas.openxmlformats.org/drawingml/2006/table">
            <a:tbl>
              <a:tblPr/>
              <a:tblGrid>
                <a:gridCol w="1697863"/>
                <a:gridCol w="808990"/>
              </a:tblGrid>
              <a:tr h="365760">
                <a:tc gridSpan="2">
                  <a:txBody>
                    <a:bodyPr/>
                    <a:lstStyle/>
                    <a:p>
                      <a:pPr algn="ctr" fontAlgn="b"/>
                      <a:r>
                        <a:rPr lang="en-US" sz="1600" b="1" i="0" u="none" strike="noStrike" dirty="0">
                          <a:solidFill>
                            <a:srgbClr val="FFFFFF"/>
                          </a:solidFill>
                          <a:latin typeface="Calibri"/>
                        </a:rPr>
                        <a:t>Active </a:t>
                      </a:r>
                      <a:r>
                        <a:rPr lang="en-US" sz="1600" b="1" i="0" u="none" strike="noStrike" dirty="0" smtClean="0">
                          <a:solidFill>
                            <a:srgbClr val="FFFFFF"/>
                          </a:solidFill>
                          <a:latin typeface="Calibri"/>
                        </a:rPr>
                        <a:t>subscribers</a:t>
                      </a:r>
                      <a:endParaRPr lang="en-US" sz="1600" b="1" i="0" u="none" strike="noStrike" dirty="0">
                        <a:solidFill>
                          <a:srgbClr val="FFFFFF"/>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65760">
                <a:tc>
                  <a:txBody>
                    <a:bodyPr/>
                    <a:lstStyle/>
                    <a:p>
                      <a:pPr algn="l" fontAlgn="b"/>
                      <a:r>
                        <a:rPr lang="en-US" sz="1600" b="0" i="0" u="none" strike="noStrike" dirty="0">
                          <a:solidFill>
                            <a:srgbClr val="000000"/>
                          </a:solidFill>
                          <a:latin typeface="Calibri"/>
                        </a:rPr>
                        <a:t> State </a:t>
                      </a:r>
                      <a:r>
                        <a:rPr lang="en-US" sz="1600" b="0" i="0" u="none" strike="noStrike" dirty="0" smtClean="0">
                          <a:solidFill>
                            <a:schemeClr val="tx2"/>
                          </a:solidFill>
                          <a:latin typeface="Calibri"/>
                        </a:rPr>
                        <a:t>agencies</a:t>
                      </a:r>
                      <a:endParaRPr lang="en-US" sz="1600" b="0" i="0" u="none" strike="noStrike" dirty="0">
                        <a:solidFill>
                          <a:schemeClr val="tx2"/>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35,408</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Higher </a:t>
                      </a:r>
                      <a:r>
                        <a:rPr lang="en-US" sz="1600" b="0" i="0" u="none" strike="noStrike" dirty="0" smtClean="0">
                          <a:solidFill>
                            <a:srgbClr val="000000"/>
                          </a:solidFill>
                          <a:latin typeface="Calibri"/>
                        </a:rPr>
                        <a:t>education </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25,850</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School </a:t>
                      </a:r>
                      <a:r>
                        <a:rPr lang="en-US" sz="1600" b="0" i="0" u="none" strike="noStrike" dirty="0" smtClean="0">
                          <a:solidFill>
                            <a:srgbClr val="000000"/>
                          </a:solidFill>
                          <a:latin typeface="Calibri"/>
                        </a:rPr>
                        <a:t>districts </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86,823</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Local </a:t>
                      </a:r>
                      <a:r>
                        <a:rPr lang="en-US" sz="1600" b="0" i="0" u="none" strike="noStrike" dirty="0" smtClean="0">
                          <a:solidFill>
                            <a:srgbClr val="000000"/>
                          </a:solidFill>
                          <a:latin typeface="Calibri"/>
                        </a:rPr>
                        <a:t>subdivisions </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32,948</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Other</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8,516</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1" i="0" u="none" strike="noStrike" dirty="0">
                          <a:solidFill>
                            <a:srgbClr val="000000"/>
                          </a:solidFill>
                          <a:latin typeface="Calibri"/>
                        </a:rPr>
                        <a:t> Total </a:t>
                      </a:r>
                      <a:r>
                        <a:rPr lang="en-US" sz="1600" b="1" i="0" u="none" strike="noStrike" dirty="0" smtClean="0">
                          <a:solidFill>
                            <a:srgbClr val="000000"/>
                          </a:solidFill>
                          <a:latin typeface="Calibri"/>
                        </a:rPr>
                        <a:t>employees </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rgbClr val="000000"/>
                          </a:solidFill>
                          <a:latin typeface="Calibri"/>
                        </a:rPr>
                        <a:t>189,545</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graphicFrame>
        <p:nvGraphicFramePr>
          <p:cNvPr id="16" name="Table 15"/>
          <p:cNvGraphicFramePr>
            <a:graphicFrameLocks noGrp="1"/>
          </p:cNvGraphicFramePr>
          <p:nvPr>
            <p:extLst/>
          </p:nvPr>
        </p:nvGraphicFramePr>
        <p:xfrm>
          <a:off x="5280326" y="4671471"/>
          <a:ext cx="2121599" cy="1463040"/>
        </p:xfrm>
        <a:graphic>
          <a:graphicData uri="http://schemas.openxmlformats.org/drawingml/2006/table">
            <a:tbl>
              <a:tblPr/>
              <a:tblGrid>
                <a:gridCol w="1415796"/>
                <a:gridCol w="705803"/>
              </a:tblGrid>
              <a:tr h="365760">
                <a:tc gridSpan="2">
                  <a:txBody>
                    <a:bodyPr/>
                    <a:lstStyle/>
                    <a:p>
                      <a:pPr algn="ctr" fontAlgn="b"/>
                      <a:r>
                        <a:rPr lang="en-US" sz="1600" b="1" i="0" u="none" strike="noStrike" dirty="0">
                          <a:solidFill>
                            <a:srgbClr val="FFFFFF"/>
                          </a:solidFill>
                          <a:latin typeface="Calibri"/>
                        </a:rPr>
                        <a:t>Retirees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365760">
                <a:tc>
                  <a:txBody>
                    <a:bodyPr/>
                    <a:lstStyle/>
                    <a:p>
                      <a:pPr algn="l" fontAlgn="b"/>
                      <a:r>
                        <a:rPr lang="en-US" sz="1600" b="0" i="0" u="none" strike="noStrike" dirty="0">
                          <a:solidFill>
                            <a:srgbClr val="000000"/>
                          </a:solidFill>
                          <a:latin typeface="Calibri"/>
                        </a:rPr>
                        <a:t> Medicare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65,628</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Non-Medicare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19,527</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1" i="0" u="none" strike="noStrike" dirty="0">
                          <a:solidFill>
                            <a:srgbClr val="000000"/>
                          </a:solidFill>
                          <a:latin typeface="Calibri"/>
                        </a:rPr>
                        <a:t> Total </a:t>
                      </a:r>
                      <a:r>
                        <a:rPr lang="en-US" sz="1600" b="1" i="0" u="none" strike="noStrike" dirty="0" smtClean="0">
                          <a:solidFill>
                            <a:srgbClr val="000000"/>
                          </a:solidFill>
                          <a:latin typeface="Calibri"/>
                        </a:rPr>
                        <a:t>retirees </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rgbClr val="000000"/>
                          </a:solidFill>
                          <a:latin typeface="Calibri"/>
                        </a:rPr>
                        <a:t>85,155</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graphicFrame>
        <p:nvGraphicFramePr>
          <p:cNvPr id="10" name="Table 9"/>
          <p:cNvGraphicFramePr>
            <a:graphicFrameLocks noGrp="1"/>
          </p:cNvGraphicFramePr>
          <p:nvPr>
            <p:extLst/>
          </p:nvPr>
        </p:nvGraphicFramePr>
        <p:xfrm>
          <a:off x="457200" y="1938528"/>
          <a:ext cx="3303017" cy="2926080"/>
        </p:xfrm>
        <a:graphic>
          <a:graphicData uri="http://schemas.openxmlformats.org/drawingml/2006/table">
            <a:tbl>
              <a:tblPr/>
              <a:tblGrid>
                <a:gridCol w="1686624"/>
                <a:gridCol w="807403"/>
                <a:gridCol w="808990"/>
              </a:tblGrid>
              <a:tr h="365760">
                <a:tc gridSpan="3">
                  <a:txBody>
                    <a:bodyPr/>
                    <a:lstStyle/>
                    <a:p>
                      <a:pPr algn="ctr" fontAlgn="b"/>
                      <a:r>
                        <a:rPr lang="en-US" sz="1600" b="1" i="0" u="none" strike="noStrike" dirty="0">
                          <a:solidFill>
                            <a:srgbClr val="FFFFFF"/>
                          </a:solidFill>
                          <a:latin typeface="Calibri"/>
                        </a:rPr>
                        <a:t>Subscribers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365760">
                <a:tc>
                  <a:txBody>
                    <a:bodyPr/>
                    <a:lstStyle/>
                    <a:p>
                      <a:pPr algn="l" fontAlgn="b"/>
                      <a:r>
                        <a:rPr lang="en-US" sz="1600" b="0" i="0" u="none" strike="noStrike" dirty="0">
                          <a:solidFill>
                            <a:srgbClr val="000000"/>
                          </a:solidFill>
                          <a:latin typeface="Calibri"/>
                        </a:rPr>
                        <a:t>Subscribers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278,354</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Actives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189,545</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Retirees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85,155</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    Others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3,654</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Spouses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chemeClr val="tx1"/>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81,591</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a:solidFill>
                            <a:srgbClr val="000000"/>
                          </a:solidFill>
                          <a:latin typeface="Calibri"/>
                        </a:rPr>
                        <a:t>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chemeClr val="tx1"/>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131,577</a:t>
                      </a:r>
                      <a:endParaRPr lang="en-US" sz="1600" b="0"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1" i="0" u="none" strike="noStrike" dirty="0">
                          <a:solidFill>
                            <a:srgbClr val="000000"/>
                          </a:solidFill>
                          <a:latin typeface="Calibri"/>
                        </a:rPr>
                        <a:t>Total </a:t>
                      </a:r>
                      <a:r>
                        <a:rPr lang="en-US" sz="1600" b="1" i="0" u="none" strike="noStrike" dirty="0" smtClean="0">
                          <a:solidFill>
                            <a:srgbClr val="000000"/>
                          </a:solidFill>
                          <a:latin typeface="Calibri"/>
                        </a:rPr>
                        <a:t>covered lives</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a:solidFill>
                            <a:schemeClr val="tx1"/>
                          </a:solidFill>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rgbClr val="000000"/>
                          </a:solidFill>
                          <a:latin typeface="Calibri"/>
                        </a:rPr>
                        <a:t>491,522</a:t>
                      </a:r>
                      <a:endParaRPr lang="en-US" sz="1600" b="1" i="0" u="none" strike="noStrike" dirty="0">
                        <a:solidFill>
                          <a:srgbClr val="000000"/>
                        </a:solidFill>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sp>
        <p:nvSpPr>
          <p:cNvPr id="8" name="TextBox 7"/>
          <p:cNvSpPr txBox="1"/>
          <p:nvPr/>
        </p:nvSpPr>
        <p:spPr>
          <a:xfrm>
            <a:off x="457200" y="6517027"/>
            <a:ext cx="6542202" cy="223138"/>
          </a:xfrm>
          <a:prstGeom prst="rect">
            <a:avLst/>
          </a:prstGeom>
          <a:noFill/>
        </p:spPr>
        <p:txBody>
          <a:bodyPr wrap="square" rtlCol="0">
            <a:spAutoFit/>
          </a:bodyPr>
          <a:lstStyle/>
          <a:p>
            <a:r>
              <a:rPr lang="en-US" sz="850" dirty="0" smtClean="0">
                <a:solidFill>
                  <a:schemeClr val="bg1"/>
                </a:solidFill>
              </a:rPr>
              <a:t>Numbers represent enrollment in the State Health Plan, the MUSC Health Plan and TRICARE Supplement Plan.</a:t>
            </a:r>
            <a:endParaRPr lang="en-US" sz="850" dirty="0">
              <a:solidFill>
                <a:schemeClr val="bg1"/>
              </a:solidFill>
            </a:endParaRPr>
          </a:p>
        </p:txBody>
      </p:sp>
    </p:spTree>
    <p:extLst>
      <p:ext uri="{BB962C8B-B14F-4D97-AF65-F5344CB8AC3E}">
        <p14:creationId xmlns:p14="http://schemas.microsoft.com/office/powerpoint/2010/main" val="939975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Total membership as of July 1, 2017</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40</a:t>
            </a:fld>
            <a:endParaRPr lang="en-US" dirty="0"/>
          </a:p>
        </p:txBody>
      </p:sp>
      <p:sp>
        <p:nvSpPr>
          <p:cNvPr id="6" name="Rectangle 5"/>
          <p:cNvSpPr/>
          <p:nvPr/>
        </p:nvSpPr>
        <p:spPr>
          <a:xfrm>
            <a:off x="457199" y="3776663"/>
            <a:ext cx="4101909" cy="484748"/>
          </a:xfrm>
          <a:prstGeom prst="rect">
            <a:avLst/>
          </a:prstGeom>
        </p:spPr>
        <p:txBody>
          <a:bodyPr wrap="square">
            <a:spAutoFit/>
          </a:bodyPr>
          <a:lstStyle/>
          <a:p>
            <a:r>
              <a:rPr lang="en-US" sz="850" baseline="30000" dirty="0" smtClean="0">
                <a:solidFill>
                  <a:schemeClr val="tx2"/>
                </a:solidFill>
              </a:rPr>
              <a:t>1</a:t>
            </a:r>
            <a:r>
              <a:rPr lang="en-US" sz="850" dirty="0" smtClean="0">
                <a:solidFill>
                  <a:schemeClr val="tx2"/>
                </a:solidFill>
              </a:rPr>
              <a:t>Represents </a:t>
            </a:r>
            <a:r>
              <a:rPr lang="en-US" sz="850" dirty="0">
                <a:solidFill>
                  <a:schemeClr val="tx2"/>
                </a:solidFill>
              </a:rPr>
              <a:t>members who retired, including those </a:t>
            </a:r>
            <a:r>
              <a:rPr lang="en-US" sz="850" dirty="0" smtClean="0">
                <a:solidFill>
                  <a:schemeClr val="tx2"/>
                </a:solidFill>
              </a:rPr>
              <a:t>who participate in the Teacher and Employee Retention Incentive (TERI) program or who returned to employment as a working retiree and surviving beneficiaries of former members.</a:t>
            </a:r>
          </a:p>
        </p:txBody>
      </p:sp>
      <p:sp>
        <p:nvSpPr>
          <p:cNvPr id="7" name="Rectangle 6"/>
          <p:cNvSpPr/>
          <p:nvPr/>
        </p:nvSpPr>
        <p:spPr>
          <a:xfrm>
            <a:off x="374220" y="6526117"/>
            <a:ext cx="2662908" cy="223138"/>
          </a:xfrm>
          <a:prstGeom prst="rect">
            <a:avLst/>
          </a:prstGeom>
        </p:spPr>
        <p:txBody>
          <a:bodyPr wrap="none">
            <a:spAutoFit/>
          </a:bodyPr>
          <a:lstStyle/>
          <a:p>
            <a:r>
              <a:rPr lang="en-US" sz="850" dirty="0" smtClean="0">
                <a:solidFill>
                  <a:schemeClr val="bg1"/>
                </a:solidFill>
              </a:rPr>
              <a:t>Data from</a:t>
            </a:r>
            <a:r>
              <a:rPr lang="en-US" sz="850" i="1" dirty="0" smtClean="0">
                <a:solidFill>
                  <a:schemeClr val="bg1"/>
                </a:solidFill>
              </a:rPr>
              <a:t> </a:t>
            </a:r>
            <a:r>
              <a:rPr lang="en-US" sz="850" dirty="0" smtClean="0">
                <a:solidFill>
                  <a:schemeClr val="bg1"/>
                </a:solidFill>
              </a:rPr>
              <a:t>actuarial valuation reports as of July 1, 2017.</a:t>
            </a:r>
            <a:endParaRPr lang="en-US" sz="850" dirty="0">
              <a:solidFill>
                <a:schemeClr val="bg1"/>
              </a:solidFill>
            </a:endParaRPr>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392497997"/>
              </p:ext>
            </p:extLst>
          </p:nvPr>
        </p:nvGraphicFramePr>
        <p:xfrm>
          <a:off x="457200" y="1947863"/>
          <a:ext cx="4101909" cy="1828800"/>
        </p:xfrm>
        <a:graphic>
          <a:graphicData uri="http://schemas.openxmlformats.org/drawingml/2006/table">
            <a:tbl>
              <a:tblPr firstRow="1" bandRow="1">
                <a:tableStyleId>{7E9639D4-E3E2-4D34-9284-5A2195B3D0D7}</a:tableStyleId>
              </a:tblPr>
              <a:tblGrid>
                <a:gridCol w="2353437"/>
                <a:gridCol w="951230"/>
                <a:gridCol w="797242"/>
              </a:tblGrid>
              <a:tr h="365760">
                <a:tc>
                  <a:txBody>
                    <a:bodyPr/>
                    <a:lstStyle/>
                    <a:p>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SCRS</a:t>
                      </a:r>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PORS</a:t>
                      </a:r>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Active</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193,985</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27,056</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Inactive</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176,045</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16,004</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Retirees and</a:t>
                      </a:r>
                      <a:r>
                        <a:rPr lang="en-US" sz="1600" b="0" i="0" u="none" strike="noStrike" baseline="0" dirty="0" smtClean="0">
                          <a:solidFill>
                            <a:schemeClr val="tx2"/>
                          </a:solidFill>
                          <a:effectLst/>
                          <a:latin typeface="+mn-lt"/>
                        </a:rPr>
                        <a:t> b</a:t>
                      </a:r>
                      <a:r>
                        <a:rPr lang="en-US" sz="1600" b="0" i="0" u="none" strike="noStrike" dirty="0" smtClean="0">
                          <a:solidFill>
                            <a:schemeClr val="tx2"/>
                          </a:solidFill>
                          <a:effectLst/>
                          <a:latin typeface="+mn-lt"/>
                        </a:rPr>
                        <a:t>eneficiaries</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140,288</a:t>
                      </a:r>
                      <a:r>
                        <a:rPr lang="en-US" sz="1600" b="0" i="0" u="none" strike="noStrike" baseline="30000" dirty="0" smtClean="0">
                          <a:solidFill>
                            <a:schemeClr val="tx2"/>
                          </a:solidFill>
                          <a:effectLst/>
                          <a:latin typeface="+mn-lt"/>
                        </a:rPr>
                        <a:t>1</a:t>
                      </a:r>
                      <a:endParaRPr lang="en-US" sz="1600" b="0" i="0" u="none" strike="noStrike" baseline="30000"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17,887</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1" i="0" u="none" strike="noStrike" dirty="0" smtClean="0">
                          <a:solidFill>
                            <a:schemeClr val="tx2"/>
                          </a:solidFill>
                          <a:effectLst/>
                          <a:latin typeface="+mn-lt"/>
                        </a:rPr>
                        <a:t>Total</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chemeClr val="tx2"/>
                          </a:solidFill>
                          <a:effectLst/>
                          <a:latin typeface="+mn-lt"/>
                        </a:rPr>
                        <a:t>510,318</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chemeClr val="tx2"/>
                          </a:solidFill>
                          <a:effectLst/>
                          <a:latin typeface="+mn-lt"/>
                        </a:rPr>
                        <a:t>60,947</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spTree>
    <p:extLst>
      <p:ext uri="{BB962C8B-B14F-4D97-AF65-F5344CB8AC3E}">
        <p14:creationId xmlns:p14="http://schemas.microsoft.com/office/powerpoint/2010/main" val="3307839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Covered employers as of June 30, 2017</a:t>
            </a:r>
            <a:endParaRPr 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316026028"/>
              </p:ext>
            </p:extLst>
          </p:nvPr>
        </p:nvGraphicFramePr>
        <p:xfrm>
          <a:off x="457200" y="1947863"/>
          <a:ext cx="4531741" cy="1828800"/>
        </p:xfrm>
        <a:graphic>
          <a:graphicData uri="http://schemas.openxmlformats.org/drawingml/2006/table">
            <a:tbl>
              <a:tblPr firstRow="1" bandRow="1">
                <a:tableStyleId>{7E9639D4-E3E2-4D34-9284-5A2195B3D0D7}</a:tableStyleId>
              </a:tblPr>
              <a:tblGrid>
                <a:gridCol w="3204718"/>
                <a:gridCol w="642874"/>
                <a:gridCol w="684149"/>
              </a:tblGrid>
              <a:tr h="365760">
                <a:tc>
                  <a:txBody>
                    <a:bodyPr/>
                    <a:lstStyle/>
                    <a:p>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SCRS</a:t>
                      </a:r>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rPr>
                        <a:t>PORS</a:t>
                      </a:r>
                      <a:endParaRPr lang="en-US" sz="1600" dirty="0">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State agencies and higher</a:t>
                      </a:r>
                      <a:r>
                        <a:rPr lang="en-US" sz="1600" b="0" i="0" u="none" strike="noStrike" baseline="0" dirty="0" smtClean="0">
                          <a:solidFill>
                            <a:schemeClr val="tx2"/>
                          </a:solidFill>
                          <a:effectLst/>
                          <a:latin typeface="+mn-lt"/>
                        </a:rPr>
                        <a:t> education</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33</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30</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Public school districts</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118</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53</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0" i="0" u="none" strike="noStrike" dirty="0" smtClean="0">
                          <a:solidFill>
                            <a:schemeClr val="tx2"/>
                          </a:solidFill>
                          <a:effectLst/>
                          <a:latin typeface="+mn-lt"/>
                        </a:rPr>
                        <a:t>Other</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578</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chemeClr val="tx2"/>
                          </a:solidFill>
                          <a:effectLst/>
                          <a:latin typeface="+mn-lt"/>
                        </a:rPr>
                        <a:t>333</a:t>
                      </a:r>
                      <a:endParaRPr lang="en-US" sz="1600" b="0"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b"/>
                      <a:r>
                        <a:rPr lang="en-US" sz="1600" b="1" i="0" u="none" strike="noStrike" dirty="0" smtClean="0">
                          <a:solidFill>
                            <a:schemeClr val="tx2"/>
                          </a:solidFill>
                          <a:effectLst/>
                          <a:latin typeface="+mn-lt"/>
                        </a:rPr>
                        <a:t>Total</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chemeClr val="tx2"/>
                          </a:solidFill>
                          <a:effectLst/>
                          <a:latin typeface="+mn-lt"/>
                        </a:rPr>
                        <a:t>729</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fontAlgn="b"/>
                      <a:r>
                        <a:rPr lang="en-US" sz="1600" b="1" i="0" u="none" strike="noStrike" dirty="0" smtClean="0">
                          <a:solidFill>
                            <a:schemeClr val="tx2"/>
                          </a:solidFill>
                          <a:effectLst/>
                          <a:latin typeface="+mn-lt"/>
                        </a:rPr>
                        <a:t>416</a:t>
                      </a:r>
                      <a:endParaRPr lang="en-US" sz="1600" b="1" i="0" u="none" strike="noStrike" dirty="0">
                        <a:solidFill>
                          <a:schemeClr val="tx2"/>
                        </a:solidFill>
                        <a:effectLst/>
                        <a:latin typeface="+mn-lt"/>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28024367-D536-4F59-B2ED-0E7825EDA9AF}" type="slidenum">
              <a:rPr lang="en-US" smtClean="0"/>
              <a:pPr/>
              <a:t>41</a:t>
            </a:fld>
            <a:endParaRPr lang="en-US" dirty="0"/>
          </a:p>
        </p:txBody>
      </p:sp>
      <p:sp>
        <p:nvSpPr>
          <p:cNvPr id="8" name="Rectangle 7"/>
          <p:cNvSpPr/>
          <p:nvPr/>
        </p:nvSpPr>
        <p:spPr>
          <a:xfrm>
            <a:off x="374220" y="6526117"/>
            <a:ext cx="5917004" cy="223138"/>
          </a:xfrm>
          <a:prstGeom prst="rect">
            <a:avLst/>
          </a:prstGeom>
        </p:spPr>
        <p:txBody>
          <a:bodyPr wrap="none">
            <a:spAutoFit/>
          </a:bodyPr>
          <a:lstStyle/>
          <a:p>
            <a:r>
              <a:rPr lang="en-US" sz="850" dirty="0" smtClean="0">
                <a:solidFill>
                  <a:schemeClr val="bg1"/>
                </a:solidFill>
              </a:rPr>
              <a:t>Data from the </a:t>
            </a:r>
            <a:r>
              <a:rPr lang="en-US" sz="850" i="1" dirty="0" smtClean="0">
                <a:solidFill>
                  <a:schemeClr val="bg1"/>
                </a:solidFill>
              </a:rPr>
              <a:t>South Carolina Retirement Systems Comprehensive Annual Financial Report </a:t>
            </a:r>
            <a:r>
              <a:rPr lang="en-US" sz="850" dirty="0" smtClean="0">
                <a:solidFill>
                  <a:schemeClr val="bg1"/>
                </a:solidFill>
              </a:rPr>
              <a:t>for the fiscal year ended June 30, 2017.</a:t>
            </a:r>
            <a:endParaRPr lang="en-US" sz="850" dirty="0">
              <a:solidFill>
                <a:schemeClr val="bg1"/>
              </a:solidFill>
            </a:endParaRPr>
          </a:p>
        </p:txBody>
      </p:sp>
    </p:spTree>
    <p:extLst>
      <p:ext uri="{BB962C8B-B14F-4D97-AF65-F5344CB8AC3E}">
        <p14:creationId xmlns:p14="http://schemas.microsoft.com/office/powerpoint/2010/main" val="3171653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Retirement System Funding and Administration Act</a:t>
            </a:r>
            <a:endParaRPr lang="en-US" sz="2800" b="0" dirty="0"/>
          </a:p>
        </p:txBody>
      </p:sp>
      <p:sp>
        <p:nvSpPr>
          <p:cNvPr id="3" name="Content Placeholder 2"/>
          <p:cNvSpPr>
            <a:spLocks noGrp="1"/>
          </p:cNvSpPr>
          <p:nvPr>
            <p:ph idx="1"/>
          </p:nvPr>
        </p:nvSpPr>
        <p:spPr/>
        <p:txBody>
          <a:bodyPr/>
          <a:lstStyle/>
          <a:p>
            <a:r>
              <a:rPr lang="en-US" dirty="0" smtClean="0"/>
              <a:t>Signed into law by Governor McMaster on </a:t>
            </a:r>
            <a:br>
              <a:rPr lang="en-US" dirty="0" smtClean="0"/>
            </a:br>
            <a:r>
              <a:rPr lang="en-US" dirty="0" smtClean="0"/>
              <a:t>April 25, 2017.</a:t>
            </a:r>
          </a:p>
          <a:p>
            <a:r>
              <a:rPr lang="en-US" dirty="0" smtClean="0"/>
              <a:t>Addressed funding and governance issues.</a:t>
            </a:r>
          </a:p>
          <a:p>
            <a:r>
              <a:rPr lang="en-US" dirty="0" smtClean="0"/>
              <a:t>Changes were effective July 1, 2017.</a:t>
            </a:r>
          </a:p>
        </p:txBody>
      </p:sp>
      <p:sp>
        <p:nvSpPr>
          <p:cNvPr id="4" name="Slide Number Placeholder 3"/>
          <p:cNvSpPr>
            <a:spLocks noGrp="1"/>
          </p:cNvSpPr>
          <p:nvPr>
            <p:ph type="sldNum" sz="quarter" idx="12"/>
          </p:nvPr>
        </p:nvSpPr>
        <p:spPr/>
        <p:txBody>
          <a:bodyPr/>
          <a:lstStyle/>
          <a:p>
            <a:fld id="{28024367-D536-4F59-B2ED-0E7825EDA9AF}" type="slidenum">
              <a:rPr lang="en-US" smtClean="0"/>
              <a:pPr/>
              <a:t>42</a:t>
            </a:fld>
            <a:endParaRPr lang="en-US" dirty="0"/>
          </a:p>
        </p:txBody>
      </p:sp>
    </p:spTree>
    <p:extLst>
      <p:ext uri="{BB962C8B-B14F-4D97-AF65-F5344CB8AC3E}">
        <p14:creationId xmlns:p14="http://schemas.microsoft.com/office/powerpoint/2010/main" val="605750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Retirement System Funding and Administration </a:t>
            </a:r>
            <a:r>
              <a:rPr lang="en-US" dirty="0" smtClean="0"/>
              <a:t>Act</a:t>
            </a:r>
            <a:endParaRPr lang="en-US" dirty="0"/>
          </a:p>
        </p:txBody>
      </p:sp>
      <p:sp>
        <p:nvSpPr>
          <p:cNvPr id="3" name="Content Placeholder 2"/>
          <p:cNvSpPr>
            <a:spLocks noGrp="1"/>
          </p:cNvSpPr>
          <p:nvPr>
            <p:ph idx="1"/>
          </p:nvPr>
        </p:nvSpPr>
        <p:spPr/>
        <p:txBody>
          <a:bodyPr>
            <a:normAutofit/>
          </a:bodyPr>
          <a:lstStyle/>
          <a:p>
            <a:r>
              <a:rPr lang="en-US" dirty="0" smtClean="0"/>
              <a:t>Legislation did not </a:t>
            </a:r>
            <a:r>
              <a:rPr lang="en-US" dirty="0"/>
              <a:t>change the benefits provided to members of the </a:t>
            </a:r>
            <a:r>
              <a:rPr lang="en-US" dirty="0" smtClean="0"/>
              <a:t>Retirement Systems.</a:t>
            </a:r>
          </a:p>
          <a:p>
            <a:r>
              <a:rPr lang="en-US" dirty="0" smtClean="0"/>
              <a:t>Goal of the legislation was to pay down the unfunded liability faster by:</a:t>
            </a:r>
          </a:p>
          <a:p>
            <a:pPr lvl="1"/>
            <a:r>
              <a:rPr lang="en-US" dirty="0" smtClean="0"/>
              <a:t>Reducing the funding period;</a:t>
            </a:r>
          </a:p>
          <a:p>
            <a:pPr lvl="1"/>
            <a:r>
              <a:rPr lang="en-US" dirty="0" smtClean="0"/>
              <a:t>Increasing contribution rates; and </a:t>
            </a:r>
          </a:p>
          <a:p>
            <a:pPr lvl="1"/>
            <a:r>
              <a:rPr lang="en-US" dirty="0" smtClean="0"/>
              <a:t>Decreasing the negative amortization.</a:t>
            </a:r>
          </a:p>
          <a:p>
            <a:pPr lvl="1"/>
            <a:endParaRPr lang="en-US" dirty="0" smtClean="0"/>
          </a:p>
        </p:txBody>
      </p:sp>
      <p:sp>
        <p:nvSpPr>
          <p:cNvPr id="4" name="Slide Number Placeholder 3"/>
          <p:cNvSpPr>
            <a:spLocks noGrp="1"/>
          </p:cNvSpPr>
          <p:nvPr>
            <p:ph type="sldNum" sz="quarter" idx="12"/>
          </p:nvPr>
        </p:nvSpPr>
        <p:spPr/>
        <p:txBody>
          <a:bodyPr/>
          <a:lstStyle/>
          <a:p>
            <a:fld id="{28024367-D536-4F59-B2ED-0E7825EDA9AF}" type="slidenum">
              <a:rPr lang="en-US" smtClean="0"/>
              <a:pPr/>
              <a:t>43</a:t>
            </a:fld>
            <a:endParaRPr lang="en-US" dirty="0"/>
          </a:p>
        </p:txBody>
      </p:sp>
    </p:spTree>
    <p:extLst>
      <p:ext uri="{BB962C8B-B14F-4D97-AF65-F5344CB8AC3E}">
        <p14:creationId xmlns:p14="http://schemas.microsoft.com/office/powerpoint/2010/main" val="386628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SCRS contribution rate schedule set in 2017</a:t>
            </a:r>
            <a:endParaRPr lang="en-US" dirty="0"/>
          </a:p>
        </p:txBody>
      </p:sp>
      <p:sp>
        <p:nvSpPr>
          <p:cNvPr id="4" name="Slide Number Placeholder 3"/>
          <p:cNvSpPr>
            <a:spLocks noGrp="1"/>
          </p:cNvSpPr>
          <p:nvPr>
            <p:ph type="sldNum" sz="quarter" idx="12"/>
          </p:nvPr>
        </p:nvSpPr>
        <p:spPr/>
        <p:txBody>
          <a:bodyPr/>
          <a:lstStyle/>
          <a:p>
            <a:fld id="{3395596C-1CB0-4EC9-B671-0D5B7B6C3633}" type="slidenum">
              <a:rPr lang="en-US" smtClean="0"/>
              <a:pPr/>
              <a:t>44</a:t>
            </a:fld>
            <a:endParaRPr lang="en-US"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1888985924"/>
              </p:ext>
            </p:extLst>
          </p:nvPr>
        </p:nvGraphicFramePr>
        <p:xfrm>
          <a:off x="457200" y="1947863"/>
          <a:ext cx="5204049" cy="2560320"/>
        </p:xfrm>
        <a:graphic>
          <a:graphicData uri="http://schemas.openxmlformats.org/drawingml/2006/table">
            <a:tbl>
              <a:tblPr firstRow="1" bandRow="1">
                <a:tableStyleId>{7E9639D4-E3E2-4D34-9284-5A2195B3D0D7}</a:tableStyleId>
              </a:tblPr>
              <a:tblGrid>
                <a:gridCol w="736611"/>
                <a:gridCol w="2295473"/>
                <a:gridCol w="2171965"/>
              </a:tblGrid>
              <a:tr h="365760">
                <a:tc>
                  <a:txBody>
                    <a:bodyPr/>
                    <a:lstStyle/>
                    <a:p>
                      <a:pPr algn="ctr"/>
                      <a:r>
                        <a:rPr lang="en-US" sz="1600" b="1" dirty="0" smtClean="0">
                          <a:solidFill>
                            <a:schemeClr val="bg1"/>
                          </a:solidFill>
                        </a:rPr>
                        <a:t>July 1</a:t>
                      </a:r>
                      <a:endParaRPr lang="en-US" sz="1600" b="1" dirty="0">
                        <a:solidFill>
                          <a:schemeClr val="bg1"/>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smtClean="0">
                          <a:solidFill>
                            <a:schemeClr val="bg1"/>
                          </a:solidFill>
                        </a:rPr>
                        <a:t>Employer </a:t>
                      </a:r>
                      <a:r>
                        <a:rPr lang="en-US" sz="1600" b="1" baseline="0" dirty="0" smtClean="0">
                          <a:solidFill>
                            <a:schemeClr val="bg1"/>
                          </a:solidFill>
                        </a:rPr>
                        <a:t>contributions</a:t>
                      </a:r>
                      <a:r>
                        <a:rPr lang="en-US" sz="1600" b="1" baseline="30000" dirty="0" smtClean="0">
                          <a:solidFill>
                            <a:schemeClr val="bg1"/>
                          </a:solidFill>
                        </a:rPr>
                        <a:t>1</a:t>
                      </a: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smtClean="0">
                          <a:solidFill>
                            <a:schemeClr val="bg1"/>
                          </a:solidFill>
                        </a:rPr>
                        <a:t>Member contributions</a:t>
                      </a:r>
                      <a:endParaRPr lang="en-US" sz="1600" b="1" dirty="0">
                        <a:solidFill>
                          <a:schemeClr val="bg1"/>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65760">
                <a:tc>
                  <a:txBody>
                    <a:bodyPr/>
                    <a:lstStyle/>
                    <a:p>
                      <a:r>
                        <a:rPr lang="en-US" sz="1600" dirty="0" smtClean="0">
                          <a:solidFill>
                            <a:schemeClr val="tx2"/>
                          </a:solidFill>
                        </a:rPr>
                        <a:t>2017</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13.56%</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2018</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14.56%</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2019</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15.56%</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2020</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16.56%</a:t>
                      </a: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2021</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17.56%</a:t>
                      </a: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2022</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18.56%</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9.00%</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457200" y="6533960"/>
            <a:ext cx="6075406" cy="223138"/>
          </a:xfrm>
          <a:prstGeom prst="rect">
            <a:avLst/>
          </a:prstGeom>
        </p:spPr>
        <p:txBody>
          <a:bodyPr wrap="square">
            <a:spAutoFit/>
          </a:bodyPr>
          <a:lstStyle/>
          <a:p>
            <a:r>
              <a:rPr lang="en-US" sz="850" baseline="30000" dirty="0" smtClean="0">
                <a:solidFill>
                  <a:schemeClr val="bg1"/>
                </a:solidFill>
              </a:rPr>
              <a:t>1</a:t>
            </a:r>
            <a:r>
              <a:rPr lang="en-US" sz="850" dirty="0" smtClean="0">
                <a:solidFill>
                  <a:schemeClr val="bg1"/>
                </a:solidFill>
              </a:rPr>
              <a:t>Includes incidental death benefit contributions for employers covered under this program.</a:t>
            </a:r>
            <a:endParaRPr lang="en-US" sz="850" dirty="0">
              <a:solidFill>
                <a:schemeClr val="bg1"/>
              </a:solidFill>
            </a:endParaRPr>
          </a:p>
        </p:txBody>
      </p:sp>
    </p:spTree>
    <p:extLst>
      <p:ext uri="{BB962C8B-B14F-4D97-AF65-F5344CB8AC3E}">
        <p14:creationId xmlns:p14="http://schemas.microsoft.com/office/powerpoint/2010/main" val="321366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PORS contribution rate schedule set in 2017</a:t>
            </a:r>
            <a:endParaRPr lang="en-US" dirty="0"/>
          </a:p>
        </p:txBody>
      </p:sp>
      <p:sp>
        <p:nvSpPr>
          <p:cNvPr id="4" name="Slide Number Placeholder 3"/>
          <p:cNvSpPr>
            <a:spLocks noGrp="1"/>
          </p:cNvSpPr>
          <p:nvPr>
            <p:ph type="sldNum" sz="quarter" idx="12"/>
          </p:nvPr>
        </p:nvSpPr>
        <p:spPr/>
        <p:txBody>
          <a:bodyPr/>
          <a:lstStyle/>
          <a:p>
            <a:fld id="{3395596C-1CB0-4EC9-B671-0D5B7B6C3633}" type="slidenum">
              <a:rPr lang="en-US" smtClean="0"/>
              <a:pPr/>
              <a:t>45</a:t>
            </a:fld>
            <a:endParaRPr lang="en-US"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723525423"/>
              </p:ext>
            </p:extLst>
          </p:nvPr>
        </p:nvGraphicFramePr>
        <p:xfrm>
          <a:off x="457200" y="1947863"/>
          <a:ext cx="5219924" cy="2560320"/>
        </p:xfrm>
        <a:graphic>
          <a:graphicData uri="http://schemas.openxmlformats.org/drawingml/2006/table">
            <a:tbl>
              <a:tblPr firstRow="1" bandRow="1">
                <a:tableStyleId>{7E9639D4-E3E2-4D34-9284-5A2195B3D0D7}</a:tableStyleId>
              </a:tblPr>
              <a:tblGrid>
                <a:gridCol w="736611"/>
                <a:gridCol w="2311348"/>
                <a:gridCol w="2171965"/>
              </a:tblGrid>
              <a:tr h="365760">
                <a:tc>
                  <a:txBody>
                    <a:bodyPr/>
                    <a:lstStyle/>
                    <a:p>
                      <a:pPr algn="ctr"/>
                      <a:r>
                        <a:rPr lang="en-US" sz="1600" b="1" dirty="0" smtClean="0">
                          <a:solidFill>
                            <a:schemeClr val="bg1"/>
                          </a:solidFill>
                        </a:rPr>
                        <a:t>July 1</a:t>
                      </a:r>
                      <a:endParaRPr lang="en-US" sz="1600" b="1" dirty="0">
                        <a:solidFill>
                          <a:schemeClr val="bg1"/>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smtClean="0">
                          <a:solidFill>
                            <a:schemeClr val="bg1"/>
                          </a:solidFill>
                        </a:rPr>
                        <a:t>Employer </a:t>
                      </a:r>
                      <a:r>
                        <a:rPr lang="en-US" sz="1600" b="1" baseline="0" dirty="0" smtClean="0">
                          <a:solidFill>
                            <a:schemeClr val="bg1"/>
                          </a:solidFill>
                        </a:rPr>
                        <a:t>contributions</a:t>
                      </a:r>
                      <a:r>
                        <a:rPr lang="en-US" sz="1600" b="1" baseline="30000" dirty="0" smtClean="0">
                          <a:solidFill>
                            <a:schemeClr val="bg1"/>
                          </a:solidFill>
                        </a:rPr>
                        <a:t>1</a:t>
                      </a:r>
                      <a:endParaRPr lang="en-US" sz="1600" b="1" dirty="0" smtClean="0">
                        <a:solidFill>
                          <a:schemeClr val="bg1"/>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smtClean="0">
                          <a:solidFill>
                            <a:schemeClr val="bg1"/>
                          </a:solidFill>
                        </a:rPr>
                        <a:t>Member contributions</a:t>
                      </a:r>
                      <a:endParaRPr lang="en-US" sz="1600" b="1" dirty="0">
                        <a:solidFill>
                          <a:schemeClr val="bg1"/>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65760">
                <a:tc>
                  <a:txBody>
                    <a:bodyPr/>
                    <a:lstStyle/>
                    <a:p>
                      <a:r>
                        <a:rPr lang="en-US" sz="1600" dirty="0" smtClean="0">
                          <a:solidFill>
                            <a:schemeClr val="tx2"/>
                          </a:solidFill>
                        </a:rPr>
                        <a:t>2017</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16.24%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2018</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17.24%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2019</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18.24%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2020</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19.24%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2021</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20.24%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dirty="0" smtClean="0">
                          <a:solidFill>
                            <a:schemeClr val="tx2"/>
                          </a:solidFill>
                        </a:rPr>
                        <a:t>2022</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21.24%</a:t>
                      </a:r>
                      <a:endParaRPr lang="en-US" sz="1600" dirty="0">
                        <a:solidFill>
                          <a:schemeClr val="tx2"/>
                        </a:solidFill>
                      </a:endParaRPr>
                    </a:p>
                  </a:txBody>
                  <a:tcPr marL="109543" marR="1095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2"/>
                          </a:solidFill>
                        </a:rPr>
                        <a:t>9.75%</a:t>
                      </a:r>
                      <a:endParaRPr lang="en-US" sz="1600" dirty="0">
                        <a:solidFill>
                          <a:schemeClr val="tx2"/>
                        </a:solidFill>
                      </a:endParaRPr>
                    </a:p>
                  </a:txBody>
                  <a:tcPr marL="92385" marR="923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457200" y="6533960"/>
            <a:ext cx="6075406" cy="223138"/>
          </a:xfrm>
          <a:prstGeom prst="rect">
            <a:avLst/>
          </a:prstGeom>
        </p:spPr>
        <p:txBody>
          <a:bodyPr wrap="square">
            <a:spAutoFit/>
          </a:bodyPr>
          <a:lstStyle/>
          <a:p>
            <a:r>
              <a:rPr lang="en-US" sz="850" baseline="30000" dirty="0" smtClean="0">
                <a:solidFill>
                  <a:schemeClr val="bg1"/>
                </a:solidFill>
              </a:rPr>
              <a:t>1</a:t>
            </a:r>
            <a:r>
              <a:rPr lang="en-US" sz="850" dirty="0" smtClean="0">
                <a:solidFill>
                  <a:schemeClr val="bg1"/>
                </a:solidFill>
              </a:rPr>
              <a:t>Includes incidental death benefit and accidental death benefit contributions for employers covered under these programs.</a:t>
            </a:r>
            <a:endParaRPr lang="en-US" sz="850" dirty="0">
              <a:solidFill>
                <a:schemeClr val="bg1"/>
              </a:solidFill>
            </a:endParaRPr>
          </a:p>
        </p:txBody>
      </p:sp>
    </p:spTree>
    <p:extLst>
      <p:ext uri="{BB962C8B-B14F-4D97-AF65-F5344CB8AC3E}">
        <p14:creationId xmlns:p14="http://schemas.microsoft.com/office/powerpoint/2010/main" val="1660189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Joint Committee on Pension Systems Review</a:t>
            </a:r>
            <a:endParaRPr lang="en-US" dirty="0"/>
          </a:p>
        </p:txBody>
      </p:sp>
      <p:sp>
        <p:nvSpPr>
          <p:cNvPr id="3" name="Content Placeholder 2"/>
          <p:cNvSpPr>
            <a:spLocks noGrp="1"/>
          </p:cNvSpPr>
          <p:nvPr>
            <p:ph idx="1"/>
          </p:nvPr>
        </p:nvSpPr>
        <p:spPr/>
        <p:txBody>
          <a:bodyPr/>
          <a:lstStyle/>
          <a:p>
            <a:r>
              <a:rPr lang="en-US" dirty="0" smtClean="0"/>
              <a:t>Joint Committee is continuing its work by evaluating plan design as a second phase of the retirement reform legislation.</a:t>
            </a:r>
          </a:p>
          <a:p>
            <a:r>
              <a:rPr lang="en-US" dirty="0" smtClean="0"/>
              <a:t>PEBA is working with the Joint Committee during its evaluation.</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46</a:t>
            </a:fld>
            <a:endParaRPr lang="en-US" dirty="0"/>
          </a:p>
        </p:txBody>
      </p:sp>
    </p:spTree>
    <p:extLst>
      <p:ext uri="{BB962C8B-B14F-4D97-AF65-F5344CB8AC3E}">
        <p14:creationId xmlns:p14="http://schemas.microsoft.com/office/powerpoint/2010/main" val="2864252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awareness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47</a:t>
            </a:fld>
            <a:endParaRPr lang="en-US" dirty="0"/>
          </a:p>
        </p:txBody>
      </p:sp>
    </p:spTree>
    <p:extLst>
      <p:ext uri="{BB962C8B-B14F-4D97-AF65-F5344CB8AC3E}">
        <p14:creationId xmlns:p14="http://schemas.microsoft.com/office/powerpoint/2010/main" val="2762834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Retirement seminars</a:t>
            </a:r>
            <a:endParaRPr lang="en-US" dirty="0"/>
          </a:p>
        </p:txBody>
      </p:sp>
      <p:sp>
        <p:nvSpPr>
          <p:cNvPr id="3" name="Content Placeholder 2"/>
          <p:cNvSpPr>
            <a:spLocks noGrp="1"/>
          </p:cNvSpPr>
          <p:nvPr>
            <p:ph idx="1"/>
          </p:nvPr>
        </p:nvSpPr>
        <p:spPr>
          <a:xfrm>
            <a:off x="457200" y="1947672"/>
            <a:ext cx="8229600" cy="4329560"/>
          </a:xfrm>
        </p:spPr>
        <p:txBody>
          <a:bodyPr>
            <a:normAutofit lnSpcReduction="10000"/>
          </a:bodyPr>
          <a:lstStyle/>
          <a:p>
            <a:r>
              <a:rPr lang="en-US" i="1" dirty="0" smtClean="0"/>
              <a:t>On the Road to Retirement.</a:t>
            </a:r>
          </a:p>
          <a:p>
            <a:pPr lvl="1"/>
            <a:r>
              <a:rPr lang="en-US" dirty="0" smtClean="0"/>
              <a:t>For early- and mid-career employees.</a:t>
            </a:r>
          </a:p>
          <a:p>
            <a:pPr lvl="1"/>
            <a:r>
              <a:rPr lang="en-US" dirty="0" smtClean="0"/>
              <a:t>Reviews retirement needs, potential income sources and retirement benefits available through PEBA.</a:t>
            </a:r>
          </a:p>
          <a:p>
            <a:r>
              <a:rPr lang="en-US" i="1" dirty="0" smtClean="0"/>
              <a:t>Get Set for Retirement.</a:t>
            </a:r>
          </a:p>
          <a:p>
            <a:pPr lvl="1"/>
            <a:r>
              <a:rPr lang="en-US" dirty="0" smtClean="0"/>
              <a:t>For employees who are close to retirement.</a:t>
            </a:r>
          </a:p>
          <a:p>
            <a:pPr lvl="1"/>
            <a:r>
              <a:rPr lang="en-US" dirty="0" smtClean="0"/>
              <a:t>Reviews retirement eligibility, retiree insurance eligibility, benefit calculation, payment options and retirement-related issues such as Medicare and return-to-work rules.</a:t>
            </a:r>
          </a:p>
          <a:p>
            <a:pPr lvl="1"/>
            <a:r>
              <a:rPr lang="en-US" dirty="0" smtClean="0"/>
              <a:t>Regional seminars occur August to December and include presentations from the Social Security Administration and the South Carolina Deferred Compensation Program.</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48</a:t>
            </a:fld>
            <a:endParaRPr lang="en-US" dirty="0"/>
          </a:p>
        </p:txBody>
      </p:sp>
    </p:spTree>
    <p:extLst>
      <p:ext uri="{BB962C8B-B14F-4D97-AF65-F5344CB8AC3E}">
        <p14:creationId xmlns:p14="http://schemas.microsoft.com/office/powerpoint/2010/main" val="3687145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Educational series</a:t>
            </a:r>
            <a:endParaRPr lang="en-US" dirty="0"/>
          </a:p>
        </p:txBody>
      </p:sp>
      <p:sp>
        <p:nvSpPr>
          <p:cNvPr id="3" name="Content Placeholder 2"/>
          <p:cNvSpPr>
            <a:spLocks noGrp="1"/>
          </p:cNvSpPr>
          <p:nvPr>
            <p:ph idx="1"/>
          </p:nvPr>
        </p:nvSpPr>
        <p:spPr/>
        <p:txBody>
          <a:bodyPr/>
          <a:lstStyle/>
          <a:p>
            <a:r>
              <a:rPr lang="en-US" dirty="0" smtClean="0"/>
              <a:t>Covers how to make smart decisions, including developing a budget, building a financial safety net and setting retirement financial goals.</a:t>
            </a:r>
          </a:p>
          <a:p>
            <a:r>
              <a:rPr lang="en-US" dirty="0" smtClean="0"/>
              <a:t>Explains investment tools and resources available through the South Carolina Deferred Compensation Program and State Optional Retirement Program.</a:t>
            </a:r>
          </a:p>
          <a:p>
            <a:r>
              <a:rPr lang="en-US" dirty="0" smtClean="0">
                <a:hlinkClick r:id="rId2"/>
              </a:rPr>
              <a:t>www.peba.sc.gov/retirementawareness.html</a:t>
            </a:r>
            <a:r>
              <a:rPr lang="en-US" dirty="0" smtClean="0"/>
              <a:t>.</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49</a:t>
            </a:fld>
            <a:endParaRPr lang="en-US" dirty="0"/>
          </a:p>
        </p:txBody>
      </p:sp>
    </p:spTree>
    <p:extLst>
      <p:ext uri="{BB962C8B-B14F-4D97-AF65-F5344CB8AC3E}">
        <p14:creationId xmlns:p14="http://schemas.microsoft.com/office/powerpoint/2010/main" val="289328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 Health Plan versus national trends</a:t>
            </a:r>
            <a:endParaRPr lang="en-US" dirty="0"/>
          </a:p>
        </p:txBody>
      </p:sp>
      <p:sp>
        <p:nvSpPr>
          <p:cNvPr id="4" name="Slide Number Placeholder 3"/>
          <p:cNvSpPr>
            <a:spLocks noGrp="1"/>
          </p:cNvSpPr>
          <p:nvPr>
            <p:ph type="sldNum" sz="quarter" idx="12"/>
          </p:nvPr>
        </p:nvSpPr>
        <p:spPr/>
        <p:txBody>
          <a:bodyPr/>
          <a:lstStyle/>
          <a:p>
            <a:fld id="{3395596C-1CB0-4EC9-B671-0D5B7B6C3633}" type="slidenum">
              <a:rPr lang="en-US" smtClean="0"/>
              <a:pPr/>
              <a:t>5</a:t>
            </a:fld>
            <a:endParaRPr lang="en-US" dirty="0"/>
          </a:p>
        </p:txBody>
      </p:sp>
      <p:sp>
        <p:nvSpPr>
          <p:cNvPr id="8" name="TextBox 7"/>
          <p:cNvSpPr txBox="1"/>
          <p:nvPr/>
        </p:nvSpPr>
        <p:spPr>
          <a:xfrm>
            <a:off x="457200" y="6504801"/>
            <a:ext cx="7772400" cy="223138"/>
          </a:xfrm>
          <a:prstGeom prst="rect">
            <a:avLst/>
          </a:prstGeom>
          <a:noFill/>
        </p:spPr>
        <p:txBody>
          <a:bodyPr wrap="square" rtlCol="0">
            <a:spAutoFit/>
          </a:bodyPr>
          <a:lstStyle/>
          <a:p>
            <a:r>
              <a:rPr lang="en-US" sz="850" dirty="0" smtClean="0">
                <a:solidFill>
                  <a:schemeClr val="bg1"/>
                </a:solidFill>
              </a:rPr>
              <a:t>Data from the most recent Segal Health Plan Cost Trend Survey</a:t>
            </a:r>
            <a:endParaRPr lang="en-US" sz="850" dirty="0">
              <a:solidFill>
                <a:schemeClr val="bg1"/>
              </a:solidFill>
            </a:endParaRPr>
          </a:p>
        </p:txBody>
      </p:sp>
      <p:sp>
        <p:nvSpPr>
          <p:cNvPr id="9" name="TextBox 8"/>
          <p:cNvSpPr txBox="1"/>
          <p:nvPr/>
        </p:nvSpPr>
        <p:spPr>
          <a:xfrm>
            <a:off x="457200" y="4721543"/>
            <a:ext cx="8382000" cy="484748"/>
          </a:xfrm>
          <a:prstGeom prst="rect">
            <a:avLst/>
          </a:prstGeom>
          <a:noFill/>
        </p:spPr>
        <p:txBody>
          <a:bodyPr wrap="square" rtlCol="0">
            <a:spAutoFit/>
          </a:bodyPr>
          <a:lstStyle/>
          <a:p>
            <a:r>
              <a:rPr lang="en-US" sz="850" baseline="30000" dirty="0">
                <a:solidFill>
                  <a:schemeClr val="tx2"/>
                </a:solidFill>
              </a:rPr>
              <a:t>1</a:t>
            </a:r>
            <a:r>
              <a:rPr lang="en-US" sz="850" dirty="0">
                <a:solidFill>
                  <a:schemeClr val="tx2"/>
                </a:solidFill>
              </a:rPr>
              <a:t>Includes active participants and retirees under the age of 65 in private and public sector insurance plans.</a:t>
            </a:r>
          </a:p>
          <a:p>
            <a:r>
              <a:rPr lang="en-US" sz="850" baseline="30000" dirty="0">
                <a:solidFill>
                  <a:schemeClr val="tx2"/>
                </a:solidFill>
              </a:rPr>
              <a:t>2</a:t>
            </a:r>
            <a:r>
              <a:rPr lang="en-US" sz="850" dirty="0">
                <a:solidFill>
                  <a:schemeClr val="tx2"/>
                </a:solidFill>
              </a:rPr>
              <a:t>Trend is defined as claims paid per member (includes employee and dependents).</a:t>
            </a:r>
          </a:p>
          <a:p>
            <a:r>
              <a:rPr lang="en-US" sz="850" baseline="30000" dirty="0" smtClean="0">
                <a:solidFill>
                  <a:schemeClr val="tx2"/>
                </a:solidFill>
              </a:rPr>
              <a:t>3</a:t>
            </a:r>
            <a:r>
              <a:rPr lang="en-US" sz="850" dirty="0" smtClean="0">
                <a:solidFill>
                  <a:schemeClr val="tx2"/>
                </a:solidFill>
              </a:rPr>
              <a:t>Incurred </a:t>
            </a:r>
            <a:r>
              <a:rPr lang="en-US" sz="850" dirty="0">
                <a:solidFill>
                  <a:schemeClr val="tx2"/>
                </a:solidFill>
              </a:rPr>
              <a:t>in 12 months; paid in </a:t>
            </a:r>
            <a:r>
              <a:rPr lang="en-US" sz="850" dirty="0" smtClean="0">
                <a:solidFill>
                  <a:schemeClr val="tx2"/>
                </a:solidFill>
              </a:rPr>
              <a:t>12 months</a:t>
            </a:r>
            <a:endParaRPr lang="en-US" sz="850" dirty="0">
              <a:solidFill>
                <a:schemeClr val="tx2"/>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5292894"/>
              </p:ext>
            </p:extLst>
          </p:nvPr>
        </p:nvGraphicFramePr>
        <p:xfrm>
          <a:off x="457200" y="1947863"/>
          <a:ext cx="6489058" cy="2773680"/>
        </p:xfrm>
        <a:graphic>
          <a:graphicData uri="http://schemas.openxmlformats.org/drawingml/2006/table">
            <a:tbl>
              <a:tblPr firstRow="1" bandRow="1">
                <a:tableStyleId>{7E9639D4-E3E2-4D34-9284-5A2195B3D0D7}</a:tableStyleId>
              </a:tblPr>
              <a:tblGrid>
                <a:gridCol w="2535168"/>
                <a:gridCol w="2189232"/>
                <a:gridCol w="1764658"/>
              </a:tblGrid>
              <a:tr h="365760">
                <a:tc>
                  <a:txBody>
                    <a:bodyPr/>
                    <a:lstStyle/>
                    <a:p>
                      <a:pPr algn="ct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solidFill>
                            <a:schemeClr val="bg1"/>
                          </a:solidFill>
                        </a:rPr>
                        <a:t>Public and private sector insurance plans</a:t>
                      </a:r>
                      <a:r>
                        <a:rPr lang="en-US" sz="1600" baseline="30000" dirty="0" smtClean="0">
                          <a:solidFill>
                            <a:schemeClr val="bg1"/>
                          </a:solidFill>
                        </a:rPr>
                        <a:t>1</a:t>
                      </a:r>
                      <a:endParaRPr lang="en-US" sz="1600" dirty="0">
                        <a:solidFill>
                          <a:schemeClr val="bg1"/>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solidFill>
                            <a:schemeClr val="bg1"/>
                          </a:solidFill>
                        </a:rPr>
                        <a:t>State Health</a:t>
                      </a:r>
                      <a:r>
                        <a:rPr lang="en-US" sz="1600" baseline="0" dirty="0" smtClean="0">
                          <a:solidFill>
                            <a:schemeClr val="bg1"/>
                          </a:solidFill>
                        </a:rPr>
                        <a:t> Plan</a:t>
                      </a:r>
                      <a:r>
                        <a:rPr lang="en-US" sz="1600" baseline="30000" dirty="0" smtClean="0">
                          <a:solidFill>
                            <a:schemeClr val="bg1"/>
                          </a:solidFill>
                        </a:rPr>
                        <a:t>2</a:t>
                      </a:r>
                      <a:endParaRPr lang="en-US" sz="1600" baseline="30000" dirty="0">
                        <a:solidFill>
                          <a:schemeClr val="bg1"/>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65760">
                <a:tc>
                  <a:txBody>
                    <a:bodyPr/>
                    <a:lstStyle/>
                    <a:p>
                      <a:r>
                        <a:rPr lang="en-US" sz="1600" dirty="0" smtClean="0">
                          <a:solidFill>
                            <a:schemeClr val="tx2"/>
                          </a:solidFill>
                        </a:rPr>
                        <a:t>2013</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5.6%</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4.0%</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2014</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8.1%</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-1.4%</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2015</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8.5%</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8.9%</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2016</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7.5%</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4.6%</a:t>
                      </a:r>
                      <a:endParaRPr lang="en-US" sz="1600" strike="noStrike" baseline="300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2017</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9.3%</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strike="noStrike" baseline="0" dirty="0" smtClean="0">
                          <a:solidFill>
                            <a:schemeClr val="tx2"/>
                          </a:solidFill>
                        </a:rPr>
                        <a:t>5.0%</a:t>
                      </a:r>
                      <a:r>
                        <a:rPr lang="en-US" sz="1600" strike="noStrike" baseline="30000" dirty="0" smtClean="0">
                          <a:solidFill>
                            <a:schemeClr val="tx2"/>
                          </a:solidFill>
                        </a:rPr>
                        <a:t>3</a:t>
                      </a:r>
                      <a:endParaRPr lang="en-US" sz="1600" strike="noStrike" baseline="300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5-year</a:t>
                      </a:r>
                      <a:r>
                        <a:rPr lang="en-US" sz="1600" baseline="0" dirty="0" smtClean="0">
                          <a:solidFill>
                            <a:schemeClr val="tx2"/>
                          </a:solidFill>
                        </a:rPr>
                        <a:t> average (2013-2017)</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smtClean="0">
                          <a:solidFill>
                            <a:schemeClr val="tx2"/>
                          </a:solidFill>
                        </a:rPr>
                        <a:t>7.8%</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strike="noStrike" baseline="0" dirty="0" smtClean="0">
                          <a:solidFill>
                            <a:schemeClr val="tx2"/>
                          </a:solidFill>
                        </a:rPr>
                        <a:t>4.2%</a:t>
                      </a:r>
                      <a:endParaRPr lang="en-US" sz="1600" strike="noStrike" baseline="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859108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024367-D536-4F59-B2ED-0E7825EDA9AF}" type="slidenum">
              <a:rPr lang="en-US" smtClean="0"/>
              <a:pPr/>
              <a:t>50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34" y="3657600"/>
            <a:ext cx="3598832" cy="1608139"/>
          </a:xfrm>
          <a:prstGeom prst="rect">
            <a:avLst/>
          </a:prstGeom>
        </p:spPr>
      </p:pic>
    </p:spTree>
    <p:extLst>
      <p:ext uri="{BB962C8B-B14F-4D97-AF65-F5344CB8AC3E}">
        <p14:creationId xmlns:p14="http://schemas.microsoft.com/office/powerpoint/2010/main" val="249725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peba:connect</a:t>
            </a:r>
            <a:endParaRPr lang="en-US" dirty="0"/>
          </a:p>
        </p:txBody>
      </p:sp>
      <p:sp>
        <p:nvSpPr>
          <p:cNvPr id="6" name="Content Placeholder 5"/>
          <p:cNvSpPr>
            <a:spLocks noGrp="1"/>
          </p:cNvSpPr>
          <p:nvPr>
            <p:ph idx="1"/>
          </p:nvPr>
        </p:nvSpPr>
        <p:spPr/>
        <p:txBody>
          <a:bodyPr>
            <a:normAutofit/>
          </a:bodyPr>
          <a:lstStyle/>
          <a:p>
            <a:r>
              <a:rPr lang="en-US" dirty="0" smtClean="0"/>
              <a:t>Core </a:t>
            </a:r>
            <a:r>
              <a:rPr lang="en-US" dirty="0"/>
              <a:t>operating systems date back to the early </a:t>
            </a:r>
            <a:r>
              <a:rPr lang="en-US" dirty="0" smtClean="0"/>
              <a:t>1990s.</a:t>
            </a:r>
          </a:p>
          <a:p>
            <a:r>
              <a:rPr lang="en-US" dirty="0" smtClean="0"/>
              <a:t>Separate </a:t>
            </a:r>
            <a:r>
              <a:rPr lang="en-US" dirty="0"/>
              <a:t>insurance and retirement systems don’t share data and pose a technology risk</a:t>
            </a:r>
            <a:r>
              <a:rPr lang="en-US" dirty="0" smtClean="0"/>
              <a:t>.</a:t>
            </a:r>
            <a:endParaRPr lang="en-US" dirty="0"/>
          </a:p>
          <a:p>
            <a:r>
              <a:rPr lang="en-US" dirty="0"/>
              <a:t>PEBA recently launched a multi-year project to replace our aging </a:t>
            </a:r>
            <a:r>
              <a:rPr lang="en-US" dirty="0" smtClean="0"/>
              <a:t>systems.</a:t>
            </a:r>
          </a:p>
          <a:p>
            <a:r>
              <a:rPr lang="en-US" dirty="0" smtClean="0"/>
              <a:t>One component </a:t>
            </a:r>
            <a:r>
              <a:rPr lang="en-US" dirty="0"/>
              <a:t>of the new system will be a redesign of the employer reporting </a:t>
            </a:r>
            <a:r>
              <a:rPr lang="en-US" dirty="0" smtClean="0"/>
              <a:t>process.</a:t>
            </a:r>
          </a:p>
          <a:p>
            <a:r>
              <a:rPr lang="en-US" dirty="0" smtClean="0"/>
              <a:t>Stay up-to-date on </a:t>
            </a:r>
            <a:r>
              <a:rPr lang="en-US" dirty="0"/>
              <a:t>the progress </a:t>
            </a:r>
            <a:r>
              <a:rPr lang="en-US" dirty="0" smtClean="0"/>
              <a:t>at </a:t>
            </a:r>
            <a:r>
              <a:rPr lang="en-US" dirty="0" smtClean="0">
                <a:hlinkClick r:id="rId2"/>
              </a:rPr>
              <a:t>www.peba.sc.gov/pebaconnect.html</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51</a:t>
            </a:fld>
            <a:endParaRPr lang="en-US" dirty="0"/>
          </a:p>
        </p:txBody>
      </p:sp>
    </p:spTree>
    <p:extLst>
      <p:ext uri="{BB962C8B-B14F-4D97-AF65-F5344CB8AC3E}">
        <p14:creationId xmlns:p14="http://schemas.microsoft.com/office/powerpoint/2010/main" val="537311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024367-D536-4F59-B2ED-0E7825EDA9AF}" type="slidenum">
              <a:rPr lang="en-US" smtClean="0"/>
              <a:pPr/>
              <a:t>52</a:t>
            </a:fld>
            <a:endParaRPr lang="en-US" dirty="0"/>
          </a:p>
        </p:txBody>
      </p:sp>
    </p:spTree>
    <p:extLst>
      <p:ext uri="{BB962C8B-B14F-4D97-AF65-F5344CB8AC3E}">
        <p14:creationId xmlns:p14="http://schemas.microsoft.com/office/powerpoint/2010/main" val="2750289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53</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2017 average monthly </a:t>
            </a:r>
            <a:br>
              <a:rPr lang="en-US" smtClean="0"/>
            </a:br>
            <a:r>
              <a:rPr lang="en-US" smtClean="0"/>
              <a:t>total premiums</a:t>
            </a:r>
            <a:endParaRPr lang="en-US" dirty="0"/>
          </a:p>
        </p:txBody>
      </p:sp>
      <p:graphicFrame>
        <p:nvGraphicFramePr>
          <p:cNvPr id="9" name="Content Placeholder 9"/>
          <p:cNvGraphicFramePr>
            <a:graphicFrameLocks noGrp="1"/>
          </p:cNvGraphicFramePr>
          <p:nvPr>
            <p:ph idx="1"/>
            <p:extLst>
              <p:ext uri="{D42A27DB-BD31-4B8C-83A1-F6EECF244321}">
                <p14:modId xmlns:p14="http://schemas.microsoft.com/office/powerpoint/2010/main" val="1110665320"/>
              </p:ext>
            </p:extLst>
          </p:nvPr>
        </p:nvGraphicFramePr>
        <p:xfrm>
          <a:off x="457200" y="2329783"/>
          <a:ext cx="5343252" cy="2560320"/>
        </p:xfrm>
        <a:graphic>
          <a:graphicData uri="http://schemas.openxmlformats.org/drawingml/2006/table">
            <a:tbl>
              <a:tblPr firstRow="1" bandRow="1">
                <a:tableStyleId>{7E9639D4-E3E2-4D34-9284-5A2195B3D0D7}</a:tableStyleId>
              </a:tblPr>
              <a:tblGrid>
                <a:gridCol w="3747510"/>
                <a:gridCol w="766121"/>
                <a:gridCol w="829621"/>
              </a:tblGrid>
              <a:tr h="365760">
                <a:tc>
                  <a:txBody>
                    <a:bodyPr/>
                    <a:lstStyle/>
                    <a:p>
                      <a:pPr algn="ct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solidFill>
                            <a:schemeClr val="bg1"/>
                          </a:solidFill>
                        </a:rPr>
                        <a:t>Single</a:t>
                      </a:r>
                      <a:endParaRPr lang="en-US" sz="1600" dirty="0">
                        <a:solidFill>
                          <a:schemeClr val="bg1"/>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solidFill>
                            <a:schemeClr val="bg1"/>
                          </a:solidFill>
                        </a:rPr>
                        <a:t>Family</a:t>
                      </a:r>
                      <a:endParaRPr lang="en-US" sz="1600" baseline="30000" dirty="0">
                        <a:solidFill>
                          <a:schemeClr val="bg1"/>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65760">
                <a:tc>
                  <a:txBody>
                    <a:bodyPr/>
                    <a:lstStyle/>
                    <a:p>
                      <a:r>
                        <a:rPr lang="en-US" sz="1600" dirty="0" smtClean="0">
                          <a:solidFill>
                            <a:schemeClr val="tx2"/>
                          </a:solidFill>
                        </a:rPr>
                        <a:t>State Health Plan</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$461</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$1,207</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Large public and private sector employers</a:t>
                      </a:r>
                      <a:r>
                        <a:rPr lang="en-US" sz="1600" baseline="30000" dirty="0" smtClean="0">
                          <a:solidFill>
                            <a:schemeClr val="tx2"/>
                          </a:solidFill>
                        </a:rPr>
                        <a:t>1</a:t>
                      </a:r>
                      <a:endParaRPr lang="en-US" sz="1600" baseline="300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$583</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$1,646</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Public</a:t>
                      </a:r>
                      <a:r>
                        <a:rPr lang="en-US" sz="1600" baseline="0" dirty="0" smtClean="0">
                          <a:solidFill>
                            <a:schemeClr val="tx2"/>
                          </a:solidFill>
                        </a:rPr>
                        <a:t> and private sector in South</a:t>
                      </a:r>
                      <a:r>
                        <a:rPr lang="en-US" sz="1600" baseline="30000" dirty="0" smtClean="0">
                          <a:solidFill>
                            <a:schemeClr val="tx2"/>
                          </a:solidFill>
                        </a:rPr>
                        <a:t>2</a:t>
                      </a:r>
                      <a:endParaRPr lang="en-US" sz="1600" baseline="300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$541</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$1,502</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Public</a:t>
                      </a:r>
                      <a:r>
                        <a:rPr lang="en-US" sz="1600" baseline="0" dirty="0" smtClean="0">
                          <a:solidFill>
                            <a:schemeClr val="tx2"/>
                          </a:solidFill>
                        </a:rPr>
                        <a:t> employers</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$594</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$1,519</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Private</a:t>
                      </a:r>
                      <a:r>
                        <a:rPr lang="en-US" sz="1600" baseline="0" dirty="0" smtClean="0">
                          <a:solidFill>
                            <a:schemeClr val="tx2"/>
                          </a:solidFill>
                        </a:rPr>
                        <a:t> – manufacturing</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$575</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strike="noStrike" baseline="0" dirty="0" smtClean="0">
                          <a:solidFill>
                            <a:schemeClr val="tx2"/>
                          </a:solidFill>
                        </a:rPr>
                        <a:t>$1,667</a:t>
                      </a:r>
                      <a:endParaRPr lang="en-US" sz="1600" strike="noStrike" baseline="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Private – financial services</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$579</a:t>
                      </a:r>
                      <a:endParaRPr lang="en-US" sz="160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strike="noStrike" baseline="0" dirty="0" smtClean="0">
                          <a:solidFill>
                            <a:schemeClr val="tx2"/>
                          </a:solidFill>
                        </a:rPr>
                        <a:t>$1,656</a:t>
                      </a:r>
                      <a:endParaRPr lang="en-US" sz="1600" strike="noStrike" baseline="0" dirty="0">
                        <a:solidFill>
                          <a:schemeClr val="tx2"/>
                        </a:solidFill>
                      </a:endParaRPr>
                    </a:p>
                  </a:txBody>
                  <a:tcPr marL="108423" marR="1084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3395596C-1CB0-4EC9-B671-0D5B7B6C3633}" type="slidenum">
              <a:rPr lang="en-US" smtClean="0"/>
              <a:pPr/>
              <a:t>6</a:t>
            </a:fld>
            <a:endParaRPr lang="en-US" dirty="0"/>
          </a:p>
        </p:txBody>
      </p:sp>
      <p:sp>
        <p:nvSpPr>
          <p:cNvPr id="5" name="TextBox 4"/>
          <p:cNvSpPr txBox="1"/>
          <p:nvPr/>
        </p:nvSpPr>
        <p:spPr>
          <a:xfrm>
            <a:off x="457200" y="6510877"/>
            <a:ext cx="7772400" cy="223138"/>
          </a:xfrm>
          <a:prstGeom prst="rect">
            <a:avLst/>
          </a:prstGeom>
          <a:noFill/>
        </p:spPr>
        <p:txBody>
          <a:bodyPr wrap="square" rtlCol="0">
            <a:spAutoFit/>
          </a:bodyPr>
          <a:lstStyle/>
          <a:p>
            <a:r>
              <a:rPr lang="en-US" sz="850" dirty="0" smtClean="0">
                <a:solidFill>
                  <a:schemeClr val="bg1"/>
                </a:solidFill>
              </a:rPr>
              <a:t>Data from the Kaiser Family Foundation Employer Health Benefits 2017 Annual Survey</a:t>
            </a:r>
            <a:endParaRPr lang="en-US" sz="850" dirty="0">
              <a:solidFill>
                <a:schemeClr val="bg1"/>
              </a:solidFill>
            </a:endParaRPr>
          </a:p>
        </p:txBody>
      </p:sp>
      <p:sp>
        <p:nvSpPr>
          <p:cNvPr id="8" name="TextBox 7"/>
          <p:cNvSpPr txBox="1"/>
          <p:nvPr/>
        </p:nvSpPr>
        <p:spPr>
          <a:xfrm>
            <a:off x="457200" y="4890103"/>
            <a:ext cx="8382000" cy="484748"/>
          </a:xfrm>
          <a:prstGeom prst="rect">
            <a:avLst/>
          </a:prstGeom>
          <a:noFill/>
        </p:spPr>
        <p:txBody>
          <a:bodyPr wrap="square" rtlCol="0">
            <a:spAutoFit/>
          </a:bodyPr>
          <a:lstStyle/>
          <a:p>
            <a:r>
              <a:rPr lang="en-US" sz="850" baseline="30000" dirty="0">
                <a:solidFill>
                  <a:schemeClr val="tx2"/>
                </a:solidFill>
              </a:rPr>
              <a:t>1</a:t>
            </a:r>
            <a:r>
              <a:rPr lang="en-US" sz="850" dirty="0">
                <a:solidFill>
                  <a:schemeClr val="tx2"/>
                </a:solidFill>
              </a:rPr>
              <a:t>Lg. Public and Private Sector Employers: ≥ 200 employees in public and private sectors</a:t>
            </a:r>
          </a:p>
          <a:p>
            <a:r>
              <a:rPr lang="en-US" sz="850" baseline="30000" dirty="0">
                <a:solidFill>
                  <a:schemeClr val="tx2"/>
                </a:solidFill>
              </a:rPr>
              <a:t>2</a:t>
            </a:r>
            <a:r>
              <a:rPr lang="en-US" sz="850" dirty="0">
                <a:solidFill>
                  <a:schemeClr val="tx2"/>
                </a:solidFill>
              </a:rPr>
              <a:t>Public &amp; Private Sector Employers in </a:t>
            </a:r>
            <a:r>
              <a:rPr lang="en-US" sz="850" dirty="0" smtClean="0">
                <a:solidFill>
                  <a:schemeClr val="tx2"/>
                </a:solidFill>
              </a:rPr>
              <a:t>South includes </a:t>
            </a:r>
            <a:r>
              <a:rPr lang="en-US" sz="850" dirty="0">
                <a:solidFill>
                  <a:schemeClr val="tx2"/>
                </a:solidFill>
              </a:rPr>
              <a:t>Alabama, Arkansas, Delaware, District of Columbia, Florida, Georgia, Kentucky, Louisiana, Maryland, Mississippi, North Carolina, Oklahoma, South Carolina, Tennessee, Texas, Virginia and West Virginia</a:t>
            </a:r>
          </a:p>
        </p:txBody>
      </p:sp>
      <p:sp>
        <p:nvSpPr>
          <p:cNvPr id="10" name="Title 6"/>
          <p:cNvSpPr txBox="1">
            <a:spLocks/>
          </p:cNvSpPr>
          <p:nvPr/>
        </p:nvSpPr>
        <p:spPr>
          <a:xfrm>
            <a:off x="457200" y="1947863"/>
            <a:ext cx="6630645" cy="381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1600" dirty="0" smtClean="0">
                <a:solidFill>
                  <a:schemeClr val="tx2"/>
                </a:solidFill>
                <a:latin typeface="+mn-lt"/>
              </a:rPr>
              <a:t>Totals include employee and employer contributions</a:t>
            </a:r>
            <a:endParaRPr lang="en-US" sz="1600" dirty="0">
              <a:solidFill>
                <a:schemeClr val="tx2"/>
              </a:solidFill>
              <a:latin typeface="+mn-lt"/>
            </a:endParaRPr>
          </a:p>
        </p:txBody>
      </p:sp>
    </p:spTree>
    <p:extLst>
      <p:ext uri="{BB962C8B-B14F-4D97-AF65-F5344CB8AC3E}">
        <p14:creationId xmlns:p14="http://schemas.microsoft.com/office/powerpoint/2010/main" val="97789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2017 average annual deductible</a:t>
            </a:r>
            <a:endParaRPr lang="en-US" dirty="0"/>
          </a:p>
        </p:txBody>
      </p:sp>
      <p:graphicFrame>
        <p:nvGraphicFramePr>
          <p:cNvPr id="4" name="Content Placeholder 3"/>
          <p:cNvGraphicFramePr>
            <a:graphicFrameLocks noGrp="1"/>
          </p:cNvGraphicFramePr>
          <p:nvPr>
            <p:ph idx="1"/>
            <p:extLst/>
          </p:nvPr>
        </p:nvGraphicFramePr>
        <p:xfrm>
          <a:off x="457200" y="1947863"/>
          <a:ext cx="4948055" cy="1463040"/>
        </p:xfrm>
        <a:graphic>
          <a:graphicData uri="http://schemas.openxmlformats.org/drawingml/2006/table">
            <a:tbl>
              <a:tblPr firstRow="1" bandRow="1">
                <a:tableStyleId>{7E9639D4-E3E2-4D34-9284-5A2195B3D0D7}</a:tableStyleId>
              </a:tblPr>
              <a:tblGrid>
                <a:gridCol w="3998091"/>
                <a:gridCol w="949964"/>
              </a:tblGrid>
              <a:tr h="365760">
                <a:tc>
                  <a:txBody>
                    <a:bodyPr/>
                    <a:lstStyle/>
                    <a:p>
                      <a:pPr algn="ctr"/>
                      <a:endParaRPr lang="en-US" sz="1600" dirty="0"/>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t>Amount</a:t>
                      </a:r>
                      <a:endParaRPr lang="en-US" sz="1600" dirty="0"/>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65760">
                <a:tc>
                  <a:txBody>
                    <a:bodyPr/>
                    <a:lstStyle/>
                    <a:p>
                      <a:r>
                        <a:rPr lang="en-US" sz="1600" dirty="0" smtClean="0">
                          <a:solidFill>
                            <a:schemeClr val="tx2"/>
                          </a:solidFill>
                        </a:rPr>
                        <a:t>State Health Plan</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$445</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baseline="0" dirty="0" smtClean="0">
                          <a:solidFill>
                            <a:schemeClr val="tx2"/>
                          </a:solidFill>
                        </a:rPr>
                        <a:t>Large public and private sector employers</a:t>
                      </a:r>
                      <a:r>
                        <a:rPr lang="en-US" sz="1600" baseline="30000" dirty="0" smtClean="0">
                          <a:solidFill>
                            <a:schemeClr val="tx2"/>
                          </a:solidFill>
                        </a:rPr>
                        <a:t>1</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$856</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baseline="0" dirty="0" smtClean="0">
                          <a:solidFill>
                            <a:schemeClr val="tx2"/>
                          </a:solidFill>
                        </a:rPr>
                        <a:t>Public and private sector employers in South</a:t>
                      </a:r>
                      <a:r>
                        <a:rPr lang="en-US" sz="1600" baseline="30000" dirty="0" smtClean="0">
                          <a:solidFill>
                            <a:schemeClr val="tx2"/>
                          </a:solidFill>
                        </a:rPr>
                        <a:t>2</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$1,149</a:t>
                      </a:r>
                      <a:endParaRPr lang="en-US" sz="1600" dirty="0">
                        <a:solidFill>
                          <a:schemeClr val="tx2"/>
                        </a:solidFill>
                      </a:endParaRPr>
                    </a:p>
                  </a:txBody>
                  <a:tcPr marL="109222" marR="109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3395596C-1CB0-4EC9-B671-0D5B7B6C3633}" type="slidenum">
              <a:rPr lang="en-US" smtClean="0"/>
              <a:pPr/>
              <a:t>7</a:t>
            </a:fld>
            <a:endParaRPr lang="en-US" dirty="0"/>
          </a:p>
        </p:txBody>
      </p:sp>
      <p:sp>
        <p:nvSpPr>
          <p:cNvPr id="9" name="TextBox 8"/>
          <p:cNvSpPr txBox="1"/>
          <p:nvPr/>
        </p:nvSpPr>
        <p:spPr>
          <a:xfrm>
            <a:off x="457200" y="3410903"/>
            <a:ext cx="8382000" cy="484748"/>
          </a:xfrm>
          <a:prstGeom prst="rect">
            <a:avLst/>
          </a:prstGeom>
          <a:noFill/>
        </p:spPr>
        <p:txBody>
          <a:bodyPr wrap="square" rtlCol="0">
            <a:spAutoFit/>
          </a:bodyPr>
          <a:lstStyle/>
          <a:p>
            <a:r>
              <a:rPr lang="en-US" sz="850" baseline="30000" dirty="0">
                <a:solidFill>
                  <a:schemeClr val="tx2"/>
                </a:solidFill>
              </a:rPr>
              <a:t>1</a:t>
            </a:r>
            <a:r>
              <a:rPr lang="en-US" sz="850" dirty="0">
                <a:solidFill>
                  <a:schemeClr val="tx2"/>
                </a:solidFill>
              </a:rPr>
              <a:t>Lg. Public and Private Sector Employers: ≥ 200 employees in public and private sectors</a:t>
            </a:r>
          </a:p>
          <a:p>
            <a:r>
              <a:rPr lang="en-US" sz="850" baseline="30000" dirty="0">
                <a:solidFill>
                  <a:schemeClr val="tx2"/>
                </a:solidFill>
              </a:rPr>
              <a:t>2</a:t>
            </a:r>
            <a:r>
              <a:rPr lang="en-US" sz="850" dirty="0">
                <a:solidFill>
                  <a:schemeClr val="tx2"/>
                </a:solidFill>
              </a:rPr>
              <a:t>Public &amp; Private Sector Employers in </a:t>
            </a:r>
            <a:r>
              <a:rPr lang="en-US" sz="850" dirty="0" smtClean="0">
                <a:solidFill>
                  <a:schemeClr val="tx2"/>
                </a:solidFill>
              </a:rPr>
              <a:t>South includes </a:t>
            </a:r>
            <a:r>
              <a:rPr lang="en-US" sz="850" dirty="0">
                <a:solidFill>
                  <a:schemeClr val="tx2"/>
                </a:solidFill>
              </a:rPr>
              <a:t>Alabama, Arkansas, Delaware, District of Columbia, Florida, Georgia, Kentucky, Louisiana, Maryland, Mississippi, North Carolina, Oklahoma, South Carolina, Tennessee, Texas, Virginia and West Virginia</a:t>
            </a:r>
          </a:p>
        </p:txBody>
      </p:sp>
      <p:sp>
        <p:nvSpPr>
          <p:cNvPr id="8" name="TextBox 7"/>
          <p:cNvSpPr txBox="1"/>
          <p:nvPr/>
        </p:nvSpPr>
        <p:spPr>
          <a:xfrm>
            <a:off x="457200" y="6510877"/>
            <a:ext cx="7772400" cy="223138"/>
          </a:xfrm>
          <a:prstGeom prst="rect">
            <a:avLst/>
          </a:prstGeom>
          <a:noFill/>
        </p:spPr>
        <p:txBody>
          <a:bodyPr wrap="square" rtlCol="0">
            <a:spAutoFit/>
          </a:bodyPr>
          <a:lstStyle/>
          <a:p>
            <a:r>
              <a:rPr lang="en-US" sz="850" dirty="0" smtClean="0">
                <a:solidFill>
                  <a:schemeClr val="bg1"/>
                </a:solidFill>
              </a:rPr>
              <a:t>Data from the Kaiser Family Foundation Employer Health Benefits 2017 Annual Survey</a:t>
            </a:r>
            <a:endParaRPr lang="en-US" sz="850" dirty="0">
              <a:solidFill>
                <a:schemeClr val="bg1"/>
              </a:solidFill>
            </a:endParaRPr>
          </a:p>
        </p:txBody>
      </p:sp>
    </p:spTree>
    <p:extLst>
      <p:ext uri="{BB962C8B-B14F-4D97-AF65-F5344CB8AC3E}">
        <p14:creationId xmlns:p14="http://schemas.microsoft.com/office/powerpoint/2010/main" val="112078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t>2018 composite monthly premiums</a:t>
            </a:r>
            <a:r>
              <a:rPr lang="en-US" baseline="30000" dirty="0" smtClean="0"/>
              <a:t>1</a:t>
            </a:r>
            <a:endParaRPr lang="en-US" sz="4000" baseline="30000" dirty="0"/>
          </a:p>
        </p:txBody>
      </p:sp>
      <p:sp>
        <p:nvSpPr>
          <p:cNvPr id="2" name="Slide Number Placeholder 1"/>
          <p:cNvSpPr>
            <a:spLocks noGrp="1"/>
          </p:cNvSpPr>
          <p:nvPr>
            <p:ph type="sldNum" sz="quarter" idx="12"/>
          </p:nvPr>
        </p:nvSpPr>
        <p:spPr/>
        <p:txBody>
          <a:bodyPr/>
          <a:lstStyle/>
          <a:p>
            <a:fld id="{3395596C-1CB0-4EC9-B671-0D5B7B6C3633}" type="slidenum">
              <a:rPr lang="en-US" smtClean="0"/>
              <a:pPr/>
              <a:t>8</a:t>
            </a:fld>
            <a:endParaRPr lang="en-US" dirty="0"/>
          </a:p>
        </p:txBody>
      </p:sp>
      <p:sp>
        <p:nvSpPr>
          <p:cNvPr id="10" name="Title 6"/>
          <p:cNvSpPr txBox="1">
            <a:spLocks/>
          </p:cNvSpPr>
          <p:nvPr/>
        </p:nvSpPr>
        <p:spPr>
          <a:xfrm>
            <a:off x="457200" y="1948726"/>
            <a:ext cx="5791200" cy="3819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1600" dirty="0">
                <a:solidFill>
                  <a:schemeClr val="tx2"/>
                </a:solidFill>
                <a:latin typeface="+mn-lt"/>
              </a:rPr>
              <a:t>Compared to </a:t>
            </a:r>
            <a:r>
              <a:rPr lang="en-US" sz="1600" dirty="0" smtClean="0">
                <a:solidFill>
                  <a:schemeClr val="tx2"/>
                </a:solidFill>
                <a:latin typeface="+mn-lt"/>
              </a:rPr>
              <a:t>other state employee health plans</a:t>
            </a:r>
            <a:endParaRPr lang="en-US" sz="1600" dirty="0">
              <a:solidFill>
                <a:schemeClr val="tx2"/>
              </a:solidFill>
              <a:latin typeface="+mn-lt"/>
            </a:endParaRPr>
          </a:p>
        </p:txBody>
      </p:sp>
      <p:graphicFrame>
        <p:nvGraphicFramePr>
          <p:cNvPr id="9" name="Content Placeholder 3"/>
          <p:cNvGraphicFramePr>
            <a:graphicFrameLocks/>
          </p:cNvGraphicFramePr>
          <p:nvPr>
            <p:extLst>
              <p:ext uri="{D42A27DB-BD31-4B8C-83A1-F6EECF244321}">
                <p14:modId xmlns:p14="http://schemas.microsoft.com/office/powerpoint/2010/main" val="3817275357"/>
              </p:ext>
            </p:extLst>
          </p:nvPr>
        </p:nvGraphicFramePr>
        <p:xfrm>
          <a:off x="457200" y="2330646"/>
          <a:ext cx="4934338" cy="1463040"/>
        </p:xfrm>
        <a:graphic>
          <a:graphicData uri="http://schemas.openxmlformats.org/drawingml/2006/table">
            <a:tbl>
              <a:tblPr firstRow="1" bandRow="1">
                <a:tableStyleId>{7E9639D4-E3E2-4D34-9284-5A2195B3D0D7}</a:tableStyleId>
              </a:tblPr>
              <a:tblGrid>
                <a:gridCol w="1679766"/>
                <a:gridCol w="1065276"/>
                <a:gridCol w="1093851"/>
                <a:gridCol w="1095445"/>
              </a:tblGrid>
              <a:tr h="365760">
                <a:tc>
                  <a:txBody>
                    <a:bodyPr/>
                    <a:lstStyle/>
                    <a:p>
                      <a:pPr algn="ctr"/>
                      <a:endParaRPr lang="en-US" sz="1600" dirty="0"/>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t>Employer</a:t>
                      </a:r>
                      <a:endParaRPr lang="en-US" sz="1600" dirty="0"/>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t>Employee</a:t>
                      </a:r>
                      <a:endParaRPr lang="en-US" sz="1600" dirty="0"/>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smtClean="0"/>
                        <a:t>Total</a:t>
                      </a:r>
                      <a:endParaRPr lang="en-US" sz="1600" dirty="0"/>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65760">
                <a:tc>
                  <a:txBody>
                    <a:bodyPr/>
                    <a:lstStyle/>
                    <a:p>
                      <a:r>
                        <a:rPr lang="en-US" sz="1600" dirty="0" smtClean="0">
                          <a:solidFill>
                            <a:schemeClr val="tx2"/>
                          </a:solidFill>
                        </a:rPr>
                        <a:t>State Health Plan</a:t>
                      </a:r>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$533.25</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$159.71</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$692.96</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South</a:t>
                      </a:r>
                      <a:r>
                        <a:rPr lang="en-US" sz="1600" baseline="30000" dirty="0" smtClean="0">
                          <a:solidFill>
                            <a:schemeClr val="tx2"/>
                          </a:solidFill>
                        </a:rPr>
                        <a:t>2</a:t>
                      </a:r>
                      <a:endParaRPr lang="en-US" sz="1600" baseline="30000" dirty="0">
                        <a:solidFill>
                          <a:schemeClr val="tx2"/>
                        </a:solidFill>
                      </a:endParaRPr>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$726.00</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$186.19</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$912.19</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dirty="0" smtClean="0">
                          <a:solidFill>
                            <a:schemeClr val="tx2"/>
                          </a:solidFill>
                        </a:rPr>
                        <a:t>United States</a:t>
                      </a:r>
                      <a:endParaRPr lang="en-US" sz="1600" baseline="30000" dirty="0">
                        <a:solidFill>
                          <a:schemeClr val="tx2"/>
                        </a:solidFill>
                      </a:endParaRPr>
                    </a:p>
                  </a:txBody>
                  <a:tcPr marL="109728" marR="109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$890.87</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$181.02</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2"/>
                          </a:solidFill>
                        </a:rPr>
                        <a:t>$1,072.89</a:t>
                      </a:r>
                      <a:endParaRPr lang="en-US" sz="1600" dirty="0">
                        <a:solidFill>
                          <a:schemeClr val="tx2"/>
                        </a:solidFill>
                      </a:endParaRPr>
                    </a:p>
                  </a:txBody>
                  <a:tcPr marL="101635" marR="101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457200" y="3793686"/>
            <a:ext cx="8382000" cy="353943"/>
          </a:xfrm>
          <a:prstGeom prst="rect">
            <a:avLst/>
          </a:prstGeom>
          <a:noFill/>
        </p:spPr>
        <p:txBody>
          <a:bodyPr wrap="square" rtlCol="0">
            <a:spAutoFit/>
          </a:bodyPr>
          <a:lstStyle/>
          <a:p>
            <a:r>
              <a:rPr lang="en-US" sz="850" baseline="30000" dirty="0">
                <a:solidFill>
                  <a:prstClr val="black"/>
                </a:solidFill>
              </a:rPr>
              <a:t>1</a:t>
            </a:r>
            <a:r>
              <a:rPr lang="en-US" sz="850" dirty="0">
                <a:solidFill>
                  <a:prstClr val="black"/>
                </a:solidFill>
              </a:rPr>
              <a:t>Composite </a:t>
            </a:r>
            <a:r>
              <a:rPr lang="en-US" sz="850" dirty="0" smtClean="0">
                <a:solidFill>
                  <a:prstClr val="black"/>
                </a:solidFill>
              </a:rPr>
              <a:t>monthly premiums</a:t>
            </a:r>
            <a:r>
              <a:rPr lang="en-US" sz="850" dirty="0">
                <a:solidFill>
                  <a:prstClr val="black"/>
                </a:solidFill>
              </a:rPr>
              <a:t>: Weighted average of all PEBA health subscribers enrolled in each coverage </a:t>
            </a:r>
            <a:r>
              <a:rPr lang="en-US" sz="850" dirty="0" smtClean="0">
                <a:solidFill>
                  <a:prstClr val="black"/>
                </a:solidFill>
              </a:rPr>
              <a:t>level</a:t>
            </a:r>
          </a:p>
          <a:p>
            <a:r>
              <a:rPr lang="en-US" sz="850" baseline="30000" dirty="0" smtClean="0">
                <a:solidFill>
                  <a:prstClr val="black"/>
                </a:solidFill>
              </a:rPr>
              <a:t>2</a:t>
            </a:r>
            <a:r>
              <a:rPr lang="en-US" sz="850" dirty="0" smtClean="0">
                <a:solidFill>
                  <a:prstClr val="black"/>
                </a:solidFill>
              </a:rPr>
              <a:t>South includes </a:t>
            </a:r>
            <a:r>
              <a:rPr lang="en-US" sz="850" dirty="0">
                <a:solidFill>
                  <a:prstClr val="black"/>
                </a:solidFill>
              </a:rPr>
              <a:t>Alabama, Arkansas, </a:t>
            </a:r>
            <a:r>
              <a:rPr lang="en-US" sz="850" dirty="0" smtClean="0">
                <a:solidFill>
                  <a:prstClr val="black"/>
                </a:solidFill>
              </a:rPr>
              <a:t>Florida, Georgia</a:t>
            </a:r>
            <a:r>
              <a:rPr lang="en-US" sz="850" dirty="0">
                <a:solidFill>
                  <a:prstClr val="black"/>
                </a:solidFill>
              </a:rPr>
              <a:t>, Kentucky, Louisiana, Mississippi, North Carolina, Oklahoma, South Carolina, Tennessee, Texas, Virginia and West </a:t>
            </a:r>
            <a:r>
              <a:rPr lang="en-US" sz="850" dirty="0" smtClean="0">
                <a:solidFill>
                  <a:prstClr val="black"/>
                </a:solidFill>
              </a:rPr>
              <a:t>Virginia</a:t>
            </a:r>
          </a:p>
        </p:txBody>
      </p:sp>
      <p:sp>
        <p:nvSpPr>
          <p:cNvPr id="12" name="TextBox 11"/>
          <p:cNvSpPr txBox="1"/>
          <p:nvPr/>
        </p:nvSpPr>
        <p:spPr>
          <a:xfrm>
            <a:off x="457200" y="6510877"/>
            <a:ext cx="7772400" cy="223138"/>
          </a:xfrm>
          <a:prstGeom prst="rect">
            <a:avLst/>
          </a:prstGeom>
          <a:noFill/>
        </p:spPr>
        <p:txBody>
          <a:bodyPr wrap="square" rtlCol="0">
            <a:spAutoFit/>
          </a:bodyPr>
          <a:lstStyle/>
          <a:p>
            <a:r>
              <a:rPr lang="en-US" sz="850" dirty="0" smtClean="0">
                <a:solidFill>
                  <a:prstClr val="white"/>
                </a:solidFill>
              </a:rPr>
              <a:t>Data from the 2018 PEBA 50-State Survey of State Employee Health Plans</a:t>
            </a:r>
            <a:endParaRPr lang="en-US" sz="850" dirty="0">
              <a:solidFill>
                <a:prstClr val="white"/>
              </a:solidFill>
            </a:endParaRPr>
          </a:p>
        </p:txBody>
      </p:sp>
    </p:spTree>
    <p:extLst>
      <p:ext uri="{BB962C8B-B14F-4D97-AF65-F5344CB8AC3E}">
        <p14:creationId xmlns:p14="http://schemas.microsoft.com/office/powerpoint/2010/main" val="345797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Health Plan budget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spTree>
    <p:extLst>
      <p:ext uri="{BB962C8B-B14F-4D97-AF65-F5344CB8AC3E}">
        <p14:creationId xmlns:p14="http://schemas.microsoft.com/office/powerpoint/2010/main" val="3137785272"/>
      </p:ext>
    </p:extLst>
  </p:cSld>
  <p:clrMapOvr>
    <a:masterClrMapping/>
  </p:clrMapOvr>
</p:sld>
</file>

<file path=ppt/theme/theme1.xml><?xml version="1.0" encoding="utf-8"?>
<a:theme xmlns:a="http://schemas.openxmlformats.org/drawingml/2006/main" name="Office Theme">
  <a:themeElements>
    <a:clrScheme name="PEBA">
      <a:dk1>
        <a:srgbClr val="1260A7"/>
      </a:dk1>
      <a:lt1>
        <a:srgbClr val="FFFFFF"/>
      </a:lt1>
      <a:dk2>
        <a:srgbClr val="000000"/>
      </a:dk2>
      <a:lt2>
        <a:srgbClr val="B2B2B2"/>
      </a:lt2>
      <a:accent1>
        <a:srgbClr val="A50000"/>
      </a:accent1>
      <a:accent2>
        <a:srgbClr val="063A68"/>
      </a:accent2>
      <a:accent3>
        <a:srgbClr val="A0B810"/>
      </a:accent3>
      <a:accent4>
        <a:srgbClr val="0087B0"/>
      </a:accent4>
      <a:accent5>
        <a:srgbClr val="FFD543"/>
      </a:accent5>
      <a:accent6>
        <a:srgbClr val="B1A194"/>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873DB7A-2E41-40EF-BD8C-A86EA3AF2DCA}" vid="{5D293046-BA29-4D70-96C6-97BF167708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3367</TotalTime>
  <Words>2690</Words>
  <Application>Microsoft Office PowerPoint</Application>
  <PresentationFormat>On-screen Show (4:3)</PresentationFormat>
  <Paragraphs>495</Paragraphs>
  <Slides>53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Century Gothic</vt:lpstr>
      <vt:lpstr>Times New Roman</vt:lpstr>
      <vt:lpstr>Office Theme</vt:lpstr>
      <vt:lpstr>Updates from PEBA</vt:lpstr>
      <vt:lpstr>State Health Plan benchmarks</vt:lpstr>
      <vt:lpstr>State Health Plan</vt:lpstr>
      <vt:lpstr>State Health Plan enrollment as of March 2018</vt:lpstr>
      <vt:lpstr>State Health Plan versus national trends</vt:lpstr>
      <vt:lpstr>2017 average monthly  total premiums</vt:lpstr>
      <vt:lpstr>2017 average annual deductible</vt:lpstr>
      <vt:lpstr>2018 composite monthly premiums1</vt:lpstr>
      <vt:lpstr>State Health Plan budget</vt:lpstr>
      <vt:lpstr>House Ways and Means  FY 2019 budget released</vt:lpstr>
      <vt:lpstr>House Ways and Means  FY 2019 budget released</vt:lpstr>
      <vt:lpstr>Projected permissible changes in patient liability</vt:lpstr>
      <vt:lpstr>PEBA Perks</vt:lpstr>
      <vt:lpstr>PEBA Perks</vt:lpstr>
      <vt:lpstr>PEBA Perks</vt:lpstr>
      <vt:lpstr>Preventive screenings</vt:lpstr>
      <vt:lpstr>Flu vaccine</vt:lpstr>
      <vt:lpstr>Adult vaccinations</vt:lpstr>
      <vt:lpstr>Well child benefits</vt:lpstr>
      <vt:lpstr>Colorectal cancer screening</vt:lpstr>
      <vt:lpstr>Cervical cancer screening</vt:lpstr>
      <vt:lpstr>No-Pay Copay</vt:lpstr>
      <vt:lpstr>Mammography</vt:lpstr>
      <vt:lpstr>Diabetes education</vt:lpstr>
      <vt:lpstr>Tobacco cessation</vt:lpstr>
      <vt:lpstr>Breast pumps</vt:lpstr>
      <vt:lpstr>Health and wellness benefits</vt:lpstr>
      <vt:lpstr>Patient-centered medical home (PCMH)</vt:lpstr>
      <vt:lpstr>Blue CareOnDemand</vt:lpstr>
      <vt:lpstr>Health issues appropriate for a video visit</vt:lpstr>
      <vt:lpstr>Rally</vt:lpstr>
      <vt:lpstr>Health coaching</vt:lpstr>
      <vt:lpstr>Online tools and resources</vt:lpstr>
      <vt:lpstr>Member messaging</vt:lpstr>
      <vt:lpstr>My Health Toolkit</vt:lpstr>
      <vt:lpstr>Manage your medicine with taps, not trips.</vt:lpstr>
      <vt:lpstr>Retirement Systems</vt:lpstr>
      <vt:lpstr>Roles in managing the Systems</vt:lpstr>
      <vt:lpstr>Profile of the Systems</vt:lpstr>
      <vt:lpstr>Total membership as of July 1, 2017</vt:lpstr>
      <vt:lpstr>Covered employers as of June 30, 2017</vt:lpstr>
      <vt:lpstr>Retirement System Funding and Administration Act</vt:lpstr>
      <vt:lpstr>Retirement System Funding and Administration Act</vt:lpstr>
      <vt:lpstr>SCRS contribution rate schedule set in 2017</vt:lpstr>
      <vt:lpstr>PORS contribution rate schedule set in 2017</vt:lpstr>
      <vt:lpstr>Joint Committee on Pension Systems Review</vt:lpstr>
      <vt:lpstr>Retirement awareness</vt:lpstr>
      <vt:lpstr>Retirement seminars</vt:lpstr>
      <vt:lpstr>Educational series</vt:lpstr>
      <vt:lpstr>PowerPoint Presentation</vt:lpstr>
      <vt:lpstr>peba:connect</vt:lpstr>
      <vt:lpstr>PowerPoint Presentation</vt:lpstr>
      <vt:lpstr>PowerPoint Presentation</vt:lpstr>
    </vt:vector>
  </TitlesOfParts>
  <Company>PEBA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Heather H. Young</cp:lastModifiedBy>
  <cp:revision>49</cp:revision>
  <cp:lastPrinted>2015-04-07T20:58:21Z</cp:lastPrinted>
  <dcterms:created xsi:type="dcterms:W3CDTF">2017-07-31T16:42:22Z</dcterms:created>
  <dcterms:modified xsi:type="dcterms:W3CDTF">2018-03-05T21:18:45Z</dcterms:modified>
</cp:coreProperties>
</file>