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382" r:id="rId2"/>
    <p:sldId id="409" r:id="rId3"/>
    <p:sldId id="410" r:id="rId4"/>
    <p:sldId id="411" r:id="rId5"/>
    <p:sldId id="412" r:id="rId6"/>
    <p:sldId id="413" r:id="rId7"/>
    <p:sldId id="407" r:id="rId8"/>
    <p:sldId id="388" r:id="rId9"/>
    <p:sldId id="421" r:id="rId10"/>
    <p:sldId id="414" r:id="rId11"/>
    <p:sldId id="469" r:id="rId12"/>
    <p:sldId id="415" r:id="rId13"/>
    <p:sldId id="416" r:id="rId14"/>
    <p:sldId id="390" r:id="rId15"/>
    <p:sldId id="417" r:id="rId16"/>
    <p:sldId id="418" r:id="rId17"/>
    <p:sldId id="419" r:id="rId18"/>
    <p:sldId id="437" r:id="rId19"/>
    <p:sldId id="438" r:id="rId20"/>
    <p:sldId id="471" r:id="rId21"/>
    <p:sldId id="440" r:id="rId22"/>
    <p:sldId id="441" r:id="rId23"/>
    <p:sldId id="494" r:id="rId24"/>
    <p:sldId id="472" r:id="rId25"/>
    <p:sldId id="473" r:id="rId26"/>
    <p:sldId id="474" r:id="rId27"/>
    <p:sldId id="475" r:id="rId28"/>
    <p:sldId id="476" r:id="rId29"/>
    <p:sldId id="477" r:id="rId30"/>
    <p:sldId id="478" r:id="rId31"/>
    <p:sldId id="479" r:id="rId32"/>
    <p:sldId id="480" r:id="rId33"/>
    <p:sldId id="481" r:id="rId34"/>
    <p:sldId id="482" r:id="rId35"/>
    <p:sldId id="483" r:id="rId36"/>
    <p:sldId id="484" r:id="rId37"/>
    <p:sldId id="485" r:id="rId38"/>
    <p:sldId id="486" r:id="rId39"/>
    <p:sldId id="487" r:id="rId40"/>
    <p:sldId id="488" r:id="rId41"/>
    <p:sldId id="489" r:id="rId42"/>
    <p:sldId id="490" r:id="rId43"/>
    <p:sldId id="491" r:id="rId44"/>
    <p:sldId id="492" r:id="rId45"/>
    <p:sldId id="493" r:id="rId46"/>
    <p:sldId id="259" r:id="rId47"/>
    <p:sldId id="495" r:id="rId48"/>
    <p:sldId id="408" r:id="rId4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ED4B9B3-1210-42A4-9EE2-69478BFCF116}">
          <p14:sldIdLst>
            <p14:sldId id="382"/>
            <p14:sldId id="409"/>
            <p14:sldId id="410"/>
            <p14:sldId id="411"/>
            <p14:sldId id="412"/>
            <p14:sldId id="413"/>
            <p14:sldId id="407"/>
            <p14:sldId id="388"/>
            <p14:sldId id="421"/>
            <p14:sldId id="414"/>
            <p14:sldId id="469"/>
            <p14:sldId id="415"/>
            <p14:sldId id="416"/>
            <p14:sldId id="390"/>
            <p14:sldId id="417"/>
            <p14:sldId id="418"/>
            <p14:sldId id="419"/>
            <p14:sldId id="437"/>
            <p14:sldId id="438"/>
            <p14:sldId id="471"/>
            <p14:sldId id="440"/>
            <p14:sldId id="441"/>
            <p14:sldId id="494"/>
            <p14:sldId id="472"/>
            <p14:sldId id="473"/>
            <p14:sldId id="474"/>
            <p14:sldId id="475"/>
            <p14:sldId id="476"/>
            <p14:sldId id="477"/>
            <p14:sldId id="478"/>
            <p14:sldId id="479"/>
            <p14:sldId id="480"/>
            <p14:sldId id="481"/>
            <p14:sldId id="482"/>
            <p14:sldId id="483"/>
            <p14:sldId id="484"/>
            <p14:sldId id="485"/>
            <p14:sldId id="486"/>
            <p14:sldId id="487"/>
            <p14:sldId id="488"/>
            <p14:sldId id="489"/>
            <p14:sldId id="490"/>
            <p14:sldId id="491"/>
            <p14:sldId id="492"/>
            <p14:sldId id="493"/>
            <p14:sldId id="259"/>
            <p14:sldId id="495"/>
            <p14:sldId id="4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D1F11BFE-7AFF-43CF-98CE-1D7169FB53F6}" type="datetimeFigureOut">
              <a:rPr lang="en-US" smtClean="0"/>
              <a:t>3/15/2017</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13D2B4DE-5168-4832-98DA-D36D64FB37C6}" type="slidenum">
              <a:rPr lang="en-US" smtClean="0"/>
              <a:t>‹#›</a:t>
            </a:fld>
            <a:endParaRPr lang="en-US" dirty="0"/>
          </a:p>
        </p:txBody>
      </p:sp>
    </p:spTree>
    <p:extLst>
      <p:ext uri="{BB962C8B-B14F-4D97-AF65-F5344CB8AC3E}">
        <p14:creationId xmlns:p14="http://schemas.microsoft.com/office/powerpoint/2010/main" val="4194083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861B4ABD-7033-4F3D-8B47-6179C8E481BC}" type="datetimeFigureOut">
              <a:rPr lang="en-US" smtClean="0"/>
              <a:t>3/15/2017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8598CD4-DA43-4E7F-A175-89F02E4F1443}" type="slidenum">
              <a:rPr lang="en-US" smtClean="0"/>
              <a:t>‹#›</a:t>
            </a:fld>
            <a:endParaRPr lang="en-US" dirty="0"/>
          </a:p>
        </p:txBody>
      </p:sp>
    </p:spTree>
    <p:extLst>
      <p:ext uri="{BB962C8B-B14F-4D97-AF65-F5344CB8AC3E}">
        <p14:creationId xmlns:p14="http://schemas.microsoft.com/office/powerpoint/2010/main" val="1597035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1</a:t>
            </a:fld>
            <a:endParaRPr lang="en-US" dirty="0"/>
          </a:p>
        </p:txBody>
      </p:sp>
    </p:spTree>
    <p:extLst>
      <p:ext uri="{BB962C8B-B14F-4D97-AF65-F5344CB8AC3E}">
        <p14:creationId xmlns:p14="http://schemas.microsoft.com/office/powerpoint/2010/main" val="3883563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10</a:t>
            </a:fld>
            <a:endParaRPr lang="en-US" dirty="0"/>
          </a:p>
        </p:txBody>
      </p:sp>
    </p:spTree>
    <p:extLst>
      <p:ext uri="{BB962C8B-B14F-4D97-AF65-F5344CB8AC3E}">
        <p14:creationId xmlns:p14="http://schemas.microsoft.com/office/powerpoint/2010/main" val="2132249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11</a:t>
            </a:fld>
            <a:endParaRPr lang="en-US" dirty="0"/>
          </a:p>
        </p:txBody>
      </p:sp>
    </p:spTree>
    <p:extLst>
      <p:ext uri="{BB962C8B-B14F-4D97-AF65-F5344CB8AC3E}">
        <p14:creationId xmlns:p14="http://schemas.microsoft.com/office/powerpoint/2010/main" val="1504077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12</a:t>
            </a:fld>
            <a:endParaRPr lang="en-US" dirty="0"/>
          </a:p>
        </p:txBody>
      </p:sp>
    </p:spTree>
    <p:extLst>
      <p:ext uri="{BB962C8B-B14F-4D97-AF65-F5344CB8AC3E}">
        <p14:creationId xmlns:p14="http://schemas.microsoft.com/office/powerpoint/2010/main" val="1788562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13</a:t>
            </a:fld>
            <a:endParaRPr lang="en-US" dirty="0"/>
          </a:p>
        </p:txBody>
      </p:sp>
    </p:spTree>
    <p:extLst>
      <p:ext uri="{BB962C8B-B14F-4D97-AF65-F5344CB8AC3E}">
        <p14:creationId xmlns:p14="http://schemas.microsoft.com/office/powerpoint/2010/main" val="3544570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14</a:t>
            </a:fld>
            <a:endParaRPr lang="en-US" dirty="0"/>
          </a:p>
        </p:txBody>
      </p:sp>
    </p:spTree>
    <p:extLst>
      <p:ext uri="{BB962C8B-B14F-4D97-AF65-F5344CB8AC3E}">
        <p14:creationId xmlns:p14="http://schemas.microsoft.com/office/powerpoint/2010/main" val="3205349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15</a:t>
            </a:fld>
            <a:endParaRPr lang="en-US" dirty="0"/>
          </a:p>
        </p:txBody>
      </p:sp>
    </p:spTree>
    <p:extLst>
      <p:ext uri="{BB962C8B-B14F-4D97-AF65-F5344CB8AC3E}">
        <p14:creationId xmlns:p14="http://schemas.microsoft.com/office/powerpoint/2010/main" val="1823286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16</a:t>
            </a:fld>
            <a:endParaRPr lang="en-US" dirty="0"/>
          </a:p>
        </p:txBody>
      </p:sp>
    </p:spTree>
    <p:extLst>
      <p:ext uri="{BB962C8B-B14F-4D97-AF65-F5344CB8AC3E}">
        <p14:creationId xmlns:p14="http://schemas.microsoft.com/office/powerpoint/2010/main" val="254413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17</a:t>
            </a:fld>
            <a:endParaRPr lang="en-US" dirty="0"/>
          </a:p>
        </p:txBody>
      </p:sp>
    </p:spTree>
    <p:extLst>
      <p:ext uri="{BB962C8B-B14F-4D97-AF65-F5344CB8AC3E}">
        <p14:creationId xmlns:p14="http://schemas.microsoft.com/office/powerpoint/2010/main" val="4123867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18</a:t>
            </a:fld>
            <a:endParaRPr lang="en-US" dirty="0"/>
          </a:p>
        </p:txBody>
      </p:sp>
    </p:spTree>
    <p:extLst>
      <p:ext uri="{BB962C8B-B14F-4D97-AF65-F5344CB8AC3E}">
        <p14:creationId xmlns:p14="http://schemas.microsoft.com/office/powerpoint/2010/main" val="2240603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19</a:t>
            </a:fld>
            <a:endParaRPr lang="en-US" dirty="0"/>
          </a:p>
        </p:txBody>
      </p:sp>
    </p:spTree>
    <p:extLst>
      <p:ext uri="{BB962C8B-B14F-4D97-AF65-F5344CB8AC3E}">
        <p14:creationId xmlns:p14="http://schemas.microsoft.com/office/powerpoint/2010/main" val="644238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2</a:t>
            </a:fld>
            <a:endParaRPr lang="en-US" dirty="0"/>
          </a:p>
        </p:txBody>
      </p:sp>
    </p:spTree>
    <p:extLst>
      <p:ext uri="{BB962C8B-B14F-4D97-AF65-F5344CB8AC3E}">
        <p14:creationId xmlns:p14="http://schemas.microsoft.com/office/powerpoint/2010/main" val="2619898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20</a:t>
            </a:fld>
            <a:endParaRPr lang="en-US" dirty="0"/>
          </a:p>
        </p:txBody>
      </p:sp>
    </p:spTree>
    <p:extLst>
      <p:ext uri="{BB962C8B-B14F-4D97-AF65-F5344CB8AC3E}">
        <p14:creationId xmlns:p14="http://schemas.microsoft.com/office/powerpoint/2010/main" val="19142193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21</a:t>
            </a:fld>
            <a:endParaRPr lang="en-US" dirty="0"/>
          </a:p>
        </p:txBody>
      </p:sp>
    </p:spTree>
    <p:extLst>
      <p:ext uri="{BB962C8B-B14F-4D97-AF65-F5344CB8AC3E}">
        <p14:creationId xmlns:p14="http://schemas.microsoft.com/office/powerpoint/2010/main" val="6830881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22</a:t>
            </a:fld>
            <a:endParaRPr lang="en-US" dirty="0"/>
          </a:p>
        </p:txBody>
      </p:sp>
    </p:spTree>
    <p:extLst>
      <p:ext uri="{BB962C8B-B14F-4D97-AF65-F5344CB8AC3E}">
        <p14:creationId xmlns:p14="http://schemas.microsoft.com/office/powerpoint/2010/main" val="28531600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23</a:t>
            </a:fld>
            <a:endParaRPr lang="en-US" dirty="0"/>
          </a:p>
        </p:txBody>
      </p:sp>
    </p:spTree>
    <p:extLst>
      <p:ext uri="{BB962C8B-B14F-4D97-AF65-F5344CB8AC3E}">
        <p14:creationId xmlns:p14="http://schemas.microsoft.com/office/powerpoint/2010/main" val="1271583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invoiced for payment already submitted,</a:t>
            </a:r>
            <a:r>
              <a:rPr lang="en-US" baseline="0" dirty="0"/>
              <a:t> please send us a copy of proof of payment</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24</a:t>
            </a:fld>
            <a:endParaRPr lang="en-US" dirty="0"/>
          </a:p>
        </p:txBody>
      </p:sp>
    </p:spTree>
    <p:extLst>
      <p:ext uri="{BB962C8B-B14F-4D97-AF65-F5344CB8AC3E}">
        <p14:creationId xmlns:p14="http://schemas.microsoft.com/office/powerpoint/2010/main" val="3903198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25</a:t>
            </a:fld>
            <a:endParaRPr lang="en-US" dirty="0"/>
          </a:p>
        </p:txBody>
      </p:sp>
    </p:spTree>
    <p:extLst>
      <p:ext uri="{BB962C8B-B14F-4D97-AF65-F5344CB8AC3E}">
        <p14:creationId xmlns:p14="http://schemas.microsoft.com/office/powerpoint/2010/main" val="36797194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26</a:t>
            </a:fld>
            <a:endParaRPr lang="en-US" dirty="0"/>
          </a:p>
        </p:txBody>
      </p:sp>
    </p:spTree>
    <p:extLst>
      <p:ext uri="{BB962C8B-B14F-4D97-AF65-F5344CB8AC3E}">
        <p14:creationId xmlns:p14="http://schemas.microsoft.com/office/powerpoint/2010/main" val="37325015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27</a:t>
            </a:fld>
            <a:endParaRPr lang="en-US" dirty="0"/>
          </a:p>
        </p:txBody>
      </p:sp>
    </p:spTree>
    <p:extLst>
      <p:ext uri="{BB962C8B-B14F-4D97-AF65-F5344CB8AC3E}">
        <p14:creationId xmlns:p14="http://schemas.microsoft.com/office/powerpoint/2010/main" val="35494046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Low risk subrecipients are urged</a:t>
            </a:r>
            <a:r>
              <a:rPr lang="en-US" baseline="0" dirty="0"/>
              <a:t> to continue to remain in compliance.</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28</a:t>
            </a:fld>
            <a:endParaRPr lang="en-US" dirty="0"/>
          </a:p>
        </p:txBody>
      </p:sp>
    </p:spTree>
    <p:extLst>
      <p:ext uri="{BB962C8B-B14F-4D97-AF65-F5344CB8AC3E}">
        <p14:creationId xmlns:p14="http://schemas.microsoft.com/office/powerpoint/2010/main" val="3549404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SCDE’s risk</a:t>
            </a:r>
            <a:r>
              <a:rPr lang="en-US" baseline="0" dirty="0"/>
              <a:t> assessment contains 10 criteria.  The criteria expand across three tiers and a</a:t>
            </a:r>
            <a:r>
              <a:rPr lang="en-US" dirty="0"/>
              <a:t>ll criteria do not carry the same</a:t>
            </a:r>
            <a:r>
              <a:rPr lang="en-US" baseline="0" dirty="0"/>
              <a:t> weight. Of all the criteria, Fiscal compliance, Quality of Management Systems, and Other Material factors have the highest potential weighting.</a:t>
            </a:r>
          </a:p>
          <a:p>
            <a:r>
              <a:rPr lang="en-US" baseline="0" dirty="0"/>
              <a:t>Criteria 1- the failure to retain high quality finance or program personnel increases your risk score.</a:t>
            </a:r>
          </a:p>
          <a:p>
            <a:r>
              <a:rPr lang="en-US" baseline="0" dirty="0"/>
              <a:t>Criteria2-the failure to submit required programmatic reporting on time the by established due date increases your risk score.</a:t>
            </a:r>
          </a:p>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29</a:t>
            </a:fld>
            <a:endParaRPr lang="en-US" dirty="0"/>
          </a:p>
        </p:txBody>
      </p:sp>
    </p:spTree>
    <p:extLst>
      <p:ext uri="{BB962C8B-B14F-4D97-AF65-F5344CB8AC3E}">
        <p14:creationId xmlns:p14="http://schemas.microsoft.com/office/powerpoint/2010/main" val="407298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3</a:t>
            </a:fld>
            <a:endParaRPr lang="en-US" dirty="0"/>
          </a:p>
        </p:txBody>
      </p:sp>
    </p:spTree>
    <p:extLst>
      <p:ext uri="{BB962C8B-B14F-4D97-AF65-F5344CB8AC3E}">
        <p14:creationId xmlns:p14="http://schemas.microsoft.com/office/powerpoint/2010/main" val="8294040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Criteria 3-</a:t>
            </a:r>
            <a:r>
              <a:rPr lang="en-US" baseline="0" dirty="0"/>
              <a:t> having minimal and significant programmatic noncompliance results in an increased risk score.</a:t>
            </a:r>
          </a:p>
          <a:p>
            <a:r>
              <a:rPr lang="en-US" baseline="0" dirty="0"/>
              <a:t>Criteria 4-unallowable use of funds as it relates to your approved plan or budget narrative increases your risk score.  Infrequent drawdowns (less than quarterly expenditure reimbursements in GAPS) increases your risk score so can budget amendments submitted after the due date.</a:t>
            </a:r>
          </a:p>
          <a:p>
            <a:r>
              <a:rPr lang="en-US" baseline="0" dirty="0"/>
              <a:t>Criteria 5-Failure to meet the established performance expectations and outcomes can increase your risk score.</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30</a:t>
            </a:fld>
            <a:endParaRPr lang="en-US" dirty="0"/>
          </a:p>
        </p:txBody>
      </p:sp>
    </p:spTree>
    <p:extLst>
      <p:ext uri="{BB962C8B-B14F-4D97-AF65-F5344CB8AC3E}">
        <p14:creationId xmlns:p14="http://schemas.microsoft.com/office/powerpoint/2010/main" val="2664970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Criteria 6- the frequency</a:t>
            </a:r>
            <a:r>
              <a:rPr lang="en-US" baseline="0" dirty="0"/>
              <a:t> and the need of technical support can impact your risk score.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Criteria 7- failure to maintain less than 10% of total expenditures increases your risk score.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Criteria 8-material weaknesses and federal award noncompliance increase your risk score. </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31</a:t>
            </a:fld>
            <a:endParaRPr lang="en-US" dirty="0"/>
          </a:p>
        </p:txBody>
      </p:sp>
    </p:spTree>
    <p:extLst>
      <p:ext uri="{BB962C8B-B14F-4D97-AF65-F5344CB8AC3E}">
        <p14:creationId xmlns:p14="http://schemas.microsoft.com/office/powerpoint/2010/main" val="8147977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Criteria 9- failure to submit</a:t>
            </a:r>
            <a:r>
              <a:rPr lang="en-US" baseline="0" dirty="0"/>
              <a:t> your annual audit report by December 1</a:t>
            </a:r>
            <a:r>
              <a:rPr lang="en-US" baseline="30000" dirty="0"/>
              <a:t>st</a:t>
            </a:r>
            <a:r>
              <a:rPr lang="en-US" baseline="0" dirty="0"/>
              <a:t> increases your risk score</a:t>
            </a:r>
          </a:p>
          <a:p>
            <a:r>
              <a:rPr lang="en-US" dirty="0"/>
              <a:t>Criteria</a:t>
            </a:r>
            <a:r>
              <a:rPr lang="en-US" baseline="0" dirty="0"/>
              <a:t> 10- accreditation deficiencies at the district level and at the school level can increase your risk score.</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32</a:t>
            </a:fld>
            <a:endParaRPr lang="en-US" dirty="0"/>
          </a:p>
        </p:txBody>
      </p:sp>
    </p:spTree>
    <p:extLst>
      <p:ext uri="{BB962C8B-B14F-4D97-AF65-F5344CB8AC3E}">
        <p14:creationId xmlns:p14="http://schemas.microsoft.com/office/powerpoint/2010/main" val="21960197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can</a:t>
            </a:r>
            <a:r>
              <a:rPr lang="en-US" baseline="0" dirty="0"/>
              <a:t> you do to increase your risk score?</a:t>
            </a:r>
            <a:endParaRPr lang="en-US" dirty="0"/>
          </a:p>
        </p:txBody>
      </p:sp>
      <p:sp>
        <p:nvSpPr>
          <p:cNvPr id="4" name="Slide Number Placeholder 3"/>
          <p:cNvSpPr>
            <a:spLocks noGrp="1"/>
          </p:cNvSpPr>
          <p:nvPr>
            <p:ph type="sldNum" sz="quarter" idx="10"/>
          </p:nvPr>
        </p:nvSpPr>
        <p:spPr/>
        <p:txBody>
          <a:bodyPr/>
          <a:lstStyle/>
          <a:p>
            <a:fld id="{CA63C4F5-C06B-49B4-B7B1-59456E9FDE66}" type="slidenum">
              <a:rPr lang="en-US" smtClean="0"/>
              <a:t>33</a:t>
            </a:fld>
            <a:endParaRPr lang="en-US" dirty="0"/>
          </a:p>
        </p:txBody>
      </p:sp>
    </p:spTree>
    <p:extLst>
      <p:ext uri="{BB962C8B-B14F-4D97-AF65-F5344CB8AC3E}">
        <p14:creationId xmlns:p14="http://schemas.microsoft.com/office/powerpoint/2010/main" val="30081348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34</a:t>
            </a:fld>
            <a:endParaRPr lang="en-US" dirty="0"/>
          </a:p>
        </p:txBody>
      </p:sp>
    </p:spTree>
    <p:extLst>
      <p:ext uri="{BB962C8B-B14F-4D97-AF65-F5344CB8AC3E}">
        <p14:creationId xmlns:p14="http://schemas.microsoft.com/office/powerpoint/2010/main" val="15788731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35</a:t>
            </a:fld>
            <a:endParaRPr lang="en-US" dirty="0"/>
          </a:p>
        </p:txBody>
      </p:sp>
    </p:spTree>
    <p:extLst>
      <p:ext uri="{BB962C8B-B14F-4D97-AF65-F5344CB8AC3E}">
        <p14:creationId xmlns:p14="http://schemas.microsoft.com/office/powerpoint/2010/main" val="23255103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36</a:t>
            </a:fld>
            <a:endParaRPr lang="en-US" dirty="0"/>
          </a:p>
        </p:txBody>
      </p:sp>
    </p:spTree>
    <p:extLst>
      <p:ext uri="{BB962C8B-B14F-4D97-AF65-F5344CB8AC3E}">
        <p14:creationId xmlns:p14="http://schemas.microsoft.com/office/powerpoint/2010/main" val="24454259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 2014-15 was the</a:t>
            </a:r>
            <a:r>
              <a:rPr lang="en-US" baseline="0" dirty="0"/>
              <a:t> first year that risk sores were communicated. State-wide, this is how districts fared.</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37</a:t>
            </a:fld>
            <a:endParaRPr lang="en-US" dirty="0"/>
          </a:p>
        </p:txBody>
      </p:sp>
    </p:spTree>
    <p:extLst>
      <p:ext uri="{BB962C8B-B14F-4D97-AF65-F5344CB8AC3E}">
        <p14:creationId xmlns:p14="http://schemas.microsoft.com/office/powerpoint/2010/main" val="8555907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have just completed the assessment based on FY 2015-16 (and other current information). As compared to the prior year assessment, we have seen an increase in the number of districts rated as both medium risk and high risk. 7 districts maintained medium risk status from last year to this year. 1 district moved from low-risk to high risk. One district moved from medium to high. 3 districts moved from medium to low. </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38</a:t>
            </a:fld>
            <a:endParaRPr lang="en-US" dirty="0"/>
          </a:p>
        </p:txBody>
      </p:sp>
    </p:spTree>
    <p:extLst>
      <p:ext uri="{BB962C8B-B14F-4D97-AF65-F5344CB8AC3E}">
        <p14:creationId xmlns:p14="http://schemas.microsoft.com/office/powerpoint/2010/main" val="8555907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fiscal practices</a:t>
            </a:r>
            <a:r>
              <a:rPr lang="en-US" baseline="0" dirty="0"/>
              <a:t> bill has been introduced in the House again this year. If the bill becomes law, districts could be placed on fiscal watch, fiscal caution, or fiscal emergency if certain conditions exist.</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39</a:t>
            </a:fld>
            <a:endParaRPr lang="en-US" dirty="0"/>
          </a:p>
        </p:txBody>
      </p:sp>
    </p:spTree>
    <p:extLst>
      <p:ext uri="{BB962C8B-B14F-4D97-AF65-F5344CB8AC3E}">
        <p14:creationId xmlns:p14="http://schemas.microsoft.com/office/powerpoint/2010/main" val="1301380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598CD4-DA43-4E7F-A175-89F02E4F1443}" type="slidenum">
              <a:rPr lang="en-US" smtClean="0"/>
              <a:t>4</a:t>
            </a:fld>
            <a:endParaRPr lang="en-US" dirty="0"/>
          </a:p>
        </p:txBody>
      </p:sp>
    </p:spTree>
    <p:extLst>
      <p:ext uri="{BB962C8B-B14F-4D97-AF65-F5344CB8AC3E}">
        <p14:creationId xmlns:p14="http://schemas.microsoft.com/office/powerpoint/2010/main" val="13191002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40</a:t>
            </a:fld>
            <a:endParaRPr lang="en-US" dirty="0"/>
          </a:p>
        </p:txBody>
      </p:sp>
    </p:spTree>
    <p:extLst>
      <p:ext uri="{BB962C8B-B14F-4D97-AF65-F5344CB8AC3E}">
        <p14:creationId xmlns:p14="http://schemas.microsoft.com/office/powerpoint/2010/main" val="23945605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a:t>
            </a:r>
            <a:r>
              <a:rPr lang="en-US" baseline="0" dirty="0"/>
              <a:t> note that some of the same criteria exist under fiscal caution that exist under fiscal watch</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41</a:t>
            </a:fld>
            <a:endParaRPr lang="en-US" dirty="0"/>
          </a:p>
        </p:txBody>
      </p:sp>
    </p:spTree>
    <p:extLst>
      <p:ext uri="{BB962C8B-B14F-4D97-AF65-F5344CB8AC3E}">
        <p14:creationId xmlns:p14="http://schemas.microsoft.com/office/powerpoint/2010/main" val="3925039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42</a:t>
            </a:fld>
            <a:endParaRPr lang="en-US" dirty="0"/>
          </a:p>
        </p:txBody>
      </p:sp>
    </p:spTree>
    <p:extLst>
      <p:ext uri="{BB962C8B-B14F-4D97-AF65-F5344CB8AC3E}">
        <p14:creationId xmlns:p14="http://schemas.microsoft.com/office/powerpoint/2010/main" val="31418889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Bill is now in the Senate </a:t>
            </a:r>
          </a:p>
        </p:txBody>
      </p:sp>
      <p:sp>
        <p:nvSpPr>
          <p:cNvPr id="4" name="Slide Number Placeholder 3"/>
          <p:cNvSpPr>
            <a:spLocks noGrp="1"/>
          </p:cNvSpPr>
          <p:nvPr>
            <p:ph type="sldNum" sz="quarter" idx="10"/>
          </p:nvPr>
        </p:nvSpPr>
        <p:spPr/>
        <p:txBody>
          <a:bodyPr/>
          <a:lstStyle/>
          <a:p>
            <a:fld id="{E8598CD4-DA43-4E7F-A175-89F02E4F1443}" type="slidenum">
              <a:rPr lang="en-US" smtClean="0"/>
              <a:t>43</a:t>
            </a:fld>
            <a:endParaRPr lang="en-US" dirty="0"/>
          </a:p>
        </p:txBody>
      </p:sp>
    </p:spTree>
    <p:extLst>
      <p:ext uri="{BB962C8B-B14F-4D97-AF65-F5344CB8AC3E}">
        <p14:creationId xmlns:p14="http://schemas.microsoft.com/office/powerpoint/2010/main" val="38690559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Bill is now in the Senate </a:t>
            </a:r>
          </a:p>
        </p:txBody>
      </p:sp>
      <p:sp>
        <p:nvSpPr>
          <p:cNvPr id="4" name="Slide Number Placeholder 3"/>
          <p:cNvSpPr>
            <a:spLocks noGrp="1"/>
          </p:cNvSpPr>
          <p:nvPr>
            <p:ph type="sldNum" sz="quarter" idx="10"/>
          </p:nvPr>
        </p:nvSpPr>
        <p:spPr/>
        <p:txBody>
          <a:bodyPr/>
          <a:lstStyle/>
          <a:p>
            <a:fld id="{E8598CD4-DA43-4E7F-A175-89F02E4F1443}" type="slidenum">
              <a:rPr lang="en-US" smtClean="0"/>
              <a:t>44</a:t>
            </a:fld>
            <a:endParaRPr lang="en-US" dirty="0"/>
          </a:p>
        </p:txBody>
      </p:sp>
    </p:spTree>
    <p:extLst>
      <p:ext uri="{BB962C8B-B14F-4D97-AF65-F5344CB8AC3E}">
        <p14:creationId xmlns:p14="http://schemas.microsoft.com/office/powerpoint/2010/main" val="38690559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45</a:t>
            </a:fld>
            <a:endParaRPr lang="en-US" dirty="0"/>
          </a:p>
        </p:txBody>
      </p:sp>
    </p:spTree>
    <p:extLst>
      <p:ext uri="{BB962C8B-B14F-4D97-AF65-F5344CB8AC3E}">
        <p14:creationId xmlns:p14="http://schemas.microsoft.com/office/powerpoint/2010/main" val="16467935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46</a:t>
            </a:fld>
            <a:endParaRPr lang="en-US" dirty="0"/>
          </a:p>
        </p:txBody>
      </p:sp>
    </p:spTree>
    <p:extLst>
      <p:ext uri="{BB962C8B-B14F-4D97-AF65-F5344CB8AC3E}">
        <p14:creationId xmlns:p14="http://schemas.microsoft.com/office/powerpoint/2010/main" val="35302265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47</a:t>
            </a:fld>
            <a:endParaRPr lang="en-US" dirty="0"/>
          </a:p>
        </p:txBody>
      </p:sp>
    </p:spTree>
    <p:extLst>
      <p:ext uri="{BB962C8B-B14F-4D97-AF65-F5344CB8AC3E}">
        <p14:creationId xmlns:p14="http://schemas.microsoft.com/office/powerpoint/2010/main" val="23669214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48</a:t>
            </a:fld>
            <a:endParaRPr lang="en-US" dirty="0"/>
          </a:p>
        </p:txBody>
      </p:sp>
    </p:spTree>
    <p:extLst>
      <p:ext uri="{BB962C8B-B14F-4D97-AF65-F5344CB8AC3E}">
        <p14:creationId xmlns:p14="http://schemas.microsoft.com/office/powerpoint/2010/main" val="1569785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598CD4-DA43-4E7F-A175-89F02E4F1443}" type="slidenum">
              <a:rPr lang="en-US" smtClean="0"/>
              <a:t>5</a:t>
            </a:fld>
            <a:endParaRPr lang="en-US" dirty="0"/>
          </a:p>
        </p:txBody>
      </p:sp>
    </p:spTree>
    <p:extLst>
      <p:ext uri="{BB962C8B-B14F-4D97-AF65-F5344CB8AC3E}">
        <p14:creationId xmlns:p14="http://schemas.microsoft.com/office/powerpoint/2010/main" val="2233801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6</a:t>
            </a:fld>
            <a:endParaRPr lang="en-US" dirty="0"/>
          </a:p>
        </p:txBody>
      </p:sp>
    </p:spTree>
    <p:extLst>
      <p:ext uri="{BB962C8B-B14F-4D97-AF65-F5344CB8AC3E}">
        <p14:creationId xmlns:p14="http://schemas.microsoft.com/office/powerpoint/2010/main" val="3438384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7</a:t>
            </a:fld>
            <a:endParaRPr lang="en-US" dirty="0"/>
          </a:p>
        </p:txBody>
      </p:sp>
    </p:spTree>
    <p:extLst>
      <p:ext uri="{BB962C8B-B14F-4D97-AF65-F5344CB8AC3E}">
        <p14:creationId xmlns:p14="http://schemas.microsoft.com/office/powerpoint/2010/main" val="408245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8</a:t>
            </a:fld>
            <a:endParaRPr lang="en-US" dirty="0"/>
          </a:p>
        </p:txBody>
      </p:sp>
    </p:spTree>
    <p:extLst>
      <p:ext uri="{BB962C8B-B14F-4D97-AF65-F5344CB8AC3E}">
        <p14:creationId xmlns:p14="http://schemas.microsoft.com/office/powerpoint/2010/main" val="690585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8CD4-DA43-4E7F-A175-89F02E4F1443}" type="slidenum">
              <a:rPr lang="en-US" smtClean="0"/>
              <a:t>9</a:t>
            </a:fld>
            <a:endParaRPr lang="en-US" dirty="0"/>
          </a:p>
        </p:txBody>
      </p:sp>
    </p:spTree>
    <p:extLst>
      <p:ext uri="{BB962C8B-B14F-4D97-AF65-F5344CB8AC3E}">
        <p14:creationId xmlns:p14="http://schemas.microsoft.com/office/powerpoint/2010/main" val="2462621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C16DF3-811B-469A-B3B9-02B77EECE27F}"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40520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C16DF3-811B-469A-B3B9-02B77EECE27F}"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266048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C16DF3-811B-469A-B3B9-02B77EECE27F}"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322094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C16DF3-811B-469A-B3B9-02B77EECE27F}"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98145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16DF3-811B-469A-B3B9-02B77EECE27F}" type="datetimeFigureOut">
              <a:rPr lang="en-US" smtClean="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3577372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C16DF3-811B-469A-B3B9-02B77EECE27F}" type="datetimeFigureOut">
              <a:rPr lang="en-US" smtClean="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408484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C16DF3-811B-469A-B3B9-02B77EECE27F}" type="datetimeFigureOut">
              <a:rPr lang="en-US" smtClean="0"/>
              <a:t>3/15/2017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73239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C16DF3-811B-469A-B3B9-02B77EECE27F}" type="datetimeFigureOut">
              <a:rPr lang="en-US" smtClean="0"/>
              <a:t>3/15/2017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19793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16DF3-811B-469A-B3B9-02B77EECE27F}" type="datetimeFigureOut">
              <a:rPr lang="en-US" smtClean="0"/>
              <a:t>3/15/2017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02921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C16DF3-811B-469A-B3B9-02B77EECE27F}" type="datetimeFigureOut">
              <a:rPr lang="en-US" smtClean="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372187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C16DF3-811B-469A-B3B9-02B77EECE27F}" type="datetimeFigureOut">
              <a:rPr lang="en-US" smtClean="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269878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5000" y="274638"/>
            <a:ext cx="6781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16DF3-811B-469A-B3B9-02B77EECE27F}" type="datetimeFigureOut">
              <a:rPr lang="en-US" smtClean="0"/>
              <a:t>3/15/2017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E661DF-55FA-4353-A2AE-5F29D93CA8BE}" type="slidenum">
              <a:rPr lang="en-US" smtClean="0"/>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04800" y="152400"/>
            <a:ext cx="1400590" cy="1295400"/>
          </a:xfrm>
          <a:prstGeom prst="rect">
            <a:avLst/>
          </a:prstGeom>
        </p:spPr>
      </p:pic>
    </p:spTree>
    <p:extLst>
      <p:ext uri="{BB962C8B-B14F-4D97-AF65-F5344CB8AC3E}">
        <p14:creationId xmlns:p14="http://schemas.microsoft.com/office/powerpoint/2010/main" val="2443336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aramond" panose="020204040303010108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aramond" panose="020204040303010108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aramond" panose="020204040303010108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mmyers@ed.sc.gov"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mailto:dwolfe@ed.sc.gov" TargetMode="External"/><Relationship Id="rId4" Type="http://schemas.openxmlformats.org/officeDocument/2006/relationships/hyperlink" Target="mailto:hdavis@ed.sc.gov"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mailto:nwilliams@ed.sc.gov"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hyperlink" Target="mailto:fposton@ed.sc.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p>
        </p:txBody>
      </p:sp>
      <p:sp>
        <p:nvSpPr>
          <p:cNvPr id="3" name="Content Placeholder 2"/>
          <p:cNvSpPr>
            <a:spLocks noGrp="1"/>
          </p:cNvSpPr>
          <p:nvPr>
            <p:ph idx="1"/>
          </p:nvPr>
        </p:nvSpPr>
        <p:spPr/>
        <p:txBody>
          <a:bodyPr>
            <a:normAutofit/>
          </a:bodyPr>
          <a:lstStyle/>
          <a:p>
            <a:pPr marL="0" indent="0" algn="ctr">
              <a:buNone/>
            </a:pPr>
            <a:endParaRPr lang="en-US" sz="4000" dirty="0">
              <a:latin typeface="Georgia" panose="02040502050405020303" pitchFamily="18" charset="0"/>
              <a:ea typeface="+mj-ea"/>
              <a:cs typeface="+mj-cs"/>
            </a:endParaRPr>
          </a:p>
          <a:p>
            <a:pPr marL="0" indent="0" algn="ctr">
              <a:buNone/>
            </a:pPr>
            <a:r>
              <a:rPr lang="en-US" sz="4000" dirty="0">
                <a:latin typeface="Georgia" panose="02040502050405020303" pitchFamily="18" charset="0"/>
                <a:ea typeface="+mj-ea"/>
                <a:cs typeface="+mj-cs"/>
              </a:rPr>
              <a:t>SCDE Office of Finance Update</a:t>
            </a:r>
          </a:p>
          <a:p>
            <a:pPr marL="0" indent="0" algn="ctr">
              <a:buNone/>
            </a:pPr>
            <a:r>
              <a:rPr lang="en-US" sz="2800" dirty="0"/>
              <a:t>SCASBO Spring Conference</a:t>
            </a:r>
          </a:p>
          <a:p>
            <a:pPr marL="0" indent="0" algn="ctr">
              <a:buNone/>
            </a:pPr>
            <a:endParaRPr lang="en-US" sz="2800" dirty="0"/>
          </a:p>
          <a:p>
            <a:pPr marL="0" indent="0" algn="ctr">
              <a:buNone/>
            </a:pPr>
            <a:endParaRPr lang="en-US" sz="2800" dirty="0"/>
          </a:p>
          <a:p>
            <a:pPr marL="0" indent="0" algn="ctr">
              <a:buNone/>
            </a:pPr>
            <a:r>
              <a:rPr lang="en-US" sz="2800" dirty="0"/>
              <a:t>Running the Race…Finishing Strong</a:t>
            </a:r>
            <a:br>
              <a:rPr lang="en-US" sz="2800" dirty="0"/>
            </a:br>
            <a:r>
              <a:rPr lang="en-US" sz="2800" dirty="0"/>
              <a:t>March 9, 2017</a:t>
            </a:r>
            <a:endParaRPr lang="en-US" sz="2800" dirty="0">
              <a:latin typeface="Georgia" panose="02040502050405020303" pitchFamily="18" charset="0"/>
              <a:ea typeface="+mj-ea"/>
              <a:cs typeface="+mj-cs"/>
            </a:endParaRPr>
          </a:p>
        </p:txBody>
      </p:sp>
    </p:spTree>
    <p:extLst>
      <p:ext uri="{BB962C8B-B14F-4D97-AF65-F5344CB8AC3E}">
        <p14:creationId xmlns:p14="http://schemas.microsoft.com/office/powerpoint/2010/main" val="3657860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781800" cy="1143000"/>
          </a:xfrm>
        </p:spPr>
        <p:txBody>
          <a:bodyPr/>
          <a:lstStyle/>
          <a:p>
            <a:r>
              <a:rPr lang="en-US" dirty="0"/>
              <a:t>Other Updates</a:t>
            </a:r>
          </a:p>
        </p:txBody>
      </p:sp>
      <p:sp>
        <p:nvSpPr>
          <p:cNvPr id="3" name="Content Placeholder 2"/>
          <p:cNvSpPr>
            <a:spLocks noGrp="1"/>
          </p:cNvSpPr>
          <p:nvPr>
            <p:ph idx="1"/>
          </p:nvPr>
        </p:nvSpPr>
        <p:spPr>
          <a:xfrm>
            <a:off x="457200" y="1828800"/>
            <a:ext cx="8229600" cy="4525963"/>
          </a:xfrm>
        </p:spPr>
        <p:txBody>
          <a:bodyPr>
            <a:normAutofit lnSpcReduction="10000"/>
          </a:bodyPr>
          <a:lstStyle/>
          <a:p>
            <a:r>
              <a:rPr lang="en-US" dirty="0"/>
              <a:t>Sam.gov registration</a:t>
            </a:r>
          </a:p>
          <a:p>
            <a:pPr lvl="1"/>
            <a:r>
              <a:rPr lang="en-US" dirty="0"/>
              <a:t>Federal funds withheld</a:t>
            </a:r>
          </a:p>
          <a:p>
            <a:pPr marL="457200" lvl="1" indent="0">
              <a:buNone/>
            </a:pPr>
            <a:endParaRPr lang="en-US" dirty="0"/>
          </a:p>
          <a:p>
            <a:r>
              <a:rPr lang="en-US" dirty="0"/>
              <a:t>PowerSchool Coding</a:t>
            </a:r>
          </a:p>
          <a:p>
            <a:endParaRPr lang="en-US" dirty="0"/>
          </a:p>
          <a:p>
            <a:r>
              <a:rPr lang="en-US" dirty="0"/>
              <a:t>Pupil Accounting</a:t>
            </a:r>
          </a:p>
          <a:p>
            <a:endParaRPr lang="en-US" dirty="0"/>
          </a:p>
          <a:p>
            <a:r>
              <a:rPr lang="en-US" dirty="0"/>
              <a:t>Facilities/Efficiency Studies</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292489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 on Fringe (USDA)</a:t>
            </a:r>
          </a:p>
        </p:txBody>
      </p:sp>
      <p:sp>
        <p:nvSpPr>
          <p:cNvPr id="3" name="Content Placeholder 2"/>
          <p:cNvSpPr>
            <a:spLocks noGrp="1"/>
          </p:cNvSpPr>
          <p:nvPr>
            <p:ph idx="1"/>
          </p:nvPr>
        </p:nvSpPr>
        <p:spPr>
          <a:xfrm>
            <a:off x="457200" y="1676400"/>
            <a:ext cx="8229600" cy="4525963"/>
          </a:xfrm>
        </p:spPr>
        <p:txBody>
          <a:bodyPr>
            <a:normAutofit fontScale="62500" lnSpcReduction="20000"/>
          </a:bodyPr>
          <a:lstStyle/>
          <a:p>
            <a:pPr marL="0" indent="0">
              <a:buNone/>
            </a:pPr>
            <a:r>
              <a:rPr lang="en-US" dirty="0"/>
              <a:t>Proviso 1.5:</a:t>
            </a:r>
          </a:p>
          <a:p>
            <a:pPr marL="0" indent="0">
              <a:buNone/>
            </a:pPr>
            <a:endParaRPr lang="en-US" dirty="0"/>
          </a:p>
          <a:p>
            <a:r>
              <a:rPr lang="en-US" b="1" dirty="0"/>
              <a:t>1.5.	</a:t>
            </a:r>
            <a:r>
              <a:rPr lang="en-US" dirty="0"/>
              <a:t>(SDE: Employer Contributions/Allocations)  It is the intent of the General Assembly that the appropriation contained herein for “Public School Employee Benefits” shall not be utilized to provide employer contributions for any portion of a school district employee’s salary that is federally funded.</a:t>
            </a:r>
          </a:p>
          <a:p>
            <a:pPr marL="0" indent="0">
              <a:buNone/>
            </a:pPr>
            <a:endParaRPr lang="en-US" dirty="0"/>
          </a:p>
          <a:p>
            <a:pPr marL="0" indent="0">
              <a:buNone/>
            </a:pPr>
            <a:r>
              <a:rPr lang="en-US" dirty="0"/>
              <a:t>     State funds allocated for school district employer contributions must   </a:t>
            </a:r>
          </a:p>
          <a:p>
            <a:pPr marL="0" indent="0">
              <a:buNone/>
            </a:pPr>
            <a:r>
              <a:rPr lang="en-US" dirty="0"/>
              <a:t>     be allocated by the formula and must be used first by each district to   </a:t>
            </a:r>
          </a:p>
          <a:p>
            <a:pPr marL="0" indent="0">
              <a:buNone/>
            </a:pPr>
            <a:r>
              <a:rPr lang="en-US" dirty="0"/>
              <a:t>     cover the cost of fringe benefits for personnel required by the Defined  </a:t>
            </a:r>
          </a:p>
          <a:p>
            <a:pPr marL="0" indent="0">
              <a:buNone/>
            </a:pPr>
            <a:r>
              <a:rPr lang="en-US" dirty="0"/>
              <a:t>     Program, food service personnel and other personnel required by law.  Once a  </a:t>
            </a:r>
          </a:p>
          <a:p>
            <a:pPr marL="0" indent="0">
              <a:buNone/>
            </a:pPr>
            <a:r>
              <a:rPr lang="en-US" dirty="0"/>
              <a:t>     district has expended all state allocated funds for fringe benefits, the district  </a:t>
            </a:r>
          </a:p>
          <a:p>
            <a:pPr marL="0" indent="0">
              <a:buNone/>
            </a:pPr>
            <a:r>
              <a:rPr lang="en-US" dirty="0"/>
              <a:t>     may utilize food service revenues to fund a proportionate share of fringe </a:t>
            </a:r>
          </a:p>
          <a:p>
            <a:pPr marL="0" indent="0">
              <a:buNone/>
            </a:pPr>
            <a:r>
              <a:rPr lang="en-US" dirty="0"/>
              <a:t>     benefits costs for food service personnel.</a:t>
            </a:r>
          </a:p>
          <a:p>
            <a:pPr marL="0" indent="0">
              <a:buNone/>
            </a:pPr>
            <a:endParaRPr lang="en-US" dirty="0"/>
          </a:p>
        </p:txBody>
      </p:sp>
    </p:spTree>
    <p:extLst>
      <p:ext uri="{BB962C8B-B14F-4D97-AF65-F5344CB8AC3E}">
        <p14:creationId xmlns:p14="http://schemas.microsoft.com/office/powerpoint/2010/main" val="3947192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6781800" cy="1143000"/>
          </a:xfrm>
        </p:spPr>
        <p:txBody>
          <a:bodyPr/>
          <a:lstStyle/>
          <a:p>
            <a:r>
              <a:rPr lang="en-US" dirty="0"/>
              <a:t>Fringe</a:t>
            </a:r>
          </a:p>
        </p:txBody>
      </p:sp>
      <p:sp>
        <p:nvSpPr>
          <p:cNvPr id="3" name="Content Placeholder 2"/>
          <p:cNvSpPr>
            <a:spLocks noGrp="1"/>
          </p:cNvSpPr>
          <p:nvPr>
            <p:ph idx="1"/>
          </p:nvPr>
        </p:nvSpPr>
        <p:spPr/>
        <p:txBody>
          <a:bodyPr/>
          <a:lstStyle/>
          <a:p>
            <a:pPr marL="0" indent="0">
              <a:buNone/>
            </a:pPr>
            <a:r>
              <a:rPr lang="en-US" dirty="0"/>
              <a:t>USDA Fringe- Old method</a:t>
            </a:r>
          </a:p>
          <a:p>
            <a:pPr marL="0" indent="0">
              <a:buNone/>
            </a:pPr>
            <a:endParaRPr lang="en-US" dirty="0"/>
          </a:p>
          <a:p>
            <a:pPr marL="0" indent="0">
              <a:buNone/>
            </a:pPr>
            <a:endParaRPr 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133600"/>
            <a:ext cx="8458200" cy="41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8704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7063" y="228600"/>
            <a:ext cx="6781800" cy="1143000"/>
          </a:xfrm>
        </p:spPr>
        <p:txBody>
          <a:bodyPr/>
          <a:lstStyle/>
          <a:p>
            <a:r>
              <a:rPr lang="en-US" dirty="0"/>
              <a:t>Fringe</a:t>
            </a:r>
          </a:p>
        </p:txBody>
      </p:sp>
      <p:sp>
        <p:nvSpPr>
          <p:cNvPr id="3" name="Content Placeholder 2"/>
          <p:cNvSpPr>
            <a:spLocks noGrp="1"/>
          </p:cNvSpPr>
          <p:nvPr>
            <p:ph idx="1"/>
          </p:nvPr>
        </p:nvSpPr>
        <p:spPr/>
        <p:txBody>
          <a:bodyPr/>
          <a:lstStyle/>
          <a:p>
            <a:pPr marL="0" indent="0">
              <a:buNone/>
            </a:pPr>
            <a:r>
              <a:rPr lang="en-US" dirty="0"/>
              <a:t>USDA Fringe-Current Method</a:t>
            </a:r>
          </a:p>
          <a:p>
            <a:pPr marL="0" indent="0">
              <a:buNone/>
            </a:pPr>
            <a:endParaRPr lang="en-US" dirty="0"/>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209800"/>
            <a:ext cx="8084326" cy="421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7018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 Questions</a:t>
            </a:r>
          </a:p>
        </p:txBody>
      </p:sp>
      <p:sp>
        <p:nvSpPr>
          <p:cNvPr id="3" name="Content Placeholder 2"/>
          <p:cNvSpPr>
            <a:spLocks noGrp="1"/>
          </p:cNvSpPr>
          <p:nvPr>
            <p:ph idx="1"/>
          </p:nvPr>
        </p:nvSpPr>
        <p:spPr/>
        <p:txBody>
          <a:bodyPr/>
          <a:lstStyle/>
          <a:p>
            <a:pPr marL="0" indent="0">
              <a:buNone/>
            </a:pPr>
            <a:endParaRPr lang="en-US" dirty="0"/>
          </a:p>
          <a:p>
            <a:r>
              <a:rPr lang="en-US" dirty="0"/>
              <a:t>PCS Date</a:t>
            </a:r>
          </a:p>
          <a:p>
            <a:pPr lvl="2"/>
            <a:r>
              <a:rPr lang="en-US" dirty="0"/>
              <a:t>April 28, 2017</a:t>
            </a:r>
          </a:p>
          <a:p>
            <a:pPr marL="914400" lvl="2" indent="0">
              <a:buNone/>
            </a:pPr>
            <a:endParaRPr lang="en-US" dirty="0"/>
          </a:p>
          <a:p>
            <a:r>
              <a:rPr lang="en-US" dirty="0"/>
              <a:t>135</a:t>
            </a:r>
            <a:r>
              <a:rPr lang="en-US" baseline="30000" dirty="0"/>
              <a:t>th</a:t>
            </a:r>
            <a:r>
              <a:rPr lang="en-US" dirty="0"/>
              <a:t> day data</a:t>
            </a:r>
          </a:p>
          <a:p>
            <a:pPr lvl="2"/>
            <a:r>
              <a:rPr lang="en-US" dirty="0"/>
              <a:t>Initial deadline April 4,</a:t>
            </a:r>
            <a:r>
              <a:rPr lang="en-US" baseline="30000" dirty="0"/>
              <a:t> </a:t>
            </a:r>
            <a:r>
              <a:rPr lang="en-US" dirty="0"/>
              <a:t>2017</a:t>
            </a:r>
          </a:p>
          <a:p>
            <a:pPr lvl="2"/>
            <a:r>
              <a:rPr lang="en-US" dirty="0"/>
              <a:t>Final deadline April 28, 2017</a:t>
            </a:r>
          </a:p>
        </p:txBody>
      </p:sp>
    </p:spTree>
    <p:extLst>
      <p:ext uri="{BB962C8B-B14F-4D97-AF65-F5344CB8AC3E}">
        <p14:creationId xmlns:p14="http://schemas.microsoft.com/office/powerpoint/2010/main" val="3007767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81200" y="2819400"/>
            <a:ext cx="5340559" cy="1066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9012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295400"/>
            <a:ext cx="6781800" cy="1143000"/>
          </a:xfrm>
        </p:spPr>
        <p:txBody>
          <a:bodyPr>
            <a:normAutofit fontScale="90000"/>
          </a:bodyPr>
          <a:lstStyle/>
          <a:p>
            <a:r>
              <a:rPr lang="en-US" dirty="0"/>
              <a:t>Reimbursement of Expenditures</a:t>
            </a:r>
            <a:br>
              <a:rPr lang="en-US" dirty="0"/>
            </a:br>
            <a:br>
              <a:rPr lang="en-US" dirty="0"/>
            </a:br>
            <a:br>
              <a:rPr lang="en-US" dirty="0"/>
            </a:br>
            <a:endParaRPr lang="en-US" dirty="0"/>
          </a:p>
        </p:txBody>
      </p:sp>
      <p:sp>
        <p:nvSpPr>
          <p:cNvPr id="3" name="Content Placeholder 2"/>
          <p:cNvSpPr>
            <a:spLocks noGrp="1"/>
          </p:cNvSpPr>
          <p:nvPr>
            <p:ph idx="1"/>
          </p:nvPr>
        </p:nvSpPr>
        <p:spPr/>
        <p:txBody>
          <a:bodyPr/>
          <a:lstStyle/>
          <a:p>
            <a:pPr marL="0" lvl="0" indent="0">
              <a:spcBef>
                <a:spcPts val="0"/>
              </a:spcBef>
              <a:buNone/>
            </a:pPr>
            <a:endParaRPr lang="en-US" sz="2400" dirty="0">
              <a:solidFill>
                <a:prstClr val="black"/>
              </a:solidFill>
              <a:latin typeface="Calibri"/>
            </a:endParaRPr>
          </a:p>
          <a:p>
            <a:pPr marL="0" lvl="0" indent="0">
              <a:spcBef>
                <a:spcPts val="0"/>
              </a:spcBef>
              <a:buNone/>
            </a:pPr>
            <a:r>
              <a:rPr lang="en-US" sz="2400" dirty="0">
                <a:solidFill>
                  <a:prstClr val="black"/>
                </a:solidFill>
                <a:latin typeface="Calibri"/>
              </a:rPr>
              <a:t>Weekly payments processed on Wednesday – cutoff for expenditure entry/approval for inclusion in weekly payments is Friday at 5pm of the week prior.</a:t>
            </a:r>
            <a:endParaRPr lang="en-US" sz="1800" dirty="0">
              <a:solidFill>
                <a:prstClr val="black"/>
              </a:solidFill>
              <a:latin typeface="Calibri"/>
            </a:endParaRPr>
          </a:p>
          <a:p>
            <a:pPr marL="0" lvl="0" indent="0">
              <a:spcBef>
                <a:spcPts val="0"/>
              </a:spcBef>
              <a:buNone/>
            </a:pPr>
            <a:endParaRPr lang="en-US" sz="1800" dirty="0">
              <a:solidFill>
                <a:prstClr val="black"/>
              </a:solidFill>
              <a:latin typeface="Calibri"/>
            </a:endParaRPr>
          </a:p>
          <a:p>
            <a:pPr marL="0" lvl="0" indent="0">
              <a:spcBef>
                <a:spcPts val="0"/>
              </a:spcBef>
              <a:buNone/>
            </a:pPr>
            <a:endParaRPr lang="en-US" sz="1800" dirty="0">
              <a:solidFill>
                <a:prstClr val="black"/>
              </a:solidFill>
              <a:latin typeface="Calibri"/>
            </a:endParaRPr>
          </a:p>
          <a:p>
            <a:pPr marL="0" lvl="0" indent="0">
              <a:spcBef>
                <a:spcPts val="0"/>
              </a:spcBef>
              <a:buNone/>
            </a:pPr>
            <a:r>
              <a:rPr lang="en-US" sz="2800" b="1" dirty="0">
                <a:solidFill>
                  <a:prstClr val="black"/>
                </a:solidFill>
                <a:latin typeface="Calibri"/>
              </a:rPr>
              <a:t>Please reconcile your books </a:t>
            </a:r>
            <a:r>
              <a:rPr lang="en-US" sz="2400" dirty="0">
                <a:solidFill>
                  <a:prstClr val="black"/>
                </a:solidFill>
                <a:latin typeface="Calibri"/>
              </a:rPr>
              <a:t>– </a:t>
            </a:r>
            <a:r>
              <a:rPr lang="en-US" sz="2000" dirty="0">
                <a:solidFill>
                  <a:prstClr val="black"/>
                </a:solidFill>
                <a:latin typeface="Calibri"/>
              </a:rPr>
              <a:t>If you have entered an expenditure and it was approved by your Finance Approver before COB on Friday at 5pm, the payment should be in your Treasurer’s Office by the end of the next week.  </a:t>
            </a:r>
          </a:p>
          <a:p>
            <a:pPr marL="0" indent="0">
              <a:buNone/>
            </a:pPr>
            <a:endParaRPr lang="en-US" dirty="0"/>
          </a:p>
        </p:txBody>
      </p:sp>
    </p:spTree>
    <p:extLst>
      <p:ext uri="{BB962C8B-B14F-4D97-AF65-F5344CB8AC3E}">
        <p14:creationId xmlns:p14="http://schemas.microsoft.com/office/powerpoint/2010/main" val="3800927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Quarterly Expenditure Reporting</a:t>
            </a:r>
          </a:p>
        </p:txBody>
      </p:sp>
      <p:sp>
        <p:nvSpPr>
          <p:cNvPr id="3" name="Content Placeholder 2"/>
          <p:cNvSpPr>
            <a:spLocks noGrp="1"/>
          </p:cNvSpPr>
          <p:nvPr>
            <p:ph idx="1"/>
          </p:nvPr>
        </p:nvSpPr>
        <p:spPr>
          <a:xfrm>
            <a:off x="533400" y="1752600"/>
            <a:ext cx="8229600" cy="4525963"/>
          </a:xfrm>
        </p:spPr>
        <p:txBody>
          <a:bodyPr/>
          <a:lstStyle/>
          <a:p>
            <a:pPr marL="0" lvl="0" indent="0">
              <a:spcBef>
                <a:spcPts val="0"/>
              </a:spcBef>
              <a:buNone/>
            </a:pPr>
            <a:r>
              <a:rPr lang="en-US" sz="2200" b="1" dirty="0">
                <a:solidFill>
                  <a:prstClr val="black"/>
                </a:solidFill>
                <a:latin typeface="Calibri"/>
              </a:rPr>
              <a:t>Remember -  Quarterly Expenditure Reports are required once a  		          budget is approved</a:t>
            </a:r>
          </a:p>
          <a:p>
            <a:pPr marL="0" lvl="0" indent="0">
              <a:spcBef>
                <a:spcPts val="0"/>
              </a:spcBef>
              <a:buNone/>
            </a:pPr>
            <a:endParaRPr lang="en-US" sz="2200" dirty="0">
              <a:solidFill>
                <a:prstClr val="black"/>
              </a:solidFill>
              <a:latin typeface="Calibri"/>
            </a:endParaRPr>
          </a:p>
          <a:p>
            <a:pPr marL="0" lvl="0" indent="0">
              <a:spcBef>
                <a:spcPts val="0"/>
              </a:spcBef>
              <a:buNone/>
            </a:pPr>
            <a:r>
              <a:rPr lang="en-US" sz="2200" b="1" dirty="0">
                <a:solidFill>
                  <a:prstClr val="black"/>
                </a:solidFill>
                <a:latin typeface="Calibri"/>
              </a:rPr>
              <a:t>What do you do if you don’t have anything to submit?  </a:t>
            </a:r>
          </a:p>
          <a:p>
            <a:pPr marL="0" lvl="0" indent="0">
              <a:spcBef>
                <a:spcPts val="0"/>
              </a:spcBef>
              <a:buNone/>
            </a:pPr>
            <a:endParaRPr lang="en-US" sz="2200" b="1" dirty="0">
              <a:solidFill>
                <a:prstClr val="black"/>
              </a:solidFill>
              <a:latin typeface="Calibri"/>
            </a:endParaRPr>
          </a:p>
          <a:p>
            <a:pPr marL="0" lvl="0" indent="0">
              <a:spcBef>
                <a:spcPts val="0"/>
              </a:spcBef>
              <a:buNone/>
            </a:pPr>
            <a:r>
              <a:rPr lang="en-US" sz="2200" b="1" dirty="0">
                <a:solidFill>
                  <a:prstClr val="black"/>
                </a:solidFill>
                <a:latin typeface="Calibri"/>
              </a:rPr>
              <a:t>        Submit a zero expenditure report – </a:t>
            </a:r>
            <a:r>
              <a:rPr lang="en-US" sz="2200" dirty="0">
                <a:solidFill>
                  <a:prstClr val="black"/>
                </a:solidFill>
                <a:latin typeface="Calibri"/>
              </a:rPr>
              <a:t>Coming in March/April</a:t>
            </a:r>
          </a:p>
          <a:p>
            <a:pPr marL="0" lvl="0" indent="0">
              <a:spcBef>
                <a:spcPts val="0"/>
              </a:spcBef>
              <a:buNone/>
            </a:pPr>
            <a:r>
              <a:rPr lang="en-US" sz="2200" dirty="0">
                <a:solidFill>
                  <a:prstClr val="black"/>
                </a:solidFill>
                <a:latin typeface="Calibri"/>
              </a:rPr>
              <a:t>	   Enter a zero amount and reason                    </a:t>
            </a:r>
          </a:p>
          <a:p>
            <a:pPr marL="0" lvl="0" indent="0">
              <a:spcBef>
                <a:spcPts val="0"/>
              </a:spcBef>
              <a:buNone/>
            </a:pPr>
            <a:r>
              <a:rPr lang="en-US" sz="2200" dirty="0">
                <a:solidFill>
                  <a:prstClr val="black"/>
                </a:solidFill>
                <a:latin typeface="Calibri"/>
              </a:rPr>
              <a:t>                  Instructions will be posted on the Grants Accounting Page</a:t>
            </a:r>
          </a:p>
          <a:p>
            <a:pPr marL="0" lvl="0" indent="0">
              <a:spcBef>
                <a:spcPts val="0"/>
              </a:spcBef>
              <a:buNone/>
            </a:pPr>
            <a:endParaRPr lang="en-US" sz="2200" b="1" dirty="0">
              <a:solidFill>
                <a:prstClr val="black"/>
              </a:solidFill>
              <a:latin typeface="Calibri"/>
            </a:endParaRPr>
          </a:p>
          <a:p>
            <a:pPr marL="0" lvl="0" indent="0">
              <a:spcBef>
                <a:spcPts val="0"/>
              </a:spcBef>
              <a:buNone/>
            </a:pPr>
            <a:endParaRPr lang="en-US" sz="2200" b="1" dirty="0">
              <a:solidFill>
                <a:prstClr val="black"/>
              </a:solidFill>
              <a:latin typeface="Calibri"/>
            </a:endParaRPr>
          </a:p>
          <a:p>
            <a:pPr marL="0" lvl="0" indent="0">
              <a:spcBef>
                <a:spcPts val="0"/>
              </a:spcBef>
              <a:buNone/>
            </a:pPr>
            <a:r>
              <a:rPr lang="en-US" sz="2200" b="1" dirty="0">
                <a:solidFill>
                  <a:prstClr val="black"/>
                </a:solidFill>
                <a:latin typeface="Calibri"/>
              </a:rPr>
              <a:t>What happens if you don’t submit?   </a:t>
            </a:r>
            <a:r>
              <a:rPr lang="en-US" sz="2200" dirty="0">
                <a:solidFill>
                  <a:prstClr val="black"/>
                </a:solidFill>
                <a:latin typeface="Calibri"/>
              </a:rPr>
              <a:t>Grants Accountant will contact you and this could raise your score on the Annual Risk Assessment for Fiscal Compliance</a:t>
            </a:r>
          </a:p>
          <a:p>
            <a:endParaRPr lang="en-US" dirty="0"/>
          </a:p>
        </p:txBody>
      </p:sp>
    </p:spTree>
    <p:extLst>
      <p:ext uri="{BB962C8B-B14F-4D97-AF65-F5344CB8AC3E}">
        <p14:creationId xmlns:p14="http://schemas.microsoft.com/office/powerpoint/2010/main" val="3722730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830997"/>
          </a:xfrm>
          <a:prstGeom prst="rect">
            <a:avLst/>
          </a:prstGeom>
        </p:spPr>
        <p:txBody>
          <a:bodyPr wrap="square">
            <a:spAutoFit/>
          </a:bodyPr>
          <a:lstStyle/>
          <a:p>
            <a:pPr algn="ctr">
              <a:spcBef>
                <a:spcPct val="0"/>
              </a:spcBef>
            </a:pPr>
            <a:r>
              <a:rPr lang="en-US" b="1" dirty="0"/>
              <a:t> 	            </a:t>
            </a:r>
            <a:r>
              <a:rPr lang="en-US" sz="2400" dirty="0">
                <a:latin typeface="Georgia" panose="02040502050405020303" pitchFamily="18" charset="0"/>
                <a:ea typeface="+mj-ea"/>
                <a:cs typeface="+mj-cs"/>
              </a:rPr>
              <a:t>Quarterly Expenditure Reporting (Continued) </a:t>
            </a:r>
          </a:p>
          <a:p>
            <a:pPr algn="ctr">
              <a:spcBef>
                <a:spcPct val="0"/>
              </a:spcBef>
            </a:pPr>
            <a:r>
              <a:rPr lang="en-US" sz="2400" dirty="0">
                <a:latin typeface="Georgia" panose="02040502050405020303" pitchFamily="18" charset="0"/>
                <a:ea typeface="+mj-ea"/>
                <a:cs typeface="+mj-cs"/>
              </a:rPr>
              <a:t>	 	          Zero Expenditure Reporting</a:t>
            </a:r>
          </a:p>
        </p:txBody>
      </p:sp>
      <p:sp>
        <p:nvSpPr>
          <p:cNvPr id="3" name="TextBox 2"/>
          <p:cNvSpPr txBox="1"/>
          <p:nvPr/>
        </p:nvSpPr>
        <p:spPr>
          <a:xfrm>
            <a:off x="762000" y="1752600"/>
            <a:ext cx="6771238" cy="4708981"/>
          </a:xfrm>
          <a:prstGeom prst="rect">
            <a:avLst/>
          </a:prstGeom>
          <a:noFill/>
        </p:spPr>
        <p:txBody>
          <a:bodyPr wrap="square" rtlCol="0">
            <a:spAutoFit/>
          </a:bodyPr>
          <a:lstStyle/>
          <a:p>
            <a:pPr marL="285750" indent="-285750">
              <a:buFont typeface="Arial" panose="020B0604020202020204" pitchFamily="34" charset="0"/>
              <a:buChar char="•"/>
            </a:pPr>
            <a:r>
              <a:rPr lang="en-US" sz="2200" b="1" dirty="0"/>
              <a:t>Entered by person with Sub Recipient Finance role</a:t>
            </a:r>
          </a:p>
          <a:p>
            <a:pPr marL="285750" indent="-285750">
              <a:buFont typeface="Arial" panose="020B0604020202020204" pitchFamily="34" charset="0"/>
              <a:buChar char="•"/>
            </a:pPr>
            <a:endParaRPr lang="en-US" sz="2200" b="1" dirty="0"/>
          </a:p>
          <a:p>
            <a:pPr marL="285750" indent="-285750">
              <a:buFont typeface="Arial" panose="020B0604020202020204" pitchFamily="34" charset="0"/>
              <a:buChar char="•"/>
            </a:pPr>
            <a:r>
              <a:rPr lang="en-US" sz="2200" b="1" dirty="0"/>
              <a:t>Reason for zero expenditure entry must be entered</a:t>
            </a:r>
          </a:p>
          <a:p>
            <a:pPr marL="285750" indent="-285750">
              <a:buFont typeface="Arial" panose="020B0604020202020204" pitchFamily="34" charset="0"/>
              <a:buChar char="•"/>
            </a:pPr>
            <a:endParaRPr lang="en-US" sz="2200" b="1" dirty="0"/>
          </a:p>
          <a:p>
            <a:pPr marL="285750" indent="-285750">
              <a:buFont typeface="Arial" panose="020B0604020202020204" pitchFamily="34" charset="0"/>
              <a:buChar char="•"/>
            </a:pPr>
            <a:r>
              <a:rPr lang="en-US" sz="2200" b="1" dirty="0"/>
              <a:t>No workflow (may be added in the future)</a:t>
            </a:r>
          </a:p>
          <a:p>
            <a:pPr marL="285750" indent="-285750">
              <a:buFont typeface="Arial" panose="020B0604020202020204" pitchFamily="34" charset="0"/>
              <a:buChar char="•"/>
            </a:pPr>
            <a:endParaRPr lang="en-US" sz="2200" b="1" dirty="0"/>
          </a:p>
          <a:p>
            <a:pPr marL="285750" indent="-285750">
              <a:buFont typeface="Arial" panose="020B0604020202020204" pitchFamily="34" charset="0"/>
              <a:buChar char="•"/>
            </a:pPr>
            <a:r>
              <a:rPr lang="en-US" sz="2200" b="1" dirty="0"/>
              <a:t>Reversible (should be used with caution)</a:t>
            </a:r>
          </a:p>
          <a:p>
            <a:endParaRPr lang="en-US" sz="2200" b="1" dirty="0"/>
          </a:p>
          <a:p>
            <a:pPr marL="285750" indent="-285750">
              <a:buFont typeface="Arial" panose="020B0604020202020204" pitchFamily="34" charset="0"/>
              <a:buChar char="•"/>
            </a:pPr>
            <a:r>
              <a:rPr lang="en-US" sz="2200" b="1" dirty="0"/>
              <a:t>Zero Expenditure Report will be available</a:t>
            </a:r>
          </a:p>
          <a:p>
            <a:endParaRPr lang="en-US" sz="2200" b="1" dirty="0"/>
          </a:p>
          <a:p>
            <a:pPr marL="285750" indent="-285750">
              <a:buFont typeface="Arial" panose="020B0604020202020204" pitchFamily="34" charset="0"/>
              <a:buChar char="•"/>
            </a:pPr>
            <a:endParaRPr lang="en-US" sz="2200" b="1" dirty="0"/>
          </a:p>
          <a:p>
            <a:endParaRPr lang="en-US" sz="2200" dirty="0"/>
          </a:p>
          <a:p>
            <a:endParaRPr lang="en-US" dirty="0"/>
          </a:p>
          <a:p>
            <a:endParaRPr lang="en-US" dirty="0"/>
          </a:p>
        </p:txBody>
      </p:sp>
    </p:spTree>
    <p:extLst>
      <p:ext uri="{BB962C8B-B14F-4D97-AF65-F5344CB8AC3E}">
        <p14:creationId xmlns:p14="http://schemas.microsoft.com/office/powerpoint/2010/main" val="4286878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4493538"/>
          </a:xfrm>
          <a:prstGeom prst="rect">
            <a:avLst/>
          </a:prstGeom>
          <a:noFill/>
        </p:spPr>
        <p:txBody>
          <a:bodyPr wrap="square" rtlCol="0">
            <a:spAutoFit/>
          </a:bodyPr>
          <a:lstStyle/>
          <a:p>
            <a:r>
              <a:rPr lang="en-US" sz="2800" dirty="0"/>
              <a:t>		</a:t>
            </a:r>
          </a:p>
          <a:p>
            <a:pPr algn="ctr">
              <a:spcBef>
                <a:spcPct val="0"/>
              </a:spcBef>
            </a:pPr>
            <a:r>
              <a:rPr lang="en-US" sz="2800" b="1" dirty="0"/>
              <a:t>	</a:t>
            </a:r>
            <a:r>
              <a:rPr lang="en-US" sz="2400" dirty="0">
                <a:latin typeface="Georgia" panose="02040502050405020303" pitchFamily="18" charset="0"/>
                <a:ea typeface="+mj-ea"/>
                <a:cs typeface="+mj-cs"/>
              </a:rPr>
              <a:t>CATE EIA/Local Expenditures</a:t>
            </a:r>
          </a:p>
          <a:p>
            <a:endParaRPr lang="en-US" sz="2800" b="1" dirty="0"/>
          </a:p>
          <a:p>
            <a:endParaRPr lang="en-US" sz="2800" b="1" dirty="0"/>
          </a:p>
          <a:p>
            <a:endParaRPr lang="en-US" sz="2800" b="1" dirty="0"/>
          </a:p>
          <a:p>
            <a:r>
              <a:rPr lang="en-US" sz="2200" b="1" dirty="0"/>
              <a:t>      EIA - Paid out monthly with regular EIA/EFA Allocation</a:t>
            </a:r>
          </a:p>
          <a:p>
            <a:endParaRPr lang="en-US" sz="2200" b="1" dirty="0"/>
          </a:p>
          <a:p>
            <a:r>
              <a:rPr lang="en-US" sz="2200" b="1" dirty="0"/>
              <a:t>      EIA and Local Expenditures </a:t>
            </a:r>
            <a:r>
              <a:rPr lang="en-US" sz="2200" b="1" u="sng" dirty="0"/>
              <a:t>must be </a:t>
            </a:r>
            <a:r>
              <a:rPr lang="en-US" sz="2200" b="1" dirty="0"/>
              <a:t>reported in GAPS </a:t>
            </a:r>
          </a:p>
          <a:p>
            <a:r>
              <a:rPr lang="en-US" sz="2200" b="1" dirty="0"/>
              <a:t>	If not, the State and LEA will not be reported as meeting MOE</a:t>
            </a:r>
          </a:p>
          <a:p>
            <a:endParaRPr lang="en-US" sz="2200" b="1" dirty="0"/>
          </a:p>
          <a:p>
            <a:endParaRPr lang="en-US" dirty="0"/>
          </a:p>
          <a:p>
            <a:endParaRPr lang="en-US" dirty="0"/>
          </a:p>
        </p:txBody>
      </p:sp>
    </p:spTree>
    <p:extLst>
      <p:ext uri="{BB962C8B-B14F-4D97-AF65-F5344CB8AC3E}">
        <p14:creationId xmlns:p14="http://schemas.microsoft.com/office/powerpoint/2010/main" val="103694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781800" cy="1143000"/>
          </a:xfrm>
        </p:spPr>
        <p:txBody>
          <a:bodyPr/>
          <a:lstStyle/>
          <a:p>
            <a:r>
              <a:rPr lang="en-US" dirty="0"/>
              <a:t>Budget Data</a:t>
            </a:r>
          </a:p>
        </p:txBody>
      </p:sp>
      <p:sp>
        <p:nvSpPr>
          <p:cNvPr id="3" name="Content Placeholder 2"/>
          <p:cNvSpPr>
            <a:spLocks noGrp="1"/>
          </p:cNvSpPr>
          <p:nvPr>
            <p:ph idx="1"/>
          </p:nvPr>
        </p:nvSpPr>
        <p:spPr/>
        <p:txBody>
          <a:bodyPr/>
          <a:lstStyle/>
          <a:p>
            <a:r>
              <a:rPr lang="en-US" dirty="0"/>
              <a:t>Projected Weighted Pupil Units for FY 18 (local districts only): 993,981</a:t>
            </a:r>
          </a:p>
          <a:p>
            <a:r>
              <a:rPr lang="en-US" dirty="0"/>
              <a:t>Estimated BSC: $2,984</a:t>
            </a:r>
          </a:p>
          <a:p>
            <a:r>
              <a:rPr lang="en-US" dirty="0"/>
              <a:t>SCDE Requested BSC: $2,500</a:t>
            </a:r>
          </a:p>
          <a:p>
            <a:r>
              <a:rPr lang="en-US" dirty="0"/>
              <a:t>Ways &amp; Means BSC:  $2,400</a:t>
            </a:r>
          </a:p>
          <a:p>
            <a:r>
              <a:rPr lang="en-US" dirty="0"/>
              <a:t>SE Average Teacher Salary: $51,966</a:t>
            </a:r>
          </a:p>
        </p:txBody>
      </p:sp>
    </p:spTree>
    <p:extLst>
      <p:ext uri="{BB962C8B-B14F-4D97-AF65-F5344CB8AC3E}">
        <p14:creationId xmlns:p14="http://schemas.microsoft.com/office/powerpoint/2010/main" val="3522250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012" y="228600"/>
            <a:ext cx="8839200" cy="4462760"/>
          </a:xfrm>
          <a:prstGeom prst="rect">
            <a:avLst/>
          </a:prstGeom>
          <a:noFill/>
        </p:spPr>
        <p:txBody>
          <a:bodyPr wrap="square" rtlCol="0">
            <a:spAutoFit/>
          </a:bodyPr>
          <a:lstStyle/>
          <a:p>
            <a:r>
              <a:rPr lang="en-US" sz="3200" dirty="0"/>
              <a:t>			   	</a:t>
            </a:r>
            <a:r>
              <a:rPr lang="en-US" sz="3200" b="1" dirty="0"/>
              <a:t>Deadlines</a:t>
            </a:r>
          </a:p>
          <a:p>
            <a:endParaRPr lang="en-US" dirty="0"/>
          </a:p>
          <a:p>
            <a:r>
              <a:rPr lang="en-US" sz="2200" b="1" dirty="0"/>
              <a:t>	</a:t>
            </a:r>
          </a:p>
          <a:p>
            <a:r>
              <a:rPr lang="en-US" sz="2200" b="1" dirty="0"/>
              <a:t>	</a:t>
            </a:r>
            <a:r>
              <a:rPr lang="en-US" sz="2200" b="1" dirty="0">
                <a:solidFill>
                  <a:srgbClr val="FF0000"/>
                </a:solidFill>
              </a:rPr>
              <a:t>8/15/17  5</a:t>
            </a:r>
            <a:r>
              <a:rPr lang="en-US" sz="2200" b="1" dirty="0">
                <a:solidFill>
                  <a:srgbClr val="FF0000"/>
                </a:solidFill>
                <a:sym typeface="Wingdings" panose="05000000000000000000" pitchFamily="2" charset="2"/>
              </a:rPr>
              <a:t>:00 pm</a:t>
            </a:r>
            <a:r>
              <a:rPr lang="en-US" sz="2200" b="1" dirty="0">
                <a:solidFill>
                  <a:srgbClr val="FF0000"/>
                </a:solidFill>
              </a:rPr>
              <a:t> – Last Day and Time for Entry/Submission of 				       June 30, 2017 Expenditures </a:t>
            </a:r>
          </a:p>
          <a:p>
            <a:endParaRPr lang="en-US" sz="2200" b="1" dirty="0"/>
          </a:p>
          <a:p>
            <a:r>
              <a:rPr lang="en-US" sz="2200" b="1" dirty="0"/>
              <a:t>The August 15</a:t>
            </a:r>
            <a:r>
              <a:rPr lang="en-US" sz="2200" b="1" baseline="30000" dirty="0"/>
              <a:t>th</a:t>
            </a:r>
            <a:r>
              <a:rPr lang="en-US" sz="2200" b="1" dirty="0"/>
              <a:t> due date will not change from one year to the next.</a:t>
            </a:r>
          </a:p>
          <a:p>
            <a:r>
              <a:rPr lang="en-US" sz="2200" dirty="0"/>
              <a:t>Note  - If a grant ends September 30</a:t>
            </a:r>
            <a:r>
              <a:rPr lang="en-US" sz="2200" baseline="30000" dirty="0"/>
              <a:t>th</a:t>
            </a:r>
            <a:r>
              <a:rPr lang="en-US" sz="2200" dirty="0"/>
              <a:t>, the final due date for the report may be November 15</a:t>
            </a:r>
            <a:r>
              <a:rPr lang="en-US" sz="2200" baseline="30000" dirty="0"/>
              <a:t>th</a:t>
            </a:r>
            <a:r>
              <a:rPr lang="en-US" sz="2200" dirty="0"/>
              <a:t>.  </a:t>
            </a:r>
            <a:r>
              <a:rPr lang="en-US" sz="2200" b="1" dirty="0"/>
              <a:t>However, the final due date for June 30</a:t>
            </a:r>
            <a:r>
              <a:rPr lang="en-US" sz="2200" b="1" baseline="30000" dirty="0"/>
              <a:t>th</a:t>
            </a:r>
            <a:r>
              <a:rPr lang="en-US" sz="2200" b="1" dirty="0"/>
              <a:t> expenditures is still August 15, 2017 at 5:00 pm.  </a:t>
            </a:r>
          </a:p>
          <a:p>
            <a:endParaRPr lang="en-US" sz="2200" dirty="0">
              <a:solidFill>
                <a:srgbClr val="FF0000"/>
              </a:solidFill>
            </a:endParaRPr>
          </a:p>
          <a:p>
            <a:endParaRPr lang="en-US" dirty="0"/>
          </a:p>
          <a:p>
            <a:endParaRPr lang="en-US" dirty="0"/>
          </a:p>
        </p:txBody>
      </p:sp>
      <p:sp>
        <p:nvSpPr>
          <p:cNvPr id="4" name="Oval 3"/>
          <p:cNvSpPr/>
          <p:nvPr/>
        </p:nvSpPr>
        <p:spPr>
          <a:xfrm>
            <a:off x="5334000" y="5638800"/>
            <a:ext cx="13716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29012" y="3810000"/>
            <a:ext cx="2309388" cy="274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4705027">
            <a:off x="7561428" y="4593467"/>
            <a:ext cx="238038" cy="17858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3886200"/>
            <a:ext cx="2289018" cy="2862322"/>
          </a:xfrm>
          <a:prstGeom prst="rect">
            <a:avLst/>
          </a:prstGeom>
          <a:noFill/>
        </p:spPr>
        <p:txBody>
          <a:bodyPr wrap="square" rtlCol="0">
            <a:spAutoFit/>
          </a:bodyPr>
          <a:lstStyle/>
          <a:p>
            <a:r>
              <a:rPr lang="en-US" dirty="0"/>
              <a:t>Please note…</a:t>
            </a:r>
          </a:p>
          <a:p>
            <a:r>
              <a:rPr lang="en-US" dirty="0"/>
              <a:t>Final report date shown in GAPS is the Last Day for that sub grant to have expenditure reports submitted - This date is unrelated to the  year-end deadline</a:t>
            </a:r>
          </a:p>
          <a:p>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3233" t="9387" r="20323" b="35374"/>
          <a:stretch/>
        </p:blipFill>
        <p:spPr bwMode="auto">
          <a:xfrm>
            <a:off x="2895600" y="3806228"/>
            <a:ext cx="5900486"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6324600" y="5829300"/>
            <a:ext cx="1219199" cy="571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1444298">
            <a:off x="2317314" y="6115253"/>
            <a:ext cx="4006035" cy="28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3319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8600"/>
            <a:ext cx="6705599" cy="584775"/>
          </a:xfrm>
          <a:prstGeom prst="rect">
            <a:avLst/>
          </a:prstGeom>
        </p:spPr>
        <p:txBody>
          <a:bodyPr wrap="square">
            <a:spAutoFit/>
          </a:bodyPr>
          <a:lstStyle/>
          <a:p>
            <a:r>
              <a:rPr lang="en-US" sz="3200" b="1" dirty="0"/>
              <a:t>	       	Deadlines (continued)</a:t>
            </a:r>
          </a:p>
        </p:txBody>
      </p:sp>
      <p:sp>
        <p:nvSpPr>
          <p:cNvPr id="5" name="TextBox 4"/>
          <p:cNvSpPr txBox="1"/>
          <p:nvPr/>
        </p:nvSpPr>
        <p:spPr>
          <a:xfrm>
            <a:off x="533400" y="1295400"/>
            <a:ext cx="8001000" cy="5816977"/>
          </a:xfrm>
          <a:prstGeom prst="rect">
            <a:avLst/>
          </a:prstGeom>
          <a:noFill/>
        </p:spPr>
        <p:txBody>
          <a:bodyPr wrap="square" rtlCol="0">
            <a:spAutoFit/>
          </a:bodyPr>
          <a:lstStyle/>
          <a:p>
            <a:endParaRPr lang="en-US" sz="2200" b="1" dirty="0"/>
          </a:p>
          <a:p>
            <a:r>
              <a:rPr lang="en-US" sz="2200" b="1" dirty="0"/>
              <a:t>		</a:t>
            </a:r>
            <a:r>
              <a:rPr lang="en-US" sz="2200" b="1" dirty="0">
                <a:solidFill>
                  <a:srgbClr val="FF0000"/>
                </a:solidFill>
              </a:rPr>
              <a:t>Notice – August 15</a:t>
            </a:r>
            <a:r>
              <a:rPr lang="en-US" sz="2200" b="1" baseline="30000" dirty="0">
                <a:solidFill>
                  <a:srgbClr val="FF0000"/>
                </a:solidFill>
              </a:rPr>
              <a:t>th</a:t>
            </a:r>
            <a:r>
              <a:rPr lang="en-US" sz="2200" b="1" dirty="0">
                <a:solidFill>
                  <a:srgbClr val="FF0000"/>
                </a:solidFill>
              </a:rPr>
              <a:t> deadline is 5 pm</a:t>
            </a:r>
          </a:p>
          <a:p>
            <a:endParaRPr lang="en-US" sz="2200" b="1" dirty="0"/>
          </a:p>
          <a:p>
            <a:r>
              <a:rPr lang="en-US" b="1" dirty="0"/>
              <a:t>Expenditures are not considered submitted prior to the deadline if they have been started but not submitted to the SCDE.  </a:t>
            </a:r>
          </a:p>
          <a:p>
            <a:endParaRPr lang="en-US" b="1" dirty="0"/>
          </a:p>
          <a:p>
            <a:r>
              <a:rPr lang="en-US" b="1" dirty="0"/>
              <a:t>Please review Expenditure Details Report prior to 5 pm on August 15</a:t>
            </a:r>
            <a:r>
              <a:rPr lang="en-US" b="1" baseline="30000" dirty="0"/>
              <a:t>th</a:t>
            </a:r>
            <a:r>
              <a:rPr lang="en-US" b="1" dirty="0"/>
              <a:t>, to ensure that all 4</a:t>
            </a:r>
            <a:r>
              <a:rPr lang="en-US" b="1" baseline="30000" dirty="0"/>
              <a:t>th</a:t>
            </a:r>
            <a:r>
              <a:rPr lang="en-US" b="1" dirty="0"/>
              <a:t> Quarter Expenditures have been Submitted to the SCDE. </a:t>
            </a:r>
          </a:p>
          <a:p>
            <a:endParaRPr lang="en-US" b="1" dirty="0"/>
          </a:p>
          <a:p>
            <a:r>
              <a:rPr lang="en-US" b="1" dirty="0"/>
              <a:t>	Note… Line items with an approval status of either </a:t>
            </a:r>
            <a:r>
              <a:rPr lang="en-US" b="1" dirty="0" err="1"/>
              <a:t>PreSubmittal</a:t>
            </a:r>
            <a:r>
              <a:rPr lang="en-US" b="1" dirty="0"/>
              <a:t> or 		Submitted to Finance Approver have not been submitted to SCDE 	Finance  </a:t>
            </a:r>
          </a:p>
          <a:p>
            <a:endParaRPr lang="en-US" b="1" dirty="0"/>
          </a:p>
          <a:p>
            <a:r>
              <a:rPr lang="en-US" b="1" dirty="0"/>
              <a:t>	Hint…Report can be sorted by Expenditure Approval Status by clicking 	on the column heading.  </a:t>
            </a:r>
          </a:p>
          <a:p>
            <a:endParaRPr lang="en-US" b="1" dirty="0"/>
          </a:p>
          <a:p>
            <a:r>
              <a:rPr lang="en-US" b="1" dirty="0"/>
              <a:t>Please keep in mind, if many of you wait until the last day/hour to submit reports, the system could slow down and delay submission of your expenditure reports.  </a:t>
            </a:r>
          </a:p>
          <a:p>
            <a:endParaRPr lang="en-US" b="1" dirty="0"/>
          </a:p>
          <a:p>
            <a:endParaRPr lang="en-US" dirty="0"/>
          </a:p>
        </p:txBody>
      </p:sp>
    </p:spTree>
    <p:extLst>
      <p:ext uri="{BB962C8B-B14F-4D97-AF65-F5344CB8AC3E}">
        <p14:creationId xmlns:p14="http://schemas.microsoft.com/office/powerpoint/2010/main" val="1194530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28600"/>
            <a:ext cx="8763000" cy="5109091"/>
          </a:xfrm>
          <a:prstGeom prst="rect">
            <a:avLst/>
          </a:prstGeom>
        </p:spPr>
        <p:txBody>
          <a:bodyPr wrap="square">
            <a:spAutoFit/>
          </a:bodyPr>
          <a:lstStyle/>
          <a:p>
            <a:r>
              <a:rPr lang="en-US" sz="2000" dirty="0"/>
              <a:t>		     	</a:t>
            </a:r>
            <a:r>
              <a:rPr lang="en-US" sz="3200" b="1" dirty="0"/>
              <a:t>Budget Amendments  </a:t>
            </a:r>
          </a:p>
          <a:p>
            <a:endParaRPr lang="en-US" sz="2000" dirty="0"/>
          </a:p>
          <a:p>
            <a:endParaRPr lang="en-US" sz="2000" dirty="0"/>
          </a:p>
          <a:p>
            <a:endParaRPr lang="en-US" b="1" dirty="0"/>
          </a:p>
          <a:p>
            <a:endParaRPr lang="en-US" b="1" dirty="0"/>
          </a:p>
          <a:p>
            <a:r>
              <a:rPr lang="en-US" b="1" dirty="0"/>
              <a:t>Budget Amendment deadline is June 5, 2017 for expenditures through June 30, 2017</a:t>
            </a:r>
          </a:p>
          <a:p>
            <a:r>
              <a:rPr lang="en-US" dirty="0"/>
              <a:t>	 (unless GAN states something different)     </a:t>
            </a:r>
          </a:p>
          <a:p>
            <a:endParaRPr lang="en-US" b="1" dirty="0"/>
          </a:p>
          <a:p>
            <a:r>
              <a:rPr lang="en-US" b="1" dirty="0"/>
              <a:t>Budget Amendments Must Be Approved Prior to the Expenditures being obligated –   </a:t>
            </a:r>
            <a:r>
              <a:rPr lang="en-US" dirty="0"/>
              <a:t>		– if you’re waiting until August 15, 2017 to request an amendment on </a:t>
            </a:r>
          </a:p>
          <a:p>
            <a:r>
              <a:rPr lang="en-US" dirty="0"/>
              <a:t>	   expenditures incurred June 30, 2017 or prior, you’re out of 	 	   	   grant compliance and this could raise your risk assessment score</a:t>
            </a:r>
          </a:p>
          <a:p>
            <a:endParaRPr lang="en-US" dirty="0"/>
          </a:p>
          <a:p>
            <a:r>
              <a:rPr lang="en-US" b="1" dirty="0"/>
              <a:t>Please remember, budgets/budget amendments are approved by the SCDE Program Office 	  </a:t>
            </a:r>
            <a:r>
              <a:rPr lang="en-US" dirty="0"/>
              <a:t>Please contact the program office directly.  </a:t>
            </a:r>
          </a:p>
          <a:p>
            <a:endParaRPr lang="en-US" sz="2000" dirty="0"/>
          </a:p>
          <a:p>
            <a:endParaRPr lang="en-US" dirty="0"/>
          </a:p>
        </p:txBody>
      </p:sp>
    </p:spTree>
    <p:extLst>
      <p:ext uri="{BB962C8B-B14F-4D97-AF65-F5344CB8AC3E}">
        <p14:creationId xmlns:p14="http://schemas.microsoft.com/office/powerpoint/2010/main" val="3451247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772400" cy="3051175"/>
          </a:xfrm>
        </p:spPr>
        <p:txBody>
          <a:bodyPr>
            <a:normAutofit fontScale="90000"/>
          </a:bodyPr>
          <a:lstStyle/>
          <a:p>
            <a:r>
              <a:rPr lang="en-US" dirty="0"/>
              <a:t>SCDE Office of Auditing Services Update</a:t>
            </a:r>
            <a:br>
              <a:rPr lang="en-US" dirty="0"/>
            </a:br>
            <a:br>
              <a:rPr lang="en-US" dirty="0"/>
            </a:br>
            <a:r>
              <a:rPr lang="en-US" sz="2700" dirty="0"/>
              <a:t>SCASBO Spring Conference</a:t>
            </a:r>
            <a:br>
              <a:rPr lang="en-US" sz="1800" dirty="0"/>
            </a:br>
            <a:br>
              <a:rPr lang="en-US" sz="1800" dirty="0"/>
            </a:br>
            <a:br>
              <a:rPr lang="en-US" sz="1800" dirty="0"/>
            </a:br>
            <a:br>
              <a:rPr lang="en-US" sz="1800" dirty="0"/>
            </a:br>
            <a:r>
              <a:rPr lang="en-US" sz="2400" dirty="0"/>
              <a:t>Running the Race…Finishing Strong</a:t>
            </a:r>
            <a:br>
              <a:rPr lang="en-US" sz="2700" dirty="0"/>
            </a:br>
            <a:r>
              <a:rPr lang="en-US" sz="2700" dirty="0"/>
              <a:t>March 9, 2017</a:t>
            </a:r>
          </a:p>
        </p:txBody>
      </p:sp>
    </p:spTree>
    <p:extLst>
      <p:ext uri="{BB962C8B-B14F-4D97-AF65-F5344CB8AC3E}">
        <p14:creationId xmlns:p14="http://schemas.microsoft.com/office/powerpoint/2010/main" val="1483695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DUE TO SCHEDULES</a:t>
            </a:r>
          </a:p>
        </p:txBody>
      </p:sp>
      <p:sp>
        <p:nvSpPr>
          <p:cNvPr id="3" name="Content Placeholder 2"/>
          <p:cNvSpPr>
            <a:spLocks noGrp="1"/>
          </p:cNvSpPr>
          <p:nvPr>
            <p:ph idx="1"/>
          </p:nvPr>
        </p:nvSpPr>
        <p:spPr>
          <a:xfrm>
            <a:off x="457200" y="2057400"/>
            <a:ext cx="8229600" cy="4525963"/>
          </a:xfrm>
        </p:spPr>
        <p:txBody>
          <a:bodyPr/>
          <a:lstStyle/>
          <a:p>
            <a:r>
              <a:rPr lang="en-US" dirty="0"/>
              <a:t>Invoicing for amounts listed on Due To Schedules – March 15, 2017</a:t>
            </a:r>
          </a:p>
          <a:p>
            <a:endParaRPr lang="en-US" dirty="0"/>
          </a:p>
          <a:p>
            <a:r>
              <a:rPr lang="en-US" dirty="0"/>
              <a:t>Due Date – March 31, 2017</a:t>
            </a:r>
          </a:p>
          <a:p>
            <a:endParaRPr lang="en-US" dirty="0"/>
          </a:p>
          <a:p>
            <a:pPr marL="0" indent="0">
              <a:buNone/>
            </a:pPr>
            <a:endParaRPr lang="en-US" dirty="0"/>
          </a:p>
        </p:txBody>
      </p:sp>
    </p:spTree>
    <p:extLst>
      <p:ext uri="{BB962C8B-B14F-4D97-AF65-F5344CB8AC3E}">
        <p14:creationId xmlns:p14="http://schemas.microsoft.com/office/powerpoint/2010/main" val="2630556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sz="4800" b="1" dirty="0">
              <a:latin typeface="Georgia" panose="02040502050405020303" pitchFamily="18" charset="0"/>
            </a:endParaRPr>
          </a:p>
          <a:p>
            <a:pPr marL="0" indent="0" algn="ctr">
              <a:buNone/>
            </a:pPr>
            <a:r>
              <a:rPr lang="en-US" sz="4000" dirty="0">
                <a:latin typeface="Georgia" panose="02040502050405020303" pitchFamily="18" charset="0"/>
              </a:rPr>
              <a:t>Risk Assessment</a:t>
            </a:r>
          </a:p>
        </p:txBody>
      </p:sp>
    </p:spTree>
    <p:extLst>
      <p:ext uri="{BB962C8B-B14F-4D97-AF65-F5344CB8AC3E}">
        <p14:creationId xmlns:p14="http://schemas.microsoft.com/office/powerpoint/2010/main" val="3511449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8229600" cy="1143000"/>
          </a:xfrm>
        </p:spPr>
        <p:txBody>
          <a:bodyPr>
            <a:noAutofit/>
          </a:bodyPr>
          <a:lstStyle/>
          <a:p>
            <a:r>
              <a:rPr lang="en-US" sz="3200" dirty="0"/>
              <a:t>Risk Assessment</a:t>
            </a:r>
            <a:br>
              <a:rPr lang="en-US" sz="3200" dirty="0"/>
            </a:br>
            <a:r>
              <a:rPr lang="en-US" sz="3200" dirty="0"/>
              <a:t>(2 CFR Part 200.331)</a:t>
            </a:r>
            <a:br>
              <a:rPr lang="en-US" sz="3200" dirty="0"/>
            </a:br>
            <a:endParaRPr lang="en-US" sz="3200" dirty="0"/>
          </a:p>
        </p:txBody>
      </p:sp>
      <p:sp>
        <p:nvSpPr>
          <p:cNvPr id="3" name="Content Placeholder 2"/>
          <p:cNvSpPr>
            <a:spLocks noGrp="1"/>
          </p:cNvSpPr>
          <p:nvPr>
            <p:ph idx="1"/>
          </p:nvPr>
        </p:nvSpPr>
        <p:spPr>
          <a:xfrm>
            <a:off x="457200" y="1600200"/>
            <a:ext cx="8229600" cy="5105400"/>
          </a:xfrm>
        </p:spPr>
        <p:txBody>
          <a:bodyPr>
            <a:normAutofit fontScale="55000" lnSpcReduction="20000"/>
          </a:bodyPr>
          <a:lstStyle/>
          <a:p>
            <a:pPr marL="0" indent="0">
              <a:buNone/>
            </a:pPr>
            <a:r>
              <a:rPr lang="en-US" sz="4400" dirty="0">
                <a:latin typeface="Georgia" pitchFamily="18" charset="0"/>
              </a:rPr>
              <a:t>Evaluate each subrecipient's risk of noncompliance with Federal statutes, regulations, and the terms and conditions of the subaward which may include consideration of such factors as:</a:t>
            </a:r>
          </a:p>
          <a:p>
            <a:r>
              <a:rPr lang="en-US" sz="4400" dirty="0">
                <a:latin typeface="Georgia" pitchFamily="18" charset="0"/>
              </a:rPr>
              <a:t>(1) The subrecipient's prior experience with the same or similar subawards;</a:t>
            </a:r>
          </a:p>
          <a:p>
            <a:r>
              <a:rPr lang="en-US" sz="4400" dirty="0">
                <a:latin typeface="Georgia" pitchFamily="18" charset="0"/>
              </a:rPr>
              <a:t>(2) The results of previous audits including whether or not the subrecipient receives a Single Audit in accordance with Subpart F—Audit Requirements of this part, </a:t>
            </a:r>
          </a:p>
          <a:p>
            <a:r>
              <a:rPr lang="en-US" sz="4400" dirty="0">
                <a:latin typeface="Georgia" pitchFamily="18" charset="0"/>
              </a:rPr>
              <a:t>(3) Whether the subrecipient has new personnel or new or substantially changed systems; and</a:t>
            </a:r>
          </a:p>
          <a:p>
            <a:r>
              <a:rPr lang="en-US" sz="4400" dirty="0">
                <a:latin typeface="Georgia" pitchFamily="18" charset="0"/>
              </a:rPr>
              <a:t>(4) The extent and results of Federal awarding agency monitoring (e.g., if the subrecipient also receives Federal awards directly from a Federal awarding agency).</a:t>
            </a:r>
          </a:p>
          <a:p>
            <a:pPr marL="457200" lvl="1" indent="0">
              <a:buNone/>
            </a:pPr>
            <a:endParaRPr lang="en-US" sz="3500" dirty="0">
              <a:latin typeface="Georgia" pitchFamily="18" charset="0"/>
            </a:endParaRPr>
          </a:p>
          <a:p>
            <a:endParaRPr lang="en-US" dirty="0"/>
          </a:p>
          <a:p>
            <a:endParaRPr lang="en-US" dirty="0"/>
          </a:p>
        </p:txBody>
      </p:sp>
    </p:spTree>
    <p:extLst>
      <p:ext uri="{BB962C8B-B14F-4D97-AF65-F5344CB8AC3E}">
        <p14:creationId xmlns:p14="http://schemas.microsoft.com/office/powerpoint/2010/main" val="4167663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SCDE’s Risk Assessment Process</a:t>
            </a:r>
          </a:p>
        </p:txBody>
      </p:sp>
      <p:sp>
        <p:nvSpPr>
          <p:cNvPr id="3" name="Content Placeholder 2"/>
          <p:cNvSpPr>
            <a:spLocks noGrp="1"/>
          </p:cNvSpPr>
          <p:nvPr>
            <p:ph idx="1"/>
          </p:nvPr>
        </p:nvSpPr>
        <p:spPr>
          <a:xfrm>
            <a:off x="457200" y="1600200"/>
            <a:ext cx="8229600" cy="5105400"/>
          </a:xfrm>
        </p:spPr>
        <p:txBody>
          <a:bodyPr>
            <a:normAutofit/>
          </a:bodyPr>
          <a:lstStyle/>
          <a:p>
            <a:r>
              <a:rPr lang="en-US" sz="2400" dirty="0">
                <a:latin typeface="Georgia" pitchFamily="18" charset="0"/>
              </a:rPr>
              <a:t>Each federal program area that </a:t>
            </a:r>
            <a:r>
              <a:rPr lang="en-US" sz="2400" dirty="0" err="1">
                <a:latin typeface="Georgia" pitchFamily="18" charset="0"/>
              </a:rPr>
              <a:t>subawards</a:t>
            </a:r>
            <a:r>
              <a:rPr lang="en-US" sz="2400" dirty="0">
                <a:latin typeface="Georgia" pitchFamily="18" charset="0"/>
              </a:rPr>
              <a:t> grant funds to a subrecipient rates each </a:t>
            </a:r>
            <a:r>
              <a:rPr lang="en-US" sz="2400" dirty="0" err="1">
                <a:latin typeface="Georgia" pitchFamily="18" charset="0"/>
              </a:rPr>
              <a:t>subrecipient</a:t>
            </a:r>
            <a:r>
              <a:rPr lang="en-US" sz="2400" dirty="0">
                <a:latin typeface="Georgia" pitchFamily="18" charset="0"/>
              </a:rPr>
              <a:t> on selected criteria</a:t>
            </a:r>
          </a:p>
          <a:p>
            <a:r>
              <a:rPr lang="en-US" sz="2400" dirty="0">
                <a:latin typeface="Georgia" pitchFamily="18" charset="0"/>
              </a:rPr>
              <a:t>The SCDE Office of Finance and Office of Auditing Services also provide a rating on selected criteria</a:t>
            </a:r>
          </a:p>
          <a:p>
            <a:r>
              <a:rPr lang="en-US" sz="2400" dirty="0">
                <a:latin typeface="Georgia" pitchFamily="18" charset="0"/>
              </a:rPr>
              <a:t>Ratings from each area are averaged to formulate a total risk score for subrecipients of federal funds</a:t>
            </a:r>
          </a:p>
          <a:p>
            <a:r>
              <a:rPr lang="en-US" sz="2400" dirty="0">
                <a:latin typeface="Georgia" pitchFamily="18" charset="0"/>
              </a:rPr>
              <a:t>Based on ratings, LEAs are identified as high, medium, and low risk</a:t>
            </a:r>
          </a:p>
          <a:p>
            <a:r>
              <a:rPr lang="en-US" sz="2400" dirty="0">
                <a:latin typeface="Georgia" pitchFamily="18" charset="0"/>
              </a:rPr>
              <a:t>Risk scores will also be used to make federal award grant decisions for discretionary awards</a:t>
            </a:r>
          </a:p>
        </p:txBody>
      </p:sp>
    </p:spTree>
    <p:extLst>
      <p:ext uri="{BB962C8B-B14F-4D97-AF65-F5344CB8AC3E}">
        <p14:creationId xmlns:p14="http://schemas.microsoft.com/office/powerpoint/2010/main" val="2300017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SCDE’s Risk Assessment Process (cont.)</a:t>
            </a:r>
          </a:p>
        </p:txBody>
      </p:sp>
      <p:sp>
        <p:nvSpPr>
          <p:cNvPr id="3" name="Content Placeholder 2"/>
          <p:cNvSpPr>
            <a:spLocks noGrp="1"/>
          </p:cNvSpPr>
          <p:nvPr>
            <p:ph idx="1"/>
          </p:nvPr>
        </p:nvSpPr>
        <p:spPr>
          <a:xfrm>
            <a:off x="457200" y="1524000"/>
            <a:ext cx="8229600" cy="5105400"/>
          </a:xfrm>
        </p:spPr>
        <p:txBody>
          <a:bodyPr>
            <a:normAutofit fontScale="77500" lnSpcReduction="20000"/>
          </a:bodyPr>
          <a:lstStyle/>
          <a:p>
            <a:r>
              <a:rPr lang="en-US" sz="3100" dirty="0">
                <a:latin typeface="Georgia" pitchFamily="18" charset="0"/>
              </a:rPr>
              <a:t>The Office of Auditing Services will send correspondence to each District’s Superintendent, School Business Official, and Federal Programs Director notifying them of the District’s overall risk score.</a:t>
            </a:r>
          </a:p>
          <a:p>
            <a:pPr marL="0" indent="0">
              <a:buNone/>
            </a:pPr>
            <a:endParaRPr lang="en-US" sz="3100" dirty="0">
              <a:latin typeface="Georgia" pitchFamily="18" charset="0"/>
            </a:endParaRPr>
          </a:p>
          <a:p>
            <a:r>
              <a:rPr lang="en-US" sz="3100" dirty="0">
                <a:latin typeface="Georgia" pitchFamily="18" charset="0"/>
              </a:rPr>
              <a:t>All subrecipients who are identified as at risk of noncompliance (high risk) will be notified directly by the Office of the State Superintendent.  The SCDE can and will impose specific subaward conditions, allowable under 2 CFR Part 200.207(b), on the federal funds that pass-through the SCDE to the subrecipient.</a:t>
            </a:r>
          </a:p>
          <a:p>
            <a:pPr marL="0" indent="0">
              <a:buNone/>
            </a:pPr>
            <a:endParaRPr lang="en-US" sz="3100" dirty="0">
              <a:latin typeface="Georgia" pitchFamily="18" charset="0"/>
            </a:endParaRPr>
          </a:p>
          <a:p>
            <a:r>
              <a:rPr lang="en-US" sz="3100" dirty="0">
                <a:latin typeface="Georgia" pitchFamily="18" charset="0"/>
              </a:rPr>
              <a:t>Medium risk subrecipients are urged to review the regulations in 2 CFR Part 200 and take immediate action, as nonfederal entities, to come into compliance.</a:t>
            </a:r>
          </a:p>
          <a:p>
            <a:endParaRPr lang="en-US" dirty="0"/>
          </a:p>
          <a:p>
            <a:endParaRPr lang="en-US" dirty="0"/>
          </a:p>
        </p:txBody>
      </p:sp>
    </p:spTree>
    <p:extLst>
      <p:ext uri="{BB962C8B-B14F-4D97-AF65-F5344CB8AC3E}">
        <p14:creationId xmlns:p14="http://schemas.microsoft.com/office/powerpoint/2010/main" val="3865130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SCDE’s LEA Risk Criteria</a:t>
            </a:r>
            <a:endParaRPr lang="en-US" sz="3200" dirty="0">
              <a:solidFill>
                <a:srgbClr val="FFFF00"/>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sz="2400" dirty="0">
                <a:latin typeface="Georgia" pitchFamily="18" charset="0"/>
              </a:rPr>
              <a:t>Criteria 1 – Key Personnel Turnover</a:t>
            </a:r>
          </a:p>
          <a:p>
            <a:pPr lvl="1">
              <a:buFont typeface="Arial" panose="020B0604020202020204" pitchFamily="34" charset="0"/>
              <a:buChar char="•"/>
            </a:pPr>
            <a:r>
              <a:rPr lang="en-US" sz="2400" dirty="0">
                <a:latin typeface="Georgia" pitchFamily="18" charset="0"/>
              </a:rPr>
              <a:t>Experience of key personnel</a:t>
            </a:r>
          </a:p>
          <a:p>
            <a:pPr marL="457200" lvl="1" indent="0">
              <a:buNone/>
            </a:pPr>
            <a:endParaRPr lang="en-US" sz="2400" dirty="0">
              <a:latin typeface="Georgia" pitchFamily="18" charset="0"/>
            </a:endParaRPr>
          </a:p>
          <a:p>
            <a:pPr marL="0" indent="0">
              <a:buNone/>
            </a:pPr>
            <a:r>
              <a:rPr lang="en-US" sz="2400" dirty="0">
                <a:latin typeface="Georgia" pitchFamily="18" charset="0"/>
              </a:rPr>
              <a:t>Criteria 2 – Required Reporting</a:t>
            </a:r>
          </a:p>
          <a:p>
            <a:pPr lvl="1">
              <a:buFont typeface="Arial" panose="020B0604020202020204" pitchFamily="34" charset="0"/>
              <a:buChar char="•"/>
            </a:pPr>
            <a:r>
              <a:rPr lang="en-US" sz="2400" dirty="0">
                <a:latin typeface="Georgia" pitchFamily="18" charset="0"/>
              </a:rPr>
              <a:t>Required program reporting submitted and timeliness of submission</a:t>
            </a:r>
          </a:p>
          <a:p>
            <a:pPr marL="0" indent="0">
              <a:buNone/>
            </a:pPr>
            <a:endParaRPr lang="en-US" dirty="0"/>
          </a:p>
        </p:txBody>
      </p:sp>
    </p:spTree>
    <p:extLst>
      <p:ext uri="{BB962C8B-B14F-4D97-AF65-F5344CB8AC3E}">
        <p14:creationId xmlns:p14="http://schemas.microsoft.com/office/powerpoint/2010/main" val="193962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a:t>
            </a:r>
            <a:r>
              <a:rPr lang="en-US" i="1" dirty="0"/>
              <a:t>Ways &amp; Means</a:t>
            </a:r>
          </a:p>
        </p:txBody>
      </p:sp>
      <p:sp>
        <p:nvSpPr>
          <p:cNvPr id="3" name="Content Placeholder 2"/>
          <p:cNvSpPr>
            <a:spLocks noGrp="1"/>
          </p:cNvSpPr>
          <p:nvPr>
            <p:ph idx="1"/>
          </p:nvPr>
        </p:nvSpPr>
        <p:spPr/>
        <p:txBody>
          <a:bodyPr/>
          <a:lstStyle/>
          <a:p>
            <a:r>
              <a:rPr lang="en-US" dirty="0"/>
              <a:t>General Fund</a:t>
            </a:r>
          </a:p>
          <a:p>
            <a:pPr lvl="1"/>
            <a:r>
              <a:rPr lang="en-US" dirty="0"/>
              <a:t>EFA- $2,400 - $38,128,339</a:t>
            </a:r>
          </a:p>
          <a:p>
            <a:pPr marL="457200" lvl="1" indent="0">
              <a:buNone/>
            </a:pPr>
            <a:endParaRPr lang="en-US" dirty="0"/>
          </a:p>
          <a:p>
            <a:r>
              <a:rPr lang="en-US" dirty="0"/>
              <a:t>EIA-	</a:t>
            </a:r>
          </a:p>
          <a:p>
            <a:pPr lvl="1"/>
            <a:r>
              <a:rPr lang="en-US" dirty="0"/>
              <a:t>Teacher Supply- increase by $375,500</a:t>
            </a:r>
          </a:p>
          <a:p>
            <a:pPr lvl="1"/>
            <a:r>
              <a:rPr lang="en-US" dirty="0"/>
              <a:t>Retirement Contribution increase (1%)-$4,255,165</a:t>
            </a:r>
          </a:p>
          <a:p>
            <a:pPr lvl="1"/>
            <a:r>
              <a:rPr lang="en-US" dirty="0"/>
              <a:t>Aid to Districts decrease ($23,000,000)</a:t>
            </a:r>
          </a:p>
          <a:p>
            <a:pPr marL="457200" lvl="1" indent="0">
              <a:buNone/>
            </a:pPr>
            <a:endParaRPr lang="en-US" dirty="0"/>
          </a:p>
          <a:p>
            <a:pPr lvl="1"/>
            <a:endParaRPr lang="en-US" dirty="0"/>
          </a:p>
          <a:p>
            <a:endParaRPr lang="en-US" dirty="0"/>
          </a:p>
        </p:txBody>
      </p:sp>
    </p:spTree>
    <p:extLst>
      <p:ext uri="{BB962C8B-B14F-4D97-AF65-F5344CB8AC3E}">
        <p14:creationId xmlns:p14="http://schemas.microsoft.com/office/powerpoint/2010/main" val="3667266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SCDE’s LEA Risk Criteria (cont.)</a:t>
            </a:r>
          </a:p>
        </p:txBody>
      </p:sp>
      <p:sp>
        <p:nvSpPr>
          <p:cNvPr id="3" name="Content Placeholder 2"/>
          <p:cNvSpPr>
            <a:spLocks noGrp="1"/>
          </p:cNvSpPr>
          <p:nvPr>
            <p:ph idx="1"/>
          </p:nvPr>
        </p:nvSpPr>
        <p:spPr>
          <a:xfrm>
            <a:off x="609600" y="1524000"/>
            <a:ext cx="8229600" cy="4525963"/>
          </a:xfrm>
        </p:spPr>
        <p:txBody>
          <a:bodyPr>
            <a:normAutofit fontScale="92500" lnSpcReduction="10000"/>
          </a:bodyPr>
          <a:lstStyle/>
          <a:p>
            <a:pPr marL="0" indent="0">
              <a:buNone/>
            </a:pPr>
            <a:r>
              <a:rPr lang="en-US" sz="2600" dirty="0">
                <a:latin typeface="Georgia" pitchFamily="18" charset="0"/>
              </a:rPr>
              <a:t>Criteria 3  - Programmatic Compliance</a:t>
            </a:r>
          </a:p>
          <a:p>
            <a:pPr lvl="1">
              <a:buFont typeface="Arial" panose="020B0604020202020204" pitchFamily="34" charset="0"/>
              <a:buChar char="•"/>
            </a:pPr>
            <a:r>
              <a:rPr lang="en-US" sz="2600" dirty="0">
                <a:latin typeface="Georgia" pitchFamily="18" charset="0"/>
              </a:rPr>
              <a:t>Instances of programmatic noncompliance</a:t>
            </a:r>
          </a:p>
          <a:p>
            <a:pPr lvl="1">
              <a:buFont typeface="Arial" panose="020B0604020202020204" pitchFamily="34" charset="0"/>
              <a:buChar char="•"/>
            </a:pPr>
            <a:r>
              <a:rPr lang="en-US" sz="2600" dirty="0">
                <a:latin typeface="Georgia" pitchFamily="18" charset="0"/>
              </a:rPr>
              <a:t>Minimal or significant deficiencies noted</a:t>
            </a:r>
          </a:p>
          <a:p>
            <a:pPr marL="0" indent="0">
              <a:buNone/>
            </a:pPr>
            <a:endParaRPr lang="en-US" sz="2600" dirty="0">
              <a:latin typeface="Georgia" pitchFamily="18" charset="0"/>
            </a:endParaRPr>
          </a:p>
          <a:p>
            <a:pPr marL="0" indent="0">
              <a:buNone/>
            </a:pPr>
            <a:r>
              <a:rPr lang="en-US" sz="2600" dirty="0">
                <a:latin typeface="Georgia" pitchFamily="18" charset="0"/>
              </a:rPr>
              <a:t>Criteria 4 – Fiscal Compliance</a:t>
            </a:r>
          </a:p>
          <a:p>
            <a:pPr lvl="1">
              <a:buFont typeface="Arial" panose="020B0604020202020204" pitchFamily="34" charset="0"/>
              <a:buChar char="•"/>
            </a:pPr>
            <a:r>
              <a:rPr lang="en-US" sz="2600" dirty="0">
                <a:latin typeface="Georgia" pitchFamily="18" charset="0"/>
              </a:rPr>
              <a:t>Level of fiscal deficiencies noted during monitoring visits</a:t>
            </a:r>
          </a:p>
          <a:p>
            <a:pPr lvl="1"/>
            <a:endParaRPr lang="en-US" sz="2600" dirty="0">
              <a:latin typeface="Georgia" pitchFamily="18" charset="0"/>
            </a:endParaRPr>
          </a:p>
          <a:p>
            <a:pPr marL="0" indent="0">
              <a:buNone/>
            </a:pPr>
            <a:r>
              <a:rPr lang="en-US" sz="2600" dirty="0">
                <a:latin typeface="Georgia" pitchFamily="18" charset="0"/>
              </a:rPr>
              <a:t>Criteria 5 – Performance</a:t>
            </a:r>
          </a:p>
          <a:p>
            <a:pPr lvl="1">
              <a:buFont typeface="Arial" panose="020B0604020202020204" pitchFamily="34" charset="0"/>
              <a:buChar char="•"/>
            </a:pPr>
            <a:r>
              <a:rPr lang="en-US" sz="2600" dirty="0">
                <a:latin typeface="Georgia" pitchFamily="18" charset="0"/>
              </a:rPr>
              <a:t>Were performance requirements, expectations, and outcomes met?</a:t>
            </a:r>
          </a:p>
          <a:p>
            <a:endParaRPr lang="en-US" dirty="0"/>
          </a:p>
        </p:txBody>
      </p:sp>
    </p:spTree>
    <p:extLst>
      <p:ext uri="{BB962C8B-B14F-4D97-AF65-F5344CB8AC3E}">
        <p14:creationId xmlns:p14="http://schemas.microsoft.com/office/powerpoint/2010/main" val="13287562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SCDE’s LEA Risk Criteria (cont.)</a:t>
            </a:r>
            <a:endParaRPr lang="en-US" sz="3200" dirty="0">
              <a:solidFill>
                <a:srgbClr val="FFFF00"/>
              </a:solidFill>
            </a:endParaRPr>
          </a:p>
        </p:txBody>
      </p:sp>
      <p:sp>
        <p:nvSpPr>
          <p:cNvPr id="3" name="Content Placeholder 2"/>
          <p:cNvSpPr>
            <a:spLocks noGrp="1"/>
          </p:cNvSpPr>
          <p:nvPr>
            <p:ph idx="1"/>
          </p:nvPr>
        </p:nvSpPr>
        <p:spPr>
          <a:xfrm>
            <a:off x="457200" y="1447800"/>
            <a:ext cx="8229600" cy="4525963"/>
          </a:xfrm>
        </p:spPr>
        <p:txBody>
          <a:bodyPr>
            <a:normAutofit fontScale="92500" lnSpcReduction="10000"/>
          </a:bodyPr>
          <a:lstStyle/>
          <a:p>
            <a:pPr marL="0" indent="0">
              <a:buNone/>
            </a:pPr>
            <a:r>
              <a:rPr lang="en-US" sz="2600" dirty="0">
                <a:latin typeface="Georgia" pitchFamily="18" charset="0"/>
              </a:rPr>
              <a:t>Criteria 6 – Technical Assistance</a:t>
            </a:r>
          </a:p>
          <a:p>
            <a:pPr lvl="1">
              <a:buFont typeface="Arial" panose="020B0604020202020204" pitchFamily="34" charset="0"/>
              <a:buChar char="•"/>
            </a:pPr>
            <a:r>
              <a:rPr lang="en-US" sz="2600" dirty="0">
                <a:latin typeface="Georgia" pitchFamily="18" charset="0"/>
              </a:rPr>
              <a:t>Frequency and need for technical support and assistance</a:t>
            </a:r>
          </a:p>
          <a:p>
            <a:pPr marL="0" indent="0">
              <a:buNone/>
            </a:pPr>
            <a:endParaRPr lang="en-US" sz="2600" dirty="0">
              <a:latin typeface="Georgia" pitchFamily="18" charset="0"/>
            </a:endParaRPr>
          </a:p>
          <a:p>
            <a:pPr marL="0" indent="0">
              <a:buNone/>
            </a:pPr>
            <a:r>
              <a:rPr lang="en-US" sz="2600" dirty="0">
                <a:latin typeface="Georgia" pitchFamily="18" charset="0"/>
              </a:rPr>
              <a:t>Criteria 7 – Financial Stability</a:t>
            </a:r>
          </a:p>
          <a:p>
            <a:pPr lvl="1">
              <a:buFont typeface="Arial" panose="020B0604020202020204" pitchFamily="34" charset="0"/>
              <a:buChar char="•"/>
            </a:pPr>
            <a:r>
              <a:rPr lang="en-US" sz="2600" dirty="0">
                <a:latin typeface="Georgia" pitchFamily="18" charset="0"/>
              </a:rPr>
              <a:t>The percentage of general fund unassigned balance to general fund total expenditures</a:t>
            </a:r>
          </a:p>
          <a:p>
            <a:pPr lvl="1"/>
            <a:endParaRPr lang="en-US" sz="2600" dirty="0">
              <a:latin typeface="Georgia" pitchFamily="18" charset="0"/>
            </a:endParaRPr>
          </a:p>
          <a:p>
            <a:r>
              <a:rPr lang="en-US" sz="2600" dirty="0">
                <a:latin typeface="Georgia" pitchFamily="18" charset="0"/>
              </a:rPr>
              <a:t>Criteria 8 – Management Systems</a:t>
            </a:r>
          </a:p>
          <a:p>
            <a:pPr lvl="1">
              <a:buFont typeface="Arial" panose="020B0604020202020204" pitchFamily="34" charset="0"/>
              <a:buChar char="•"/>
            </a:pPr>
            <a:r>
              <a:rPr lang="en-US" sz="2600" dirty="0">
                <a:latin typeface="Georgia" pitchFamily="18" charset="0"/>
              </a:rPr>
              <a:t>Internal control findings or federal award noncompliance findings noted in annual audit report</a:t>
            </a:r>
          </a:p>
          <a:p>
            <a:endParaRPr lang="en-US" dirty="0"/>
          </a:p>
        </p:txBody>
      </p:sp>
    </p:spTree>
    <p:extLst>
      <p:ext uri="{BB962C8B-B14F-4D97-AF65-F5344CB8AC3E}">
        <p14:creationId xmlns:p14="http://schemas.microsoft.com/office/powerpoint/2010/main" val="2138750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SCDE’s LEA Risk Criteria (cont.)</a:t>
            </a:r>
            <a:endParaRPr lang="en-US" sz="3200" dirty="0">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US" sz="2400" dirty="0">
                <a:latin typeface="Georgia" pitchFamily="18" charset="0"/>
              </a:rPr>
              <a:t>Criteria 9 - Audit Report Submission</a:t>
            </a:r>
          </a:p>
          <a:p>
            <a:pPr lvl="1">
              <a:buFont typeface="Arial" panose="020B0604020202020204" pitchFamily="34" charset="0"/>
              <a:buChar char="•"/>
            </a:pPr>
            <a:r>
              <a:rPr lang="en-US" sz="2400" dirty="0">
                <a:latin typeface="Georgia" pitchFamily="18" charset="0"/>
              </a:rPr>
              <a:t>Submission of annual audit in the LEA Audit Reporting System (LARS) by December 1st</a:t>
            </a:r>
          </a:p>
          <a:p>
            <a:pPr marL="457200" lvl="1" indent="0">
              <a:buNone/>
            </a:pPr>
            <a:endParaRPr lang="en-US" sz="2400" dirty="0">
              <a:latin typeface="Georgia" pitchFamily="18" charset="0"/>
            </a:endParaRPr>
          </a:p>
          <a:p>
            <a:pPr marL="0" indent="0">
              <a:buNone/>
            </a:pPr>
            <a:r>
              <a:rPr lang="en-US" sz="2400" dirty="0">
                <a:latin typeface="Georgia" pitchFamily="18" charset="0"/>
              </a:rPr>
              <a:t>Criteria 10 - Other Material Factors</a:t>
            </a:r>
          </a:p>
          <a:p>
            <a:pPr lvl="1">
              <a:buFont typeface="Arial" panose="020B0604020202020204" pitchFamily="34" charset="0"/>
              <a:buChar char="•"/>
            </a:pPr>
            <a:r>
              <a:rPr lang="en-US" sz="2400" dirty="0">
                <a:latin typeface="Georgia" pitchFamily="18" charset="0"/>
              </a:rPr>
              <a:t>Accreditation</a:t>
            </a:r>
          </a:p>
          <a:p>
            <a:pPr lvl="1">
              <a:buFont typeface="Arial" panose="020B0604020202020204" pitchFamily="34" charset="0"/>
              <a:buChar char="•"/>
            </a:pPr>
            <a:r>
              <a:rPr lang="en-US" sz="2400" dirty="0">
                <a:latin typeface="Georgia" pitchFamily="18" charset="0"/>
              </a:rPr>
              <a:t>Cheating/Test security violations</a:t>
            </a:r>
          </a:p>
          <a:p>
            <a:pPr lvl="1">
              <a:buFont typeface="Arial" panose="020B0604020202020204" pitchFamily="34" charset="0"/>
              <a:buChar char="•"/>
            </a:pPr>
            <a:r>
              <a:rPr lang="en-US" sz="2400" dirty="0">
                <a:latin typeface="Georgia" pitchFamily="18" charset="0"/>
              </a:rPr>
              <a:t>Fraud</a:t>
            </a:r>
          </a:p>
          <a:p>
            <a:pPr marL="457200" lvl="1" indent="0">
              <a:buNone/>
            </a:pPr>
            <a:endParaRPr lang="en-US" dirty="0"/>
          </a:p>
        </p:txBody>
      </p:sp>
    </p:spTree>
    <p:extLst>
      <p:ext uri="{BB962C8B-B14F-4D97-AF65-F5344CB8AC3E}">
        <p14:creationId xmlns:p14="http://schemas.microsoft.com/office/powerpoint/2010/main" val="2859954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Can I Do to Decrease My Score?</a:t>
            </a:r>
          </a:p>
        </p:txBody>
      </p:sp>
      <p:sp>
        <p:nvSpPr>
          <p:cNvPr id="3" name="Content Placeholder 2"/>
          <p:cNvSpPr>
            <a:spLocks noGrp="1"/>
          </p:cNvSpPr>
          <p:nvPr>
            <p:ph idx="1"/>
          </p:nvPr>
        </p:nvSpPr>
        <p:spPr/>
        <p:txBody>
          <a:bodyPr/>
          <a:lstStyle/>
          <a:p>
            <a:r>
              <a:rPr lang="en-US" sz="2400" dirty="0">
                <a:latin typeface="Georgia" pitchFamily="18" charset="0"/>
              </a:rPr>
              <a:t>Submit all required reports, both financial and programmatic on time</a:t>
            </a:r>
          </a:p>
          <a:p>
            <a:r>
              <a:rPr lang="en-US" sz="2400" dirty="0">
                <a:latin typeface="Georgia" pitchFamily="18" charset="0"/>
              </a:rPr>
              <a:t>Ensure all new personnel are highly qualified and are properly trained</a:t>
            </a:r>
          </a:p>
          <a:p>
            <a:r>
              <a:rPr lang="en-US" sz="2400" dirty="0">
                <a:latin typeface="Georgia" pitchFamily="18" charset="0"/>
              </a:rPr>
              <a:t>Understand all programmatic regulations, requirements, performance measures, and expected outcomes and comply</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C82EF05-D35D-409A-9009-1027BF12DAF2}" type="slidenum">
              <a:rPr lang="en-US" smtClean="0"/>
              <a:t>33</a:t>
            </a:fld>
            <a:endParaRPr lang="en-US" dirty="0"/>
          </a:p>
        </p:txBody>
      </p:sp>
    </p:spTree>
    <p:extLst>
      <p:ext uri="{BB962C8B-B14F-4D97-AF65-F5344CB8AC3E}">
        <p14:creationId xmlns:p14="http://schemas.microsoft.com/office/powerpoint/2010/main" val="3054470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Can I Do to Decrease My Score? (cont.)</a:t>
            </a:r>
          </a:p>
        </p:txBody>
      </p:sp>
      <p:sp>
        <p:nvSpPr>
          <p:cNvPr id="3" name="Content Placeholder 2"/>
          <p:cNvSpPr>
            <a:spLocks noGrp="1"/>
          </p:cNvSpPr>
          <p:nvPr>
            <p:ph idx="1"/>
          </p:nvPr>
        </p:nvSpPr>
        <p:spPr/>
        <p:txBody>
          <a:bodyPr/>
          <a:lstStyle/>
          <a:p>
            <a:r>
              <a:rPr lang="en-US" sz="2400" dirty="0">
                <a:latin typeface="Georgia" pitchFamily="18" charset="0"/>
              </a:rPr>
              <a:t>Ensure all costs charged to federal programs are allowable </a:t>
            </a:r>
          </a:p>
          <a:p>
            <a:r>
              <a:rPr lang="en-US" sz="2400" dirty="0">
                <a:latin typeface="Georgia" pitchFamily="18" charset="0"/>
              </a:rPr>
              <a:t>Submit quarterly expenditure reports in GAPS</a:t>
            </a:r>
          </a:p>
          <a:p>
            <a:r>
              <a:rPr lang="en-US" sz="2400" dirty="0">
                <a:latin typeface="Georgia" pitchFamily="18" charset="0"/>
              </a:rPr>
              <a:t>Document all policies and procedures related to financial management</a:t>
            </a:r>
          </a:p>
          <a:p>
            <a:r>
              <a:rPr lang="en-US" sz="2400" dirty="0">
                <a:latin typeface="Georgia" pitchFamily="18" charset="0"/>
              </a:rPr>
              <a:t>Ensure proper segregation of duties</a:t>
            </a:r>
          </a:p>
          <a:p>
            <a:endParaRPr lang="en-US" dirty="0"/>
          </a:p>
        </p:txBody>
      </p:sp>
      <p:sp>
        <p:nvSpPr>
          <p:cNvPr id="4" name="Slide Number Placeholder 3"/>
          <p:cNvSpPr>
            <a:spLocks noGrp="1"/>
          </p:cNvSpPr>
          <p:nvPr>
            <p:ph type="sldNum" sz="quarter" idx="12"/>
          </p:nvPr>
        </p:nvSpPr>
        <p:spPr/>
        <p:txBody>
          <a:bodyPr/>
          <a:lstStyle/>
          <a:p>
            <a:fld id="{6C82EF05-D35D-409A-9009-1027BF12DAF2}" type="slidenum">
              <a:rPr lang="en-US" smtClean="0"/>
              <a:t>34</a:t>
            </a:fld>
            <a:endParaRPr lang="en-US" dirty="0"/>
          </a:p>
        </p:txBody>
      </p:sp>
    </p:spTree>
    <p:extLst>
      <p:ext uri="{BB962C8B-B14F-4D97-AF65-F5344CB8AC3E}">
        <p14:creationId xmlns:p14="http://schemas.microsoft.com/office/powerpoint/2010/main" val="6283593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Can I Do to Decrease My Score? (cont.)</a:t>
            </a:r>
          </a:p>
        </p:txBody>
      </p:sp>
      <p:sp>
        <p:nvSpPr>
          <p:cNvPr id="3" name="Content Placeholder 2"/>
          <p:cNvSpPr>
            <a:spLocks noGrp="1"/>
          </p:cNvSpPr>
          <p:nvPr>
            <p:ph idx="1"/>
          </p:nvPr>
        </p:nvSpPr>
        <p:spPr/>
        <p:txBody>
          <a:bodyPr>
            <a:normAutofit/>
          </a:bodyPr>
          <a:lstStyle/>
          <a:p>
            <a:r>
              <a:rPr lang="en-US" sz="2400" dirty="0">
                <a:latin typeface="Georgia" pitchFamily="18" charset="0"/>
              </a:rPr>
              <a:t>Maintain sufficient operating funds</a:t>
            </a:r>
          </a:p>
          <a:p>
            <a:r>
              <a:rPr lang="en-US" sz="2400" dirty="0">
                <a:latin typeface="Georgia" pitchFamily="18" charset="0"/>
              </a:rPr>
              <a:t>Correct all accreditation deficiencies</a:t>
            </a:r>
          </a:p>
          <a:p>
            <a:r>
              <a:rPr lang="en-US" sz="2400" dirty="0">
                <a:latin typeface="Georgia" pitchFamily="18" charset="0"/>
              </a:rPr>
              <a:t>Ensure test security procedures are followed</a:t>
            </a:r>
          </a:p>
        </p:txBody>
      </p:sp>
      <p:sp>
        <p:nvSpPr>
          <p:cNvPr id="4" name="Slide Number Placeholder 3"/>
          <p:cNvSpPr>
            <a:spLocks noGrp="1"/>
          </p:cNvSpPr>
          <p:nvPr>
            <p:ph type="sldNum" sz="quarter" idx="12"/>
          </p:nvPr>
        </p:nvSpPr>
        <p:spPr/>
        <p:txBody>
          <a:bodyPr/>
          <a:lstStyle/>
          <a:p>
            <a:fld id="{6C82EF05-D35D-409A-9009-1027BF12DAF2}" type="slidenum">
              <a:rPr lang="en-US" smtClean="0"/>
              <a:t>35</a:t>
            </a:fld>
            <a:endParaRPr lang="en-US" dirty="0"/>
          </a:p>
        </p:txBody>
      </p:sp>
    </p:spTree>
    <p:extLst>
      <p:ext uri="{BB962C8B-B14F-4D97-AF65-F5344CB8AC3E}">
        <p14:creationId xmlns:p14="http://schemas.microsoft.com/office/powerpoint/2010/main" val="38588295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Remedies for Noncompliance</a:t>
            </a:r>
          </a:p>
        </p:txBody>
      </p:sp>
      <p:sp>
        <p:nvSpPr>
          <p:cNvPr id="3" name="Content Placeholder 2"/>
          <p:cNvSpPr>
            <a:spLocks noGrp="1"/>
          </p:cNvSpPr>
          <p:nvPr>
            <p:ph idx="1"/>
          </p:nvPr>
        </p:nvSpPr>
        <p:spPr>
          <a:xfrm>
            <a:off x="533400" y="1447800"/>
            <a:ext cx="8229600" cy="5257800"/>
          </a:xfrm>
        </p:spPr>
        <p:txBody>
          <a:bodyPr>
            <a:normAutofit fontScale="62500" lnSpcReduction="20000"/>
          </a:bodyPr>
          <a:lstStyle/>
          <a:p>
            <a:pPr marL="0" indent="0">
              <a:buNone/>
            </a:pPr>
            <a:r>
              <a:rPr lang="en-US" dirty="0">
                <a:latin typeface="Georgia" pitchFamily="18" charset="0"/>
              </a:rPr>
              <a:t>If SCDE determines that the district’s risk of noncompliance cannot be remedied by imposing  special condition(s), the SCDE may take one or more of the following actions, allowable under 2 CFR Part 200.338, as appropriate in the circumstances:  </a:t>
            </a:r>
          </a:p>
          <a:p>
            <a:pPr marL="0" indent="0">
              <a:buNone/>
            </a:pPr>
            <a:endParaRPr lang="en-US" dirty="0">
              <a:latin typeface="Georgia" pitchFamily="18" charset="0"/>
            </a:endParaRPr>
          </a:p>
          <a:p>
            <a:r>
              <a:rPr lang="en-US" dirty="0">
                <a:latin typeface="Georgia" pitchFamily="18" charset="0"/>
              </a:rPr>
              <a:t>(a) Temporarily withhold cash payments pending correction of the deficiency by the non-federal entity or more severe enforcement action by the federal awarding agency or pass-through entity.</a:t>
            </a:r>
          </a:p>
          <a:p>
            <a:r>
              <a:rPr lang="en-US" dirty="0">
                <a:latin typeface="Georgia" pitchFamily="18" charset="0"/>
              </a:rPr>
              <a:t>(b) Disallow (that is, deny both use of funds and any applicable matching credit for) all or part of the cost of the activity or action not in compliance.</a:t>
            </a:r>
          </a:p>
          <a:p>
            <a:r>
              <a:rPr lang="en-US" dirty="0">
                <a:latin typeface="Georgia" pitchFamily="18" charset="0"/>
              </a:rPr>
              <a:t>(c) Wholly or partly suspend or terminate the federal award.</a:t>
            </a:r>
          </a:p>
          <a:p>
            <a:r>
              <a:rPr lang="en-US" dirty="0">
                <a:latin typeface="Georgia" pitchFamily="18" charset="0"/>
              </a:rPr>
              <a:t>(d) Recommend the US Department of Education or US Department of Agriculture (depending upon the grant) </a:t>
            </a:r>
            <a:r>
              <a:rPr lang="en-US" u="sng" dirty="0">
                <a:latin typeface="Georgia" pitchFamily="18" charset="0"/>
              </a:rPr>
              <a:t>initiate suspension or debarment proceedings </a:t>
            </a:r>
            <a:r>
              <a:rPr lang="en-US" dirty="0">
                <a:latin typeface="Georgia" pitchFamily="18" charset="0"/>
              </a:rPr>
              <a:t>as authorized under 2 CFR part 180 and federal awarding agency regulations.</a:t>
            </a:r>
          </a:p>
          <a:p>
            <a:r>
              <a:rPr lang="en-US" dirty="0">
                <a:latin typeface="Georgia" pitchFamily="18" charset="0"/>
              </a:rPr>
              <a:t>(e) Withhold further federal awards for the project or program.</a:t>
            </a:r>
          </a:p>
          <a:p>
            <a:r>
              <a:rPr lang="en-US" dirty="0">
                <a:latin typeface="Georgia" pitchFamily="18" charset="0"/>
              </a:rPr>
              <a:t>(f) Take other remedies that may be legally available.</a:t>
            </a:r>
          </a:p>
          <a:p>
            <a:pPr marL="0" indent="0">
              <a:buNone/>
            </a:pPr>
            <a:endParaRPr lang="en-US" dirty="0"/>
          </a:p>
        </p:txBody>
      </p:sp>
    </p:spTree>
    <p:extLst>
      <p:ext uri="{BB962C8B-B14F-4D97-AF65-F5344CB8AC3E}">
        <p14:creationId xmlns:p14="http://schemas.microsoft.com/office/powerpoint/2010/main" val="641143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Results of FY 2014-15 Risk Assessment</a:t>
            </a:r>
          </a:p>
        </p:txBody>
      </p:sp>
      <p:sp>
        <p:nvSpPr>
          <p:cNvPr id="3" name="Content Placeholder 2"/>
          <p:cNvSpPr>
            <a:spLocks noGrp="1"/>
          </p:cNvSpPr>
          <p:nvPr>
            <p:ph idx="1"/>
          </p:nvPr>
        </p:nvSpPr>
        <p:spPr/>
        <p:txBody>
          <a:bodyPr>
            <a:normAutofit/>
          </a:bodyPr>
          <a:lstStyle/>
          <a:p>
            <a:r>
              <a:rPr lang="en-US" sz="2400" dirty="0">
                <a:latin typeface="Georgia" pitchFamily="18" charset="0"/>
              </a:rPr>
              <a:t>LEAs were determined to be in every risk area (low, medium, and high)</a:t>
            </a:r>
          </a:p>
          <a:p>
            <a:pPr lvl="1"/>
            <a:r>
              <a:rPr lang="en-US" sz="2400" dirty="0">
                <a:solidFill>
                  <a:srgbClr val="00B050"/>
                </a:solidFill>
                <a:latin typeface="Georgia" pitchFamily="18" charset="0"/>
              </a:rPr>
              <a:t>87%  - Low-risk</a:t>
            </a:r>
          </a:p>
          <a:p>
            <a:pPr lvl="1"/>
            <a:r>
              <a:rPr lang="en-US" sz="2400" dirty="0">
                <a:solidFill>
                  <a:srgbClr val="FFC000"/>
                </a:solidFill>
                <a:latin typeface="Georgia" pitchFamily="18" charset="0"/>
              </a:rPr>
              <a:t>12% -  Medium risk</a:t>
            </a:r>
          </a:p>
          <a:p>
            <a:pPr lvl="1"/>
            <a:r>
              <a:rPr lang="en-US" sz="2400" dirty="0">
                <a:solidFill>
                  <a:srgbClr val="FF0000"/>
                </a:solidFill>
                <a:latin typeface="Georgia" pitchFamily="18" charset="0"/>
              </a:rPr>
              <a:t>1% -    High risk</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5856280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Results of FY 2015-16 Risk Assessment</a:t>
            </a:r>
          </a:p>
        </p:txBody>
      </p:sp>
      <p:sp>
        <p:nvSpPr>
          <p:cNvPr id="3" name="Content Placeholder 2"/>
          <p:cNvSpPr>
            <a:spLocks noGrp="1"/>
          </p:cNvSpPr>
          <p:nvPr>
            <p:ph idx="1"/>
          </p:nvPr>
        </p:nvSpPr>
        <p:spPr/>
        <p:txBody>
          <a:bodyPr>
            <a:normAutofit/>
          </a:bodyPr>
          <a:lstStyle/>
          <a:p>
            <a:r>
              <a:rPr lang="en-US" sz="2400" dirty="0">
                <a:latin typeface="Georgia" pitchFamily="18" charset="0"/>
              </a:rPr>
              <a:t>LEAs have again been determined to be in every risk area (low, medium, and high)</a:t>
            </a:r>
          </a:p>
          <a:p>
            <a:pPr lvl="1"/>
            <a:r>
              <a:rPr lang="en-US" sz="2400" dirty="0">
                <a:solidFill>
                  <a:srgbClr val="00B050"/>
                </a:solidFill>
                <a:latin typeface="Georgia" pitchFamily="18" charset="0"/>
              </a:rPr>
              <a:t>81%  - Low-risk</a:t>
            </a:r>
          </a:p>
          <a:p>
            <a:pPr lvl="1"/>
            <a:r>
              <a:rPr lang="en-US" sz="2400" dirty="0">
                <a:solidFill>
                  <a:srgbClr val="FFC000"/>
                </a:solidFill>
                <a:latin typeface="Georgia" pitchFamily="18" charset="0"/>
              </a:rPr>
              <a:t>16% -  Medium risk</a:t>
            </a:r>
          </a:p>
          <a:p>
            <a:pPr lvl="1"/>
            <a:r>
              <a:rPr lang="en-US" sz="2400" dirty="0">
                <a:solidFill>
                  <a:srgbClr val="FF0000"/>
                </a:solidFill>
                <a:latin typeface="Georgia" pitchFamily="18" charset="0"/>
              </a:rPr>
              <a:t>3% -    High risk</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038206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Potential Future Use of Audit Report</a:t>
            </a:r>
          </a:p>
        </p:txBody>
      </p:sp>
      <p:sp>
        <p:nvSpPr>
          <p:cNvPr id="3" name="Content Placeholder 2"/>
          <p:cNvSpPr>
            <a:spLocks noGrp="1"/>
          </p:cNvSpPr>
          <p:nvPr>
            <p:ph idx="1"/>
          </p:nvPr>
        </p:nvSpPr>
        <p:spPr/>
        <p:txBody>
          <a:bodyPr>
            <a:normAutofit/>
          </a:bodyPr>
          <a:lstStyle/>
          <a:p>
            <a:r>
              <a:rPr lang="en-US" sz="2400" dirty="0">
                <a:latin typeface="Georgia" pitchFamily="18" charset="0"/>
              </a:rPr>
              <a:t>House bill </a:t>
            </a:r>
            <a:r>
              <a:rPr lang="en-US" sz="2400" b="1" dirty="0">
                <a:latin typeface="Georgia" pitchFamily="18" charset="0"/>
              </a:rPr>
              <a:t>H.3221</a:t>
            </a:r>
          </a:p>
          <a:p>
            <a:r>
              <a:rPr lang="en-US" sz="2400" dirty="0">
                <a:latin typeface="Georgia" pitchFamily="18" charset="0"/>
              </a:rPr>
              <a:t>LEAs could be determined to be on “fiscal watch”, “fiscal caution”, or “fiscal emergency”</a:t>
            </a:r>
          </a:p>
        </p:txBody>
      </p:sp>
    </p:spTree>
    <p:extLst>
      <p:ext uri="{BB962C8B-B14F-4D97-AF65-F5344CB8AC3E}">
        <p14:creationId xmlns:p14="http://schemas.microsoft.com/office/powerpoint/2010/main" val="116132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a:t>
            </a:r>
            <a:r>
              <a:rPr lang="en-US" i="1" dirty="0"/>
              <a:t>Ways &amp; Means</a:t>
            </a:r>
          </a:p>
        </p:txBody>
      </p:sp>
      <p:sp>
        <p:nvSpPr>
          <p:cNvPr id="3" name="Content Placeholder 2"/>
          <p:cNvSpPr>
            <a:spLocks noGrp="1"/>
          </p:cNvSpPr>
          <p:nvPr>
            <p:ph idx="1"/>
          </p:nvPr>
        </p:nvSpPr>
        <p:spPr>
          <a:xfrm>
            <a:off x="457200" y="1752600"/>
            <a:ext cx="8229600" cy="4525963"/>
          </a:xfrm>
        </p:spPr>
        <p:txBody>
          <a:bodyPr/>
          <a:lstStyle/>
          <a:p>
            <a:r>
              <a:rPr lang="en-US" dirty="0"/>
              <a:t>National Board Certification decrease- ($3,000,000)</a:t>
            </a:r>
          </a:p>
          <a:p>
            <a:r>
              <a:rPr lang="en-US" dirty="0"/>
              <a:t>Combine existing line items into Career and Technology Education-$18,966,830</a:t>
            </a:r>
          </a:p>
          <a:p>
            <a:r>
              <a:rPr lang="en-US" dirty="0"/>
              <a:t>Students at risk of school failure-increase by $3,100,000 to cover formative assessments</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1670934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Fiscal “Watch”</a:t>
            </a:r>
          </a:p>
        </p:txBody>
      </p:sp>
      <p:sp>
        <p:nvSpPr>
          <p:cNvPr id="3" name="Content Placeholder 2"/>
          <p:cNvSpPr>
            <a:spLocks noGrp="1"/>
          </p:cNvSpPr>
          <p:nvPr>
            <p:ph idx="1"/>
          </p:nvPr>
        </p:nvSpPr>
        <p:spPr>
          <a:xfrm>
            <a:off x="457200" y="1600200"/>
            <a:ext cx="8458200" cy="5029200"/>
          </a:xfrm>
        </p:spPr>
        <p:txBody>
          <a:bodyPr>
            <a:normAutofit fontScale="77500" lnSpcReduction="20000"/>
          </a:bodyPr>
          <a:lstStyle/>
          <a:p>
            <a:r>
              <a:rPr lang="en-US" sz="3100" dirty="0">
                <a:latin typeface="Georgia" pitchFamily="18" charset="0"/>
              </a:rPr>
              <a:t>Lowest level of concern</a:t>
            </a:r>
          </a:p>
          <a:p>
            <a:pPr lvl="1"/>
            <a:r>
              <a:rPr lang="en-US" sz="3100" dirty="0">
                <a:latin typeface="Georgia" pitchFamily="18" charset="0"/>
              </a:rPr>
              <a:t>LEA has </a:t>
            </a:r>
            <a:r>
              <a:rPr lang="en-US" sz="3100" b="1" dirty="0">
                <a:latin typeface="Georgia" pitchFamily="18" charset="0"/>
              </a:rPr>
              <a:t>not</a:t>
            </a:r>
            <a:r>
              <a:rPr lang="en-US" sz="3100" dirty="0">
                <a:latin typeface="Georgia" pitchFamily="18" charset="0"/>
              </a:rPr>
              <a:t> acted reasonably to eliminate or correct practices or conditions that prompted the declaration </a:t>
            </a:r>
          </a:p>
          <a:p>
            <a:pPr lvl="1"/>
            <a:r>
              <a:rPr lang="en-US" sz="3100" dirty="0">
                <a:latin typeface="Georgia" pitchFamily="18" charset="0"/>
              </a:rPr>
              <a:t>Ongoing, related </a:t>
            </a:r>
            <a:r>
              <a:rPr lang="en-US" sz="3100" b="1" dirty="0">
                <a:latin typeface="Georgia" pitchFamily="18" charset="0"/>
              </a:rPr>
              <a:t>investigation</a:t>
            </a:r>
            <a:r>
              <a:rPr lang="en-US" sz="3100" dirty="0">
                <a:latin typeface="Georgia" pitchFamily="18" charset="0"/>
              </a:rPr>
              <a:t> by state or federal law enforcement agency or any other investigatory agency of State</a:t>
            </a:r>
          </a:p>
          <a:p>
            <a:pPr lvl="1"/>
            <a:r>
              <a:rPr lang="en-US" sz="3100" dirty="0">
                <a:latin typeface="Georgia" pitchFamily="18" charset="0"/>
              </a:rPr>
              <a:t>Independent, outside auditing firm notifies SCDE that the district is not operating under </a:t>
            </a:r>
            <a:r>
              <a:rPr lang="en-US" sz="3100" b="1" dirty="0">
                <a:latin typeface="Georgia" pitchFamily="18" charset="0"/>
              </a:rPr>
              <a:t>GAAP</a:t>
            </a:r>
          </a:p>
          <a:p>
            <a:pPr lvl="1"/>
            <a:r>
              <a:rPr lang="en-US" sz="3100" dirty="0">
                <a:latin typeface="Georgia" pitchFamily="18" charset="0"/>
              </a:rPr>
              <a:t>District does not maintain a </a:t>
            </a:r>
            <a:r>
              <a:rPr lang="en-US" sz="3100" b="1" dirty="0">
                <a:latin typeface="Georgia" pitchFamily="18" charset="0"/>
              </a:rPr>
              <a:t>General Reserve Fund </a:t>
            </a:r>
            <a:r>
              <a:rPr lang="en-US" sz="3100" dirty="0">
                <a:latin typeface="Georgia" pitchFamily="18" charset="0"/>
              </a:rPr>
              <a:t>of at least </a:t>
            </a:r>
            <a:r>
              <a:rPr lang="en-US" sz="3100" b="1" dirty="0">
                <a:latin typeface="Georgia" pitchFamily="18" charset="0"/>
              </a:rPr>
              <a:t>one month </a:t>
            </a:r>
            <a:r>
              <a:rPr lang="en-US" sz="3100" dirty="0">
                <a:latin typeface="Georgia" pitchFamily="18" charset="0"/>
              </a:rPr>
              <a:t>of </a:t>
            </a:r>
            <a:r>
              <a:rPr lang="en-US" sz="3100" b="1" dirty="0">
                <a:latin typeface="Georgia" pitchFamily="18" charset="0"/>
              </a:rPr>
              <a:t>general fund operating expenditures </a:t>
            </a:r>
            <a:r>
              <a:rPr lang="en-US" sz="3100" dirty="0">
                <a:latin typeface="Georgia" pitchFamily="18" charset="0"/>
              </a:rPr>
              <a:t>of the previous two completed fiscal years</a:t>
            </a:r>
          </a:p>
          <a:p>
            <a:pPr lvl="1"/>
            <a:r>
              <a:rPr lang="en-US" sz="3100" dirty="0">
                <a:latin typeface="Georgia" pitchFamily="18" charset="0"/>
              </a:rPr>
              <a:t>If LEA is on fiscal watch, within 60 days, LEA board must submit a </a:t>
            </a:r>
            <a:r>
              <a:rPr lang="en-US" sz="3100" b="1" dirty="0">
                <a:latin typeface="Georgia" pitchFamily="18" charset="0"/>
              </a:rPr>
              <a:t>financial recovery plan </a:t>
            </a:r>
            <a:r>
              <a:rPr lang="en-US" sz="3100" dirty="0">
                <a:latin typeface="Georgia" pitchFamily="18" charset="0"/>
              </a:rPr>
              <a:t>to the department</a:t>
            </a:r>
          </a:p>
          <a:p>
            <a:pPr lvl="1"/>
            <a:endParaRPr lang="en-US" sz="3100" dirty="0"/>
          </a:p>
          <a:p>
            <a:endParaRPr lang="en-US" dirty="0"/>
          </a:p>
        </p:txBody>
      </p:sp>
    </p:spTree>
    <p:extLst>
      <p:ext uri="{BB962C8B-B14F-4D97-AF65-F5344CB8AC3E}">
        <p14:creationId xmlns:p14="http://schemas.microsoft.com/office/powerpoint/2010/main" val="4078077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Fiscal “Caution”</a:t>
            </a:r>
          </a:p>
        </p:txBody>
      </p:sp>
      <p:sp>
        <p:nvSpPr>
          <p:cNvPr id="3" name="Content Placeholder 2"/>
          <p:cNvSpPr>
            <a:spLocks noGrp="1"/>
          </p:cNvSpPr>
          <p:nvPr>
            <p:ph idx="1"/>
          </p:nvPr>
        </p:nvSpPr>
        <p:spPr/>
        <p:txBody>
          <a:bodyPr>
            <a:normAutofit fontScale="85000" lnSpcReduction="10000"/>
          </a:bodyPr>
          <a:lstStyle/>
          <a:p>
            <a:r>
              <a:rPr lang="en-US" dirty="0">
                <a:latin typeface="Georgia" pitchFamily="18" charset="0"/>
              </a:rPr>
              <a:t>2</a:t>
            </a:r>
            <a:r>
              <a:rPr lang="en-US" baseline="30000" dirty="0">
                <a:latin typeface="Georgia" pitchFamily="18" charset="0"/>
              </a:rPr>
              <a:t>nd</a:t>
            </a:r>
            <a:r>
              <a:rPr lang="en-US" dirty="0">
                <a:latin typeface="Georgia" pitchFamily="18" charset="0"/>
              </a:rPr>
              <a:t> level of concern</a:t>
            </a:r>
          </a:p>
          <a:p>
            <a:pPr lvl="1"/>
            <a:r>
              <a:rPr lang="en-US" b="1" dirty="0">
                <a:latin typeface="Georgia" pitchFamily="18" charset="0"/>
              </a:rPr>
              <a:t>Conditions</a:t>
            </a:r>
            <a:r>
              <a:rPr lang="en-US" dirty="0">
                <a:latin typeface="Georgia" pitchFamily="18" charset="0"/>
              </a:rPr>
              <a:t> reviewed in </a:t>
            </a:r>
            <a:r>
              <a:rPr lang="en-US" b="1" dirty="0">
                <a:latin typeface="Georgia" pitchFamily="18" charset="0"/>
              </a:rPr>
              <a:t>annual audit report </a:t>
            </a:r>
            <a:r>
              <a:rPr lang="en-US" dirty="0">
                <a:latin typeface="Georgia" pitchFamily="18" charset="0"/>
              </a:rPr>
              <a:t>that could result in declaration of </a:t>
            </a:r>
            <a:r>
              <a:rPr lang="en-US" b="1" dirty="0">
                <a:latin typeface="Georgia" pitchFamily="18" charset="0"/>
              </a:rPr>
              <a:t>fiscal emergency</a:t>
            </a:r>
          </a:p>
          <a:p>
            <a:pPr lvl="1"/>
            <a:r>
              <a:rPr lang="en-US" dirty="0">
                <a:latin typeface="Georgia" pitchFamily="18" charset="0"/>
              </a:rPr>
              <a:t>Independent </a:t>
            </a:r>
            <a:r>
              <a:rPr lang="en-US" b="1" dirty="0">
                <a:latin typeface="Georgia" pitchFamily="18" charset="0"/>
              </a:rPr>
              <a:t>auditing firm </a:t>
            </a:r>
            <a:r>
              <a:rPr lang="en-US" dirty="0">
                <a:latin typeface="Georgia" pitchFamily="18" charset="0"/>
              </a:rPr>
              <a:t>reports </a:t>
            </a:r>
            <a:r>
              <a:rPr lang="en-US" b="1" dirty="0">
                <a:latin typeface="Georgia" pitchFamily="18" charset="0"/>
              </a:rPr>
              <a:t>conditions</a:t>
            </a:r>
            <a:r>
              <a:rPr lang="en-US" dirty="0">
                <a:latin typeface="Georgia" pitchFamily="18" charset="0"/>
              </a:rPr>
              <a:t> or </a:t>
            </a:r>
            <a:r>
              <a:rPr lang="en-US" b="1" dirty="0">
                <a:latin typeface="Georgia" pitchFamily="18" charset="0"/>
              </a:rPr>
              <a:t>practices</a:t>
            </a:r>
            <a:r>
              <a:rPr lang="en-US" dirty="0">
                <a:latin typeface="Georgia" pitchFamily="18" charset="0"/>
              </a:rPr>
              <a:t> that could result in fiscal emergency</a:t>
            </a:r>
          </a:p>
          <a:p>
            <a:pPr lvl="1"/>
            <a:r>
              <a:rPr lang="en-US" dirty="0">
                <a:latin typeface="Georgia" pitchFamily="18" charset="0"/>
              </a:rPr>
              <a:t>Upon review of audit, financial practices exist that are outside of </a:t>
            </a:r>
            <a:r>
              <a:rPr lang="en-US" b="1" dirty="0">
                <a:latin typeface="Georgia" pitchFamily="18" charset="0"/>
              </a:rPr>
              <a:t>generally accepted accounting standards</a:t>
            </a:r>
            <a:endParaRPr lang="en-US" dirty="0">
              <a:latin typeface="Georgia" pitchFamily="18" charset="0"/>
            </a:endParaRPr>
          </a:p>
          <a:p>
            <a:pPr lvl="1"/>
            <a:r>
              <a:rPr lang="en-US" dirty="0">
                <a:latin typeface="Georgia" pitchFamily="18" charset="0"/>
              </a:rPr>
              <a:t>Audit report received more than </a:t>
            </a:r>
            <a:r>
              <a:rPr lang="en-US" b="1" dirty="0">
                <a:latin typeface="Georgia" pitchFamily="18" charset="0"/>
              </a:rPr>
              <a:t>60 days </a:t>
            </a:r>
            <a:r>
              <a:rPr lang="en-US" dirty="0">
                <a:latin typeface="Georgia" pitchFamily="18" charset="0"/>
              </a:rPr>
              <a:t>after </a:t>
            </a:r>
            <a:r>
              <a:rPr lang="en-US" b="1" dirty="0">
                <a:latin typeface="Georgia" pitchFamily="18" charset="0"/>
              </a:rPr>
              <a:t>December 1 deadline</a:t>
            </a:r>
          </a:p>
          <a:p>
            <a:pPr lvl="1"/>
            <a:r>
              <a:rPr lang="en-US" dirty="0">
                <a:latin typeface="Georgia" pitchFamily="18" charset="0"/>
              </a:rPr>
              <a:t>Other </a:t>
            </a:r>
            <a:r>
              <a:rPr lang="en-US" b="1" dirty="0">
                <a:latin typeface="Georgia" pitchFamily="18" charset="0"/>
              </a:rPr>
              <a:t>fiscal practices</a:t>
            </a:r>
            <a:r>
              <a:rPr lang="en-US" dirty="0">
                <a:latin typeface="Georgia" pitchFamily="18" charset="0"/>
              </a:rPr>
              <a:t> or </a:t>
            </a:r>
            <a:r>
              <a:rPr lang="en-US" b="1" dirty="0">
                <a:latin typeface="Georgia" pitchFamily="18" charset="0"/>
              </a:rPr>
              <a:t>conditions</a:t>
            </a:r>
            <a:r>
              <a:rPr lang="en-US" dirty="0">
                <a:latin typeface="Georgia" pitchFamily="18" charset="0"/>
              </a:rPr>
              <a:t> of concern through review of the annual audit report</a:t>
            </a:r>
          </a:p>
          <a:p>
            <a:pPr marL="457200" lvl="1" indent="0">
              <a:buNone/>
            </a:pPr>
            <a:endParaRPr lang="en-US" dirty="0"/>
          </a:p>
          <a:p>
            <a:pPr lvl="1"/>
            <a:endParaRPr lang="en-US" dirty="0"/>
          </a:p>
        </p:txBody>
      </p:sp>
    </p:spTree>
    <p:extLst>
      <p:ext uri="{BB962C8B-B14F-4D97-AF65-F5344CB8AC3E}">
        <p14:creationId xmlns:p14="http://schemas.microsoft.com/office/powerpoint/2010/main" val="12344850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Fiscal “Caution” (cont.)</a:t>
            </a:r>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pPr lvl="1"/>
            <a:r>
              <a:rPr lang="en-US" sz="4400" dirty="0">
                <a:latin typeface="Georgia" pitchFamily="18" charset="0"/>
              </a:rPr>
              <a:t>District is not maintaining the mandatory </a:t>
            </a:r>
            <a:r>
              <a:rPr lang="en-US" sz="4400" b="1" dirty="0">
                <a:latin typeface="Georgia" pitchFamily="18" charset="0"/>
              </a:rPr>
              <a:t>minimum</a:t>
            </a:r>
            <a:r>
              <a:rPr lang="en-US" sz="4400" dirty="0">
                <a:latin typeface="Georgia" pitchFamily="18" charset="0"/>
              </a:rPr>
              <a:t> of </a:t>
            </a:r>
            <a:r>
              <a:rPr lang="en-US" sz="4400" b="1" dirty="0">
                <a:latin typeface="Georgia" pitchFamily="18" charset="0"/>
              </a:rPr>
              <a:t>one month </a:t>
            </a:r>
            <a:r>
              <a:rPr lang="en-US" sz="4400" dirty="0">
                <a:latin typeface="Georgia" pitchFamily="18" charset="0"/>
              </a:rPr>
              <a:t>of </a:t>
            </a:r>
            <a:r>
              <a:rPr lang="en-US" sz="4400" b="1" dirty="0">
                <a:latin typeface="Georgia" pitchFamily="18" charset="0"/>
              </a:rPr>
              <a:t>general fund operating expenditures </a:t>
            </a:r>
            <a:r>
              <a:rPr lang="en-US" sz="4400" dirty="0">
                <a:latin typeface="Georgia" pitchFamily="18" charset="0"/>
              </a:rPr>
              <a:t>in its </a:t>
            </a:r>
            <a:r>
              <a:rPr lang="en-US" sz="4400" b="1" dirty="0">
                <a:latin typeface="Georgia" pitchFamily="18" charset="0"/>
              </a:rPr>
              <a:t>general fund reserves</a:t>
            </a:r>
          </a:p>
          <a:p>
            <a:pPr lvl="1"/>
            <a:r>
              <a:rPr lang="en-US" sz="4400" dirty="0">
                <a:latin typeface="Georgia" pitchFamily="18" charset="0"/>
              </a:rPr>
              <a:t>An independent auditing firm declares that the school district’s financial records are </a:t>
            </a:r>
            <a:r>
              <a:rPr lang="en-US" sz="4400" b="1" dirty="0">
                <a:latin typeface="Georgia" pitchFamily="18" charset="0"/>
              </a:rPr>
              <a:t>unauditable</a:t>
            </a:r>
          </a:p>
          <a:p>
            <a:pPr lvl="1"/>
            <a:r>
              <a:rPr lang="en-US" sz="4400" b="1" dirty="0">
                <a:latin typeface="Georgia" pitchFamily="18" charset="0"/>
              </a:rPr>
              <a:t>Significant deficiencies, material weaknesses, direct </a:t>
            </a:r>
            <a:r>
              <a:rPr lang="en-US" sz="4400" dirty="0">
                <a:latin typeface="Georgia" pitchFamily="18" charset="0"/>
              </a:rPr>
              <a:t>and</a:t>
            </a:r>
            <a:r>
              <a:rPr lang="en-US" sz="4400" b="1" dirty="0">
                <a:latin typeface="Georgia" pitchFamily="18" charset="0"/>
              </a:rPr>
              <a:t> material legal noncompliance </a:t>
            </a:r>
            <a:r>
              <a:rPr lang="en-US" sz="4400" dirty="0">
                <a:latin typeface="Georgia" pitchFamily="18" charset="0"/>
              </a:rPr>
              <a:t>or</a:t>
            </a:r>
            <a:r>
              <a:rPr lang="en-US" sz="4400" b="1" dirty="0">
                <a:latin typeface="Georgia" pitchFamily="18" charset="0"/>
              </a:rPr>
              <a:t> management letter comments </a:t>
            </a:r>
            <a:r>
              <a:rPr lang="en-US" sz="4400" dirty="0">
                <a:latin typeface="Georgia" pitchFamily="18" charset="0"/>
              </a:rPr>
              <a:t>which, in the opinion of the department, the aggregate effect of the reported issues has a </a:t>
            </a:r>
            <a:r>
              <a:rPr lang="en-US" sz="4400" b="1" dirty="0">
                <a:latin typeface="Georgia" pitchFamily="18" charset="0"/>
              </a:rPr>
              <a:t>significant effect </a:t>
            </a:r>
            <a:r>
              <a:rPr lang="en-US" sz="4400" dirty="0">
                <a:latin typeface="Georgia" pitchFamily="18" charset="0"/>
              </a:rPr>
              <a:t>on the financial condition of the district</a:t>
            </a:r>
          </a:p>
          <a:p>
            <a:pPr lvl="1"/>
            <a:r>
              <a:rPr lang="en-US" sz="4400" dirty="0">
                <a:latin typeface="Georgia" pitchFamily="18" charset="0"/>
              </a:rPr>
              <a:t>Ongoing </a:t>
            </a:r>
            <a:r>
              <a:rPr lang="en-US" sz="4400" b="1" dirty="0">
                <a:latin typeface="Georgia" pitchFamily="18" charset="0"/>
              </a:rPr>
              <a:t>investigation</a:t>
            </a:r>
            <a:r>
              <a:rPr lang="en-US" sz="4400" dirty="0">
                <a:latin typeface="Georgia" pitchFamily="18" charset="0"/>
              </a:rPr>
              <a:t> conducted by any federal or state agency, law enforcement or otherwise, with regard to the district’s finance of local board of trustees</a:t>
            </a:r>
          </a:p>
          <a:p>
            <a:endParaRPr lang="en-US" dirty="0"/>
          </a:p>
        </p:txBody>
      </p:sp>
    </p:spTree>
    <p:extLst>
      <p:ext uri="{BB962C8B-B14F-4D97-AF65-F5344CB8AC3E}">
        <p14:creationId xmlns:p14="http://schemas.microsoft.com/office/powerpoint/2010/main" val="5758892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Fiscal “Emergency”</a:t>
            </a:r>
          </a:p>
        </p:txBody>
      </p:sp>
      <p:sp>
        <p:nvSpPr>
          <p:cNvPr id="3" name="Content Placeholder 2"/>
          <p:cNvSpPr>
            <a:spLocks noGrp="1"/>
          </p:cNvSpPr>
          <p:nvPr>
            <p:ph idx="1"/>
          </p:nvPr>
        </p:nvSpPr>
        <p:spPr/>
        <p:txBody>
          <a:bodyPr>
            <a:normAutofit/>
          </a:bodyPr>
          <a:lstStyle/>
          <a:p>
            <a:r>
              <a:rPr lang="en-US" sz="2400" dirty="0">
                <a:latin typeface="Georgia" pitchFamily="18" charset="0"/>
              </a:rPr>
              <a:t>3</a:t>
            </a:r>
            <a:r>
              <a:rPr lang="en-US" sz="2400" baseline="30000" dirty="0">
                <a:latin typeface="Georgia" pitchFamily="18" charset="0"/>
              </a:rPr>
              <a:t>rd</a:t>
            </a:r>
            <a:r>
              <a:rPr lang="en-US" sz="2400" dirty="0">
                <a:latin typeface="Georgia" pitchFamily="18" charset="0"/>
              </a:rPr>
              <a:t> and most severe level</a:t>
            </a:r>
          </a:p>
          <a:p>
            <a:pPr lvl="1"/>
            <a:r>
              <a:rPr lang="en-US" sz="2400" dirty="0">
                <a:latin typeface="Georgia" pitchFamily="18" charset="0"/>
              </a:rPr>
              <a:t>A district under fiscal caution fails to submit an acceptable recovery plan within 120 days or fails to submit an updated recovery plan</a:t>
            </a:r>
          </a:p>
          <a:p>
            <a:pPr lvl="1"/>
            <a:r>
              <a:rPr lang="en-US" sz="2400" dirty="0">
                <a:latin typeface="Georgia" pitchFamily="18" charset="0"/>
              </a:rPr>
              <a:t>A district under fiscal caution is not complying with an original or updated recovery plan </a:t>
            </a:r>
          </a:p>
          <a:p>
            <a:pPr lvl="1"/>
            <a:r>
              <a:rPr lang="en-US" sz="2400" dirty="0">
                <a:latin typeface="Georgia" pitchFamily="18" charset="0"/>
              </a:rPr>
              <a:t>A district is at risk of defaulting on any type of debt, to include but not be limited to, tax anticipation notes, general obligation bonds, or lease-purchase installment agreements</a:t>
            </a:r>
          </a:p>
        </p:txBody>
      </p:sp>
    </p:spTree>
    <p:extLst>
      <p:ext uri="{BB962C8B-B14F-4D97-AF65-F5344CB8AC3E}">
        <p14:creationId xmlns:p14="http://schemas.microsoft.com/office/powerpoint/2010/main" val="2803888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Fiscal “Emergency” (cont.)</a:t>
            </a:r>
          </a:p>
        </p:txBody>
      </p:sp>
      <p:sp>
        <p:nvSpPr>
          <p:cNvPr id="3" name="Content Placeholder 2"/>
          <p:cNvSpPr>
            <a:spLocks noGrp="1"/>
          </p:cNvSpPr>
          <p:nvPr>
            <p:ph idx="1"/>
          </p:nvPr>
        </p:nvSpPr>
        <p:spPr/>
        <p:txBody>
          <a:bodyPr>
            <a:normAutofit/>
          </a:bodyPr>
          <a:lstStyle/>
          <a:p>
            <a:r>
              <a:rPr lang="en-US" sz="2400" dirty="0">
                <a:latin typeface="Georgia" pitchFamily="18" charset="0"/>
              </a:rPr>
              <a:t>3</a:t>
            </a:r>
            <a:r>
              <a:rPr lang="en-US" sz="2400" baseline="30000" dirty="0">
                <a:latin typeface="Georgia" pitchFamily="18" charset="0"/>
              </a:rPr>
              <a:t>rd</a:t>
            </a:r>
            <a:r>
              <a:rPr lang="en-US" sz="2400" dirty="0">
                <a:latin typeface="Georgia" pitchFamily="18" charset="0"/>
              </a:rPr>
              <a:t> and most severe level</a:t>
            </a:r>
          </a:p>
          <a:p>
            <a:pPr lvl="1"/>
            <a:r>
              <a:rPr lang="en-US" sz="2400" dirty="0">
                <a:latin typeface="Georgia" pitchFamily="18" charset="0"/>
              </a:rPr>
              <a:t>A district has been under fiscal watch, caution, or any combination of fiscal watch and fiscal caution for three fiscal years collectively</a:t>
            </a:r>
          </a:p>
          <a:p>
            <a:pPr lvl="1"/>
            <a:r>
              <a:rPr lang="en-US" sz="2400" dirty="0">
                <a:latin typeface="Georgia" pitchFamily="18" charset="0"/>
              </a:rPr>
              <a:t>It is deemed that fiscal emergency is necessary to correct the district’s fiscal problems and to prevent further fiscal decline</a:t>
            </a:r>
          </a:p>
          <a:p>
            <a:pPr lvl="1"/>
            <a:r>
              <a:rPr lang="en-US" sz="2400" dirty="0">
                <a:latin typeface="Georgia" pitchFamily="18" charset="0"/>
              </a:rPr>
              <a:t>SCDE could </a:t>
            </a:r>
            <a:r>
              <a:rPr lang="en-US" sz="2400" b="1" dirty="0">
                <a:latin typeface="Georgia" pitchFamily="18" charset="0"/>
              </a:rPr>
              <a:t>take over </a:t>
            </a:r>
            <a:r>
              <a:rPr lang="en-US" sz="2400" dirty="0">
                <a:latin typeface="Georgia" pitchFamily="18" charset="0"/>
              </a:rPr>
              <a:t>the </a:t>
            </a:r>
            <a:r>
              <a:rPr lang="en-US" sz="2400" b="1" dirty="0">
                <a:latin typeface="Georgia" pitchFamily="18" charset="0"/>
              </a:rPr>
              <a:t>financial operations </a:t>
            </a:r>
            <a:r>
              <a:rPr lang="en-US" sz="2400" dirty="0">
                <a:latin typeface="Georgia" pitchFamily="18" charset="0"/>
              </a:rPr>
              <a:t>of the district for the fiscal year in which a fiscal emergency is declared</a:t>
            </a:r>
          </a:p>
        </p:txBody>
      </p:sp>
    </p:spTree>
    <p:extLst>
      <p:ext uri="{BB962C8B-B14F-4D97-AF65-F5344CB8AC3E}">
        <p14:creationId xmlns:p14="http://schemas.microsoft.com/office/powerpoint/2010/main" val="26222716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Fiscal Practices</a:t>
            </a:r>
          </a:p>
        </p:txBody>
      </p:sp>
      <p:sp>
        <p:nvSpPr>
          <p:cNvPr id="3" name="Content Placeholder 2"/>
          <p:cNvSpPr>
            <a:spLocks noGrp="1"/>
          </p:cNvSpPr>
          <p:nvPr>
            <p:ph idx="1"/>
          </p:nvPr>
        </p:nvSpPr>
        <p:spPr/>
        <p:txBody>
          <a:bodyPr>
            <a:normAutofit/>
          </a:bodyPr>
          <a:lstStyle/>
          <a:p>
            <a:r>
              <a:rPr lang="en-US" sz="2400" dirty="0">
                <a:latin typeface="Georgia" pitchFamily="18" charset="0"/>
              </a:rPr>
              <a:t>OAS reviewed FY 2015-16 audit reports to determine how many districts could be placed on fiscal caution or watch due to maintaining less than one month of general fund operating balance in its general fund reserves</a:t>
            </a:r>
          </a:p>
          <a:p>
            <a:r>
              <a:rPr lang="en-US" sz="2400" dirty="0">
                <a:latin typeface="Georgia" pitchFamily="18" charset="0"/>
              </a:rPr>
              <a:t>16 LEAs would be on fiscal watch or caution for not meeting the one month test in the past two fiscal years if the bill is passed</a:t>
            </a:r>
          </a:p>
          <a:p>
            <a:pPr marL="457200" lvl="1" indent="0">
              <a:buNone/>
            </a:pPr>
            <a:endParaRPr lang="en-US" dirty="0"/>
          </a:p>
        </p:txBody>
      </p:sp>
    </p:spTree>
    <p:extLst>
      <p:ext uri="{BB962C8B-B14F-4D97-AF65-F5344CB8AC3E}">
        <p14:creationId xmlns:p14="http://schemas.microsoft.com/office/powerpoint/2010/main" val="35260471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14600"/>
            <a:ext cx="8229600" cy="4525963"/>
          </a:xfrm>
        </p:spPr>
        <p:txBody>
          <a:bodyPr>
            <a:normAutofit/>
          </a:bodyPr>
          <a:lstStyle/>
          <a:p>
            <a:pPr marL="0" indent="0" algn="ctr">
              <a:buNone/>
            </a:pPr>
            <a:r>
              <a:rPr lang="en-US" sz="7200" dirty="0"/>
              <a:t>Questions</a:t>
            </a:r>
          </a:p>
          <a:p>
            <a:pPr marL="0" indent="0" algn="ctr">
              <a:buNone/>
            </a:pPr>
            <a:r>
              <a:rPr lang="en-US" sz="7200" dirty="0"/>
              <a:t>?</a:t>
            </a:r>
          </a:p>
        </p:txBody>
      </p:sp>
    </p:spTree>
    <p:extLst>
      <p:ext uri="{BB962C8B-B14F-4D97-AF65-F5344CB8AC3E}">
        <p14:creationId xmlns:p14="http://schemas.microsoft.com/office/powerpoint/2010/main" val="37573101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Office of Auditing Services </a:t>
            </a:r>
            <a:br>
              <a:rPr lang="en-US" sz="3200" dirty="0"/>
            </a:br>
            <a:r>
              <a:rPr lang="en-US" sz="3200" dirty="0"/>
              <a:t>Contact Information</a:t>
            </a:r>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pPr marL="0" indent="0">
              <a:buNone/>
            </a:pPr>
            <a:r>
              <a:rPr lang="en-US" sz="3400" dirty="0">
                <a:latin typeface="Georgia" pitchFamily="18" charset="0"/>
              </a:rPr>
              <a:t>Melissa A. Myers, Director</a:t>
            </a:r>
          </a:p>
          <a:p>
            <a:pPr marL="0" indent="0">
              <a:buNone/>
            </a:pPr>
            <a:r>
              <a:rPr lang="en-US" sz="3400" dirty="0">
                <a:latin typeface="Georgia" pitchFamily="18" charset="0"/>
              </a:rPr>
              <a:t>(803) 734-8453</a:t>
            </a:r>
          </a:p>
          <a:p>
            <a:pPr marL="0" indent="0">
              <a:buNone/>
            </a:pPr>
            <a:r>
              <a:rPr lang="en-US" sz="3400" dirty="0">
                <a:latin typeface="Georgia" pitchFamily="18" charset="0"/>
                <a:hlinkClick r:id="rId3"/>
              </a:rPr>
              <a:t>mmyers@ed.sc.gov</a:t>
            </a:r>
            <a:r>
              <a:rPr lang="en-US" sz="3400" dirty="0">
                <a:latin typeface="Georgia" pitchFamily="18" charset="0"/>
              </a:rPr>
              <a:t> </a:t>
            </a:r>
          </a:p>
          <a:p>
            <a:pPr marL="0" indent="0">
              <a:buNone/>
            </a:pPr>
            <a:endParaRPr lang="en-US" sz="3400" dirty="0">
              <a:latin typeface="Georgia" pitchFamily="18" charset="0"/>
            </a:endParaRPr>
          </a:p>
          <a:p>
            <a:pPr marL="0" indent="0">
              <a:buNone/>
            </a:pPr>
            <a:r>
              <a:rPr lang="en-US" sz="3400" dirty="0">
                <a:latin typeface="Georgia" pitchFamily="18" charset="0"/>
              </a:rPr>
              <a:t>Hershula Davis, Audits Manager</a:t>
            </a:r>
          </a:p>
          <a:p>
            <a:pPr marL="0" indent="0">
              <a:buNone/>
            </a:pPr>
            <a:r>
              <a:rPr lang="en-US" sz="3400" dirty="0">
                <a:latin typeface="Georgia" pitchFamily="18" charset="0"/>
              </a:rPr>
              <a:t>(803) 734-6022</a:t>
            </a:r>
          </a:p>
          <a:p>
            <a:pPr marL="0" indent="0">
              <a:buNone/>
            </a:pPr>
            <a:r>
              <a:rPr lang="en-US" sz="3400" dirty="0">
                <a:latin typeface="Georgia" pitchFamily="18" charset="0"/>
                <a:hlinkClick r:id="rId4"/>
              </a:rPr>
              <a:t>hdavis@ed.sc.gov</a:t>
            </a:r>
            <a:endParaRPr lang="en-US" sz="3400" dirty="0">
              <a:latin typeface="Georgia" pitchFamily="18" charset="0"/>
            </a:endParaRPr>
          </a:p>
          <a:p>
            <a:pPr marL="0" indent="0">
              <a:buNone/>
            </a:pPr>
            <a:endParaRPr lang="en-US" sz="3400" dirty="0">
              <a:latin typeface="Georgia" pitchFamily="18" charset="0"/>
            </a:endParaRPr>
          </a:p>
          <a:p>
            <a:pPr marL="0" indent="0">
              <a:buNone/>
            </a:pPr>
            <a:r>
              <a:rPr lang="en-US" sz="3400" dirty="0">
                <a:latin typeface="Georgia" pitchFamily="18" charset="0"/>
              </a:rPr>
              <a:t>Debra Wolfe, Administrative Assistant</a:t>
            </a:r>
          </a:p>
          <a:p>
            <a:pPr marL="0" indent="0">
              <a:buNone/>
            </a:pPr>
            <a:r>
              <a:rPr lang="en-US" sz="3400" dirty="0">
                <a:latin typeface="Georgia" pitchFamily="18" charset="0"/>
              </a:rPr>
              <a:t>(803) 734-8180</a:t>
            </a:r>
          </a:p>
          <a:p>
            <a:pPr marL="0" indent="0">
              <a:buNone/>
            </a:pPr>
            <a:r>
              <a:rPr lang="en-US" sz="3400" dirty="0">
                <a:latin typeface="Georgia" pitchFamily="18" charset="0"/>
                <a:hlinkClick r:id="rId5"/>
              </a:rPr>
              <a:t>dwolfe@ed.sc.gov</a:t>
            </a:r>
            <a:endParaRPr lang="en-US" sz="3400" dirty="0">
              <a:latin typeface="Georgia" pitchFamily="18" charset="0"/>
            </a:endParaRPr>
          </a:p>
          <a:p>
            <a:pPr marL="0" indent="0">
              <a:buNone/>
            </a:pPr>
            <a:endParaRPr lang="en-US" sz="3400" dirty="0"/>
          </a:p>
        </p:txBody>
      </p:sp>
    </p:spTree>
    <p:extLst>
      <p:ext uri="{BB962C8B-B14F-4D97-AF65-F5344CB8AC3E}">
        <p14:creationId xmlns:p14="http://schemas.microsoft.com/office/powerpoint/2010/main" val="36959136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OFFICE OF FINANCE CONTACT INFORMATION</a:t>
            </a:r>
          </a:p>
        </p:txBody>
      </p:sp>
      <p:sp>
        <p:nvSpPr>
          <p:cNvPr id="3" name="Content Placeholder 2"/>
          <p:cNvSpPr>
            <a:spLocks noGrp="1"/>
          </p:cNvSpPr>
          <p:nvPr>
            <p:ph idx="1"/>
          </p:nvPr>
        </p:nvSpPr>
        <p:spPr/>
        <p:txBody>
          <a:bodyPr/>
          <a:lstStyle/>
          <a:p>
            <a:pPr marL="0" indent="0">
              <a:buNone/>
            </a:pPr>
            <a:r>
              <a:rPr lang="en-US" dirty="0"/>
              <a:t>Nancy Williams, CFO</a:t>
            </a:r>
          </a:p>
          <a:p>
            <a:pPr marL="0" indent="0">
              <a:buNone/>
            </a:pPr>
            <a:r>
              <a:rPr lang="en-US" dirty="0">
                <a:hlinkClick r:id="rId3"/>
              </a:rPr>
              <a:t>nwilliams@ed.sc.gov</a:t>
            </a:r>
            <a:endParaRPr lang="en-US" dirty="0"/>
          </a:p>
          <a:p>
            <a:pPr marL="0" indent="0">
              <a:buNone/>
            </a:pPr>
            <a:r>
              <a:rPr lang="en-US" dirty="0"/>
              <a:t>803-734-8108</a:t>
            </a:r>
          </a:p>
          <a:p>
            <a:pPr marL="0" indent="0">
              <a:buNone/>
            </a:pPr>
            <a:endParaRPr lang="en-US" dirty="0"/>
          </a:p>
          <a:p>
            <a:pPr marL="0" indent="0">
              <a:buNone/>
            </a:pPr>
            <a:r>
              <a:rPr lang="en-US" dirty="0"/>
              <a:t>Felicia Poston, Finance Director</a:t>
            </a:r>
          </a:p>
          <a:p>
            <a:pPr marL="0" indent="0">
              <a:buNone/>
            </a:pPr>
            <a:r>
              <a:rPr lang="en-US" dirty="0">
                <a:hlinkClick r:id="rId4"/>
              </a:rPr>
              <a:t>fposton@ed.sc.gov</a:t>
            </a:r>
            <a:endParaRPr lang="en-US" dirty="0"/>
          </a:p>
          <a:p>
            <a:pPr marL="0" indent="0">
              <a:buNone/>
            </a:pPr>
            <a:endParaRPr lang="en-US" dirty="0"/>
          </a:p>
        </p:txBody>
      </p:sp>
    </p:spTree>
    <p:extLst>
      <p:ext uri="{BB962C8B-B14F-4D97-AF65-F5344CB8AC3E}">
        <p14:creationId xmlns:p14="http://schemas.microsoft.com/office/powerpoint/2010/main" val="76782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a:t>
            </a:r>
            <a:r>
              <a:rPr lang="en-US" i="1" dirty="0"/>
              <a:t>Ways &amp; Means</a:t>
            </a:r>
            <a:endParaRPr lang="en-US" dirty="0"/>
          </a:p>
        </p:txBody>
      </p:sp>
      <p:sp>
        <p:nvSpPr>
          <p:cNvPr id="3" name="Content Placeholder 2"/>
          <p:cNvSpPr>
            <a:spLocks noGrp="1"/>
          </p:cNvSpPr>
          <p:nvPr>
            <p:ph idx="1"/>
          </p:nvPr>
        </p:nvSpPr>
        <p:spPr>
          <a:xfrm>
            <a:off x="381000" y="1981200"/>
            <a:ext cx="8229600" cy="4525963"/>
          </a:xfrm>
        </p:spPr>
        <p:txBody>
          <a:bodyPr/>
          <a:lstStyle/>
          <a:p>
            <a:r>
              <a:rPr lang="en-US" dirty="0"/>
              <a:t>Abbeville Equity Districts Capital Improvements-$10.5 recurring. $100 million non-recurring</a:t>
            </a:r>
          </a:p>
          <a:p>
            <a:r>
              <a:rPr lang="en-US" dirty="0"/>
              <a:t>Industry Certifications-$3 million</a:t>
            </a:r>
          </a:p>
          <a:p>
            <a:r>
              <a:rPr lang="en-US" dirty="0"/>
              <a:t>Computer Science Task force-$400,000</a:t>
            </a:r>
          </a:p>
        </p:txBody>
      </p:sp>
    </p:spTree>
    <p:extLst>
      <p:ext uri="{BB962C8B-B14F-4D97-AF65-F5344CB8AC3E}">
        <p14:creationId xmlns:p14="http://schemas.microsoft.com/office/powerpoint/2010/main" val="3142452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781800" cy="1143000"/>
          </a:xfrm>
        </p:spPr>
        <p:txBody>
          <a:bodyPr/>
          <a:lstStyle/>
          <a:p>
            <a:r>
              <a:rPr lang="en-US" dirty="0"/>
              <a:t>Budget </a:t>
            </a:r>
            <a:r>
              <a:rPr lang="en-US" i="1" dirty="0"/>
              <a:t>Ways &amp; Means</a:t>
            </a:r>
            <a:endParaRPr lang="en-US" dirty="0"/>
          </a:p>
        </p:txBody>
      </p:sp>
      <p:sp>
        <p:nvSpPr>
          <p:cNvPr id="3" name="Content Placeholder 2"/>
          <p:cNvSpPr>
            <a:spLocks noGrp="1"/>
          </p:cNvSpPr>
          <p:nvPr>
            <p:ph idx="1"/>
          </p:nvPr>
        </p:nvSpPr>
        <p:spPr>
          <a:xfrm>
            <a:off x="457200" y="2057400"/>
            <a:ext cx="8229600" cy="4525963"/>
          </a:xfrm>
        </p:spPr>
        <p:txBody>
          <a:bodyPr/>
          <a:lstStyle/>
          <a:p>
            <a:r>
              <a:rPr lang="en-US" dirty="0"/>
              <a:t>Lottery:</a:t>
            </a:r>
          </a:p>
          <a:p>
            <a:r>
              <a:rPr lang="en-US" dirty="0"/>
              <a:t>K-12 initiative-  ($29.8 million) elimination</a:t>
            </a:r>
          </a:p>
          <a:p>
            <a:r>
              <a:rPr lang="en-US" dirty="0"/>
              <a:t>Bus Purchase:	 </a:t>
            </a:r>
            <a:r>
              <a:rPr lang="en-US" sz="2800" dirty="0"/>
              <a:t>$4,836,770</a:t>
            </a:r>
          </a:p>
          <a:p>
            <a:pPr marL="457200" lvl="1" indent="0">
              <a:buNone/>
            </a:pPr>
            <a:r>
              <a:rPr lang="en-US" dirty="0"/>
              <a:t>			-Unclaimed Lottery-$5,900,000</a:t>
            </a:r>
          </a:p>
          <a:p>
            <a:pPr marL="457200" lvl="1" indent="0">
              <a:buNone/>
            </a:pPr>
            <a:r>
              <a:rPr lang="en-US" dirty="0"/>
              <a:t>			-Surplus- $20,000,000</a:t>
            </a:r>
          </a:p>
          <a:p>
            <a:pPr lvl="1"/>
            <a:endParaRPr lang="en-US" dirty="0"/>
          </a:p>
          <a:p>
            <a:endParaRPr lang="en-US" dirty="0"/>
          </a:p>
        </p:txBody>
      </p:sp>
    </p:spTree>
    <p:extLst>
      <p:ext uri="{BB962C8B-B14F-4D97-AF65-F5344CB8AC3E}">
        <p14:creationId xmlns:p14="http://schemas.microsoft.com/office/powerpoint/2010/main" val="1499843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781800" cy="1143000"/>
          </a:xfrm>
        </p:spPr>
        <p:txBody>
          <a:bodyPr>
            <a:normAutofit/>
          </a:bodyPr>
          <a:lstStyle/>
          <a:p>
            <a:r>
              <a:rPr lang="en-US" dirty="0"/>
              <a:t>Proviso Updates</a:t>
            </a:r>
          </a:p>
        </p:txBody>
      </p:sp>
      <p:sp>
        <p:nvSpPr>
          <p:cNvPr id="3" name="Content Placeholder 2"/>
          <p:cNvSpPr>
            <a:spLocks noGrp="1"/>
          </p:cNvSpPr>
          <p:nvPr>
            <p:ph idx="1"/>
          </p:nvPr>
        </p:nvSpPr>
        <p:spPr>
          <a:xfrm>
            <a:off x="457200" y="1752600"/>
            <a:ext cx="8229600" cy="4525963"/>
          </a:xfrm>
        </p:spPr>
        <p:txBody>
          <a:bodyPr/>
          <a:lstStyle/>
          <a:p>
            <a:r>
              <a:rPr lang="en-US" dirty="0"/>
              <a:t>National Board Certification-1A.80- suspend the acceptance of new applications</a:t>
            </a:r>
          </a:p>
          <a:p>
            <a:pPr marL="0" indent="0">
              <a:buNone/>
            </a:pPr>
            <a:endParaRPr lang="en-US" dirty="0"/>
          </a:p>
          <a:p>
            <a:r>
              <a:rPr lang="en-US" dirty="0"/>
              <a:t>CDEP overpayment 1.88</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35987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781800" cy="1143000"/>
          </a:xfrm>
        </p:spPr>
        <p:txBody>
          <a:bodyPr/>
          <a:lstStyle/>
          <a:p>
            <a:r>
              <a:rPr lang="en-US" dirty="0"/>
              <a:t>Other Updates</a:t>
            </a:r>
          </a:p>
        </p:txBody>
      </p:sp>
      <p:sp>
        <p:nvSpPr>
          <p:cNvPr id="3" name="Content Placeholder 2"/>
          <p:cNvSpPr>
            <a:spLocks noGrp="1"/>
          </p:cNvSpPr>
          <p:nvPr>
            <p:ph idx="1"/>
          </p:nvPr>
        </p:nvSpPr>
        <p:spPr/>
        <p:txBody>
          <a:bodyPr>
            <a:normAutofit/>
          </a:bodyPr>
          <a:lstStyle/>
          <a:p>
            <a:pPr marL="0" indent="0">
              <a:buNone/>
            </a:pPr>
            <a:endParaRPr lang="en-US" dirty="0"/>
          </a:p>
          <a:p>
            <a:r>
              <a:rPr lang="en-US" dirty="0"/>
              <a:t>CDEP changes this year</a:t>
            </a:r>
          </a:p>
          <a:p>
            <a:pPr lvl="1"/>
            <a:r>
              <a:rPr lang="en-US" dirty="0"/>
              <a:t>Coding	</a:t>
            </a:r>
          </a:p>
          <a:p>
            <a:pPr lvl="1"/>
            <a:r>
              <a:rPr lang="en-US" dirty="0"/>
              <a:t>Assessments</a:t>
            </a:r>
          </a:p>
          <a:p>
            <a:pPr lvl="1"/>
            <a:r>
              <a:rPr lang="en-US" dirty="0"/>
              <a:t>Pro Rata</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39211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6781800" cy="1143000"/>
          </a:xfrm>
        </p:spPr>
        <p:txBody>
          <a:bodyPr/>
          <a:lstStyle/>
          <a:p>
            <a:r>
              <a:rPr lang="en-US" dirty="0"/>
              <a:t>Other Updates</a:t>
            </a:r>
          </a:p>
        </p:txBody>
      </p:sp>
      <p:sp>
        <p:nvSpPr>
          <p:cNvPr id="3" name="Content Placeholder 2"/>
          <p:cNvSpPr>
            <a:spLocks noGrp="1"/>
          </p:cNvSpPr>
          <p:nvPr>
            <p:ph idx="1"/>
          </p:nvPr>
        </p:nvSpPr>
        <p:spPr>
          <a:xfrm>
            <a:off x="457200" y="1752600"/>
            <a:ext cx="8229600" cy="4525963"/>
          </a:xfrm>
        </p:spPr>
        <p:txBody>
          <a:bodyPr/>
          <a:lstStyle/>
          <a:p>
            <a:r>
              <a:rPr lang="en-US" dirty="0"/>
              <a:t>Finalizing Projections</a:t>
            </a:r>
          </a:p>
          <a:p>
            <a:pPr marL="0" indent="0">
              <a:buNone/>
            </a:pPr>
            <a:endParaRPr lang="en-US" dirty="0"/>
          </a:p>
          <a:p>
            <a:r>
              <a:rPr lang="en-US" dirty="0"/>
              <a:t>Poverty</a:t>
            </a:r>
          </a:p>
          <a:p>
            <a:endParaRPr lang="en-US" dirty="0"/>
          </a:p>
          <a:p>
            <a:r>
              <a:rPr lang="en-US" dirty="0"/>
              <a:t>Academic Assistance</a:t>
            </a:r>
          </a:p>
        </p:txBody>
      </p:sp>
    </p:spTree>
    <p:extLst>
      <p:ext uri="{BB962C8B-B14F-4D97-AF65-F5344CB8AC3E}">
        <p14:creationId xmlns:p14="http://schemas.microsoft.com/office/powerpoint/2010/main" val="2005476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2365</TotalTime>
  <Words>2425</Words>
  <Application>Microsoft Office PowerPoint</Application>
  <PresentationFormat>On-screen Show (4:3)</PresentationFormat>
  <Paragraphs>386</Paragraphs>
  <Slides>48</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Garamond</vt:lpstr>
      <vt:lpstr>Georgia</vt:lpstr>
      <vt:lpstr>Wingdings</vt:lpstr>
      <vt:lpstr>Office Theme</vt:lpstr>
      <vt:lpstr>.</vt:lpstr>
      <vt:lpstr>Budget Data</vt:lpstr>
      <vt:lpstr>Budget Ways &amp; Means</vt:lpstr>
      <vt:lpstr>Budget Ways &amp; Means</vt:lpstr>
      <vt:lpstr>Budget Ways &amp; Means</vt:lpstr>
      <vt:lpstr>Budget Ways &amp; Means</vt:lpstr>
      <vt:lpstr>Proviso Updates</vt:lpstr>
      <vt:lpstr>Other Updates</vt:lpstr>
      <vt:lpstr>Other Updates</vt:lpstr>
      <vt:lpstr>Other Updates</vt:lpstr>
      <vt:lpstr>Question on Fringe (USDA)</vt:lpstr>
      <vt:lpstr>Fringe</vt:lpstr>
      <vt:lpstr>Fringe</vt:lpstr>
      <vt:lpstr>Frequent Questions</vt:lpstr>
      <vt:lpstr>PowerPoint Presentation</vt:lpstr>
      <vt:lpstr>Reimbursement of Expenditures   </vt:lpstr>
      <vt:lpstr>Quarterly Expenditure Reporting</vt:lpstr>
      <vt:lpstr>PowerPoint Presentation</vt:lpstr>
      <vt:lpstr>PowerPoint Presentation</vt:lpstr>
      <vt:lpstr>PowerPoint Presentation</vt:lpstr>
      <vt:lpstr>PowerPoint Presentation</vt:lpstr>
      <vt:lpstr>PowerPoint Presentation</vt:lpstr>
      <vt:lpstr>SCDE Office of Auditing Services Update  SCASBO Spring Conference    Running the Race…Finishing Strong March 9, 2017</vt:lpstr>
      <vt:lpstr>DUE TO SCHEDULES</vt:lpstr>
      <vt:lpstr>PowerPoint Presentation</vt:lpstr>
      <vt:lpstr>Risk Assessment (2 CFR Part 200.331) </vt:lpstr>
      <vt:lpstr>SCDE’s Risk Assessment Process</vt:lpstr>
      <vt:lpstr>SCDE’s Risk Assessment Process (cont.)</vt:lpstr>
      <vt:lpstr>SCDE’s LEA Risk Criteria</vt:lpstr>
      <vt:lpstr>SCDE’s LEA Risk Criteria (cont.)</vt:lpstr>
      <vt:lpstr>SCDE’s LEA Risk Criteria (cont.)</vt:lpstr>
      <vt:lpstr>SCDE’s LEA Risk Criteria (cont.)</vt:lpstr>
      <vt:lpstr>What Can I Do to Decrease My Score?</vt:lpstr>
      <vt:lpstr>What Can I Do to Decrease My Score? (cont.)</vt:lpstr>
      <vt:lpstr>What Can I Do to Decrease My Score? (cont.)</vt:lpstr>
      <vt:lpstr>Remedies for Noncompliance</vt:lpstr>
      <vt:lpstr>Results of FY 2014-15 Risk Assessment</vt:lpstr>
      <vt:lpstr>Results of FY 2015-16 Risk Assessment</vt:lpstr>
      <vt:lpstr>Potential Future Use of Audit Report</vt:lpstr>
      <vt:lpstr>Fiscal “Watch”</vt:lpstr>
      <vt:lpstr>Fiscal “Caution”</vt:lpstr>
      <vt:lpstr>Fiscal “Caution” (cont.)</vt:lpstr>
      <vt:lpstr>Fiscal “Emergency”</vt:lpstr>
      <vt:lpstr>Fiscal “Emergency” (cont.)</vt:lpstr>
      <vt:lpstr>Fiscal Practices</vt:lpstr>
      <vt:lpstr>PowerPoint Presentation</vt:lpstr>
      <vt:lpstr>Office of Auditing Services  Contact Information</vt:lpstr>
      <vt:lpstr>OFFICE OF FINANCE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NanMyers, Melissa A;cy</dc:creator>
  <cp:lastModifiedBy>Sandy Smith</cp:lastModifiedBy>
  <cp:revision>158</cp:revision>
  <cp:lastPrinted>2017-03-07T20:00:22Z</cp:lastPrinted>
  <dcterms:created xsi:type="dcterms:W3CDTF">2015-06-24T16:45:20Z</dcterms:created>
  <dcterms:modified xsi:type="dcterms:W3CDTF">2017-03-15T17:11:30Z</dcterms:modified>
</cp:coreProperties>
</file>