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7" r:id="rId2"/>
    <p:sldId id="312" r:id="rId3"/>
    <p:sldId id="359" r:id="rId4"/>
    <p:sldId id="360" r:id="rId5"/>
    <p:sldId id="421" r:id="rId6"/>
    <p:sldId id="361" r:id="rId7"/>
    <p:sldId id="364" r:id="rId8"/>
    <p:sldId id="368" r:id="rId9"/>
    <p:sldId id="422" r:id="rId10"/>
    <p:sldId id="369" r:id="rId11"/>
    <p:sldId id="370" r:id="rId12"/>
    <p:sldId id="373" r:id="rId13"/>
    <p:sldId id="376" r:id="rId14"/>
    <p:sldId id="374" r:id="rId15"/>
    <p:sldId id="371" r:id="rId16"/>
    <p:sldId id="423" r:id="rId17"/>
    <p:sldId id="372" r:id="rId18"/>
    <p:sldId id="381" r:id="rId19"/>
    <p:sldId id="386" r:id="rId20"/>
    <p:sldId id="378" r:id="rId21"/>
    <p:sldId id="383" r:id="rId22"/>
    <p:sldId id="385" r:id="rId23"/>
    <p:sldId id="387" r:id="rId24"/>
    <p:sldId id="390" r:id="rId25"/>
    <p:sldId id="388" r:id="rId26"/>
    <p:sldId id="424" r:id="rId27"/>
    <p:sldId id="392" r:id="rId28"/>
    <p:sldId id="393" r:id="rId29"/>
    <p:sldId id="395" r:id="rId30"/>
    <p:sldId id="410" r:id="rId31"/>
    <p:sldId id="412" r:id="rId32"/>
    <p:sldId id="420" r:id="rId33"/>
    <p:sldId id="425" r:id="rId34"/>
    <p:sldId id="426" r:id="rId35"/>
    <p:sldId id="428" r:id="rId36"/>
    <p:sldId id="427" r:id="rId37"/>
    <p:sldId id="407" r:id="rId38"/>
    <p:sldId id="406" r:id="rId39"/>
    <p:sldId id="429" r:id="rId40"/>
    <p:sldId id="357" r:id="rId41"/>
    <p:sldId id="358" r:id="rId4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7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68" d="100"/>
          <a:sy n="68" d="100"/>
        </p:scale>
        <p:origin x="4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3407"/>
          </a:xfrm>
          <a:prstGeom prst="rect">
            <a:avLst/>
          </a:prstGeom>
        </p:spPr>
        <p:txBody>
          <a:bodyPr vert="horz" lIns="93177" tIns="46589" rIns="93177" bIns="46589" rtlCol="0"/>
          <a:lstStyle>
            <a:lvl1pPr algn="r">
              <a:defRPr sz="1200"/>
            </a:lvl1pPr>
          </a:lstStyle>
          <a:p>
            <a:fld id="{0E3021DF-6B94-484A-ABC8-E7219CEBB42C}" type="datetimeFigureOut">
              <a:rPr lang="en-US" smtClean="0"/>
              <a:t>3/15/2017</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3177" tIns="46589" rIns="93177" bIns="46589" rtlCol="0" anchor="b"/>
          <a:lstStyle>
            <a:lvl1pPr algn="r">
              <a:defRPr sz="1200"/>
            </a:lvl1pPr>
          </a:lstStyle>
          <a:p>
            <a:fld id="{45DBD8A1-D3DF-4622-8090-0C2AA974FCA3}" type="slidenum">
              <a:rPr lang="en-US" smtClean="0"/>
              <a:t>‹#›</a:t>
            </a:fld>
            <a:endParaRPr lang="en-US" dirty="0"/>
          </a:p>
        </p:txBody>
      </p:sp>
    </p:spTree>
    <p:extLst>
      <p:ext uri="{BB962C8B-B14F-4D97-AF65-F5344CB8AC3E}">
        <p14:creationId xmlns:p14="http://schemas.microsoft.com/office/powerpoint/2010/main" val="4133790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8"/>
          </a:xfrm>
          <a:prstGeom prst="rect">
            <a:avLst/>
          </a:prstGeom>
        </p:spPr>
        <p:txBody>
          <a:bodyPr vert="horz" lIns="92813" tIns="46405" rIns="92813" bIns="46405" rtlCol="0"/>
          <a:lstStyle>
            <a:lvl1pPr algn="l">
              <a:defRPr sz="1200"/>
            </a:lvl1pPr>
          </a:lstStyle>
          <a:p>
            <a:endParaRPr lang="en-US" dirty="0"/>
          </a:p>
        </p:txBody>
      </p:sp>
      <p:sp>
        <p:nvSpPr>
          <p:cNvPr id="3" name="Date Placeholder 2"/>
          <p:cNvSpPr>
            <a:spLocks noGrp="1"/>
          </p:cNvSpPr>
          <p:nvPr>
            <p:ph type="dt" idx="1"/>
          </p:nvPr>
        </p:nvSpPr>
        <p:spPr>
          <a:xfrm>
            <a:off x="3970938" y="3"/>
            <a:ext cx="3037840" cy="463408"/>
          </a:xfrm>
          <a:prstGeom prst="rect">
            <a:avLst/>
          </a:prstGeom>
        </p:spPr>
        <p:txBody>
          <a:bodyPr vert="horz" lIns="92813" tIns="46405" rIns="92813" bIns="46405" rtlCol="0"/>
          <a:lstStyle>
            <a:lvl1pPr algn="r">
              <a:defRPr sz="1200"/>
            </a:lvl1pPr>
          </a:lstStyle>
          <a:p>
            <a:fld id="{CE8C7751-B9DE-449B-9993-7C12C1539DAA}" type="datetimeFigureOut">
              <a:rPr lang="en-US" smtClean="0"/>
              <a:t>3/15/2017</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13" tIns="46405" rIns="92813" bIns="46405" rtlCol="0" anchor="ctr"/>
          <a:lstStyle/>
          <a:p>
            <a:endParaRPr lang="en-US" dirty="0"/>
          </a:p>
        </p:txBody>
      </p:sp>
      <p:sp>
        <p:nvSpPr>
          <p:cNvPr id="5" name="Notes Placeholder 4"/>
          <p:cNvSpPr>
            <a:spLocks noGrp="1"/>
          </p:cNvSpPr>
          <p:nvPr>
            <p:ph type="body" sz="quarter" idx="3"/>
          </p:nvPr>
        </p:nvSpPr>
        <p:spPr>
          <a:xfrm>
            <a:off x="701040" y="4444864"/>
            <a:ext cx="5608320" cy="3636705"/>
          </a:xfrm>
          <a:prstGeom prst="rect">
            <a:avLst/>
          </a:prstGeom>
        </p:spPr>
        <p:txBody>
          <a:bodyPr vert="horz" lIns="92813" tIns="46405" rIns="92813" bIns="464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2"/>
            <a:ext cx="3037840" cy="463407"/>
          </a:xfrm>
          <a:prstGeom prst="rect">
            <a:avLst/>
          </a:prstGeom>
        </p:spPr>
        <p:txBody>
          <a:bodyPr vert="horz" lIns="92813" tIns="46405" rIns="92813" bIns="464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72"/>
            <a:ext cx="3037840" cy="463407"/>
          </a:xfrm>
          <a:prstGeom prst="rect">
            <a:avLst/>
          </a:prstGeom>
        </p:spPr>
        <p:txBody>
          <a:bodyPr vert="horz" lIns="92813" tIns="46405" rIns="92813" bIns="46405" rtlCol="0" anchor="b"/>
          <a:lstStyle>
            <a:lvl1pPr algn="r">
              <a:defRPr sz="1200"/>
            </a:lvl1pPr>
          </a:lstStyle>
          <a:p>
            <a:fld id="{F56FD51C-08B9-4261-B24F-4F548BCF9855}" type="slidenum">
              <a:rPr lang="en-US" smtClean="0"/>
              <a:t>‹#›</a:t>
            </a:fld>
            <a:endParaRPr lang="en-US" dirty="0"/>
          </a:p>
        </p:txBody>
      </p:sp>
    </p:spTree>
    <p:extLst>
      <p:ext uri="{BB962C8B-B14F-4D97-AF65-F5344CB8AC3E}">
        <p14:creationId xmlns:p14="http://schemas.microsoft.com/office/powerpoint/2010/main" val="179272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54113"/>
            <a:ext cx="5540375" cy="31178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293D79-DCBD-7640-837F-86E7D0D52B1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513652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ound Diagonal Corner Rectangle 8"/>
          <p:cNvSpPr/>
          <p:nvPr userDrawn="1"/>
        </p:nvSpPr>
        <p:spPr>
          <a:xfrm>
            <a:off x="252943" y="189710"/>
            <a:ext cx="11686116" cy="6478587"/>
          </a:xfrm>
          <a:prstGeom prst="round2DiagRect">
            <a:avLst>
              <a:gd name="adj1" fmla="val 9416"/>
              <a:gd name="adj2" fmla="val 0"/>
            </a:avLst>
          </a:prstGeom>
          <a:gradFill>
            <a:gsLst>
              <a:gs pos="16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dirty="0">
              <a:solidFill>
                <a:prstClr val="white"/>
              </a:solidFill>
            </a:endParaRPr>
          </a:p>
        </p:txBody>
      </p:sp>
      <p:pic>
        <p:nvPicPr>
          <p:cNvPr id="8" name="Picture 7" descr="Overlay-TitleSlide.png"/>
          <p:cNvPicPr>
            <a:picLocks noChangeAspect="1"/>
          </p:cNvPicPr>
          <p:nvPr userDrawn="1"/>
        </p:nvPicPr>
        <p:blipFill>
          <a:blip r:embed="rId2"/>
          <a:stretch>
            <a:fillRect/>
          </a:stretch>
        </p:blipFill>
        <p:spPr>
          <a:xfrm>
            <a:off x="169371" y="189707"/>
            <a:ext cx="11769688" cy="6483096"/>
          </a:xfrm>
          <a:prstGeom prst="rect">
            <a:avLst/>
          </a:prstGeom>
        </p:spPr>
      </p:pic>
      <p:sp>
        <p:nvSpPr>
          <p:cNvPr id="2" name="Title 1"/>
          <p:cNvSpPr>
            <a:spLocks noGrp="1"/>
          </p:cNvSpPr>
          <p:nvPr>
            <p:ph type="ctrTitle"/>
          </p:nvPr>
        </p:nvSpPr>
        <p:spPr>
          <a:xfrm>
            <a:off x="2133602" y="2492378"/>
            <a:ext cx="9016999" cy="1470025"/>
          </a:xfrm>
        </p:spPr>
        <p:txBody>
          <a:bodyPr/>
          <a:lstStyle>
            <a:lvl1pPr algn="r">
              <a:defRPr sz="4400"/>
            </a:lvl1pPr>
          </a:lstStyle>
          <a:p>
            <a:r>
              <a:rPr lang="en-US"/>
              <a:t>Click to edit Master title style</a:t>
            </a:r>
            <a:endParaRPr dirty="0"/>
          </a:p>
        </p:txBody>
      </p:sp>
      <p:sp>
        <p:nvSpPr>
          <p:cNvPr id="3" name="Subtitle 2"/>
          <p:cNvSpPr>
            <a:spLocks noGrp="1"/>
          </p:cNvSpPr>
          <p:nvPr>
            <p:ph type="subTitle" idx="1"/>
          </p:nvPr>
        </p:nvSpPr>
        <p:spPr>
          <a:xfrm>
            <a:off x="2133603" y="3966882"/>
            <a:ext cx="9016999" cy="1752600"/>
          </a:xfrm>
        </p:spPr>
        <p:txBody>
          <a:bodyP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0"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chemeClr val="tx1"/>
                </a:solidFill>
                <a:latin typeface="+mn-lt"/>
                <a:ea typeface="+mn-ea"/>
                <a:cs typeface="+mn-cs"/>
              </a:defRPr>
            </a:lvl1pPr>
          </a:lstStyle>
          <a:p>
            <a:pPr defTabSz="457200"/>
            <a:endParaRPr lang="en-US" dirty="0">
              <a:solidFill>
                <a:srgbClr val="0069AA"/>
              </a:solidFill>
            </a:endParaRPr>
          </a:p>
        </p:txBody>
      </p:sp>
      <p:sp>
        <p:nvSpPr>
          <p:cNvPr id="11"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chemeClr val="tx1"/>
                </a:solidFill>
                <a:latin typeface="+mn-lt"/>
                <a:ea typeface="+mn-ea"/>
                <a:cs typeface="+mn-cs"/>
              </a:defRPr>
            </a:lvl1pPr>
          </a:lstStyle>
          <a:p>
            <a:pPr defTabSz="457200"/>
            <a:fld id="{CCC5B8C0-2101-C74C-88A5-04DFA0A95A8D}" type="slidenum">
              <a:rPr lang="en-US" smtClean="0">
                <a:solidFill>
                  <a:srgbClr val="0069AA"/>
                </a:solidFill>
              </a:rPr>
              <a:pPr defTabSz="457200"/>
              <a:t>‹#›</a:t>
            </a:fld>
            <a:endParaRPr lang="en-US" dirty="0">
              <a:solidFill>
                <a:srgbClr val="0069AA"/>
              </a:solidFill>
            </a:endParaRPr>
          </a:p>
        </p:txBody>
      </p:sp>
      <p:sp>
        <p:nvSpPr>
          <p:cNvPr id="12" name="Footer Placeholder 4"/>
          <p:cNvSpPr>
            <a:spLocks noGrp="1"/>
          </p:cNvSpPr>
          <p:nvPr>
            <p:ph type="ftr" sz="quarter" idx="11"/>
          </p:nvPr>
        </p:nvSpPr>
        <p:spPr>
          <a:xfrm>
            <a:off x="8128002" y="6288744"/>
            <a:ext cx="2401047" cy="365125"/>
          </a:xfrm>
          <a:prstGeom prst="rect">
            <a:avLst/>
          </a:prstGeom>
        </p:spPr>
        <p:txBody>
          <a:bodyPr/>
          <a:lstStyle>
            <a:lvl1pPr>
              <a:defRPr sz="1200">
                <a:solidFill>
                  <a:schemeClr val="tx1"/>
                </a:solidFill>
              </a:defRPr>
            </a:lvl1pPr>
          </a:lstStyle>
          <a:p>
            <a:pPr defTabSz="457200"/>
            <a:endParaRPr lang="en-US" dirty="0">
              <a:solidFill>
                <a:srgbClr val="0069AA"/>
              </a:solidFill>
            </a:endParaRPr>
          </a:p>
        </p:txBody>
      </p:sp>
    </p:spTree>
    <p:extLst>
      <p:ext uri="{BB962C8B-B14F-4D97-AF65-F5344CB8AC3E}">
        <p14:creationId xmlns:p14="http://schemas.microsoft.com/office/powerpoint/2010/main" val="167562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5"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endParaRPr lang="en-US" dirty="0"/>
          </a:p>
        </p:txBody>
      </p:sp>
      <p:pic>
        <p:nvPicPr>
          <p:cNvPr id="16" name="Picture 15" descr="Overlay-ContentSlides.png"/>
          <p:cNvPicPr>
            <a:picLocks noChangeAspect="1"/>
          </p:cNvPicPr>
          <p:nvPr userDrawn="1"/>
        </p:nvPicPr>
        <p:blipFill>
          <a:blip r:embed="rId2"/>
          <a:srcRect b="77021"/>
          <a:stretch>
            <a:fillRect/>
          </a:stretch>
        </p:blipFill>
        <p:spPr>
          <a:xfrm>
            <a:off x="201183" y="186646"/>
            <a:ext cx="11769688" cy="1489755"/>
          </a:xfrm>
          <a:prstGeom prst="rect">
            <a:avLst/>
          </a:prstGeom>
        </p:spPr>
      </p:pic>
      <p:pic>
        <p:nvPicPr>
          <p:cNvPr id="7" name="Content Placeholder 6" descr="McNair_Logo_Transparent background.gif"/>
          <p:cNvPicPr>
            <a:picLocks noChangeAspect="1"/>
          </p:cNvPicPr>
          <p:nvPr userDrawn="1"/>
        </p:nvPicPr>
        <p:blipFill>
          <a:blip r:embed="rId3"/>
          <a:stretch>
            <a:fillRect/>
          </a:stretch>
        </p:blipFill>
        <p:spPr>
          <a:xfrm>
            <a:off x="8940802" y="5955907"/>
            <a:ext cx="2535329" cy="665673"/>
          </a:xfrm>
          <a:prstGeom prst="rect">
            <a:avLst/>
          </a:prstGeom>
        </p:spPr>
      </p:pic>
    </p:spTree>
    <p:extLst>
      <p:ext uri="{BB962C8B-B14F-4D97-AF65-F5344CB8AC3E}">
        <p14:creationId xmlns:p14="http://schemas.microsoft.com/office/powerpoint/2010/main" val="71757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a:xfrm>
            <a:off x="1039286" y="381000"/>
            <a:ext cx="10111316" cy="1044388"/>
          </a:xfrm>
        </p:spPr>
        <p:txBody>
          <a:bodyPr/>
          <a:lstStyle>
            <a:lvl1pPr>
              <a:defRPr/>
            </a:lvl1pPr>
          </a:lstStyle>
          <a:p>
            <a:r>
              <a:rPr lang="en-US"/>
              <a:t>Click to edit Master title style</a:t>
            </a:r>
            <a:endParaRPr dirty="0"/>
          </a:p>
        </p:txBody>
      </p:sp>
      <p:sp>
        <p:nvSpPr>
          <p:cNvPr id="3" name="Text Placeholder 2"/>
          <p:cNvSpPr>
            <a:spLocks noGrp="1"/>
          </p:cNvSpPr>
          <p:nvPr>
            <p:ph type="body" idx="1"/>
          </p:nvPr>
        </p:nvSpPr>
        <p:spPr>
          <a:xfrm>
            <a:off x="1039284" y="1438835"/>
            <a:ext cx="48768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39284" y="2362202"/>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3800" y="1438835"/>
            <a:ext cx="4876800" cy="789828"/>
          </a:xfrm>
        </p:spPr>
        <p:txBody>
          <a:bodyPr anchor="b">
            <a:noAutofit/>
          </a:bodyPr>
          <a:lstStyle>
            <a:lvl1pPr marL="0" indent="0" algn="ctr">
              <a:lnSpc>
                <a:spcPts val="3000"/>
              </a:lnSpc>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3800" y="2362202"/>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cxnSp>
        <p:nvCxnSpPr>
          <p:cNvPr id="12" name="Straight Connector 11"/>
          <p:cNvCxnSpPr/>
          <p:nvPr/>
        </p:nvCxnSpPr>
        <p:spPr>
          <a:xfrm>
            <a:off x="1165414"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5414"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20"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21"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206148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39284" y="1828801"/>
            <a:ext cx="10113435"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Content Placeholder 2"/>
          <p:cNvSpPr>
            <a:spLocks noGrp="1"/>
          </p:cNvSpPr>
          <p:nvPr>
            <p:ph sz="half" idx="13"/>
          </p:nvPr>
        </p:nvSpPr>
        <p:spPr>
          <a:xfrm>
            <a:off x="1039284" y="3991816"/>
            <a:ext cx="10113435"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4"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5"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1893410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281271"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0" name="Content Placeholder 2"/>
          <p:cNvSpPr>
            <a:spLocks noGrp="1"/>
          </p:cNvSpPr>
          <p:nvPr>
            <p:ph sz="half" idx="13"/>
          </p:nvPr>
        </p:nvSpPr>
        <p:spPr>
          <a:xfrm>
            <a:off x="6281271"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1" name="Content Placeholder 2"/>
          <p:cNvSpPr>
            <a:spLocks noGrp="1"/>
          </p:cNvSpPr>
          <p:nvPr>
            <p:ph sz="half" idx="14"/>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3"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2795084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12" name="Content Placeholder 2"/>
          <p:cNvSpPr>
            <a:spLocks noGrp="1"/>
          </p:cNvSpPr>
          <p:nvPr>
            <p:ph sz="half" idx="14"/>
          </p:nvPr>
        </p:nvSpPr>
        <p:spPr>
          <a:xfrm>
            <a:off x="1039284"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5"/>
          </p:nvPr>
        </p:nvSpPr>
        <p:spPr>
          <a:xfrm>
            <a:off x="1039284"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
          </p:nvPr>
        </p:nvSpPr>
        <p:spPr>
          <a:xfrm>
            <a:off x="6281271"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3"/>
          </p:nvPr>
        </p:nvSpPr>
        <p:spPr>
          <a:xfrm>
            <a:off x="6281271"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7"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8"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9"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589146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ound Diagonal Corner Rectangle 8"/>
          <p:cNvSpPr/>
          <p:nvPr userDrawn="1"/>
        </p:nvSpPr>
        <p:spPr>
          <a:xfrm>
            <a:off x="252943" y="189710"/>
            <a:ext cx="11686116" cy="6478587"/>
          </a:xfrm>
          <a:prstGeom prst="round2DiagRect">
            <a:avLst>
              <a:gd name="adj1" fmla="val 9416"/>
              <a:gd name="adj2" fmla="val 0"/>
            </a:avLst>
          </a:prstGeom>
          <a:gradFill>
            <a:gsLst>
              <a:gs pos="16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dirty="0">
              <a:solidFill>
                <a:prstClr val="white"/>
              </a:solidFill>
            </a:endParaRPr>
          </a:p>
        </p:txBody>
      </p:sp>
      <p:pic>
        <p:nvPicPr>
          <p:cNvPr id="8" name="Picture 7" descr="Overlay-TitleSlide.png"/>
          <p:cNvPicPr>
            <a:picLocks noChangeAspect="1"/>
          </p:cNvPicPr>
          <p:nvPr userDrawn="1"/>
        </p:nvPicPr>
        <p:blipFill>
          <a:blip r:embed="rId2"/>
          <a:stretch>
            <a:fillRect/>
          </a:stretch>
        </p:blipFill>
        <p:spPr>
          <a:xfrm>
            <a:off x="169371" y="189707"/>
            <a:ext cx="11769688" cy="6483096"/>
          </a:xfrm>
          <a:prstGeom prst="rect">
            <a:avLst/>
          </a:prstGeom>
        </p:spPr>
      </p:pic>
      <p:sp>
        <p:nvSpPr>
          <p:cNvPr id="2" name="Title 1"/>
          <p:cNvSpPr>
            <a:spLocks noGrp="1"/>
          </p:cNvSpPr>
          <p:nvPr>
            <p:ph type="ctrTitle"/>
          </p:nvPr>
        </p:nvSpPr>
        <p:spPr>
          <a:xfrm>
            <a:off x="2133602" y="2492378"/>
            <a:ext cx="9016999" cy="1470025"/>
          </a:xfrm>
        </p:spPr>
        <p:txBody>
          <a:bodyPr/>
          <a:lstStyle>
            <a:lvl1pPr algn="r">
              <a:defRPr sz="4400"/>
            </a:lvl1pPr>
          </a:lstStyle>
          <a:p>
            <a:r>
              <a:rPr lang="en-US"/>
              <a:t>Click to edit Master title style</a:t>
            </a:r>
            <a:endParaRPr dirty="0"/>
          </a:p>
        </p:txBody>
      </p:sp>
      <p:sp>
        <p:nvSpPr>
          <p:cNvPr id="3" name="Subtitle 2"/>
          <p:cNvSpPr>
            <a:spLocks noGrp="1"/>
          </p:cNvSpPr>
          <p:nvPr>
            <p:ph type="subTitle" idx="1"/>
          </p:nvPr>
        </p:nvSpPr>
        <p:spPr>
          <a:xfrm>
            <a:off x="2133603" y="3966882"/>
            <a:ext cx="9016999" cy="1752600"/>
          </a:xfrm>
        </p:spPr>
        <p:txBody>
          <a:bodyPr>
            <a:normAutofit/>
          </a:bodyPr>
          <a:lstStyle>
            <a:lvl1pPr marL="0" indent="0" algn="r">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0"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chemeClr val="tx1"/>
                </a:solidFill>
                <a:latin typeface="+mn-lt"/>
                <a:ea typeface="+mn-ea"/>
                <a:cs typeface="+mn-cs"/>
              </a:defRPr>
            </a:lvl1pPr>
          </a:lstStyle>
          <a:p>
            <a:pPr defTabSz="457200"/>
            <a:endParaRPr lang="en-US" dirty="0">
              <a:solidFill>
                <a:srgbClr val="0069AA"/>
              </a:solidFill>
            </a:endParaRPr>
          </a:p>
        </p:txBody>
      </p:sp>
      <p:sp>
        <p:nvSpPr>
          <p:cNvPr id="11"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chemeClr val="tx1"/>
                </a:solidFill>
                <a:latin typeface="+mn-lt"/>
                <a:ea typeface="+mn-ea"/>
                <a:cs typeface="+mn-cs"/>
              </a:defRPr>
            </a:lvl1pPr>
          </a:lstStyle>
          <a:p>
            <a:pPr defTabSz="457200"/>
            <a:fld id="{CCC5B8C0-2101-C74C-88A5-04DFA0A95A8D}" type="slidenum">
              <a:rPr lang="en-US" smtClean="0">
                <a:solidFill>
                  <a:srgbClr val="0069AA"/>
                </a:solidFill>
              </a:rPr>
              <a:pPr defTabSz="457200"/>
              <a:t>‹#›</a:t>
            </a:fld>
            <a:endParaRPr lang="en-US" dirty="0">
              <a:solidFill>
                <a:srgbClr val="0069AA"/>
              </a:solidFill>
            </a:endParaRPr>
          </a:p>
        </p:txBody>
      </p:sp>
      <p:sp>
        <p:nvSpPr>
          <p:cNvPr id="12" name="Footer Placeholder 4"/>
          <p:cNvSpPr>
            <a:spLocks noGrp="1"/>
          </p:cNvSpPr>
          <p:nvPr>
            <p:ph type="ftr" sz="quarter" idx="11"/>
          </p:nvPr>
        </p:nvSpPr>
        <p:spPr>
          <a:xfrm>
            <a:off x="8128002" y="6288744"/>
            <a:ext cx="2401047" cy="365125"/>
          </a:xfrm>
          <a:prstGeom prst="rect">
            <a:avLst/>
          </a:prstGeom>
        </p:spPr>
        <p:txBody>
          <a:bodyPr/>
          <a:lstStyle>
            <a:lvl1pPr>
              <a:defRPr sz="1200">
                <a:solidFill>
                  <a:schemeClr val="tx1"/>
                </a:solidFill>
              </a:defRPr>
            </a:lvl1pPr>
          </a:lstStyle>
          <a:p>
            <a:pPr defTabSz="457200"/>
            <a:r>
              <a:rPr lang="en-US" dirty="0">
                <a:solidFill>
                  <a:srgbClr val="0069AA"/>
                </a:solidFill>
              </a:rPr>
              <a:t>McNair Law Firm P.A.</a:t>
            </a:r>
          </a:p>
        </p:txBody>
      </p:sp>
      <p:pic>
        <p:nvPicPr>
          <p:cNvPr id="13" name="Picture 12" descr="McNair_Logo_White.gif"/>
          <p:cNvPicPr>
            <a:picLocks noChangeAspect="1"/>
          </p:cNvPicPr>
          <p:nvPr userDrawn="1"/>
        </p:nvPicPr>
        <p:blipFill>
          <a:blip r:embed="rId3"/>
          <a:stretch>
            <a:fillRect/>
          </a:stretch>
        </p:blipFill>
        <p:spPr>
          <a:xfrm>
            <a:off x="8561070" y="381000"/>
            <a:ext cx="3021332" cy="793278"/>
          </a:xfrm>
          <a:prstGeom prst="rect">
            <a:avLst/>
          </a:prstGeom>
        </p:spPr>
      </p:pic>
    </p:spTree>
    <p:extLst>
      <p:ext uri="{BB962C8B-B14F-4D97-AF65-F5344CB8AC3E}">
        <p14:creationId xmlns:p14="http://schemas.microsoft.com/office/powerpoint/2010/main" val="338671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rcRect b="77033"/>
          <a:stretch>
            <a:fillRect/>
          </a:stretch>
        </p:blipFill>
        <p:spPr>
          <a:xfrm>
            <a:off x="211156" y="187452"/>
            <a:ext cx="11769688" cy="1488948"/>
          </a:xfrm>
          <a:prstGeom prst="rect">
            <a:avLst/>
          </a:prstGeom>
        </p:spPr>
      </p:pic>
      <p:sp>
        <p:nvSpPr>
          <p:cNvPr id="2" name="Title 1"/>
          <p:cNvSpPr>
            <a:spLocks noGrp="1"/>
          </p:cNvSpPr>
          <p:nvPr>
            <p:ph type="title" hasCustomPrompt="1"/>
          </p:nvPr>
        </p:nvSpPr>
        <p:spPr>
          <a:xfrm>
            <a:off x="1039286" y="2591363"/>
            <a:ext cx="10111316" cy="1362075"/>
          </a:xfrm>
        </p:spPr>
        <p:txBody>
          <a:bodyPr anchor="b" anchorCtr="0">
            <a:noAutofit/>
          </a:bodyPr>
          <a:lstStyle>
            <a:lvl1pPr algn="r">
              <a:defRPr sz="4400" b="1" cap="none" baseline="0">
                <a:solidFill>
                  <a:schemeClr val="bg2">
                    <a:lumMod val="75000"/>
                  </a:schemeClr>
                </a:solidFill>
              </a:defRPr>
            </a:lvl1pPr>
          </a:lstStyle>
          <a:p>
            <a:r>
              <a:rPr lang="en-US" dirty="0"/>
              <a:t>Click to edit Master title </a:t>
            </a:r>
            <a:br>
              <a:rPr lang="en-US" dirty="0"/>
            </a:br>
            <a:r>
              <a:rPr lang="en-US" dirty="0"/>
              <a:t>style</a:t>
            </a:r>
            <a:endParaRPr dirty="0"/>
          </a:p>
        </p:txBody>
      </p:sp>
      <p:sp>
        <p:nvSpPr>
          <p:cNvPr id="3" name="Text Placeholder 2"/>
          <p:cNvSpPr>
            <a:spLocks noGrp="1"/>
          </p:cNvSpPr>
          <p:nvPr>
            <p:ph type="body" idx="1"/>
          </p:nvPr>
        </p:nvSpPr>
        <p:spPr>
          <a:xfrm>
            <a:off x="1039286" y="3950357"/>
            <a:ext cx="10111316" cy="1500187"/>
          </a:xfrm>
        </p:spPr>
        <p:txBody>
          <a:bodyPr anchor="t" anchorCtr="0">
            <a:normAutofit/>
          </a:bodyPr>
          <a:lstStyle>
            <a:lvl1pPr marL="0" indent="0" algn="r">
              <a:buNone/>
              <a:defRPr sz="2800" cap="none" baseline="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1"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2"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58090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rcRect b="77033"/>
          <a:stretch>
            <a:fillRect/>
          </a:stretch>
        </p:blipFill>
        <p:spPr>
          <a:xfrm>
            <a:off x="211156" y="187452"/>
            <a:ext cx="11769688" cy="1488948"/>
          </a:xfrm>
          <a:prstGeom prst="rect">
            <a:avLst/>
          </a:prstGeom>
        </p:spPr>
      </p:pic>
      <p:sp>
        <p:nvSpPr>
          <p:cNvPr id="2" name="Title 1"/>
          <p:cNvSpPr>
            <a:spLocks noGrp="1"/>
          </p:cNvSpPr>
          <p:nvPr>
            <p:ph type="title" hasCustomPrompt="1"/>
          </p:nvPr>
        </p:nvSpPr>
        <p:spPr>
          <a:xfrm>
            <a:off x="1039286" y="2591363"/>
            <a:ext cx="10111316" cy="1362075"/>
          </a:xfrm>
        </p:spPr>
        <p:txBody>
          <a:bodyPr anchor="b" anchorCtr="0">
            <a:noAutofit/>
          </a:bodyPr>
          <a:lstStyle>
            <a:lvl1pPr algn="r">
              <a:defRPr sz="4400" b="1" cap="none" baseline="0">
                <a:solidFill>
                  <a:schemeClr val="bg2">
                    <a:lumMod val="75000"/>
                  </a:schemeClr>
                </a:solidFill>
              </a:defRPr>
            </a:lvl1pPr>
          </a:lstStyle>
          <a:p>
            <a:r>
              <a:rPr lang="en-US" dirty="0"/>
              <a:t>Click to edit Master title </a:t>
            </a:r>
            <a:br>
              <a:rPr lang="en-US" dirty="0"/>
            </a:br>
            <a:r>
              <a:rPr lang="en-US" dirty="0"/>
              <a:t>style</a:t>
            </a:r>
            <a:endParaRPr dirty="0"/>
          </a:p>
        </p:txBody>
      </p:sp>
      <p:sp>
        <p:nvSpPr>
          <p:cNvPr id="3" name="Text Placeholder 2"/>
          <p:cNvSpPr>
            <a:spLocks noGrp="1"/>
          </p:cNvSpPr>
          <p:nvPr>
            <p:ph type="body" idx="1"/>
          </p:nvPr>
        </p:nvSpPr>
        <p:spPr>
          <a:xfrm>
            <a:off x="1039286" y="3950357"/>
            <a:ext cx="10111316" cy="1500187"/>
          </a:xfrm>
        </p:spPr>
        <p:txBody>
          <a:bodyPr anchor="t" anchorCtr="0">
            <a:normAutofit/>
          </a:bodyPr>
          <a:lstStyle>
            <a:lvl1pPr marL="0" indent="0" algn="r">
              <a:buNone/>
              <a:defRPr sz="2800" cap="none" baseline="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1"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2"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endParaRPr lang="en-US" dirty="0"/>
          </a:p>
        </p:txBody>
      </p:sp>
      <p:pic>
        <p:nvPicPr>
          <p:cNvPr id="13" name="Picture 12" descr="McNair_Logo_White.gif"/>
          <p:cNvPicPr>
            <a:picLocks noChangeAspect="1"/>
          </p:cNvPicPr>
          <p:nvPr userDrawn="1"/>
        </p:nvPicPr>
        <p:blipFill>
          <a:blip r:embed="rId3"/>
          <a:stretch>
            <a:fillRect/>
          </a:stretch>
        </p:blipFill>
        <p:spPr>
          <a:xfrm>
            <a:off x="8865870" y="187452"/>
            <a:ext cx="3021332" cy="793278"/>
          </a:xfrm>
          <a:prstGeom prst="rect">
            <a:avLst/>
          </a:prstGeom>
        </p:spPr>
      </p:pic>
    </p:spTree>
    <p:extLst>
      <p:ext uri="{BB962C8B-B14F-4D97-AF65-F5344CB8AC3E}">
        <p14:creationId xmlns:p14="http://schemas.microsoft.com/office/powerpoint/2010/main" val="241014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rcRect b="76147"/>
          <a:stretch>
            <a:fillRect/>
          </a:stretch>
        </p:blipFill>
        <p:spPr>
          <a:xfrm>
            <a:off x="211156" y="129988"/>
            <a:ext cx="11769688" cy="15464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defRPr>
                <a:solidFill>
                  <a:srgbClr val="0069AA"/>
                </a:solidFill>
              </a:defRPr>
            </a:lvl1pPr>
            <a:lvl2pPr>
              <a:defRPr>
                <a:solidFill>
                  <a:srgbClr val="0069AA"/>
                </a:solidFill>
              </a:defRPr>
            </a:lvl2pPr>
            <a:lvl3pPr>
              <a:defRPr>
                <a:solidFill>
                  <a:srgbClr val="0069AA"/>
                </a:solidFill>
              </a:defRPr>
            </a:lvl3pPr>
            <a:lvl4pPr>
              <a:defRPr>
                <a:solidFill>
                  <a:srgbClr val="0069AA"/>
                </a:solidFill>
              </a:defRPr>
            </a:lvl4pPr>
            <a:lvl5pPr>
              <a:defRPr>
                <a:solidFill>
                  <a:srgbClr val="0069AA"/>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4"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2308214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rcRect b="76147"/>
          <a:stretch>
            <a:fillRect/>
          </a:stretch>
        </p:blipFill>
        <p:spPr>
          <a:xfrm>
            <a:off x="211156" y="129988"/>
            <a:ext cx="11769688" cy="15464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defRPr>
                <a:solidFill>
                  <a:srgbClr val="0069AA"/>
                </a:solidFill>
              </a:defRPr>
            </a:lvl1pPr>
            <a:lvl2pPr>
              <a:defRPr>
                <a:solidFill>
                  <a:srgbClr val="0069AA"/>
                </a:solidFill>
              </a:defRPr>
            </a:lvl2pPr>
            <a:lvl3pPr>
              <a:defRPr>
                <a:solidFill>
                  <a:srgbClr val="0069AA"/>
                </a:solidFill>
              </a:defRPr>
            </a:lvl3pPr>
            <a:lvl4pPr>
              <a:defRPr>
                <a:solidFill>
                  <a:srgbClr val="0069AA"/>
                </a:solidFill>
              </a:defRPr>
            </a:lvl4pPr>
            <a:lvl5pPr>
              <a:defRPr>
                <a:solidFill>
                  <a:srgbClr val="0069AA"/>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4"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endParaRPr lang="en-US" dirty="0"/>
          </a:p>
        </p:txBody>
      </p:sp>
      <p:pic>
        <p:nvPicPr>
          <p:cNvPr id="10" name="Content Placeholder 6" descr="McNair_Logo_Transparent background.gif"/>
          <p:cNvPicPr>
            <a:picLocks noChangeAspect="1"/>
          </p:cNvPicPr>
          <p:nvPr userDrawn="1"/>
        </p:nvPicPr>
        <p:blipFill>
          <a:blip r:embed="rId3"/>
          <a:stretch>
            <a:fillRect/>
          </a:stretch>
        </p:blipFill>
        <p:spPr>
          <a:xfrm>
            <a:off x="8534402" y="6008439"/>
            <a:ext cx="2535329" cy="665673"/>
          </a:xfrm>
          <a:prstGeom prst="rect">
            <a:avLst/>
          </a:prstGeom>
        </p:spPr>
      </p:pic>
    </p:spTree>
    <p:extLst>
      <p:ext uri="{BB962C8B-B14F-4D97-AF65-F5344CB8AC3E}">
        <p14:creationId xmlns:p14="http://schemas.microsoft.com/office/powerpoint/2010/main" val="360830683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51388"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3"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4"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spTree>
    <p:extLst>
      <p:ext uri="{BB962C8B-B14F-4D97-AF65-F5344CB8AC3E}">
        <p14:creationId xmlns:p14="http://schemas.microsoft.com/office/powerpoint/2010/main" val="179926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rcRect b="77021"/>
          <a:stretch>
            <a:fillRect/>
          </a:stretch>
        </p:blipFill>
        <p:spPr>
          <a:xfrm>
            <a:off x="201183" y="186646"/>
            <a:ext cx="11769688" cy="1489755"/>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51388"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2" name="Date Placeholder 4"/>
          <p:cNvSpPr>
            <a:spLocks noGrp="1"/>
          </p:cNvSpPr>
          <p:nvPr>
            <p:ph type="dt" sz="half" idx="10"/>
          </p:nvPr>
        </p:nvSpPr>
        <p:spPr>
          <a:xfrm>
            <a:off x="1039283" y="6288744"/>
            <a:ext cx="6479116" cy="365125"/>
          </a:xfrm>
          <a:prstGeom prst="rect">
            <a:avLst/>
          </a:prstGeom>
        </p:spPr>
        <p:txBody>
          <a:bodyPr/>
          <a:lstStyle>
            <a:lvl1pPr>
              <a:defRPr lang="en-US" sz="1200" kern="1200" dirty="0">
                <a:solidFill>
                  <a:srgbClr val="0069AA"/>
                </a:solidFill>
                <a:latin typeface="+mn-lt"/>
                <a:ea typeface="+mn-ea"/>
                <a:cs typeface="+mn-cs"/>
              </a:defRPr>
            </a:lvl1pPr>
          </a:lstStyle>
          <a:p>
            <a:pPr defTabSz="457200"/>
            <a:endParaRPr lang="en-US" dirty="0"/>
          </a:p>
        </p:txBody>
      </p:sp>
      <p:sp>
        <p:nvSpPr>
          <p:cNvPr id="13"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4"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endParaRPr lang="en-US" dirty="0"/>
          </a:p>
        </p:txBody>
      </p:sp>
      <p:pic>
        <p:nvPicPr>
          <p:cNvPr id="10" name="Content Placeholder 6" descr="McNair_Logo_Transparent background.gif"/>
          <p:cNvPicPr>
            <a:picLocks noChangeAspect="1"/>
          </p:cNvPicPr>
          <p:nvPr userDrawn="1"/>
        </p:nvPicPr>
        <p:blipFill>
          <a:blip r:embed="rId3"/>
          <a:stretch>
            <a:fillRect/>
          </a:stretch>
        </p:blipFill>
        <p:spPr>
          <a:xfrm>
            <a:off x="8534402" y="6008439"/>
            <a:ext cx="2535329" cy="665673"/>
          </a:xfrm>
          <a:prstGeom prst="rect">
            <a:avLst/>
          </a:prstGeom>
        </p:spPr>
      </p:pic>
    </p:spTree>
    <p:extLst>
      <p:ext uri="{BB962C8B-B14F-4D97-AF65-F5344CB8AC3E}">
        <p14:creationId xmlns:p14="http://schemas.microsoft.com/office/powerpoint/2010/main" val="3015406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Slide Number Placeholder 5"/>
          <p:cNvSpPr>
            <a:spLocks noGrp="1"/>
          </p:cNvSpPr>
          <p:nvPr>
            <p:ph type="sldNum" sz="quarter" idx="12"/>
          </p:nvPr>
        </p:nvSpPr>
        <p:spPr>
          <a:xfrm>
            <a:off x="10566402" y="6288744"/>
            <a:ext cx="657412" cy="365125"/>
          </a:xfrm>
          <a:prstGeom prst="rect">
            <a:avLst/>
          </a:prstGeom>
        </p:spPr>
        <p:txBody>
          <a:bodyPr/>
          <a:lstStyle>
            <a:lvl1pPr>
              <a:defRPr lang="en-US" sz="1200" kern="1200" smtClean="0">
                <a:solidFill>
                  <a:srgbClr val="0069AA"/>
                </a:solidFill>
                <a:latin typeface="+mn-lt"/>
                <a:ea typeface="+mn-ea"/>
                <a:cs typeface="+mn-cs"/>
              </a:defRPr>
            </a:lvl1pPr>
          </a:lstStyle>
          <a:p>
            <a:pPr defTabSz="457200"/>
            <a:fld id="{CCC5B8C0-2101-C74C-88A5-04DFA0A95A8D}" type="slidenum">
              <a:rPr lang="en-US" smtClean="0"/>
              <a:pPr defTabSz="457200"/>
              <a:t>‹#›</a:t>
            </a:fld>
            <a:endParaRPr lang="en-US" dirty="0"/>
          </a:p>
        </p:txBody>
      </p:sp>
      <p:sp>
        <p:nvSpPr>
          <p:cNvPr id="15" name="Footer Placeholder 4"/>
          <p:cNvSpPr>
            <a:spLocks noGrp="1"/>
          </p:cNvSpPr>
          <p:nvPr>
            <p:ph type="ftr" sz="quarter" idx="11"/>
          </p:nvPr>
        </p:nvSpPr>
        <p:spPr>
          <a:xfrm>
            <a:off x="8128002" y="6288744"/>
            <a:ext cx="2401047" cy="365125"/>
          </a:xfrm>
          <a:prstGeom prst="rect">
            <a:avLst/>
          </a:prstGeom>
        </p:spPr>
        <p:txBody>
          <a:bodyPr/>
          <a:lstStyle>
            <a:lvl1pPr>
              <a:defRPr sz="1200">
                <a:solidFill>
                  <a:srgbClr val="0069AA"/>
                </a:solidFill>
              </a:defRPr>
            </a:lvl1pPr>
          </a:lstStyle>
          <a:p>
            <a:pPr defTabSz="457200"/>
            <a:r>
              <a:rPr lang="en-US" dirty="0"/>
              <a:t>McNair Law Firm P.A.</a:t>
            </a:r>
          </a:p>
        </p:txBody>
      </p:sp>
      <p:pic>
        <p:nvPicPr>
          <p:cNvPr id="16" name="Picture 15" descr="Overlay-ContentSlides.png"/>
          <p:cNvPicPr>
            <a:picLocks noChangeAspect="1"/>
          </p:cNvPicPr>
          <p:nvPr userDrawn="1"/>
        </p:nvPicPr>
        <p:blipFill>
          <a:blip r:embed="rId2"/>
          <a:srcRect b="77021"/>
          <a:stretch>
            <a:fillRect/>
          </a:stretch>
        </p:blipFill>
        <p:spPr>
          <a:xfrm>
            <a:off x="201183" y="186646"/>
            <a:ext cx="11769688" cy="1489755"/>
          </a:xfrm>
          <a:prstGeom prst="rect">
            <a:avLst/>
          </a:prstGeom>
        </p:spPr>
      </p:pic>
    </p:spTree>
    <p:extLst>
      <p:ext uri="{BB962C8B-B14F-4D97-AF65-F5344CB8AC3E}">
        <p14:creationId xmlns:p14="http://schemas.microsoft.com/office/powerpoint/2010/main" val="287934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252943" y="189707"/>
            <a:ext cx="11686116" cy="1486693"/>
          </a:xfrm>
          <a:prstGeom prst="round2DiagRect">
            <a:avLst>
              <a:gd name="adj1" fmla="val 9416"/>
              <a:gd name="adj2" fmla="val 0"/>
            </a:avLst>
          </a:prstGeom>
          <a:gradFill>
            <a:gsLst>
              <a:gs pos="16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dirty="0">
              <a:solidFill>
                <a:prstClr val="white"/>
              </a:solidFill>
            </a:endParaRPr>
          </a:p>
        </p:txBody>
      </p:sp>
      <p:sp>
        <p:nvSpPr>
          <p:cNvPr id="2" name="Title Placeholder 1"/>
          <p:cNvSpPr>
            <a:spLocks noGrp="1"/>
          </p:cNvSpPr>
          <p:nvPr>
            <p:ph type="title"/>
          </p:nvPr>
        </p:nvSpPr>
        <p:spPr>
          <a:xfrm>
            <a:off x="1039286" y="381000"/>
            <a:ext cx="10111316" cy="1044388"/>
          </a:xfrm>
          <a:prstGeom prst="rect">
            <a:avLst/>
          </a:prstGeom>
        </p:spPr>
        <p:txBody>
          <a:bodyPr vert="horz" lIns="91440" tIns="45720" rIns="91440" bIns="4572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1039286" y="1828800"/>
            <a:ext cx="10111316"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1464470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p:txStyles>
    <p:titleStyle>
      <a:lvl1pPr algn="l" defTabSz="914400" rtl="0" eaLnBrk="1" latinLnBrk="0" hangingPunct="1">
        <a:spcBef>
          <a:spcPct val="0"/>
        </a:spcBef>
        <a:buNone/>
        <a:defRPr sz="3800" kern="1200">
          <a:solidFill>
            <a:schemeClr val="bg1"/>
          </a:solidFill>
          <a:latin typeface="Calibri"/>
          <a:ea typeface="+mj-ea"/>
          <a:cs typeface="Calibri"/>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Calibri"/>
          <a:ea typeface="+mn-ea"/>
          <a:cs typeface="Calibri"/>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Calibri"/>
          <a:ea typeface="+mn-ea"/>
          <a:cs typeface="Calibri"/>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Calibri"/>
          <a:ea typeface="+mn-ea"/>
          <a:cs typeface="Calibri"/>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Calibri"/>
          <a:ea typeface="+mn-ea"/>
          <a:cs typeface="Calibri"/>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Calibri"/>
          <a:ea typeface="+mn-ea"/>
          <a:cs typeface="Calibri"/>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mailto:lfoster@mcnair.ne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611352" y="4736892"/>
            <a:ext cx="2769431" cy="1516504"/>
          </a:xfrm>
        </p:spPr>
        <p:txBody>
          <a:bodyPr>
            <a:normAutofit/>
          </a:bodyPr>
          <a:lstStyle/>
          <a:p>
            <a:pPr algn="ctr" fontAlgn="base">
              <a:spcBef>
                <a:spcPct val="0"/>
              </a:spcBef>
              <a:spcAft>
                <a:spcPct val="0"/>
              </a:spcAft>
            </a:pPr>
            <a:endParaRPr lang="en-US" sz="1500" b="1" dirty="0">
              <a:uFill>
                <a:solidFill>
                  <a:schemeClr val="bg1"/>
                </a:solidFill>
              </a:uFill>
              <a:latin typeface="Arial" pitchFamily="34" charset="0"/>
              <a:ea typeface="Times New Roman" pitchFamily="18" charset="0"/>
            </a:endParaRPr>
          </a:p>
          <a:p>
            <a:pPr algn="ctr" fontAlgn="base">
              <a:spcBef>
                <a:spcPct val="0"/>
              </a:spcBef>
              <a:spcAft>
                <a:spcPct val="0"/>
              </a:spcAft>
            </a:pPr>
            <a:r>
              <a:rPr lang="en-US" sz="1500" b="1" dirty="0">
                <a:uFill>
                  <a:solidFill>
                    <a:schemeClr val="bg1"/>
                  </a:solidFill>
                </a:uFill>
                <a:latin typeface="Arial" pitchFamily="34" charset="0"/>
                <a:ea typeface="Times New Roman" pitchFamily="18" charset="0"/>
              </a:rPr>
              <a:t>Francenia B. Heizer, Esquire</a:t>
            </a:r>
            <a:endParaRPr lang="en-US" sz="1500" b="1" dirty="0">
              <a:uFill>
                <a:solidFill>
                  <a:schemeClr val="bg1"/>
                </a:solidFill>
              </a:uFill>
              <a:latin typeface="Arial" pitchFamily="34" charset="0"/>
            </a:endParaRPr>
          </a:p>
          <a:p>
            <a:pPr algn="ctr" eaLnBrk="0" fontAlgn="base" hangingPunct="0">
              <a:spcBef>
                <a:spcPct val="0"/>
              </a:spcBef>
              <a:spcAft>
                <a:spcPct val="0"/>
              </a:spcAft>
            </a:pPr>
            <a:r>
              <a:rPr lang="en-US" sz="1500" b="1" dirty="0">
                <a:uFill>
                  <a:solidFill>
                    <a:schemeClr val="bg1"/>
                  </a:solidFill>
                </a:uFill>
                <a:latin typeface="Arial" pitchFamily="34" charset="0"/>
                <a:ea typeface="Times New Roman" pitchFamily="18" charset="0"/>
              </a:rPr>
              <a:t>McNair Law Firm, P.A.</a:t>
            </a:r>
            <a:endParaRPr lang="en-US" sz="1500" b="1" dirty="0">
              <a:uFill>
                <a:solidFill>
                  <a:schemeClr val="bg1"/>
                </a:solidFill>
              </a:uFill>
              <a:latin typeface="Arial" pitchFamily="34" charset="0"/>
            </a:endParaRPr>
          </a:p>
          <a:p>
            <a:pPr algn="ctr" eaLnBrk="0" fontAlgn="base" hangingPunct="0">
              <a:spcBef>
                <a:spcPct val="0"/>
              </a:spcBef>
              <a:spcAft>
                <a:spcPct val="0"/>
              </a:spcAft>
            </a:pPr>
            <a:r>
              <a:rPr lang="en-US" sz="1500" b="1" dirty="0">
                <a:uFill>
                  <a:solidFill>
                    <a:schemeClr val="bg1"/>
                  </a:solidFill>
                </a:uFill>
                <a:latin typeface="Arial" pitchFamily="34" charset="0"/>
                <a:ea typeface="Times New Roman" pitchFamily="18" charset="0"/>
              </a:rPr>
              <a:t>(803) 799-9800</a:t>
            </a:r>
            <a:endParaRPr lang="en-US" sz="1500" b="1" dirty="0">
              <a:uFill>
                <a:solidFill>
                  <a:schemeClr val="bg1"/>
                </a:solidFill>
              </a:uFill>
              <a:latin typeface="Arial" pitchFamily="34" charset="0"/>
            </a:endParaRPr>
          </a:p>
          <a:p>
            <a:pPr algn="ctr" eaLnBrk="0" fontAlgn="base" hangingPunct="0">
              <a:spcBef>
                <a:spcPct val="0"/>
              </a:spcBef>
              <a:spcAft>
                <a:spcPct val="0"/>
              </a:spcAft>
            </a:pPr>
            <a:r>
              <a:rPr lang="en-US" sz="1500" b="1" dirty="0">
                <a:uFill>
                  <a:solidFill>
                    <a:schemeClr val="bg1"/>
                  </a:solidFill>
                </a:uFill>
                <a:latin typeface="Arial" pitchFamily="34" charset="0"/>
                <a:ea typeface="Times New Roman" pitchFamily="18" charset="0"/>
              </a:rPr>
              <a:t>fheizer@mcnair.net</a:t>
            </a:r>
            <a:endParaRPr lang="en-US" sz="1500" dirty="0"/>
          </a:p>
          <a:p>
            <a:pPr lvl="0" algn="ctr" fontAlgn="base">
              <a:spcBef>
                <a:spcPct val="0"/>
              </a:spcBef>
              <a:spcAft>
                <a:spcPct val="0"/>
              </a:spcAft>
            </a:pPr>
            <a:endParaRPr lang="en-US" sz="2000" b="1" dirty="0">
              <a:uFill>
                <a:solidFill>
                  <a:schemeClr val="bg1"/>
                </a:solidFill>
              </a:uFill>
              <a:latin typeface="Arial" pitchFamily="34" charset="0"/>
              <a:ea typeface="Times New Roman" pitchFamily="18" charset="0"/>
            </a:endParaRPr>
          </a:p>
        </p:txBody>
      </p:sp>
      <p:sp>
        <p:nvSpPr>
          <p:cNvPr id="2" name="Rectangle 1"/>
          <p:cNvSpPr/>
          <p:nvPr/>
        </p:nvSpPr>
        <p:spPr>
          <a:xfrm>
            <a:off x="4965786" y="4198430"/>
            <a:ext cx="1864613" cy="400110"/>
          </a:xfrm>
          <a:prstGeom prst="rect">
            <a:avLst/>
          </a:prstGeom>
        </p:spPr>
        <p:txBody>
          <a:bodyPr wrap="none">
            <a:spAutoFit/>
          </a:bodyPr>
          <a:lstStyle/>
          <a:p>
            <a:pPr lvl="0" algn="ctr" fontAlgn="base">
              <a:spcBef>
                <a:spcPct val="0"/>
              </a:spcBef>
              <a:spcAft>
                <a:spcPct val="0"/>
              </a:spcAft>
            </a:pPr>
            <a:r>
              <a:rPr lang="en-US" sz="2000" b="1" dirty="0">
                <a:solidFill>
                  <a:prstClr val="white"/>
                </a:solidFill>
                <a:uFill>
                  <a:solidFill>
                    <a:prstClr val="white"/>
                  </a:solidFill>
                </a:uFill>
                <a:latin typeface="Arial" pitchFamily="34" charset="0"/>
                <a:ea typeface="Times New Roman" pitchFamily="18" charset="0"/>
              </a:rPr>
              <a:t>March 9, 2017</a:t>
            </a:r>
          </a:p>
        </p:txBody>
      </p:sp>
      <p:sp>
        <p:nvSpPr>
          <p:cNvPr id="4" name="Title 3"/>
          <p:cNvSpPr>
            <a:spLocks noGrp="1"/>
          </p:cNvSpPr>
          <p:nvPr>
            <p:ph type="ctrTitle"/>
          </p:nvPr>
        </p:nvSpPr>
        <p:spPr>
          <a:xfrm>
            <a:off x="1157440" y="1004578"/>
            <a:ext cx="9481307" cy="1470025"/>
          </a:xfrm>
        </p:spPr>
        <p:txBody>
          <a:bodyPr/>
          <a:lstStyle/>
          <a:p>
            <a:pPr algn="ctr"/>
            <a:br>
              <a:rPr lang="en-US" sz="3600" dirty="0"/>
            </a:br>
            <a:br>
              <a:rPr lang="en-US" sz="3600" dirty="0"/>
            </a:br>
            <a:br>
              <a:rPr lang="en-US" sz="3600" dirty="0"/>
            </a:br>
            <a:br>
              <a:rPr lang="en-US" sz="3600" dirty="0"/>
            </a:br>
            <a:br>
              <a:rPr lang="en-US" sz="3600" dirty="0"/>
            </a:br>
            <a:br>
              <a:rPr lang="en-US" sz="3600" dirty="0"/>
            </a:br>
            <a:br>
              <a:rPr lang="en-US" sz="3600" dirty="0"/>
            </a:br>
            <a:r>
              <a:rPr lang="en-US" sz="4800" dirty="0"/>
              <a:t>SEC DISCLOSURES </a:t>
            </a:r>
            <a:br>
              <a:rPr lang="en-US" sz="4000" dirty="0"/>
            </a:br>
            <a:r>
              <a:rPr lang="en-US" sz="4000" dirty="0"/>
              <a:t>WHAT DOES THE SEC MEAN TO YOU?</a:t>
            </a:r>
          </a:p>
        </p:txBody>
      </p:sp>
      <p:pic>
        <p:nvPicPr>
          <p:cNvPr id="1026" name="Picture 2" descr="http://scasbo.net/wp-content/uploads/2014/10/scasbo-logo-da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1324" y="2933624"/>
            <a:ext cx="3853538" cy="1005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8799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118849"/>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76273"/>
            <a:ext cx="10111316" cy="3794330"/>
          </a:xfrm>
        </p:spPr>
        <p:txBody>
          <a:bodyPr>
            <a:normAutofit/>
          </a:bodyPr>
          <a:lstStyle/>
          <a:p>
            <a:pPr marL="285750" indent="-285750" algn="l">
              <a:buFont typeface="Arial" panose="020B0604020202020204" pitchFamily="34" charset="0"/>
              <a:buChar char="•"/>
            </a:pPr>
            <a:r>
              <a:rPr lang="en-US" sz="3000" dirty="0"/>
              <a:t>The Rule was first adopted in 1989.</a:t>
            </a:r>
          </a:p>
          <a:p>
            <a:pPr marL="285750" indent="-285750" algn="l">
              <a:buFont typeface="Arial" panose="020B0604020202020204" pitchFamily="34" charset="0"/>
              <a:buChar char="•"/>
            </a:pPr>
            <a:r>
              <a:rPr lang="en-US" sz="3000" dirty="0"/>
              <a:t>It is intended to enhance disclosure, and thereby reduce fraud, in the municipal securities market by establishing standards for obtaining, reviewing, and disseminating information about municipal securities by their underwriters.</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10</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835237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373935"/>
            <a:ext cx="10111316" cy="3161645"/>
          </a:xfrm>
        </p:spPr>
        <p:txBody>
          <a:bodyPr>
            <a:normAutofit/>
          </a:bodyPr>
          <a:lstStyle/>
          <a:p>
            <a:pPr marL="285750" indent="-285750" algn="l">
              <a:buFont typeface="Arial" panose="020B0604020202020204" pitchFamily="34" charset="0"/>
              <a:buChar char="•"/>
            </a:pPr>
            <a:r>
              <a:rPr lang="en-US" sz="3000" dirty="0"/>
              <a:t>In 1989, the Rule required brokers, dealers, and municipal securities dealers acting as underwriters in primary offerings of municipal securities of $1,000,000 or more to obtain, review, and distribute to potential customers copies of the issuer’s official statement.</a:t>
            </a:r>
          </a:p>
          <a:p>
            <a:pPr marL="285750" indent="-285750" algn="l">
              <a:buFont typeface="Arial" panose="020B0604020202020204" pitchFamily="34" charset="0"/>
              <a:buChar char="•"/>
            </a:pPr>
            <a:r>
              <a:rPr lang="en-US" sz="3000" dirty="0"/>
              <a:t>Established the requirements of </a:t>
            </a:r>
            <a:r>
              <a:rPr lang="en-US" sz="3000" b="1" u="sng" dirty="0"/>
              <a:t>disclosure</a:t>
            </a:r>
            <a:r>
              <a:rPr lang="en-US" sz="3000" dirty="0"/>
              <a:t>.</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11</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088951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89110"/>
            <a:ext cx="10111316" cy="3618303"/>
          </a:xfrm>
        </p:spPr>
        <p:txBody>
          <a:bodyPr>
            <a:normAutofit fontScale="40000" lnSpcReduction="20000"/>
          </a:bodyPr>
          <a:lstStyle/>
          <a:p>
            <a:pPr marL="171450" indent="-285750" algn="l">
              <a:buFont typeface="Arial" panose="020B0604020202020204" pitchFamily="34" charset="0"/>
              <a:buChar char="•"/>
            </a:pPr>
            <a:r>
              <a:rPr lang="en-US" sz="7000" dirty="0"/>
              <a:t>Providing Information to Prospective Bidders</a:t>
            </a:r>
          </a:p>
          <a:p>
            <a:pPr marL="628650" lvl="1" indent="-285750">
              <a:buFont typeface="Arial" panose="020B0604020202020204" pitchFamily="34" charset="0"/>
              <a:buChar char="•"/>
            </a:pPr>
            <a:r>
              <a:rPr lang="en-US" sz="5900" dirty="0">
                <a:solidFill>
                  <a:schemeClr val="tx1">
                    <a:lumMod val="75000"/>
                  </a:schemeClr>
                </a:solidFill>
              </a:rPr>
              <a:t>Official Statement </a:t>
            </a:r>
          </a:p>
          <a:p>
            <a:pPr marL="800100" lvl="2"/>
            <a:r>
              <a:rPr lang="en-US" sz="5900" dirty="0">
                <a:solidFill>
                  <a:schemeClr val="tx1">
                    <a:lumMod val="75000"/>
                  </a:schemeClr>
                </a:solidFill>
              </a:rPr>
              <a:t>Defined as a document or set of documents prepared by an issuer of municipal securities or its representative that sets forth information concerning the:</a:t>
            </a:r>
          </a:p>
          <a:p>
            <a:pPr marL="1085850" lvl="2" indent="-285750">
              <a:buFont typeface="Arial" panose="020B0604020202020204" pitchFamily="34" charset="0"/>
              <a:buChar char="•"/>
            </a:pPr>
            <a:r>
              <a:rPr lang="en-US" sz="5900" dirty="0">
                <a:solidFill>
                  <a:schemeClr val="tx1">
                    <a:lumMod val="75000"/>
                  </a:schemeClr>
                </a:solidFill>
              </a:rPr>
              <a:t>Proposed terms of the proposed issue;</a:t>
            </a:r>
          </a:p>
          <a:p>
            <a:pPr marL="1085850" lvl="2" indent="-285750">
              <a:buFont typeface="Arial" panose="020B0604020202020204" pitchFamily="34" charset="0"/>
              <a:buChar char="•"/>
            </a:pPr>
            <a:r>
              <a:rPr lang="en-US" sz="5900" dirty="0">
                <a:solidFill>
                  <a:schemeClr val="tx1">
                    <a:lumMod val="75000"/>
                  </a:schemeClr>
                </a:solidFill>
              </a:rPr>
              <a:t>Financial information or operating data concerning the issuer; and</a:t>
            </a:r>
          </a:p>
          <a:p>
            <a:pPr marL="1085850" lvl="2" indent="-285750">
              <a:buFont typeface="Arial" panose="020B0604020202020204" pitchFamily="34" charset="0"/>
              <a:buChar char="•"/>
            </a:pPr>
            <a:r>
              <a:rPr lang="en-US" sz="5900" dirty="0">
                <a:solidFill>
                  <a:schemeClr val="tx1">
                    <a:lumMod val="75000"/>
                  </a:schemeClr>
                </a:solidFill>
              </a:rPr>
              <a:t>Information concerning other entities, enterprise funds, accounts or other persons which would be material to an evaluation of the offering.</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12</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416270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21016"/>
            <a:ext cx="10111316" cy="4167728"/>
          </a:xfrm>
        </p:spPr>
        <p:txBody>
          <a:bodyPr>
            <a:normAutofit fontScale="25000" lnSpcReduction="20000"/>
          </a:bodyPr>
          <a:lstStyle/>
          <a:p>
            <a:pPr marL="285750" indent="-285750" algn="l">
              <a:buFont typeface="Arial" panose="020B0604020202020204" pitchFamily="34" charset="0"/>
              <a:buChar char="•"/>
            </a:pPr>
            <a:r>
              <a:rPr lang="en-US" sz="11200" dirty="0"/>
              <a:t>Recommended Disclosure according to the National Federation of Municipal Analysts Recommended Best Practices</a:t>
            </a:r>
          </a:p>
          <a:p>
            <a:pPr marL="742950" lvl="1" indent="-285750">
              <a:buFont typeface="Arial" panose="020B0604020202020204" pitchFamily="34" charset="0"/>
              <a:buChar char="•"/>
            </a:pPr>
            <a:r>
              <a:rPr lang="en-US" sz="10400" dirty="0">
                <a:solidFill>
                  <a:schemeClr val="tx1">
                    <a:lumMod val="75000"/>
                  </a:schemeClr>
                </a:solidFill>
              </a:rPr>
              <a:t>General Disclosure Items</a:t>
            </a:r>
          </a:p>
          <a:p>
            <a:pPr marL="742950" lvl="1" indent="-285750">
              <a:buFont typeface="Arial" panose="020B0604020202020204" pitchFamily="34" charset="0"/>
              <a:buChar char="•"/>
            </a:pPr>
            <a:r>
              <a:rPr lang="en-US" sz="10400" dirty="0">
                <a:solidFill>
                  <a:schemeClr val="tx1">
                    <a:lumMod val="75000"/>
                  </a:schemeClr>
                </a:solidFill>
              </a:rPr>
              <a:t>Demographics/Economy</a:t>
            </a:r>
          </a:p>
          <a:p>
            <a:pPr marL="742950" lvl="1" indent="-285750">
              <a:buFont typeface="Arial" panose="020B0604020202020204" pitchFamily="34" charset="0"/>
              <a:buChar char="•"/>
            </a:pPr>
            <a:r>
              <a:rPr lang="en-US" sz="10400" dirty="0">
                <a:solidFill>
                  <a:schemeClr val="tx1">
                    <a:lumMod val="75000"/>
                  </a:schemeClr>
                </a:solidFill>
              </a:rPr>
              <a:t>Financial Statements</a:t>
            </a:r>
          </a:p>
          <a:p>
            <a:pPr marL="742950" lvl="1" indent="-285750">
              <a:buFont typeface="Arial" panose="020B0604020202020204" pitchFamily="34" charset="0"/>
              <a:buChar char="•"/>
            </a:pPr>
            <a:r>
              <a:rPr lang="en-US" sz="10400" dirty="0">
                <a:solidFill>
                  <a:schemeClr val="tx1">
                    <a:lumMod val="75000"/>
                  </a:schemeClr>
                </a:solidFill>
              </a:rPr>
              <a:t>General Revenue Base</a:t>
            </a:r>
          </a:p>
          <a:p>
            <a:pPr marL="742950" lvl="1" indent="-285750">
              <a:buFont typeface="Arial" panose="020B0604020202020204" pitchFamily="34" charset="0"/>
              <a:buChar char="•"/>
            </a:pPr>
            <a:r>
              <a:rPr lang="en-US" sz="10400" dirty="0">
                <a:solidFill>
                  <a:schemeClr val="tx1">
                    <a:lumMod val="75000"/>
                  </a:schemeClr>
                </a:solidFill>
              </a:rPr>
              <a:t>Expenditures</a:t>
            </a:r>
          </a:p>
          <a:p>
            <a:pPr marL="742950" lvl="1" indent="-285750">
              <a:buFont typeface="Arial" panose="020B0604020202020204" pitchFamily="34" charset="0"/>
              <a:buChar char="•"/>
            </a:pPr>
            <a:r>
              <a:rPr lang="en-US" sz="10400" dirty="0">
                <a:solidFill>
                  <a:schemeClr val="tx1">
                    <a:lumMod val="75000"/>
                  </a:schemeClr>
                </a:solidFill>
              </a:rPr>
              <a:t>Debt and Financial Obligations</a:t>
            </a:r>
          </a:p>
          <a:p>
            <a:pPr marL="742950" lvl="1" indent="-285750">
              <a:buFont typeface="Arial" panose="020B0604020202020204" pitchFamily="34" charset="0"/>
              <a:buChar char="•"/>
            </a:pPr>
            <a:r>
              <a:rPr lang="en-US" sz="10400" dirty="0">
                <a:solidFill>
                  <a:schemeClr val="tx1">
                    <a:lumMod val="75000"/>
                  </a:schemeClr>
                </a:solidFill>
              </a:rPr>
              <a:t>Cash Flow Financings</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13</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1828378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66931"/>
            <a:ext cx="10111316" cy="3161645"/>
          </a:xfrm>
        </p:spPr>
        <p:txBody>
          <a:bodyPr>
            <a:normAutofit/>
          </a:bodyPr>
          <a:lstStyle/>
          <a:p>
            <a:pPr marL="628650" lvl="1" indent="-285750">
              <a:lnSpc>
                <a:spcPct val="90000"/>
              </a:lnSpc>
              <a:buFont typeface="Arial" panose="020B0604020202020204" pitchFamily="34" charset="0"/>
              <a:buChar char="•"/>
            </a:pPr>
            <a:r>
              <a:rPr lang="en-US" sz="3200" dirty="0">
                <a:solidFill>
                  <a:schemeClr val="tx1">
                    <a:lumMod val="75000"/>
                  </a:schemeClr>
                </a:solidFill>
              </a:rPr>
              <a:t>Basic Anti-Fraud Provisions Apply - Rule 10b-5</a:t>
            </a:r>
          </a:p>
          <a:p>
            <a:pPr marL="1085850" lvl="2" indent="-285750">
              <a:lnSpc>
                <a:spcPct val="90000"/>
              </a:lnSpc>
              <a:buFont typeface="Arial" panose="020B0604020202020204" pitchFamily="34" charset="0"/>
              <a:buChar char="•"/>
            </a:pPr>
            <a:r>
              <a:rPr lang="en-US" sz="3200" dirty="0">
                <a:solidFill>
                  <a:schemeClr val="tx1">
                    <a:lumMod val="75000"/>
                  </a:schemeClr>
                </a:solidFill>
              </a:rPr>
              <a:t>Disclosure documents are subject to prohibition against:</a:t>
            </a:r>
          </a:p>
          <a:p>
            <a:pPr marL="1543050" lvl="3" indent="-285750">
              <a:lnSpc>
                <a:spcPct val="90000"/>
              </a:lnSpc>
              <a:buFont typeface="Arial" panose="020B0604020202020204" pitchFamily="34" charset="0"/>
              <a:buChar char="•"/>
            </a:pPr>
            <a:r>
              <a:rPr lang="en-US" sz="3200" dirty="0">
                <a:solidFill>
                  <a:schemeClr val="tx1">
                    <a:lumMod val="75000"/>
                  </a:schemeClr>
                </a:solidFill>
              </a:rPr>
              <a:t>false or misleading statements of material fact; and</a:t>
            </a:r>
          </a:p>
          <a:p>
            <a:pPr marL="1543050" lvl="3" indent="-285750">
              <a:lnSpc>
                <a:spcPct val="90000"/>
              </a:lnSpc>
              <a:buFont typeface="Arial" panose="020B0604020202020204" pitchFamily="34" charset="0"/>
              <a:buChar char="•"/>
            </a:pPr>
            <a:r>
              <a:rPr lang="en-US" sz="3200" dirty="0">
                <a:solidFill>
                  <a:schemeClr val="tx1">
                    <a:lumMod val="75000"/>
                  </a:schemeClr>
                </a:solidFill>
              </a:rPr>
              <a:t>the omission of necessary material facts.</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14</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29473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37749"/>
            <a:ext cx="10111316" cy="3161645"/>
          </a:xfrm>
        </p:spPr>
        <p:txBody>
          <a:bodyPr>
            <a:normAutofit/>
          </a:bodyPr>
          <a:lstStyle/>
          <a:p>
            <a:pPr marL="285750" indent="-285750" algn="l">
              <a:buFont typeface="Arial" panose="020B0604020202020204" pitchFamily="34" charset="0"/>
              <a:buChar char="•"/>
            </a:pPr>
            <a:r>
              <a:rPr lang="en-US" sz="3000" dirty="0"/>
              <a:t>Amendments to the Rule went into effect in 1995 which prohibited underwriters from purchasing or selling municipal bonds unless the underwriter reasonably determined that the issuer had entered into a continuing disclosure agreement (“CDA”).</a:t>
            </a:r>
          </a:p>
          <a:p>
            <a:pPr marL="285750" indent="-285750" algn="l">
              <a:buFont typeface="Arial" panose="020B0604020202020204" pitchFamily="34" charset="0"/>
              <a:buChar char="•"/>
            </a:pPr>
            <a:r>
              <a:rPr lang="en-US" sz="3000" dirty="0"/>
              <a:t>Established the requirement of </a:t>
            </a:r>
            <a:r>
              <a:rPr lang="en-US" sz="3000" b="1" u="sng" dirty="0"/>
              <a:t>continuing disclosure</a:t>
            </a:r>
            <a:r>
              <a:rPr lang="en-US" sz="3000" dirty="0"/>
              <a:t>.</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15</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3204858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RULE – CONTINUING DISCLOSURE</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16</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1794871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17906"/>
            <a:ext cx="10111316" cy="3852154"/>
          </a:xfrm>
        </p:spPr>
        <p:txBody>
          <a:bodyPr>
            <a:normAutofit/>
          </a:bodyPr>
          <a:lstStyle/>
          <a:p>
            <a:pPr marL="285750" indent="-285750" algn="l">
              <a:buFont typeface="Arial" panose="020B0604020202020204" pitchFamily="34" charset="0"/>
              <a:buChar char="•"/>
            </a:pPr>
            <a:r>
              <a:rPr lang="en-US" dirty="0"/>
              <a:t>Pursuant to a continuing disclosure agreement, an issuer would be required to provide:</a:t>
            </a:r>
          </a:p>
          <a:p>
            <a:pPr marL="742950" lvl="1" indent="-285750">
              <a:buFont typeface="Arial" panose="020B0604020202020204" pitchFamily="34" charset="0"/>
              <a:buChar char="•"/>
            </a:pPr>
            <a:r>
              <a:rPr lang="en-US" sz="2400" dirty="0">
                <a:solidFill>
                  <a:schemeClr val="tx1">
                    <a:lumMod val="75000"/>
                  </a:schemeClr>
                </a:solidFill>
              </a:rPr>
              <a:t>Annual financial and operating information and audited financial statements;</a:t>
            </a:r>
          </a:p>
          <a:p>
            <a:pPr marL="742950" lvl="1" indent="-285750">
              <a:buFont typeface="Arial" panose="020B0604020202020204" pitchFamily="34" charset="0"/>
              <a:buChar char="•"/>
            </a:pPr>
            <a:r>
              <a:rPr lang="en-US" sz="2400" dirty="0">
                <a:solidFill>
                  <a:schemeClr val="tx1">
                    <a:lumMod val="75000"/>
                  </a:schemeClr>
                </a:solidFill>
              </a:rPr>
              <a:t>Notices of the occurrence of any of eleven specific events; and</a:t>
            </a:r>
          </a:p>
          <a:p>
            <a:pPr marL="742950" lvl="1" indent="-285750">
              <a:buFont typeface="Arial" panose="020B0604020202020204" pitchFamily="34" charset="0"/>
              <a:buChar char="•"/>
            </a:pPr>
            <a:r>
              <a:rPr lang="en-US" sz="2400" dirty="0">
                <a:solidFill>
                  <a:schemeClr val="tx1">
                    <a:lumMod val="75000"/>
                  </a:schemeClr>
                </a:solidFill>
              </a:rPr>
              <a:t>Notices of the failure of an issuer or obligated person to make a financial submission as required by a continuing disclosure agreement.</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17</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684960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06448"/>
            <a:ext cx="10111316" cy="3161645"/>
          </a:xfrm>
        </p:spPr>
        <p:txBody>
          <a:bodyPr>
            <a:normAutofit/>
          </a:bodyPr>
          <a:lstStyle/>
          <a:p>
            <a:pPr marL="285750" indent="-285750" algn="l">
              <a:buFont typeface="Arial" panose="020B0604020202020204" pitchFamily="34" charset="0"/>
              <a:buChar char="•"/>
            </a:pPr>
            <a:r>
              <a:rPr lang="en-US" dirty="0"/>
              <a:t>Required information had to be physically filed with four national repositories:</a:t>
            </a:r>
          </a:p>
          <a:p>
            <a:pPr marL="742950" lvl="1" indent="-285750">
              <a:buFont typeface="Arial" panose="020B0604020202020204" pitchFamily="34" charset="0"/>
              <a:buChar char="•"/>
            </a:pPr>
            <a:r>
              <a:rPr lang="en-US" sz="2400" dirty="0">
                <a:solidFill>
                  <a:schemeClr val="tx1">
                    <a:lumMod val="75000"/>
                  </a:schemeClr>
                </a:solidFill>
              </a:rPr>
              <a:t>Bloomberg L.P.; </a:t>
            </a:r>
          </a:p>
          <a:p>
            <a:pPr marL="742950" lvl="1" indent="-285750">
              <a:buFont typeface="Arial" panose="020B0604020202020204" pitchFamily="34" charset="0"/>
              <a:buChar char="•"/>
            </a:pPr>
            <a:r>
              <a:rPr lang="en-US" sz="2400" dirty="0">
                <a:solidFill>
                  <a:schemeClr val="tx1">
                    <a:lumMod val="75000"/>
                  </a:schemeClr>
                </a:solidFill>
              </a:rPr>
              <a:t>DPC Data; </a:t>
            </a:r>
          </a:p>
          <a:p>
            <a:pPr marL="742950" lvl="1" indent="-285750">
              <a:buFont typeface="Arial" panose="020B0604020202020204" pitchFamily="34" charset="0"/>
              <a:buChar char="•"/>
            </a:pPr>
            <a:r>
              <a:rPr lang="en-US" sz="2400" dirty="0">
                <a:solidFill>
                  <a:schemeClr val="tx1">
                    <a:lumMod val="75000"/>
                  </a:schemeClr>
                </a:solidFill>
              </a:rPr>
              <a:t>Interacting Data Price and Reference Data; and</a:t>
            </a:r>
          </a:p>
          <a:p>
            <a:pPr marL="742950" lvl="1" indent="-285750">
              <a:buFont typeface="Arial" panose="020B0604020202020204" pitchFamily="34" charset="0"/>
              <a:buChar char="•"/>
            </a:pPr>
            <a:r>
              <a:rPr lang="en-US" sz="2400" dirty="0">
                <a:solidFill>
                  <a:schemeClr val="tx1">
                    <a:lumMod val="75000"/>
                  </a:schemeClr>
                </a:solidFill>
              </a:rPr>
              <a:t>Standard &amp; Poor’s.</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18</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032159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797820"/>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344752"/>
            <a:ext cx="10111316" cy="3161645"/>
          </a:xfrm>
        </p:spPr>
        <p:txBody>
          <a:bodyPr>
            <a:normAutofit fontScale="85000" lnSpcReduction="20000"/>
          </a:bodyPr>
          <a:lstStyle/>
          <a:p>
            <a:pPr algn="l"/>
            <a:r>
              <a:rPr lang="en-US" sz="4000" dirty="0"/>
              <a:t>In 2008, the SEC designated the Municipal Securities Rulemaking Board (the “MSRB”) as the central repository for all such disclosures by municipal issuers.  Also in 2008, the MSRB launched the EMMA (Electronic Municipal Market Access) website.  EMMA is an online system that provides public access to disclosure documents.</a:t>
            </a:r>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19</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24237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Southeastern Conference</a:t>
            </a:r>
            <a:br>
              <a:rPr lang="en-US" dirty="0"/>
            </a:br>
            <a:br>
              <a:rPr lang="en-US" dirty="0"/>
            </a:br>
            <a:endParaRPr lang="en-US" dirty="0"/>
          </a:p>
        </p:txBody>
      </p:sp>
      <p:sp>
        <p:nvSpPr>
          <p:cNvPr id="10" name="Text Placeholder 9"/>
          <p:cNvSpPr>
            <a:spLocks noGrp="1"/>
          </p:cNvSpPr>
          <p:nvPr>
            <p:ph type="body" idx="1"/>
          </p:nvPr>
        </p:nvSpPr>
        <p:spPr>
          <a:xfrm>
            <a:off x="1204385" y="2908957"/>
            <a:ext cx="10111316" cy="3161645"/>
          </a:xfrm>
        </p:spPr>
        <p:txBody>
          <a:bodyPr>
            <a:normAutofit/>
          </a:bodyPr>
          <a:lstStyle/>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1640" y="1695431"/>
            <a:ext cx="1554480" cy="1554480"/>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1191424" y="2908955"/>
            <a:ext cx="1800860" cy="1645920"/>
          </a:xfrm>
          <a:prstGeom prst="rect">
            <a:avLst/>
          </a:prstGeom>
        </p:spPr>
      </p:pic>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3219222" y="4489777"/>
            <a:ext cx="886460" cy="1325880"/>
          </a:xfrm>
          <a:prstGeom prst="rect">
            <a:avLst/>
          </a:prstGeom>
        </p:spPr>
      </p:pic>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6662781" y="4371997"/>
            <a:ext cx="1673225" cy="1307465"/>
          </a:xfrm>
          <a:prstGeom prst="rect">
            <a:avLst/>
          </a:prstGeom>
        </p:spPr>
      </p:pic>
      <p:pic>
        <p:nvPicPr>
          <p:cNvPr id="14" name="Picture 13"/>
          <p:cNvPicPr/>
          <p:nvPr/>
        </p:nvPicPr>
        <p:blipFill>
          <a:blip r:embed="rId6">
            <a:extLst>
              <a:ext uri="{28A0092B-C50C-407E-A947-70E740481C1C}">
                <a14:useLocalDpi xmlns:a14="http://schemas.microsoft.com/office/drawing/2010/main" val="0"/>
              </a:ext>
            </a:extLst>
          </a:blip>
          <a:stretch>
            <a:fillRect/>
          </a:stretch>
        </p:blipFill>
        <p:spPr>
          <a:xfrm>
            <a:off x="9844679" y="4262885"/>
            <a:ext cx="1307465" cy="1307465"/>
          </a:xfrm>
          <a:prstGeom prst="rect">
            <a:avLst/>
          </a:prstGeom>
        </p:spPr>
      </p:pic>
      <p:pic>
        <p:nvPicPr>
          <p:cNvPr id="15" name="Picture 14"/>
          <p:cNvPicPr/>
          <p:nvPr/>
        </p:nvPicPr>
        <p:blipFill>
          <a:blip r:embed="rId7" cstate="print">
            <a:extLst>
              <a:ext uri="{28A0092B-C50C-407E-A947-70E740481C1C}">
                <a14:useLocalDpi xmlns:a14="http://schemas.microsoft.com/office/drawing/2010/main" val="0"/>
              </a:ext>
            </a:extLst>
          </a:blip>
          <a:stretch>
            <a:fillRect/>
          </a:stretch>
        </p:blipFill>
        <p:spPr>
          <a:xfrm>
            <a:off x="8455820" y="2908957"/>
            <a:ext cx="1069340" cy="1316355"/>
          </a:xfrm>
          <a:prstGeom prst="rect">
            <a:avLst/>
          </a:prstGeom>
        </p:spPr>
      </p:pic>
      <p:pic>
        <p:nvPicPr>
          <p:cNvPr id="16" name="Picture 15"/>
          <p:cNvPicPr/>
          <p:nvPr/>
        </p:nvPicPr>
        <p:blipFill>
          <a:blip r:embed="rId8" cstate="print">
            <a:extLst>
              <a:ext uri="{28A0092B-C50C-407E-A947-70E740481C1C}">
                <a14:useLocalDpi xmlns:a14="http://schemas.microsoft.com/office/drawing/2010/main" val="0"/>
              </a:ext>
            </a:extLst>
          </a:blip>
          <a:stretch>
            <a:fillRect/>
          </a:stretch>
        </p:blipFill>
        <p:spPr>
          <a:xfrm>
            <a:off x="5154108" y="3090872"/>
            <a:ext cx="1060450" cy="1398905"/>
          </a:xfrm>
          <a:prstGeom prst="rect">
            <a:avLst/>
          </a:prstGeom>
        </p:spPr>
      </p:pic>
    </p:spTree>
    <p:extLst>
      <p:ext uri="{BB962C8B-B14F-4D97-AF65-F5344CB8AC3E}">
        <p14:creationId xmlns:p14="http://schemas.microsoft.com/office/powerpoint/2010/main" val="2214879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50199"/>
            <a:ext cx="10111316" cy="3729308"/>
          </a:xfrm>
        </p:spPr>
        <p:txBody>
          <a:bodyPr>
            <a:normAutofit fontScale="70000" lnSpcReduction="20000"/>
          </a:bodyPr>
          <a:lstStyle/>
          <a:p>
            <a:pPr algn="l"/>
            <a:r>
              <a:rPr lang="en-US" sz="4600" dirty="0"/>
              <a:t>Sample School District Continuing Disclosure Requirements</a:t>
            </a:r>
            <a:endParaRPr lang="en-US" sz="4600" dirty="0">
              <a:solidFill>
                <a:schemeClr val="tx1">
                  <a:lumMod val="75000"/>
                </a:schemeClr>
              </a:solidFill>
            </a:endParaRPr>
          </a:p>
          <a:p>
            <a:pPr marL="285750" indent="-285750" algn="l">
              <a:buFont typeface="Arial" panose="020B0604020202020204" pitchFamily="34" charset="0"/>
              <a:buChar char="•"/>
            </a:pPr>
            <a:r>
              <a:rPr lang="en-US" sz="3400" dirty="0"/>
              <a:t>The School District’s Annual Report shall contain or incorporate by reference the most recent audited financial statements, which shall be prepared in conformity with generally accepted accounting principles (or, if not in such conformity, to be accompanied by a qualitative discussion of the differences in the accounting principles and the impact of the change in the accounting principles on the presentation of the financial information) applicable to governmental entities such as the School District, and shall, in addition, contain or incorporate by reference the following information relating to the most recently completed fiscal year:</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20</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3496553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009172"/>
            <a:ext cx="10111316" cy="3161645"/>
          </a:xfrm>
        </p:spPr>
        <p:txBody>
          <a:bodyPr>
            <a:normAutofit fontScale="40000" lnSpcReduction="20000"/>
          </a:bodyPr>
          <a:lstStyle/>
          <a:p>
            <a:pPr marL="285750" indent="-285750" algn="l">
              <a:buFont typeface="Arial" panose="020B0604020202020204" pitchFamily="34" charset="0"/>
              <a:buChar char="•"/>
            </a:pPr>
            <a:r>
              <a:rPr lang="en-US" sz="7400" dirty="0"/>
              <a:t>School District enrollment;</a:t>
            </a:r>
          </a:p>
          <a:p>
            <a:pPr marL="285750" indent="-285750" algn="l">
              <a:buFont typeface="Arial" panose="020B0604020202020204" pitchFamily="34" charset="0"/>
              <a:buChar char="•"/>
            </a:pPr>
            <a:r>
              <a:rPr lang="en-US" sz="7400" dirty="0"/>
              <a:t>Total state appropriations subject to withholding under Article X, Sec. 15, South Carolina Constitution;</a:t>
            </a:r>
          </a:p>
          <a:p>
            <a:pPr marL="285750" indent="-285750" algn="l">
              <a:buFont typeface="Arial" panose="020B0604020202020204" pitchFamily="34" charset="0"/>
              <a:buChar char="•"/>
            </a:pPr>
            <a:r>
              <a:rPr lang="en-US" sz="7400" dirty="0"/>
              <a:t>Funding under Education Finance Act and Education Improvement Act;</a:t>
            </a:r>
          </a:p>
          <a:p>
            <a:pPr marL="285750" indent="-285750" algn="l">
              <a:buFont typeface="Arial" panose="020B0604020202020204" pitchFamily="34" charset="0"/>
              <a:buChar char="•"/>
            </a:pPr>
            <a:r>
              <a:rPr lang="en-US" sz="7400" dirty="0"/>
              <a:t>Outstanding Indebtedness of the School District;</a:t>
            </a:r>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21</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896326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112498" y="2237748"/>
            <a:ext cx="10111316" cy="3161645"/>
          </a:xfrm>
        </p:spPr>
        <p:txBody>
          <a:bodyPr>
            <a:normAutofit fontScale="32500" lnSpcReduction="20000"/>
          </a:bodyPr>
          <a:lstStyle/>
          <a:p>
            <a:pPr marL="285750" indent="-285750" algn="l">
              <a:buFont typeface="Arial" panose="020B0604020202020204" pitchFamily="34" charset="0"/>
              <a:buChar char="•"/>
            </a:pPr>
            <a:r>
              <a:rPr lang="en-US" sz="9600" dirty="0"/>
              <a:t>Assessed value and estimated market value of all taxable property in School District;</a:t>
            </a:r>
          </a:p>
          <a:p>
            <a:pPr marL="285750" indent="-285750" algn="l">
              <a:buFont typeface="Arial" panose="020B0604020202020204" pitchFamily="34" charset="0"/>
              <a:buChar char="•"/>
            </a:pPr>
            <a:r>
              <a:rPr lang="en-US" sz="9600" dirty="0"/>
              <a:t>Tax levy for the School District;</a:t>
            </a:r>
          </a:p>
          <a:p>
            <a:pPr marL="285750" indent="-285750" algn="l">
              <a:buFont typeface="Arial" panose="020B0604020202020204" pitchFamily="34" charset="0"/>
              <a:buChar char="•"/>
            </a:pPr>
            <a:r>
              <a:rPr lang="en-US" sz="9600" dirty="0"/>
              <a:t>Tax collections for the School District; and</a:t>
            </a:r>
          </a:p>
          <a:p>
            <a:pPr marL="285750" indent="-285750" algn="l">
              <a:buFont typeface="Arial" panose="020B0604020202020204" pitchFamily="34" charset="0"/>
              <a:buChar char="•"/>
            </a:pPr>
            <a:r>
              <a:rPr lang="en-US" sz="9600" dirty="0"/>
              <a:t>Ten largest taxpayers (including fee-in-lieu-of-tax) for the School District.</a:t>
            </a:r>
          </a:p>
          <a:p>
            <a:pPr algn="l"/>
            <a:endParaRPr lang="en-US" sz="8000" dirty="0"/>
          </a:p>
          <a:p>
            <a:pPr algn="l"/>
            <a:endParaRPr lang="en-US" sz="8000" dirty="0"/>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22</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3198480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28021"/>
            <a:ext cx="10111316" cy="3711306"/>
          </a:xfrm>
        </p:spPr>
        <p:txBody>
          <a:bodyPr>
            <a:normAutofit/>
          </a:bodyPr>
          <a:lstStyle/>
          <a:p>
            <a:pPr marL="285750" indent="-285750" algn="l">
              <a:buFont typeface="Arial" panose="020B0604020202020204" pitchFamily="34" charset="0"/>
              <a:buChar char="•"/>
            </a:pPr>
            <a:r>
              <a:rPr lang="en-US" sz="3200" dirty="0"/>
              <a:t>In 2010, the SEC updated its interpretive guidance and emphasized that:</a:t>
            </a:r>
          </a:p>
          <a:p>
            <a:pPr marL="742950" lvl="1" indent="-285750">
              <a:buFont typeface="Arial" panose="020B0604020202020204" pitchFamily="34" charset="0"/>
              <a:buChar char="•"/>
            </a:pPr>
            <a:r>
              <a:rPr lang="en-US" sz="2800" dirty="0">
                <a:solidFill>
                  <a:schemeClr val="tx1">
                    <a:lumMod val="75000"/>
                  </a:schemeClr>
                </a:solidFill>
              </a:rPr>
              <a:t>Underwriters have a duty under the antifraud provisions of the federal securities laws, to review the issuer’s disclosures in a professional manner with respect to accuracy and completeness of statements made in connection with an offering;</a:t>
            </a:r>
          </a:p>
          <a:p>
            <a:pPr marL="285750" indent="-285750" algn="l">
              <a:buFont typeface="Arial" panose="020B0604020202020204" pitchFamily="34" charset="0"/>
              <a:buChar char="•"/>
            </a:pPr>
            <a:endParaRPr lang="en-US" sz="3200" dirty="0"/>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23</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3336695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118849"/>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156567" y="2189110"/>
            <a:ext cx="10111316" cy="3690397"/>
          </a:xfrm>
        </p:spPr>
        <p:txBody>
          <a:bodyPr>
            <a:normAutofit/>
          </a:bodyPr>
          <a:lstStyle/>
          <a:p>
            <a:pPr marL="742950" lvl="1" indent="-285750">
              <a:buFont typeface="Arial" panose="020B0604020202020204" pitchFamily="34" charset="0"/>
              <a:buChar char="•"/>
            </a:pPr>
            <a:r>
              <a:rPr lang="en-US" sz="2800" dirty="0">
                <a:solidFill>
                  <a:schemeClr val="tx1">
                    <a:lumMod val="75000"/>
                  </a:schemeClr>
                </a:solidFill>
              </a:rPr>
              <a:t>Underwriters are required to carefully evaluate the likelihood that an issuer will comply on a timely basis with its disclosure undertakings; and</a:t>
            </a:r>
          </a:p>
          <a:p>
            <a:pPr marL="742950" lvl="1" indent="-285750">
              <a:buFont typeface="Arial" panose="020B0604020202020204" pitchFamily="34" charset="0"/>
              <a:buChar char="•"/>
            </a:pPr>
            <a:r>
              <a:rPr lang="en-US" sz="2800" dirty="0">
                <a:solidFill>
                  <a:schemeClr val="tx1">
                    <a:lumMod val="75000"/>
                  </a:schemeClr>
                </a:solidFill>
              </a:rPr>
              <a:t>Underwriters should obtain evidence reasonably sufficient to determine whether and when annual filings and event notices, pursuant to an issuer’s disclosure undertakings, were in fact provided, such as by a review of EMMA.</a:t>
            </a:r>
          </a:p>
          <a:p>
            <a:pPr algn="l"/>
            <a:endParaRPr lang="en-US" sz="30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24</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1645824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30744"/>
            <a:ext cx="10111316" cy="3161645"/>
          </a:xfrm>
        </p:spPr>
        <p:txBody>
          <a:bodyPr>
            <a:normAutofit fontScale="85000" lnSpcReduction="10000"/>
          </a:bodyPr>
          <a:lstStyle/>
          <a:p>
            <a:pPr marL="285750" indent="-285750" algn="l">
              <a:buFont typeface="Arial" panose="020B0604020202020204" pitchFamily="34" charset="0"/>
              <a:buChar char="•"/>
            </a:pPr>
            <a:r>
              <a:rPr lang="en-US" sz="3200" dirty="0"/>
              <a:t>In 2012, the SEC published a release indicating that underwriters were not sufficiently complying with their responsibilities.</a:t>
            </a:r>
          </a:p>
          <a:p>
            <a:pPr marL="285750" indent="-285750" algn="l">
              <a:buFont typeface="Arial" panose="020B0604020202020204" pitchFamily="34" charset="0"/>
              <a:buChar char="•"/>
            </a:pPr>
            <a:r>
              <a:rPr lang="en-US" sz="3200" dirty="0"/>
              <a:t>Underwriters and issuers took notice in a very real way.</a:t>
            </a:r>
          </a:p>
          <a:p>
            <a:pPr marL="742950" lvl="2" indent="-285750">
              <a:spcBef>
                <a:spcPts val="2000"/>
              </a:spcBef>
              <a:buFont typeface="Arial" panose="020B0604020202020204" pitchFamily="34" charset="0"/>
              <a:buChar char="•"/>
            </a:pPr>
            <a:r>
              <a:rPr lang="en-US" sz="3000" dirty="0">
                <a:solidFill>
                  <a:schemeClr val="bg2">
                    <a:lumMod val="75000"/>
                  </a:schemeClr>
                </a:solidFill>
              </a:rPr>
              <a:t>Underwriters increased their level of due diligence</a:t>
            </a:r>
          </a:p>
          <a:p>
            <a:pPr marL="742950" lvl="2" indent="-285750">
              <a:spcBef>
                <a:spcPts val="2000"/>
              </a:spcBef>
              <a:buFont typeface="Arial" panose="020B0604020202020204" pitchFamily="34" charset="0"/>
              <a:buChar char="•"/>
            </a:pPr>
            <a:r>
              <a:rPr lang="en-US" sz="3000" dirty="0">
                <a:solidFill>
                  <a:schemeClr val="bg2">
                    <a:lumMod val="75000"/>
                  </a:schemeClr>
                </a:solidFill>
              </a:rPr>
              <a:t>Issuers found themselves being required to turn to dissemination agents.</a:t>
            </a:r>
          </a:p>
          <a:p>
            <a:pPr marL="285750" indent="-285750" algn="l">
              <a:buFont typeface="Arial" panose="020B0604020202020204" pitchFamily="34" charset="0"/>
              <a:buChar char="•"/>
            </a:pPr>
            <a:endParaRPr lang="en-US" sz="3200" dirty="0"/>
          </a:p>
          <a:p>
            <a:pPr algn="l"/>
            <a:endParaRPr lang="en-US" sz="3000" dirty="0"/>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25</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334834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Municipal Continuing Disclosure Cooperation Initiative (MCDC)</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26</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606405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04735" y="2276501"/>
            <a:ext cx="10419079" cy="3671371"/>
          </a:xfrm>
        </p:spPr>
        <p:txBody>
          <a:bodyPr>
            <a:normAutofit fontScale="85000" lnSpcReduction="10000"/>
          </a:bodyPr>
          <a:lstStyle/>
          <a:p>
            <a:pPr marL="457200" indent="-457200" algn="l">
              <a:buFont typeface="Arial" panose="020B0604020202020204" pitchFamily="34" charset="0"/>
              <a:buChar char="•"/>
            </a:pPr>
            <a:r>
              <a:rPr lang="en-US"/>
              <a:t>The MCDC Initiative announced March 10, 2014, was proposed by </a:t>
            </a:r>
            <a:r>
              <a:rPr lang="en-US" dirty="0"/>
              <a:t>the Enforcement Division of the SEC and established in connection with the Rule and anti-fraud provisions of the Securities Acts.</a:t>
            </a:r>
          </a:p>
          <a:p>
            <a:pPr marL="457200" indent="-457200" algn="l">
              <a:buFont typeface="Arial" panose="020B0604020202020204" pitchFamily="34" charset="0"/>
              <a:buChar char="•"/>
            </a:pPr>
            <a:r>
              <a:rPr lang="en-US" dirty="0"/>
              <a:t>The Rule prohibits underwriters from selling municipal securities unless an issuer has committed to annual financial and operating disclosure under a CDA.</a:t>
            </a:r>
          </a:p>
          <a:p>
            <a:pPr marL="457200" indent="-457200" algn="l">
              <a:buFont typeface="Arial" panose="020B0604020202020204" pitchFamily="34" charset="0"/>
              <a:buChar char="•"/>
            </a:pPr>
            <a:r>
              <a:rPr lang="en-US" dirty="0"/>
              <a:t>Securities Acts prohibit </a:t>
            </a:r>
            <a:r>
              <a:rPr lang="en-US" u="sng" dirty="0"/>
              <a:t>material</a:t>
            </a:r>
            <a:r>
              <a:rPr lang="en-US" dirty="0"/>
              <a:t> misstatements and omissions by an issuer in an Official Statement (“OS”), including material misstatements about prior compliance with disclosure obligations under an existing CDA. </a:t>
            </a: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endParaRPr lang="en-US" sz="24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27</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348525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039285" y="2059823"/>
            <a:ext cx="10111316" cy="4032368"/>
          </a:xfrm>
        </p:spPr>
        <p:txBody>
          <a:bodyPr>
            <a:normAutofit lnSpcReduction="10000"/>
          </a:bodyPr>
          <a:lstStyle/>
          <a:p>
            <a:pPr marL="457200" indent="-457200" algn="l">
              <a:buFont typeface="Arial" panose="020B0604020202020204" pitchFamily="34" charset="0"/>
              <a:buChar char="•"/>
            </a:pPr>
            <a:r>
              <a:rPr lang="en-US" dirty="0"/>
              <a:t>Under the initiative, the SEC allowed/encouraged underwriters and issuers to voluntarily self-report any time in the past five years (2014-2009) when an issue was sold with offering documents </a:t>
            </a:r>
            <a:r>
              <a:rPr lang="en-US"/>
              <a:t>that may not have identified </a:t>
            </a:r>
            <a:r>
              <a:rPr lang="en-US" dirty="0"/>
              <a:t>recent failures to comply with continuing disclosure requirements or </a:t>
            </a:r>
            <a:r>
              <a:rPr lang="en-US"/>
              <a:t>that may have contained </a:t>
            </a:r>
            <a:r>
              <a:rPr lang="en-US" dirty="0"/>
              <a:t>a false or misleading statement about the issuer’s compliance with continuing disclosure.  </a:t>
            </a:r>
          </a:p>
          <a:p>
            <a:pPr marL="457200" indent="-457200" algn="l">
              <a:buFont typeface="Arial" panose="020B0604020202020204" pitchFamily="34" charset="0"/>
              <a:buChar char="•"/>
            </a:pPr>
            <a:r>
              <a:rPr lang="en-US" dirty="0"/>
              <a:t>Industry sources believe most dealers/underwriters and thousands of issuers submitted MCDC filings.</a:t>
            </a:r>
          </a:p>
          <a:p>
            <a:pPr marL="457200" indent="-457200" algn="l">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28</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320783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945281" y="2459492"/>
            <a:ext cx="10111316" cy="3084813"/>
          </a:xfrm>
        </p:spPr>
        <p:txBody>
          <a:bodyPr>
            <a:noAutofit/>
          </a:bodyPr>
          <a:lstStyle/>
          <a:p>
            <a:pPr marL="457200" indent="-457200" algn="l">
              <a:lnSpc>
                <a:spcPts val="120"/>
              </a:lnSpc>
              <a:buFont typeface="Arial" panose="020B0604020202020204" pitchFamily="34" charset="0"/>
              <a:buChar char="•"/>
            </a:pPr>
            <a:r>
              <a:rPr lang="en-US" sz="2400" dirty="0"/>
              <a:t>In the beginning, the SEC focused on underwriters/dealers.</a:t>
            </a:r>
          </a:p>
          <a:p>
            <a:pPr marL="457200" indent="-457200" algn="l">
              <a:lnSpc>
                <a:spcPts val="120"/>
              </a:lnSpc>
              <a:buFont typeface="Arial" panose="020B0604020202020204" pitchFamily="34" charset="0"/>
              <a:buChar char="•"/>
            </a:pPr>
            <a:endParaRPr lang="en-US" sz="2400" dirty="0"/>
          </a:p>
          <a:p>
            <a:pPr marL="457200" indent="-457200" algn="l">
              <a:lnSpc>
                <a:spcPct val="120000"/>
              </a:lnSpc>
              <a:spcBef>
                <a:spcPts val="0"/>
              </a:spcBef>
              <a:buFont typeface="Arial" panose="020B0604020202020204" pitchFamily="34" charset="0"/>
              <a:buChar char="•"/>
            </a:pPr>
            <a:r>
              <a:rPr lang="en-US" sz="2400" dirty="0"/>
              <a:t>72 underwriters representing 96% of the municipal market have paid a total of $18 million to settle under MCDC.</a:t>
            </a:r>
          </a:p>
          <a:p>
            <a:pPr marL="457200" indent="-457200" algn="l">
              <a:buFont typeface="Arial" panose="020B0604020202020204" pitchFamily="34" charset="0"/>
              <a:buChar char="•"/>
            </a:pPr>
            <a:r>
              <a:rPr lang="en-US" sz="2400" dirty="0"/>
              <a:t>Enforcement actions were taken.  Firms did not admit or deny SEC findings.</a:t>
            </a:r>
          </a:p>
          <a:p>
            <a:pPr marL="457200" indent="-457200" algn="l">
              <a:buFont typeface="Arial" panose="020B0604020202020204" pitchFamily="34" charset="0"/>
              <a:buChar char="•"/>
            </a:pPr>
            <a:r>
              <a:rPr lang="en-US" sz="2400" dirty="0"/>
              <a:t>Penalties were based on size of underwritings – maximum of $500,000 for 10 firms; smallest $40,000</a:t>
            </a:r>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29</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1938510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128669"/>
            <a:ext cx="10111316" cy="3161645"/>
          </a:xfrm>
        </p:spPr>
        <p:txBody>
          <a:bodyPr>
            <a:normAutofit/>
          </a:bodyPr>
          <a:lstStyle/>
          <a:p>
            <a:pPr algn="just">
              <a:spcBef>
                <a:spcPts val="0"/>
              </a:spcBef>
              <a:spcAft>
                <a:spcPts val="1200"/>
              </a:spcAft>
            </a:pPr>
            <a:r>
              <a:rPr lang="en-US" sz="4800" dirty="0">
                <a:latin typeface="Calibri" panose="020F0502020204030204" pitchFamily="34" charset="0"/>
                <a:ea typeface="Times New Roman" panose="02020603050405020304" pitchFamily="18" charset="0"/>
                <a:cs typeface="Times New Roman" panose="02020603050405020304" pitchFamily="18" charset="0"/>
              </a:rPr>
              <a:t>NO – THE SECURITIES AND EXCHANGE COMMISSION</a:t>
            </a:r>
            <a:endParaRPr lang="en-US" sz="48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3</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2350" y="3371852"/>
            <a:ext cx="2011680" cy="2011680"/>
          </a:xfrm>
          <a:prstGeom prst="rect">
            <a:avLst/>
          </a:prstGeom>
        </p:spPr>
      </p:pic>
    </p:spTree>
    <p:extLst>
      <p:ext uri="{BB962C8B-B14F-4D97-AF65-F5344CB8AC3E}">
        <p14:creationId xmlns:p14="http://schemas.microsoft.com/office/powerpoint/2010/main" val="5716363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112498" y="2172695"/>
            <a:ext cx="10111316" cy="3681967"/>
          </a:xfrm>
        </p:spPr>
        <p:txBody>
          <a:bodyPr>
            <a:normAutofit/>
          </a:bodyPr>
          <a:lstStyle/>
          <a:p>
            <a:pPr algn="l"/>
            <a:r>
              <a:rPr lang="en-US" sz="3100" b="1" dirty="0"/>
              <a:t>Excerpts from SEC Press Release:</a:t>
            </a:r>
          </a:p>
          <a:p>
            <a:pPr algn="l"/>
            <a:r>
              <a:rPr lang="en-US" sz="3100" i="1" dirty="0"/>
              <a:t>Washington D.C., Aug. 24, 2016</a:t>
            </a:r>
            <a:r>
              <a:rPr lang="en-US" sz="3100" dirty="0"/>
              <a:t> — The Securities and Exchange Commission today announced enforcement actions against 71 municipal issuers and other obligated persons for violations in municipal bond offerings.</a:t>
            </a:r>
          </a:p>
          <a:p>
            <a:pPr algn="l"/>
            <a:endParaRPr lang="en-US" sz="3200" b="1"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30</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13260406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039285" y="2284378"/>
            <a:ext cx="10111316" cy="3326861"/>
          </a:xfrm>
        </p:spPr>
        <p:txBody>
          <a:bodyPr>
            <a:normAutofit lnSpcReduction="10000"/>
          </a:bodyPr>
          <a:lstStyle/>
          <a:p>
            <a:pPr algn="l"/>
            <a:r>
              <a:rPr lang="en-US" sz="3200" dirty="0"/>
              <a:t>"The diversity among the 71 entities in these actions demonstrates that continuing disclosure failures were a widespread and pervasive problem in the municipal bond market," said Andrew Ceresney, Director of the SEC Enforcement Division. "The MCDC Initiative has brought attention to this important issue and resulted in increased compliance by municipal issuers and underwriters."</a:t>
            </a:r>
          </a:p>
          <a:p>
            <a:pPr algn="l"/>
            <a:endParaRPr lang="en-US" sz="3200" b="1" dirty="0"/>
          </a:p>
          <a:p>
            <a:pPr algn="l"/>
            <a:endParaRPr lang="en-US" sz="3200" b="1"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31</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1659185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039285" y="2401109"/>
            <a:ext cx="10111316" cy="3595805"/>
          </a:xfrm>
        </p:spPr>
        <p:txBody>
          <a:bodyPr>
            <a:normAutofit fontScale="92500" lnSpcReduction="20000"/>
          </a:bodyPr>
          <a:lstStyle/>
          <a:p>
            <a:pPr algn="l"/>
            <a:r>
              <a:rPr lang="en-US" sz="3200" dirty="0"/>
              <a:t>The parties settled the actions without admitting or denying the findings and agreed to cease and desist from future violations. Pursuant to the terms of the initiative, they also agreed to undertake to establish appropriate policies, procedures, and training regarding continuing disclosure obligations; comply with existing continuing disclosure undertakings, including updating past delinquent filings, disclose the settlement in future offering documents, and cooperate with any subsequent investigations by the SEC.</a:t>
            </a:r>
          </a:p>
          <a:p>
            <a:pPr algn="l"/>
            <a:endParaRPr lang="en-US" sz="3200" b="1" dirty="0"/>
          </a:p>
          <a:p>
            <a:pPr algn="l"/>
            <a:endParaRPr lang="en-US" sz="3200" b="1"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32</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17942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039285" y="2401109"/>
            <a:ext cx="10111316" cy="3595805"/>
          </a:xfrm>
        </p:spPr>
        <p:txBody>
          <a:bodyPr>
            <a:normAutofit/>
          </a:bodyPr>
          <a:lstStyle/>
          <a:p>
            <a:pPr algn="l"/>
            <a:r>
              <a:rPr lang="en-US" sz="3200" dirty="0"/>
              <a:t>According to an article published in the Bond Buyer on December 13, 2016, “The Securities and Exchange Commission will not bring any more settlements under its Municipalities Continuing Disclosure Cooperation initiative and will instead focus on those underwriters and issuers that did not voluntarily disclose violations under the MCDC.”</a:t>
            </a:r>
            <a:endParaRPr lang="en-US" sz="3200" b="1" dirty="0"/>
          </a:p>
          <a:p>
            <a:pPr algn="l"/>
            <a:endParaRPr lang="en-US" sz="3200" b="1"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33</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359637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285" y="1841853"/>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1039285" y="2401109"/>
            <a:ext cx="10111316" cy="3595805"/>
          </a:xfrm>
        </p:spPr>
        <p:txBody>
          <a:bodyPr>
            <a:normAutofit fontScale="77500" lnSpcReduction="20000"/>
          </a:bodyPr>
          <a:lstStyle/>
          <a:p>
            <a:pPr algn="l"/>
            <a:r>
              <a:rPr lang="en-US" sz="3400" dirty="0"/>
              <a:t>As recent as last Friday, March 3, 2017, issuers who voluntarily participated in MCDC, received the e-mail below from the SEC:</a:t>
            </a:r>
          </a:p>
          <a:p>
            <a:pPr algn="l"/>
            <a:r>
              <a:rPr lang="en-US" sz="3200" dirty="0"/>
              <a:t>“We have concluded our review of the submission pursuant to the Municipalities Continuing Disclosure Cooperation Initiative from [issuer]. Based on the information we have as of this date, we do not intend to recommend an enforcement action by the Commission against [issuer].  We are providing this notice under the guidelines set out in the final paragraph of Securities Act Release No. 5310, which states in part that the </a:t>
            </a:r>
            <a:r>
              <a:rPr lang="en-US" sz="3200"/>
              <a:t>notice ‘must </a:t>
            </a:r>
            <a:r>
              <a:rPr lang="en-US" sz="3200" dirty="0"/>
              <a:t>in no way be construed as indicating that the party has been exonerated or that no action may ultimately result from the </a:t>
            </a:r>
            <a:r>
              <a:rPr lang="en-US" sz="3200"/>
              <a:t>staff’s investigation’.”</a:t>
            </a:r>
            <a:r>
              <a:rPr lang="en-US" sz="3200" dirty="0"/>
              <a:t>   </a:t>
            </a:r>
            <a:endParaRPr lang="en-US" sz="3200" b="1"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34</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4766123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Best Practice – Adopt Continuing Disclosure Procedures</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35</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3675302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95" y="1624138"/>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873263" y="2023073"/>
            <a:ext cx="10111316" cy="4001712"/>
          </a:xfrm>
        </p:spPr>
        <p:txBody>
          <a:bodyPr>
            <a:normAutofit fontScale="25000" lnSpcReduction="20000"/>
          </a:bodyPr>
          <a:lstStyle/>
          <a:p>
            <a:pPr marL="457200" indent="-457200" algn="l">
              <a:spcBef>
                <a:spcPts val="1200"/>
              </a:spcBef>
              <a:buFont typeface="Arial" panose="020B0604020202020204" pitchFamily="34" charset="0"/>
              <a:buChar char="•"/>
            </a:pPr>
            <a:r>
              <a:rPr lang="en-US" sz="11200" dirty="0"/>
              <a:t>Continuing Disclosure Procedures may be adopted in a resolution authorizing the issuance of debt, such as the following:</a:t>
            </a:r>
          </a:p>
          <a:p>
            <a:pPr marL="914400" lvl="1" indent="-457200">
              <a:spcBef>
                <a:spcPts val="1200"/>
              </a:spcBef>
              <a:buFont typeface="Arial" panose="020B0604020202020204" pitchFamily="34" charset="0"/>
              <a:buChar char="•"/>
            </a:pPr>
            <a:r>
              <a:rPr lang="en-US" sz="9000" dirty="0">
                <a:solidFill>
                  <a:schemeClr val="bg2">
                    <a:lumMod val="75000"/>
                  </a:schemeClr>
                </a:solidFill>
              </a:rPr>
              <a:t>The [title of school district finance officer] or the equivalent thereto (the “CFO”) of the School District shall be responsible for compliance with these written procedures and for compliance with any continuing disclosure obligations undertaken by the School District or imposed upon the School District by state or federal law or regulations.  The CFO is permitted to obtain the assistance of his or her staff and authorized to obtain professional assistance to cause this information to be compiled and provided, but the ultimate responsibility for the dissemination of the information will remain with the CFO.</a:t>
            </a:r>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36</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4511425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95" y="1624138"/>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989995" y="2305175"/>
            <a:ext cx="10111316" cy="3084813"/>
          </a:xfrm>
        </p:spPr>
        <p:txBody>
          <a:bodyPr>
            <a:normAutofit/>
          </a:bodyPr>
          <a:lstStyle/>
          <a:p>
            <a:pPr lvl="2" indent="-457200">
              <a:spcBef>
                <a:spcPts val="2000"/>
              </a:spcBef>
              <a:buFont typeface="Arial" panose="020B0604020202020204" pitchFamily="34" charset="0"/>
              <a:buChar char="•"/>
            </a:pPr>
            <a:r>
              <a:rPr lang="en-US" sz="2800" dirty="0">
                <a:solidFill>
                  <a:schemeClr val="bg2">
                    <a:lumMod val="75000"/>
                  </a:schemeClr>
                </a:solidFill>
              </a:rPr>
              <a:t>The CFO shall acquire a clear understanding regarding the School District’s continuing disclosure obligations.  Through participation in professional groups such as the South Carolina Association of School Business Officials and the South Carolina Government Finance Officers Association, the CFO shall participate in continuing education programs regarding continuing disclosure.</a:t>
            </a:r>
          </a:p>
          <a:p>
            <a:pPr algn="l"/>
            <a:endParaRPr lang="en-US" sz="26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37</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474778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95" y="1624138"/>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989995" y="2305175"/>
            <a:ext cx="10111316" cy="3084813"/>
          </a:xfrm>
        </p:spPr>
        <p:txBody>
          <a:bodyPr>
            <a:normAutofit/>
          </a:bodyPr>
          <a:lstStyle/>
          <a:p>
            <a:pPr lvl="2" indent="-457200">
              <a:spcBef>
                <a:spcPts val="2000"/>
              </a:spcBef>
              <a:buFont typeface="Arial" panose="020B0604020202020204" pitchFamily="34" charset="0"/>
              <a:buChar char="•"/>
            </a:pPr>
            <a:r>
              <a:rPr lang="en-US" sz="3000" dirty="0">
                <a:solidFill>
                  <a:schemeClr val="bg2">
                    <a:lumMod val="75000"/>
                  </a:schemeClr>
                </a:solidFill>
              </a:rPr>
              <a:t>For each issuance of bonds that involves a continuing disclosure obligation, the CFO shall review such continuing disclosure undertaking and discuss with the School District’s bond counsel, financial advisor and underwriter, if any, prior to the execution of such continuing disclosure undertaking.</a:t>
            </a:r>
          </a:p>
          <a:p>
            <a:pPr marL="457200" indent="-457200" algn="l">
              <a:spcBef>
                <a:spcPts val="1200"/>
              </a:spcBef>
              <a:buFont typeface="Arial" panose="020B0604020202020204" pitchFamily="34" charset="0"/>
              <a:buChar char="•"/>
            </a:pPr>
            <a:endParaRPr lang="en-US" sz="68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38</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1446209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95" y="1624138"/>
            <a:ext cx="10111316" cy="1362075"/>
          </a:xfrm>
        </p:spPr>
        <p:txBody>
          <a:bodyPr/>
          <a:lstStyle/>
          <a:p>
            <a:pPr algn="ctr"/>
            <a:br>
              <a:rPr lang="en-US" dirty="0">
                <a:solidFill>
                  <a:srgbClr val="0069AA">
                    <a:lumMod val="75000"/>
                  </a:srgbClr>
                </a:solidFill>
              </a:rPr>
            </a:br>
            <a:endParaRPr lang="en-US" dirty="0"/>
          </a:p>
        </p:txBody>
      </p:sp>
      <p:sp>
        <p:nvSpPr>
          <p:cNvPr id="3" name="Text Placeholder 2"/>
          <p:cNvSpPr>
            <a:spLocks noGrp="1"/>
          </p:cNvSpPr>
          <p:nvPr>
            <p:ph type="body" idx="1"/>
          </p:nvPr>
        </p:nvSpPr>
        <p:spPr>
          <a:xfrm>
            <a:off x="989995" y="2305175"/>
            <a:ext cx="10111316" cy="3084813"/>
          </a:xfrm>
        </p:spPr>
        <p:txBody>
          <a:bodyPr>
            <a:normAutofit lnSpcReduction="10000"/>
          </a:bodyPr>
          <a:lstStyle/>
          <a:p>
            <a:pPr algn="l">
              <a:spcBef>
                <a:spcPts val="1200"/>
              </a:spcBef>
            </a:pPr>
            <a:r>
              <a:rPr lang="en-US" sz="4800"/>
              <a:t>Thank you for your attention.  </a:t>
            </a:r>
          </a:p>
          <a:p>
            <a:pPr algn="l">
              <a:spcBef>
                <a:spcPts val="1200"/>
              </a:spcBef>
            </a:pPr>
            <a:r>
              <a:rPr lang="en-US" sz="4800"/>
              <a:t>If you would like an electronic copy of this presentation, e-mail Laura Foster at </a:t>
            </a:r>
            <a:r>
              <a:rPr lang="en-US" sz="4800">
                <a:hlinkClick r:id="rId2"/>
              </a:rPr>
              <a:t>lfoster@mcnair.net</a:t>
            </a:r>
            <a:r>
              <a:rPr lang="en-US" sz="4800"/>
              <a:t>.</a:t>
            </a:r>
          </a:p>
          <a:p>
            <a:pPr algn="l">
              <a:spcBef>
                <a:spcPts val="1200"/>
              </a:spcBef>
            </a:pPr>
            <a:endParaRPr lang="en-US" sz="48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39</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19206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214013"/>
            <a:ext cx="10111316" cy="3161645"/>
          </a:xfrm>
        </p:spPr>
        <p:txBody>
          <a:bodyPr>
            <a:normAutofit/>
          </a:bodyPr>
          <a:lstStyle/>
          <a:p>
            <a:pPr algn="l">
              <a:spcBef>
                <a:spcPts val="0"/>
              </a:spcBef>
              <a:spcAft>
                <a:spcPts val="1200"/>
              </a:spcAft>
            </a:pPr>
            <a:r>
              <a:rPr lang="en-US" sz="3500" dirty="0">
                <a:latin typeface="Calibri" panose="020F0502020204030204" pitchFamily="34" charset="0"/>
                <a:ea typeface="Times New Roman" panose="02020603050405020304" pitchFamily="18" charset="0"/>
                <a:cs typeface="Times New Roman" panose="02020603050405020304" pitchFamily="18" charset="0"/>
              </a:rPr>
              <a:t>The United States Securities and Exchange Commission is an agency of the United States Government which has as its mission to protect investors, maintain fair, orderly, and efficient markets, and facilitate capital formation.</a:t>
            </a:r>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4</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192972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Locations</a:t>
            </a:r>
          </a:p>
        </p:txBody>
      </p:sp>
      <p:sp>
        <p:nvSpPr>
          <p:cNvPr id="4" name="Slide Number Placeholder 3"/>
          <p:cNvSpPr>
            <a:spLocks noGrp="1"/>
          </p:cNvSpPr>
          <p:nvPr>
            <p:ph type="sldNum" sz="quarter" idx="12"/>
          </p:nvPr>
        </p:nvSpPr>
        <p:spPr>
          <a:xfrm>
            <a:off x="10521864" y="6269616"/>
            <a:ext cx="553582" cy="403379"/>
          </a:xfrm>
          <a:prstGeom prst="rect">
            <a:avLst/>
          </a:prstGeom>
        </p:spPr>
        <p:txBody>
          <a:bodyPr/>
          <a:lstStyle/>
          <a:p>
            <a:fld id="{CCC5B8C0-2101-C74C-88A5-04DFA0A95A8D}" type="slidenum">
              <a:rPr lang="en-US" smtClean="0"/>
              <a:pPr/>
              <a:t>40</a:t>
            </a:fld>
            <a:endParaRPr lang="en-US" dirty="0"/>
          </a:p>
        </p:txBody>
      </p:sp>
      <p:sp>
        <p:nvSpPr>
          <p:cNvPr id="5" name="Footer Placeholder 4"/>
          <p:cNvSpPr>
            <a:spLocks noGrp="1"/>
          </p:cNvSpPr>
          <p:nvPr>
            <p:ph type="ftr" sz="quarter" idx="11"/>
          </p:nvPr>
        </p:nvSpPr>
        <p:spPr>
          <a:xfrm>
            <a:off x="8020836" y="6269616"/>
            <a:ext cx="1800785" cy="365125"/>
          </a:xfrm>
          <a:prstGeom prst="rect">
            <a:avLst/>
          </a:prstGeom>
        </p:spPr>
        <p:txBody>
          <a:bodyPr/>
          <a:lstStyle/>
          <a:p>
            <a:r>
              <a:rPr lang="en-US" dirty="0"/>
              <a:t>McNair Law Firm, P.A.</a:t>
            </a:r>
          </a:p>
        </p:txBody>
      </p:sp>
      <p:graphicFrame>
        <p:nvGraphicFramePr>
          <p:cNvPr id="7" name="Content Placeholder 4"/>
          <p:cNvGraphicFramePr>
            <a:graphicFrameLocks/>
          </p:cNvGraphicFramePr>
          <p:nvPr>
            <p:extLst>
              <p:ext uri="{D42A27DB-BD31-4B8C-83A1-F6EECF244321}">
                <p14:modId xmlns:p14="http://schemas.microsoft.com/office/powerpoint/2010/main" val="1740387346"/>
              </p:ext>
            </p:extLst>
          </p:nvPr>
        </p:nvGraphicFramePr>
        <p:xfrm>
          <a:off x="2304259" y="1752600"/>
          <a:ext cx="7583487" cy="4901184"/>
        </p:xfrm>
        <a:graphic>
          <a:graphicData uri="http://schemas.openxmlformats.org/drawingml/2006/table">
            <a:tbl>
              <a:tblPr firstRow="1" bandRow="1">
                <a:tableStyleId>{2D5ABB26-0587-4C30-8999-92F81FD0307C}</a:tableStyleId>
              </a:tblPr>
              <a:tblGrid>
                <a:gridCol w="2527829">
                  <a:extLst>
                    <a:ext uri="{9D8B030D-6E8A-4147-A177-3AD203B41FA5}">
                      <a16:colId xmlns:a16="http://schemas.microsoft.com/office/drawing/2014/main" val="20000"/>
                    </a:ext>
                  </a:extLst>
                </a:gridCol>
                <a:gridCol w="2527829">
                  <a:extLst>
                    <a:ext uri="{9D8B030D-6E8A-4147-A177-3AD203B41FA5}">
                      <a16:colId xmlns:a16="http://schemas.microsoft.com/office/drawing/2014/main" val="20001"/>
                    </a:ext>
                  </a:extLst>
                </a:gridCol>
                <a:gridCol w="2527829">
                  <a:extLst>
                    <a:ext uri="{9D8B030D-6E8A-4147-A177-3AD203B41FA5}">
                      <a16:colId xmlns:a16="http://schemas.microsoft.com/office/drawing/2014/main" val="20002"/>
                    </a:ext>
                  </a:extLst>
                </a:gridCol>
              </a:tblGrid>
              <a:tr h="1511808">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Bluffton</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The Plaza at Belfair</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4 Clarks Summitt Drive</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 Suite 200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Bluffton, SC 29910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(843) 815-2171</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Charleston</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100 Calhoun Street</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Suite 400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Charleston, SC 29401</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(843) 723-7831</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Charlotte</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lang="en-US" sz="1200" dirty="0">
                          <a:solidFill>
                            <a:srgbClr val="0069AA"/>
                          </a:solidFill>
                          <a:latin typeface="Calibri" pitchFamily="34" charset="0"/>
                        </a:rPr>
                        <a:t>Two Wells Fargo Center</a:t>
                      </a:r>
                      <a:br>
                        <a:rPr lang="en-US" sz="1200" dirty="0">
                          <a:solidFill>
                            <a:srgbClr val="0069AA"/>
                          </a:solidFill>
                          <a:latin typeface="Calibri" pitchFamily="34" charset="0"/>
                        </a:rPr>
                      </a:br>
                      <a:r>
                        <a:rPr lang="en-US" sz="1200" dirty="0">
                          <a:solidFill>
                            <a:srgbClr val="0069AA"/>
                          </a:solidFill>
                          <a:latin typeface="Calibri" pitchFamily="34" charset="0"/>
                        </a:rPr>
                        <a:t>301 South Tryon Street</a:t>
                      </a:r>
                      <a:br>
                        <a:rPr lang="en-US" sz="1200" dirty="0">
                          <a:solidFill>
                            <a:srgbClr val="0069AA"/>
                          </a:solidFill>
                          <a:latin typeface="Calibri" pitchFamily="34" charset="0"/>
                        </a:rPr>
                      </a:br>
                      <a:r>
                        <a:rPr lang="en-US" sz="1200" dirty="0">
                          <a:solidFill>
                            <a:srgbClr val="0069AA"/>
                          </a:solidFill>
                          <a:latin typeface="Calibri" pitchFamily="34" charset="0"/>
                        </a:rPr>
                        <a:t>Suite 1615</a:t>
                      </a:r>
                      <a:br>
                        <a:rPr lang="en-US" sz="1200" dirty="0">
                          <a:solidFill>
                            <a:srgbClr val="0069AA"/>
                          </a:solidFill>
                          <a:latin typeface="Calibri" pitchFamily="34" charset="0"/>
                        </a:rPr>
                      </a:br>
                      <a:r>
                        <a:rPr lang="en-US" sz="1200" dirty="0">
                          <a:solidFill>
                            <a:srgbClr val="0069AA"/>
                          </a:solidFill>
                          <a:latin typeface="Calibri" pitchFamily="34" charset="0"/>
                        </a:rPr>
                        <a:t>Charlotte, NC 28282</a:t>
                      </a:r>
                      <a:br>
                        <a:rPr lang="en-US" sz="1200" dirty="0">
                          <a:solidFill>
                            <a:srgbClr val="0069AA"/>
                          </a:solidFill>
                          <a:latin typeface="Calibri" pitchFamily="34" charset="0"/>
                        </a:rPr>
                      </a:br>
                      <a:r>
                        <a:rPr lang="en-US" sz="1200" dirty="0">
                          <a:solidFill>
                            <a:srgbClr val="0069AA"/>
                          </a:solidFill>
                          <a:latin typeface="Calibri" pitchFamily="34" charset="0"/>
                        </a:rPr>
                        <a:t>(704) 347-1170  </a:t>
                      </a:r>
                      <a:br>
                        <a:rPr lang="en-US" sz="1200" dirty="0"/>
                      </a:b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extLst>
                  <a:ext uri="{0D108BD9-81ED-4DB2-BD59-A6C34878D82A}">
                    <a16:rowId xmlns:a16="http://schemas.microsoft.com/office/drawing/2014/main" val="10000"/>
                  </a:ext>
                </a:extLst>
              </a:tr>
              <a:tr h="1397508">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Columbia</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1221 Main Street</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Suite 1800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Columbia, SC 29201</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(803) 799-9800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Pawleys Island</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11019 Ocean Highway</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Pawleys Island, SC 29585</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(843) 235-4100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6508C"/>
                          </a:solidFill>
                          <a:effectLst/>
                          <a:latin typeface="Calibri" pitchFamily="34" charset="0"/>
                        </a:rPr>
                        <a:t>Greenville</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Poinsett Plaza</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104 South Main Street</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Suite 700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Greenville, SC 29601</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(864) 271-4940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extLst>
                  <a:ext uri="{0D108BD9-81ED-4DB2-BD59-A6C34878D82A}">
                    <a16:rowId xmlns:a16="http://schemas.microsoft.com/office/drawing/2014/main" val="10001"/>
                  </a:ext>
                </a:extLst>
              </a:tr>
              <a:tr h="370840">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6508C"/>
                          </a:solidFill>
                          <a:effectLst/>
                          <a:latin typeface="Calibri" pitchFamily="34" charset="0"/>
                        </a:rPr>
                        <a:t>Hilton Head Island</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Shelter Cove Executive Park</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23-B Shelter Cove Lane</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Suite 400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Hilton Head Island, SC 29928</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rgbClr val="0069AA"/>
                          </a:solidFill>
                          <a:effectLst/>
                          <a:latin typeface="Calibri" pitchFamily="34" charset="0"/>
                          <a:cs typeface="Times New Roman" pitchFamily="18" charset="0"/>
                        </a:rPr>
                        <a:t>(843) 235-4100</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400" b="0" i="0" u="none" strike="noStrike" cap="none" normalizeH="0" baseline="0" dirty="0">
                          <a:ln>
                            <a:noFill/>
                          </a:ln>
                          <a:solidFill>
                            <a:srgbClr val="004880"/>
                          </a:solidFill>
                          <a:effectLst/>
                          <a:latin typeface="Calibri" pitchFamily="34" charset="0"/>
                        </a:rPr>
                        <a:t>Myrtle Beach</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chemeClr val="bg2"/>
                          </a:solidFill>
                          <a:effectLst/>
                          <a:latin typeface="Calibri" pitchFamily="34" charset="0"/>
                          <a:cs typeface="Times New Roman" pitchFamily="18" charset="0"/>
                        </a:rPr>
                        <a:t>Founders Centre</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defRPr/>
                      </a:pPr>
                      <a:r>
                        <a:rPr kumimoji="0" lang="en-US" sz="1200" b="0" i="0" u="none" strike="noStrike" cap="none" normalizeH="0" baseline="0" dirty="0">
                          <a:ln>
                            <a:noFill/>
                          </a:ln>
                          <a:solidFill>
                            <a:schemeClr val="bg2"/>
                          </a:solidFill>
                          <a:effectLst/>
                          <a:latin typeface="Calibri" pitchFamily="34" charset="0"/>
                          <a:cs typeface="Times New Roman" pitchFamily="18" charset="0"/>
                        </a:rPr>
                        <a:t>2411 Oak Street</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defRPr/>
                      </a:pPr>
                      <a:r>
                        <a:rPr kumimoji="0" lang="en-US" sz="1200" b="0" i="0" u="none" strike="noStrike" cap="none" normalizeH="0" baseline="0" dirty="0">
                          <a:ln>
                            <a:noFill/>
                          </a:ln>
                          <a:solidFill>
                            <a:schemeClr val="bg2"/>
                          </a:solidFill>
                          <a:effectLst/>
                          <a:latin typeface="Calibri" pitchFamily="34" charset="0"/>
                          <a:cs typeface="Times New Roman" pitchFamily="18" charset="0"/>
                        </a:rPr>
                        <a:t>Suite 206</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chemeClr val="bg2"/>
                          </a:solidFill>
                          <a:effectLst/>
                          <a:latin typeface="Calibri" pitchFamily="34" charset="0"/>
                          <a:cs typeface="Times New Roman" pitchFamily="18" charset="0"/>
                        </a:rPr>
                        <a:t>Myrtle Beach, SC 29577</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r>
                        <a:rPr kumimoji="0" lang="en-US" sz="1200" b="0" i="0" u="none" strike="noStrike" cap="none" normalizeH="0" baseline="0" dirty="0">
                          <a:ln>
                            <a:noFill/>
                          </a:ln>
                          <a:solidFill>
                            <a:schemeClr val="bg2"/>
                          </a:solidFill>
                          <a:effectLst/>
                          <a:latin typeface="Calibri" pitchFamily="34" charset="0"/>
                          <a:cs typeface="Times New Roman" pitchFamily="18" charset="0"/>
                        </a:rPr>
                        <a:t>(843) 444-1107</a:t>
                      </a:r>
                    </a:p>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rgbClr val="0069AA"/>
                        </a:solidFill>
                        <a:effectLst/>
                        <a:latin typeface="Calibri" pitchFamily="34" charset="0"/>
                        <a:cs typeface="Times New Roman" pitchFamily="18"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
                          <a:srgbClr val="0A57A4"/>
                        </a:buClr>
                        <a:buSzPct val="70000"/>
                        <a:buFont typeface="Wingdings" pitchFamily="2" charset="2"/>
                        <a:buNone/>
                        <a:tabLst/>
                      </a:pPr>
                      <a:endParaRPr kumimoji="0" lang="en-US" sz="1200" b="0" i="0" u="none" strike="noStrike" cap="none" normalizeH="0" baseline="0" dirty="0">
                        <a:ln>
                          <a:noFill/>
                        </a:ln>
                        <a:solidFill>
                          <a:schemeClr val="bg2"/>
                        </a:solidFill>
                        <a:effectLst/>
                        <a:latin typeface="Calibri" pitchFamily="34" charset="0"/>
                        <a:cs typeface="Times New Roman" pitchFamily="18" charset="0"/>
                      </a:endParaRPr>
                    </a:p>
                  </a:txBody>
                  <a:tcPr horzOverflow="overflow"/>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506892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981200" y="2133603"/>
            <a:ext cx="2819400" cy="4031873"/>
          </a:xfrm>
          <a:prstGeom prst="rect">
            <a:avLst/>
          </a:prstGeom>
          <a:noFill/>
        </p:spPr>
        <p:txBody>
          <a:bodyPr wrap="square" rtlCol="0">
            <a:spAutoFit/>
          </a:bodyPr>
          <a:lstStyle/>
          <a:p>
            <a:r>
              <a:rPr lang="en-US" sz="800" dirty="0">
                <a:solidFill>
                  <a:schemeClr val="bg1"/>
                </a:solidFill>
              </a:rPr>
              <a:t>DISCLAIMER: This presentation and related materials were created by McNair Law Firm, P.A. for informational purposes only.  Prior results do not guarantee a similar outcome in other cases. The presenters of this material are not providing legal advice nor should the information contained within this presentation and related materials  be misinterpreted as legal advice. The audience should not rely on any comments made during this presentation as answering a specific individual legal need or question. </a:t>
            </a:r>
          </a:p>
          <a:p>
            <a:r>
              <a:rPr lang="en-US" sz="800" dirty="0">
                <a:solidFill>
                  <a:schemeClr val="bg1"/>
                </a:solidFill>
              </a:rPr>
              <a:t> </a:t>
            </a:r>
          </a:p>
          <a:p>
            <a:r>
              <a:rPr lang="en-US" sz="800" dirty="0">
                <a:solidFill>
                  <a:schemeClr val="bg1"/>
                </a:solidFill>
              </a:rPr>
              <a:t>This presentation and all related materials are being  distributed by  or on behalf of McNair Law Firm, P.A., or a lawyer within the law firm. The distributor does not intend to waive any privilege, including the attorney-client privilege, that may attach to this distribution.  Recipients of this material are not authorized to  copy, forward or disseminate this material without the consent of McNair Law Firm, P.A.</a:t>
            </a:r>
          </a:p>
          <a:p>
            <a:r>
              <a:rPr lang="en-US" sz="800" dirty="0">
                <a:solidFill>
                  <a:schemeClr val="bg1"/>
                </a:solidFill>
              </a:rPr>
              <a:t> </a:t>
            </a:r>
          </a:p>
          <a:p>
            <a:r>
              <a:rPr lang="en-US" sz="800" dirty="0">
                <a:solidFill>
                  <a:schemeClr val="bg1"/>
                </a:solidFill>
              </a:rPr>
              <a:t>CIRCULAR 230 DISCLOSURE: To ensure compliance with requirements imposed by the IRS, we inform you that any US Federal Tax advice contained in this communication (including any attachments) is not intended or written to be used, and cannot be used, for the purpose of (I) avoiding penalties under the internal revenue code or (II) promoting, marketing or recommending to another party any transaction or matter addressed herein. This advice may not be forwarded (other than within the taxpayer to which it has been sent) without our express written consent. To read more about this disclosure, please see http:// www.mcnair.net/D1D330/portalresource/IRS_ Circular_230.pdf</a:t>
            </a:r>
          </a:p>
        </p:txBody>
      </p:sp>
    </p:spTree>
    <p:extLst>
      <p:ext uri="{BB962C8B-B14F-4D97-AF65-F5344CB8AC3E}">
        <p14:creationId xmlns:p14="http://schemas.microsoft.com/office/powerpoint/2010/main" val="277135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CREATION OF THE SEC</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5</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27027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112498" y="2121016"/>
            <a:ext cx="10111316" cy="3161645"/>
          </a:xfrm>
        </p:spPr>
        <p:txBody>
          <a:bodyPr>
            <a:normAutofit lnSpcReduction="10000"/>
          </a:bodyPr>
          <a:lstStyle/>
          <a:p>
            <a:pPr marL="342900" indent="-342900" algn="l">
              <a:spcBef>
                <a:spcPts val="0"/>
              </a:spcBef>
              <a:spcAft>
                <a:spcPts val="1200"/>
              </a:spcAft>
              <a:buFont typeface="Symbol" panose="05050102010706020507" pitchFamily="18" charset="2"/>
              <a:buChar char=""/>
            </a:pPr>
            <a:r>
              <a:rPr lang="en-US" sz="3500" dirty="0">
                <a:latin typeface="Calibri" panose="020F0502020204030204" pitchFamily="34" charset="0"/>
                <a:ea typeface="Times New Roman" panose="02020603050405020304" pitchFamily="18" charset="0"/>
                <a:cs typeface="Times New Roman" panose="02020603050405020304" pitchFamily="18" charset="0"/>
              </a:rPr>
              <a:t>The SEC’s creation was in an era that was ripe for reform.  The stock market crashed in October 1929</a:t>
            </a:r>
            <a:r>
              <a:rPr lang="en-US" sz="3500">
                <a:latin typeface="Calibri" panose="020F0502020204030204" pitchFamily="34" charset="0"/>
                <a:ea typeface="Times New Roman" panose="02020603050405020304" pitchFamily="18" charset="0"/>
                <a:cs typeface="Times New Roman" panose="02020603050405020304" pitchFamily="18" charset="0"/>
              </a:rPr>
              <a:t>, and public </a:t>
            </a:r>
            <a:r>
              <a:rPr lang="en-US" sz="3500" dirty="0">
                <a:latin typeface="Calibri" panose="020F0502020204030204" pitchFamily="34" charset="0"/>
                <a:ea typeface="Times New Roman" panose="02020603050405020304" pitchFamily="18" charset="0"/>
                <a:cs typeface="Times New Roman" panose="02020603050405020304" pitchFamily="18" charset="0"/>
              </a:rPr>
              <a:t>confidence in the markets plummeted.  There was a consensus that for the economy to recover, the public’s faith in the capital markets needed to be restored.</a:t>
            </a:r>
          </a:p>
          <a:p>
            <a:pPr marL="285750" indent="-285750" algn="l">
              <a:buFont typeface="Arial" panose="020B0604020202020204" pitchFamily="34" charset="0"/>
              <a:buChar char="•"/>
            </a:pPr>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6</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4056334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227919"/>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10" name="Text Placeholder 9"/>
          <p:cNvSpPr>
            <a:spLocks noGrp="1"/>
          </p:cNvSpPr>
          <p:nvPr>
            <p:ph type="body" idx="1"/>
          </p:nvPr>
        </p:nvSpPr>
        <p:spPr>
          <a:xfrm>
            <a:off x="1204385" y="2364208"/>
            <a:ext cx="10111316" cy="3589120"/>
          </a:xfrm>
        </p:spPr>
        <p:txBody>
          <a:bodyPr>
            <a:normAutofit fontScale="92500" lnSpcReduction="20000"/>
          </a:bodyPr>
          <a:lstStyle/>
          <a:p>
            <a:pPr marL="342900" indent="-342900" algn="l">
              <a:spcBef>
                <a:spcPts val="0"/>
              </a:spcBef>
              <a:spcAft>
                <a:spcPts val="1200"/>
              </a:spcAft>
              <a:buFont typeface="Symbol" panose="05050102010706020507" pitchFamily="18" charset="2"/>
              <a:buChar char=""/>
            </a:pPr>
            <a:r>
              <a:rPr lang="en-US" sz="3800" dirty="0">
                <a:latin typeface="Calibri" panose="020F0502020204030204" pitchFamily="34" charset="0"/>
                <a:ea typeface="Times New Roman" panose="02020603050405020304" pitchFamily="18" charset="0"/>
                <a:cs typeface="Times New Roman" panose="02020603050405020304" pitchFamily="18" charset="0"/>
              </a:rPr>
              <a:t>Congress passed the Securities Act of 1933.  This law together with the Securities Exchange Act of 1934 (together, the “Securities Acts”), which created the SEC, was designed to restore investor confidence in our capital markets by providing investors and markets with more reliable information and clear rules of honest dealing.</a:t>
            </a:r>
          </a:p>
          <a:p>
            <a:pPr marL="285750" indent="-285750" algn="l">
              <a:buFont typeface="Arial" panose="020B0604020202020204" pitchFamily="34" charset="0"/>
              <a:buChar char="•"/>
            </a:pPr>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7</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615976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4385" y="2690815"/>
            <a:ext cx="10111316" cy="1362075"/>
          </a:xfrm>
        </p:spPr>
        <p:txBody>
          <a:bodyPr/>
          <a:lstStyle/>
          <a:p>
            <a:pPr algn="ct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dirty="0"/>
              <a:t>Direct Oversight</a:t>
            </a:r>
            <a:br>
              <a:rPr lang="en-US" dirty="0"/>
            </a:br>
            <a:br>
              <a:rPr lang="en-US" dirty="0"/>
            </a:br>
            <a:endParaRPr lang="en-US" dirty="0"/>
          </a:p>
        </p:txBody>
      </p:sp>
      <p:sp>
        <p:nvSpPr>
          <p:cNvPr id="10" name="Text Placeholder 9"/>
          <p:cNvSpPr>
            <a:spLocks noGrp="1"/>
          </p:cNvSpPr>
          <p:nvPr>
            <p:ph type="body" idx="1"/>
          </p:nvPr>
        </p:nvSpPr>
        <p:spPr>
          <a:xfrm>
            <a:off x="1204385" y="2908957"/>
            <a:ext cx="10111316" cy="3161645"/>
          </a:xfrm>
        </p:spPr>
        <p:txBody>
          <a:bodyPr>
            <a:normAutofit fontScale="92500" lnSpcReduction="20000"/>
          </a:bodyPr>
          <a:lstStyle/>
          <a:p>
            <a:pPr marL="285750" indent="-285750" algn="l">
              <a:buFont typeface="Arial" panose="020B0604020202020204" pitchFamily="34" charset="0"/>
              <a:buChar char="•"/>
            </a:pPr>
            <a:r>
              <a:rPr lang="en-US" sz="3000" dirty="0"/>
              <a:t>The SEC oversees the key participants in the securities world, including securities exchanges, securities brokers and dealers, underwriters, investment advisors, and mutual funds</a:t>
            </a:r>
            <a:r>
              <a:rPr lang="en-US" sz="3000"/>
              <a:t>.  Here, </a:t>
            </a:r>
            <a:r>
              <a:rPr lang="en-US" sz="3000" dirty="0"/>
              <a:t>the SEC is concerned primarily with promoting the disclosure of important market-related information, maintaining fair dealing, and protecting against fraud.</a:t>
            </a:r>
          </a:p>
          <a:p>
            <a:pPr marL="285750" indent="-285750" algn="l">
              <a:buFont typeface="Arial" panose="020B0604020202020204" pitchFamily="34" charset="0"/>
              <a:buChar char="•"/>
            </a:pPr>
            <a:r>
              <a:rPr lang="en-US" sz="3000" dirty="0"/>
              <a:t>The SEC does not directly regulate or oversee issuers of municipal debt.</a:t>
            </a:r>
          </a:p>
          <a:p>
            <a:pPr algn="l"/>
            <a:endParaRPr lang="en-US" sz="4000"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solidFill>
                  <a:srgbClr val="0069AA"/>
                </a:solidFill>
              </a:rPr>
              <a:pPr defTabSz="457200"/>
              <a:t>8</a:t>
            </a:fld>
            <a:endParaRPr lang="en-US" dirty="0">
              <a:solidFill>
                <a:srgbClr val="0069AA"/>
              </a:solidFill>
            </a:endParaRPr>
          </a:p>
        </p:txBody>
      </p:sp>
      <p:sp>
        <p:nvSpPr>
          <p:cNvPr id="6" name="Footer Placeholder 5"/>
          <p:cNvSpPr>
            <a:spLocks noGrp="1"/>
          </p:cNvSpPr>
          <p:nvPr>
            <p:ph type="ftr" sz="quarter" idx="11"/>
          </p:nvPr>
        </p:nvSpPr>
        <p:spPr/>
        <p:txBody>
          <a:bodyPr/>
          <a:lstStyle/>
          <a:p>
            <a:pPr defTabSz="457200"/>
            <a:r>
              <a:rPr lang="en-US" dirty="0">
                <a:solidFill>
                  <a:srgbClr val="0069AA"/>
                </a:solidFill>
              </a:rPr>
              <a:t>McNair Law Firm, P.A.</a:t>
            </a:r>
          </a:p>
        </p:txBody>
      </p:sp>
    </p:spTree>
    <p:extLst>
      <p:ext uri="{BB962C8B-B14F-4D97-AF65-F5344CB8AC3E}">
        <p14:creationId xmlns:p14="http://schemas.microsoft.com/office/powerpoint/2010/main" val="238589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RULE 15C2-12 (the Rule – Disclosure)</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defTabSz="457200"/>
            <a:endParaRPr lang="en-US" dirty="0"/>
          </a:p>
        </p:txBody>
      </p:sp>
      <p:sp>
        <p:nvSpPr>
          <p:cNvPr id="5" name="Slide Number Placeholder 4"/>
          <p:cNvSpPr>
            <a:spLocks noGrp="1"/>
          </p:cNvSpPr>
          <p:nvPr>
            <p:ph type="sldNum" sz="quarter" idx="12"/>
          </p:nvPr>
        </p:nvSpPr>
        <p:spPr/>
        <p:txBody>
          <a:bodyPr/>
          <a:lstStyle/>
          <a:p>
            <a:pPr defTabSz="457200"/>
            <a:fld id="{CCC5B8C0-2101-C74C-88A5-04DFA0A95A8D}" type="slidenum">
              <a:rPr lang="en-US" smtClean="0"/>
              <a:pPr defTabSz="457200"/>
              <a:t>9</a:t>
            </a:fld>
            <a:endParaRPr lang="en-US" dirty="0"/>
          </a:p>
        </p:txBody>
      </p:sp>
      <p:sp>
        <p:nvSpPr>
          <p:cNvPr id="6" name="Footer Placeholder 5"/>
          <p:cNvSpPr>
            <a:spLocks noGrp="1"/>
          </p:cNvSpPr>
          <p:nvPr>
            <p:ph type="ftr" sz="quarter" idx="11"/>
          </p:nvPr>
        </p:nvSpPr>
        <p:spPr/>
        <p:txBody>
          <a:bodyPr/>
          <a:lstStyle/>
          <a:p>
            <a:pPr defTabSz="457200"/>
            <a:r>
              <a:rPr lang="en-US" dirty="0"/>
              <a:t>McNair Law Firm P.A.</a:t>
            </a:r>
          </a:p>
        </p:txBody>
      </p:sp>
    </p:spTree>
    <p:extLst>
      <p:ext uri="{BB962C8B-B14F-4D97-AF65-F5344CB8AC3E}">
        <p14:creationId xmlns:p14="http://schemas.microsoft.com/office/powerpoint/2010/main" val="2516712300"/>
      </p:ext>
    </p:extLst>
  </p:cSld>
  <p:clrMapOvr>
    <a:masterClrMapping/>
  </p:clrMapOvr>
</p:sld>
</file>

<file path=ppt/theme/theme1.xml><?xml version="1.0" encoding="utf-8"?>
<a:theme xmlns:a="http://schemas.openxmlformats.org/drawingml/2006/main" name="McNair_Presentation_Template">
  <a:themeElements>
    <a:clrScheme name="Custom 6">
      <a:dk1>
        <a:srgbClr val="0069AA"/>
      </a:dk1>
      <a:lt1>
        <a:sysClr val="window" lastClr="FFFFFF"/>
      </a:lt1>
      <a:dk2>
        <a:srgbClr val="004880"/>
      </a:dk2>
      <a:lt2>
        <a:srgbClr val="0069AA"/>
      </a:lt2>
      <a:accent1>
        <a:srgbClr val="0C5986"/>
      </a:accent1>
      <a:accent2>
        <a:srgbClr val="DDF53D"/>
      </a:accent2>
      <a:accent3>
        <a:srgbClr val="508709"/>
      </a:accent3>
      <a:accent4>
        <a:srgbClr val="CE9014"/>
      </a:accent4>
      <a:accent5>
        <a:srgbClr val="9C0001"/>
      </a:accent5>
      <a:accent6>
        <a:srgbClr val="660075"/>
      </a:accent6>
      <a:hlink>
        <a:srgbClr val="0069AA"/>
      </a:hlink>
      <a:folHlink>
        <a:srgbClr val="0069AA"/>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TotalTime>
  <Words>2323</Words>
  <Application>Microsoft Office PowerPoint</Application>
  <PresentationFormat>Widescreen</PresentationFormat>
  <Paragraphs>267</Paragraphs>
  <Slides>41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Symbol</vt:lpstr>
      <vt:lpstr>Times New Roman</vt:lpstr>
      <vt:lpstr>Trebuchet MS</vt:lpstr>
      <vt:lpstr>Wingdings</vt:lpstr>
      <vt:lpstr>Wingdings 2</vt:lpstr>
      <vt:lpstr>McNair_Presentation_Template</vt:lpstr>
      <vt:lpstr>       SEC DISCLOSURES  WHAT DOES THE SEC MEAN TO YOU?</vt:lpstr>
      <vt:lpstr>          Southeastern Conference  </vt:lpstr>
      <vt:lpstr>           </vt:lpstr>
      <vt:lpstr>           </vt:lpstr>
      <vt:lpstr>CREATION OF THE SEC</vt:lpstr>
      <vt:lpstr>           </vt:lpstr>
      <vt:lpstr>          </vt:lpstr>
      <vt:lpstr>          Direct Oversight  </vt:lpstr>
      <vt:lpstr>RULE 15C2-12 (the Rule – Disclosure)</vt:lpstr>
      <vt:lpstr>           </vt:lpstr>
      <vt:lpstr>            </vt:lpstr>
      <vt:lpstr>            </vt:lpstr>
      <vt:lpstr>            </vt:lpstr>
      <vt:lpstr>            </vt:lpstr>
      <vt:lpstr>            </vt:lpstr>
      <vt:lpstr>THE RULE – CONTINUING DISCLOSURE</vt:lpstr>
      <vt:lpstr>            </vt:lpstr>
      <vt:lpstr>            </vt:lpstr>
      <vt:lpstr>            </vt:lpstr>
      <vt:lpstr>           </vt:lpstr>
      <vt:lpstr>           </vt:lpstr>
      <vt:lpstr>            </vt:lpstr>
      <vt:lpstr>            </vt:lpstr>
      <vt:lpstr>            </vt:lpstr>
      <vt:lpstr>            </vt:lpstr>
      <vt:lpstr>Municipal Continuing Disclosure Cooperation Initiative (MCDC)</vt:lpstr>
      <vt:lpstr>PowerPoint Presentation</vt:lpstr>
      <vt:lpstr> </vt:lpstr>
      <vt:lpstr> </vt:lpstr>
      <vt:lpstr> </vt:lpstr>
      <vt:lpstr> </vt:lpstr>
      <vt:lpstr> </vt:lpstr>
      <vt:lpstr> </vt:lpstr>
      <vt:lpstr> </vt:lpstr>
      <vt:lpstr>Best Practice – Adopt Continuing Disclosure Procedures</vt:lpstr>
      <vt:lpstr> </vt:lpstr>
      <vt:lpstr> </vt:lpstr>
      <vt:lpstr> </vt:lpstr>
      <vt:lpstr> </vt:lpstr>
      <vt:lpstr>Office Locations</vt:lpstr>
      <vt:lpstr>PowerPoint Presentation</vt:lpstr>
    </vt:vector>
  </TitlesOfParts>
  <Company>McNair Law Firm, 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Top Ten List</dc:title>
  <dc:creator>admin</dc:creator>
  <cp:lastModifiedBy>Sandy Smith</cp:lastModifiedBy>
  <cp:revision>146</cp:revision>
  <cp:lastPrinted>2017-03-05T22:25:15Z</cp:lastPrinted>
  <dcterms:created xsi:type="dcterms:W3CDTF">2014-08-25T14:25:51Z</dcterms:created>
  <dcterms:modified xsi:type="dcterms:W3CDTF">2017-03-15T16:45:06Z</dcterms:modified>
</cp:coreProperties>
</file>