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59" r:id="rId5"/>
    <p:sldId id="279" r:id="rId6"/>
    <p:sldId id="260" r:id="rId7"/>
    <p:sldId id="262" r:id="rId8"/>
    <p:sldId id="263" r:id="rId9"/>
    <p:sldId id="267" r:id="rId10"/>
    <p:sldId id="271" r:id="rId11"/>
    <p:sldId id="269" r:id="rId12"/>
    <p:sldId id="277" r:id="rId13"/>
    <p:sldId id="274" r:id="rId14"/>
    <p:sldId id="265" r:id="rId15"/>
    <p:sldId id="275" r:id="rId16"/>
    <p:sldId id="273" r:id="rId17"/>
    <p:sldId id="276" r:id="rId18"/>
    <p:sldId id="268" r:id="rId19"/>
    <p:sldId id="266" r:id="rId20"/>
    <p:sldId id="272"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2" autoAdjust="0"/>
  </p:normalViewPr>
  <p:slideViewPr>
    <p:cSldViewPr snapToGrid="0">
      <p:cViewPr varScale="1">
        <p:scale>
          <a:sx n="58" d="100"/>
          <a:sy n="58" d="100"/>
        </p:scale>
        <p:origin x="98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E3C8C-621C-4C87-8A18-466842283544}"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88D59-6FA6-4DA8-BD80-5AD18C7C331C}" type="slidenum">
              <a:rPr lang="en-US" smtClean="0"/>
              <a:t>‹#›</a:t>
            </a:fld>
            <a:endParaRPr lang="en-US"/>
          </a:p>
        </p:txBody>
      </p:sp>
    </p:spTree>
    <p:extLst>
      <p:ext uri="{BB962C8B-B14F-4D97-AF65-F5344CB8AC3E}">
        <p14:creationId xmlns:p14="http://schemas.microsoft.com/office/powerpoint/2010/main" val="330694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chemeClr val="tx1"/>
                </a:solidFill>
              </a:rPr>
              <a:t>Since </a:t>
            </a:r>
            <a:r>
              <a:rPr lang="en-US" sz="1400" dirty="0" err="1">
                <a:solidFill>
                  <a:schemeClr val="tx1"/>
                </a:solidFill>
              </a:rPr>
              <a:t>y’all</a:t>
            </a:r>
            <a:r>
              <a:rPr lang="en-US" sz="1400" dirty="0">
                <a:solidFill>
                  <a:schemeClr val="tx1"/>
                </a:solidFill>
              </a:rPr>
              <a:t> were kind enough to show up for this session and look like you really are interested in hearing more about what is going on in our General Assembly, I am thinking Sandy and I need to get after it and get on with the presentation.</a:t>
            </a:r>
          </a:p>
        </p:txBody>
      </p:sp>
      <p:sp>
        <p:nvSpPr>
          <p:cNvPr id="4" name="Slide Number Placeholder 3"/>
          <p:cNvSpPr>
            <a:spLocks noGrp="1"/>
          </p:cNvSpPr>
          <p:nvPr>
            <p:ph type="sldNum" sz="quarter" idx="5"/>
          </p:nvPr>
        </p:nvSpPr>
        <p:spPr/>
        <p:txBody>
          <a:bodyPr/>
          <a:lstStyle/>
          <a:p>
            <a:fld id="{88988D59-6FA6-4DA8-BD80-5AD18C7C331C}" type="slidenum">
              <a:rPr lang="en-US" smtClean="0"/>
              <a:t>3</a:t>
            </a:fld>
            <a:endParaRPr lang="en-US"/>
          </a:p>
        </p:txBody>
      </p:sp>
    </p:spTree>
    <p:extLst>
      <p:ext uri="{BB962C8B-B14F-4D97-AF65-F5344CB8AC3E}">
        <p14:creationId xmlns:p14="http://schemas.microsoft.com/office/powerpoint/2010/main" val="30412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next issue, I’m </a:t>
            </a:r>
            <a:r>
              <a:rPr lang="en-US" dirty="0" err="1"/>
              <a:t>fidna</a:t>
            </a:r>
            <a:r>
              <a:rPr lang="en-US" dirty="0"/>
              <a:t> to get all riled up because we’ve been pushing for this every year for the past several years but we aren’t getting it done!</a:t>
            </a:r>
          </a:p>
        </p:txBody>
      </p:sp>
      <p:sp>
        <p:nvSpPr>
          <p:cNvPr id="4" name="Slide Number Placeholder 3"/>
          <p:cNvSpPr>
            <a:spLocks noGrp="1"/>
          </p:cNvSpPr>
          <p:nvPr>
            <p:ph type="sldNum" sz="quarter" idx="5"/>
          </p:nvPr>
        </p:nvSpPr>
        <p:spPr/>
        <p:txBody>
          <a:bodyPr/>
          <a:lstStyle/>
          <a:p>
            <a:fld id="{88988D59-6FA6-4DA8-BD80-5AD18C7C331C}" type="slidenum">
              <a:rPr lang="en-US" smtClean="0"/>
              <a:t>14</a:t>
            </a:fld>
            <a:endParaRPr lang="en-US"/>
          </a:p>
        </p:txBody>
      </p:sp>
    </p:spTree>
    <p:extLst>
      <p:ext uri="{BB962C8B-B14F-4D97-AF65-F5344CB8AC3E}">
        <p14:creationId xmlns:p14="http://schemas.microsoft.com/office/powerpoint/2010/main" val="1544472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Amending the uniform school start date to allow local school boards to set their own start date!</a:t>
            </a:r>
          </a:p>
        </p:txBody>
      </p:sp>
      <p:sp>
        <p:nvSpPr>
          <p:cNvPr id="4" name="Slide Number Placeholder 3"/>
          <p:cNvSpPr>
            <a:spLocks noGrp="1"/>
          </p:cNvSpPr>
          <p:nvPr>
            <p:ph type="sldNum" sz="quarter" idx="5"/>
          </p:nvPr>
        </p:nvSpPr>
        <p:spPr/>
        <p:txBody>
          <a:bodyPr/>
          <a:lstStyle/>
          <a:p>
            <a:fld id="{88988D59-6FA6-4DA8-BD80-5AD18C7C331C}" type="slidenum">
              <a:rPr lang="en-US" smtClean="0"/>
              <a:t>15</a:t>
            </a:fld>
            <a:endParaRPr lang="en-US"/>
          </a:p>
        </p:txBody>
      </p:sp>
    </p:spTree>
    <p:extLst>
      <p:ext uri="{BB962C8B-B14F-4D97-AF65-F5344CB8AC3E}">
        <p14:creationId xmlns:p14="http://schemas.microsoft.com/office/powerpoint/2010/main" val="77391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Whew. I was thinking that we were pert near done with this presentation but we decided to add one more very important issue …</a:t>
            </a:r>
          </a:p>
        </p:txBody>
      </p:sp>
      <p:sp>
        <p:nvSpPr>
          <p:cNvPr id="4" name="Slide Number Placeholder 3"/>
          <p:cNvSpPr>
            <a:spLocks noGrp="1"/>
          </p:cNvSpPr>
          <p:nvPr>
            <p:ph type="sldNum" sz="quarter" idx="5"/>
          </p:nvPr>
        </p:nvSpPr>
        <p:spPr/>
        <p:txBody>
          <a:bodyPr/>
          <a:lstStyle/>
          <a:p>
            <a:fld id="{88988D59-6FA6-4DA8-BD80-5AD18C7C331C}" type="slidenum">
              <a:rPr lang="en-US" smtClean="0"/>
              <a:t>16</a:t>
            </a:fld>
            <a:endParaRPr lang="en-US"/>
          </a:p>
        </p:txBody>
      </p:sp>
    </p:spTree>
    <p:extLst>
      <p:ext uri="{BB962C8B-B14F-4D97-AF65-F5344CB8AC3E}">
        <p14:creationId xmlns:p14="http://schemas.microsoft.com/office/powerpoint/2010/main" val="378381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 hope you have enjoyed us </a:t>
            </a:r>
            <a:r>
              <a:rPr lang="en-US" dirty="0" err="1"/>
              <a:t>spearmintin</a:t>
            </a:r>
            <a:r>
              <a:rPr lang="en-US" dirty="0"/>
              <a:t> with our southerner’s guide of legislative issues this morning.</a:t>
            </a:r>
          </a:p>
        </p:txBody>
      </p:sp>
      <p:sp>
        <p:nvSpPr>
          <p:cNvPr id="4" name="Slide Number Placeholder 3"/>
          <p:cNvSpPr>
            <a:spLocks noGrp="1"/>
          </p:cNvSpPr>
          <p:nvPr>
            <p:ph type="sldNum" sz="quarter" idx="5"/>
          </p:nvPr>
        </p:nvSpPr>
        <p:spPr/>
        <p:txBody>
          <a:bodyPr/>
          <a:lstStyle/>
          <a:p>
            <a:fld id="{88988D59-6FA6-4DA8-BD80-5AD18C7C331C}" type="slidenum">
              <a:rPr lang="en-US" smtClean="0"/>
              <a:t>18</a:t>
            </a:fld>
            <a:endParaRPr lang="en-US"/>
          </a:p>
        </p:txBody>
      </p:sp>
    </p:spTree>
    <p:extLst>
      <p:ext uri="{BB962C8B-B14F-4D97-AF65-F5344CB8AC3E}">
        <p14:creationId xmlns:p14="http://schemas.microsoft.com/office/powerpoint/2010/main" val="259304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while we could go on and on, we </a:t>
            </a:r>
            <a:r>
              <a:rPr lang="en-US" dirty="0" err="1"/>
              <a:t>aint</a:t>
            </a:r>
            <a:r>
              <a:rPr lang="en-US" dirty="0"/>
              <a:t> because we are at the end and </a:t>
            </a:r>
            <a:r>
              <a:rPr lang="en-US" dirty="0" err="1"/>
              <a:t>fixin</a:t>
            </a:r>
            <a:r>
              <a:rPr lang="en-US" dirty="0"/>
              <a:t> to head to Bojangles in few minutes </a:t>
            </a:r>
          </a:p>
        </p:txBody>
      </p:sp>
      <p:sp>
        <p:nvSpPr>
          <p:cNvPr id="4" name="Slide Number Placeholder 3"/>
          <p:cNvSpPr>
            <a:spLocks noGrp="1"/>
          </p:cNvSpPr>
          <p:nvPr>
            <p:ph type="sldNum" sz="quarter" idx="5"/>
          </p:nvPr>
        </p:nvSpPr>
        <p:spPr/>
        <p:txBody>
          <a:bodyPr/>
          <a:lstStyle/>
          <a:p>
            <a:fld id="{88988D59-6FA6-4DA8-BD80-5AD18C7C331C}" type="slidenum">
              <a:rPr lang="en-US" smtClean="0"/>
              <a:t>19</a:t>
            </a:fld>
            <a:endParaRPr lang="en-US"/>
          </a:p>
        </p:txBody>
      </p:sp>
    </p:spTree>
    <p:extLst>
      <p:ext uri="{BB962C8B-B14F-4D97-AF65-F5344CB8AC3E}">
        <p14:creationId xmlns:p14="http://schemas.microsoft.com/office/powerpoint/2010/main" val="389713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Cause I have a </a:t>
            </a:r>
            <a:r>
              <a:rPr lang="en-US" dirty="0" err="1"/>
              <a:t>hankern</a:t>
            </a:r>
            <a:r>
              <a:rPr lang="en-US" dirty="0"/>
              <a:t> for some sweet ice.</a:t>
            </a:r>
          </a:p>
        </p:txBody>
      </p:sp>
      <p:sp>
        <p:nvSpPr>
          <p:cNvPr id="4" name="Slide Number Placeholder 3"/>
          <p:cNvSpPr>
            <a:spLocks noGrp="1"/>
          </p:cNvSpPr>
          <p:nvPr>
            <p:ph type="sldNum" sz="quarter" idx="5"/>
          </p:nvPr>
        </p:nvSpPr>
        <p:spPr/>
        <p:txBody>
          <a:bodyPr/>
          <a:lstStyle/>
          <a:p>
            <a:fld id="{88988D59-6FA6-4DA8-BD80-5AD18C7C331C}" type="slidenum">
              <a:rPr lang="en-US" smtClean="0"/>
              <a:t>20</a:t>
            </a:fld>
            <a:endParaRPr lang="en-US"/>
          </a:p>
        </p:txBody>
      </p:sp>
    </p:spTree>
    <p:extLst>
      <p:ext uri="{BB962C8B-B14F-4D97-AF65-F5344CB8AC3E}">
        <p14:creationId xmlns:p14="http://schemas.microsoft.com/office/powerpoint/2010/main" val="390521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spc="100" dirty="0">
                <a:solidFill>
                  <a:schemeClr val="bg1"/>
                </a:solidFill>
              </a:rPr>
              <a:t>As we head into 2020,</a:t>
            </a:r>
            <a:r>
              <a:rPr lang="en-US" sz="1200" spc="100" baseline="0" dirty="0">
                <a:solidFill>
                  <a:schemeClr val="bg1"/>
                </a:solidFill>
              </a:rPr>
              <a:t> here are a few things that the General Assembly is already talking about for 2020:</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More money</a:t>
            </a:r>
            <a:r>
              <a:rPr lang="en-US" sz="1200" spc="100" baseline="0" dirty="0">
                <a:solidFill>
                  <a:schemeClr val="bg1"/>
                </a:solidFill>
              </a:rPr>
              <a:t> for the state budget? </a:t>
            </a:r>
            <a:r>
              <a:rPr lang="en-US" sz="1200" spc="100" dirty="0">
                <a:solidFill>
                  <a:schemeClr val="bg1"/>
                </a:solidFill>
              </a:rPr>
              <a:t>Looks like</a:t>
            </a:r>
            <a:r>
              <a:rPr lang="en-US" sz="1200" spc="100" baseline="0" dirty="0">
                <a:solidFill>
                  <a:schemeClr val="bg1"/>
                </a:solidFill>
              </a:rPr>
              <a:t> the state may have another great year of revenue growth. Projections are that the state may have more than </a:t>
            </a:r>
            <a:r>
              <a:rPr lang="en-US" sz="1200" spc="100" dirty="0">
                <a:solidFill>
                  <a:schemeClr val="bg1"/>
                </a:solidFill>
              </a:rPr>
              <a:t>$1 billion in new revenue -BEA and budget writers announced that revenue</a:t>
            </a:r>
            <a:r>
              <a:rPr lang="en-US" sz="1200" spc="100" baseline="0" dirty="0">
                <a:solidFill>
                  <a:schemeClr val="bg1"/>
                </a:solidFill>
              </a:rPr>
              <a:t> estimates may surpass last year’s $1 billion in new revenue. Lawmakers are already citing teacher pay, prisons, state retirement system as some of the budget priorities </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Higher</a:t>
            </a:r>
            <a:r>
              <a:rPr lang="en-US" sz="1200" spc="100" baseline="0" dirty="0">
                <a:solidFill>
                  <a:schemeClr val="bg1"/>
                </a:solidFill>
              </a:rPr>
              <a:t> teacher salaries on the way? </a:t>
            </a:r>
            <a:r>
              <a:rPr lang="en-US" sz="1200" spc="100" dirty="0">
                <a:solidFill>
                  <a:schemeClr val="bg1"/>
                </a:solidFill>
              </a:rPr>
              <a:t>A year two of teacher salary raise to the national average ($60,000 in five years)  - Speaker Harrell was quoted</a:t>
            </a:r>
            <a:r>
              <a:rPr lang="en-US" sz="1200" spc="100" baseline="0" dirty="0">
                <a:solidFill>
                  <a:schemeClr val="bg1"/>
                </a:solidFill>
              </a:rPr>
              <a:t> as saying the commitment to continue phasing in teacher pay increases over the several years to reach the national level will be a priority and given the impact of teacher advocacy last year, we can expect the pressure to continue.</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Rounds two of education</a:t>
            </a:r>
            <a:r>
              <a:rPr lang="en-US" sz="1200" spc="100" baseline="0" dirty="0">
                <a:solidFill>
                  <a:schemeClr val="bg1"/>
                </a:solidFill>
              </a:rPr>
              <a:t> reform - H</a:t>
            </a:r>
            <a:r>
              <a:rPr lang="en-US" sz="1200" spc="100" dirty="0">
                <a:solidFill>
                  <a:schemeClr val="bg1"/>
                </a:solidFill>
              </a:rPr>
              <a:t>ouse speaker and House education chair announced they will</a:t>
            </a:r>
            <a:r>
              <a:rPr lang="en-US" sz="1200" spc="100" baseline="0" dirty="0">
                <a:solidFill>
                  <a:schemeClr val="bg1"/>
                </a:solidFill>
              </a:rPr>
              <a:t> be meeting with invited teachers of the year in closed door meetings around the state to get their input into a possible legislation focused  on </a:t>
            </a:r>
            <a:r>
              <a:rPr lang="en-US" sz="1200" spc="100" dirty="0">
                <a:solidFill>
                  <a:schemeClr val="bg1"/>
                </a:solidFill>
              </a:rPr>
              <a:t>teacher pay and class sizes.</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Education</a:t>
            </a:r>
            <a:r>
              <a:rPr lang="en-US" sz="1200" spc="100" baseline="0" dirty="0">
                <a:solidFill>
                  <a:schemeClr val="bg1"/>
                </a:solidFill>
              </a:rPr>
              <a:t> funding reform? </a:t>
            </a:r>
            <a:r>
              <a:rPr lang="en-US" sz="1200" spc="100" dirty="0">
                <a:solidFill>
                  <a:schemeClr val="bg1"/>
                </a:solidFill>
              </a:rPr>
              <a:t>The</a:t>
            </a:r>
            <a:r>
              <a:rPr lang="en-US" sz="1200" spc="100" baseline="0" dirty="0">
                <a:solidFill>
                  <a:schemeClr val="bg1"/>
                </a:solidFill>
              </a:rPr>
              <a:t> House Speakers, Senate President and Governor directive to the SC Office of Revenues and Fiscal Affairs to study and make recommendations for restructuring the state’s system of funding K12 may result in legislation being filed for 2020. We will talk more about the proposed model released by </a:t>
            </a:r>
            <a:r>
              <a:rPr lang="en-US" sz="1200" spc="100" dirty="0">
                <a:solidFill>
                  <a:schemeClr val="bg1"/>
                </a:solidFill>
              </a:rPr>
              <a:t>call to restructure state system of funding education that focuses on teacher pay and class sizes</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And don’t forget the massive education reform bill still on the table in the Senate. (House and Senate versions are drastically different creating an</a:t>
            </a:r>
            <a:r>
              <a:rPr lang="en-US" sz="1200" spc="100" baseline="0" dirty="0">
                <a:solidFill>
                  <a:schemeClr val="bg1"/>
                </a:solidFill>
              </a:rPr>
              <a:t> interesting and concerning compromise.</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All of these issues and more will be</a:t>
            </a:r>
            <a:r>
              <a:rPr lang="en-US" sz="1200" spc="100" baseline="0" dirty="0">
                <a:solidFill>
                  <a:schemeClr val="bg1"/>
                </a:solidFill>
              </a:rPr>
              <a:t> up front and center in </a:t>
            </a:r>
            <a:r>
              <a:rPr lang="en-US" sz="1200" spc="100" dirty="0">
                <a:solidFill>
                  <a:schemeClr val="bg1"/>
                </a:solidFill>
              </a:rPr>
              <a:t>2020 an election year</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8988D59-6FA6-4DA8-BD80-5AD18C7C331C}" type="slidenum">
              <a:rPr lang="en-US" smtClean="0"/>
              <a:t>4</a:t>
            </a:fld>
            <a:endParaRPr lang="en-US"/>
          </a:p>
        </p:txBody>
      </p:sp>
    </p:spTree>
    <p:extLst>
      <p:ext uri="{BB962C8B-B14F-4D97-AF65-F5344CB8AC3E}">
        <p14:creationId xmlns:p14="http://schemas.microsoft.com/office/powerpoint/2010/main" val="237182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spc="100" dirty="0">
                <a:solidFill>
                  <a:schemeClr val="bg1"/>
                </a:solidFill>
              </a:rPr>
              <a:t>As we head into 2020,</a:t>
            </a:r>
            <a:r>
              <a:rPr lang="en-US" sz="1200" spc="100" baseline="0" dirty="0">
                <a:solidFill>
                  <a:schemeClr val="bg1"/>
                </a:solidFill>
              </a:rPr>
              <a:t> here are a few things that the General Assembly is already talking about for 2020:</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More money</a:t>
            </a:r>
            <a:r>
              <a:rPr lang="en-US" sz="1200" spc="100" baseline="0" dirty="0">
                <a:solidFill>
                  <a:schemeClr val="bg1"/>
                </a:solidFill>
              </a:rPr>
              <a:t> for the state budget? </a:t>
            </a:r>
            <a:r>
              <a:rPr lang="en-US" sz="1200" spc="100" dirty="0">
                <a:solidFill>
                  <a:schemeClr val="bg1"/>
                </a:solidFill>
              </a:rPr>
              <a:t>Looks like</a:t>
            </a:r>
            <a:r>
              <a:rPr lang="en-US" sz="1200" spc="100" baseline="0" dirty="0">
                <a:solidFill>
                  <a:schemeClr val="bg1"/>
                </a:solidFill>
              </a:rPr>
              <a:t> the state may have another great year of revenue growth. Projections are that the state may have more than </a:t>
            </a:r>
            <a:r>
              <a:rPr lang="en-US" sz="1200" spc="100" dirty="0">
                <a:solidFill>
                  <a:schemeClr val="bg1"/>
                </a:solidFill>
              </a:rPr>
              <a:t>$1 billion in new revenue -BEA and budget writers announced that revenue</a:t>
            </a:r>
            <a:r>
              <a:rPr lang="en-US" sz="1200" spc="100" baseline="0" dirty="0">
                <a:solidFill>
                  <a:schemeClr val="bg1"/>
                </a:solidFill>
              </a:rPr>
              <a:t> estimates may surpass last year’s $1 billion in new revenue. Lawmakers are already citing teacher pay, prisons, state retirement system as some of the budget priorities </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Higher</a:t>
            </a:r>
            <a:r>
              <a:rPr lang="en-US" sz="1200" spc="100" baseline="0" dirty="0">
                <a:solidFill>
                  <a:schemeClr val="bg1"/>
                </a:solidFill>
              </a:rPr>
              <a:t> teacher salaries on the way? </a:t>
            </a:r>
            <a:r>
              <a:rPr lang="en-US" sz="1200" spc="100" dirty="0">
                <a:solidFill>
                  <a:schemeClr val="bg1"/>
                </a:solidFill>
              </a:rPr>
              <a:t>A year two of teacher salary raise to the national average ($60,000 in five years)  - Speaker Harrell was quoted</a:t>
            </a:r>
            <a:r>
              <a:rPr lang="en-US" sz="1200" spc="100" baseline="0" dirty="0">
                <a:solidFill>
                  <a:schemeClr val="bg1"/>
                </a:solidFill>
              </a:rPr>
              <a:t> as saying the commitment to continue phasing in teacher pay increases over the several years to reach the national level will be a priority and given the impact of teacher advocacy last year, we can expect the pressure to continue.</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Rounds two of education</a:t>
            </a:r>
            <a:r>
              <a:rPr lang="en-US" sz="1200" spc="100" baseline="0" dirty="0">
                <a:solidFill>
                  <a:schemeClr val="bg1"/>
                </a:solidFill>
              </a:rPr>
              <a:t> reform - H</a:t>
            </a:r>
            <a:r>
              <a:rPr lang="en-US" sz="1200" spc="100" dirty="0">
                <a:solidFill>
                  <a:schemeClr val="bg1"/>
                </a:solidFill>
              </a:rPr>
              <a:t>ouse speaker and House education chair announced they will</a:t>
            </a:r>
            <a:r>
              <a:rPr lang="en-US" sz="1200" spc="100" baseline="0" dirty="0">
                <a:solidFill>
                  <a:schemeClr val="bg1"/>
                </a:solidFill>
              </a:rPr>
              <a:t> be meeting with invited teachers of the year in closed door meetings around the state to get their input into a possible legislation focused  on </a:t>
            </a:r>
            <a:r>
              <a:rPr lang="en-US" sz="1200" spc="100" dirty="0">
                <a:solidFill>
                  <a:schemeClr val="bg1"/>
                </a:solidFill>
              </a:rPr>
              <a:t>teacher pay and class sizes.</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Education</a:t>
            </a:r>
            <a:r>
              <a:rPr lang="en-US" sz="1200" spc="100" baseline="0" dirty="0">
                <a:solidFill>
                  <a:schemeClr val="bg1"/>
                </a:solidFill>
              </a:rPr>
              <a:t> funding reform? </a:t>
            </a:r>
            <a:r>
              <a:rPr lang="en-US" sz="1200" spc="100" dirty="0">
                <a:solidFill>
                  <a:schemeClr val="bg1"/>
                </a:solidFill>
              </a:rPr>
              <a:t>The</a:t>
            </a:r>
            <a:r>
              <a:rPr lang="en-US" sz="1200" spc="100" baseline="0" dirty="0">
                <a:solidFill>
                  <a:schemeClr val="bg1"/>
                </a:solidFill>
              </a:rPr>
              <a:t> House Speakers, Senate President and Governor directive to the SC Office of Revenues and Fiscal Affairs to study and make recommendations for restructuring the state’s system of funding K12 may result in legislation being filed for 2020. We will talk more about the proposed model released by </a:t>
            </a:r>
            <a:r>
              <a:rPr lang="en-US" sz="1200" spc="100" dirty="0">
                <a:solidFill>
                  <a:schemeClr val="bg1"/>
                </a:solidFill>
              </a:rPr>
              <a:t>call to restructure state system of funding education that focuses on teacher pay and class sizes</a:t>
            </a: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And don’t forget the massive education reform bill still on the table in the Senate. (House and Senate versions are drastically different creating an</a:t>
            </a:r>
            <a:r>
              <a:rPr lang="en-US" sz="1200" spc="100" baseline="0" dirty="0">
                <a:solidFill>
                  <a:schemeClr val="bg1"/>
                </a:solidFill>
              </a:rPr>
              <a:t> interesting and concerning compromise.</a:t>
            </a:r>
            <a:endParaRPr lang="en-US" sz="1200" spc="100" dirty="0">
              <a:solidFill>
                <a:schemeClr val="bg1"/>
              </a:solidFill>
            </a:endParaRPr>
          </a:p>
          <a:p>
            <a:pPr marL="0" indent="0">
              <a:buFont typeface="Arial" panose="020B0604020202020204" pitchFamily="34" charset="0"/>
              <a:buNone/>
            </a:pPr>
            <a:endParaRPr lang="en-US" sz="1200" spc="100" dirty="0">
              <a:solidFill>
                <a:schemeClr val="bg1"/>
              </a:solidFill>
            </a:endParaRPr>
          </a:p>
          <a:p>
            <a:pPr marL="171450" indent="-171450">
              <a:buFont typeface="Arial" panose="020B0604020202020204" pitchFamily="34" charset="0"/>
              <a:buChar char="•"/>
            </a:pPr>
            <a:r>
              <a:rPr lang="en-US" sz="1200" spc="100" dirty="0">
                <a:solidFill>
                  <a:schemeClr val="bg1"/>
                </a:solidFill>
              </a:rPr>
              <a:t>All of these issues and more will be</a:t>
            </a:r>
            <a:r>
              <a:rPr lang="en-US" sz="1200" spc="100" baseline="0" dirty="0">
                <a:solidFill>
                  <a:schemeClr val="bg1"/>
                </a:solidFill>
              </a:rPr>
              <a:t> up front and center in </a:t>
            </a:r>
            <a:r>
              <a:rPr lang="en-US" sz="1200" spc="100" dirty="0">
                <a:solidFill>
                  <a:schemeClr val="bg1"/>
                </a:solidFill>
              </a:rPr>
              <a:t>2020 an election year</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88988D59-6FA6-4DA8-BD80-5AD18C7C331C}" type="slidenum">
              <a:rPr lang="en-US" smtClean="0"/>
              <a:t>5</a:t>
            </a:fld>
            <a:endParaRPr lang="en-US"/>
          </a:p>
        </p:txBody>
      </p:sp>
    </p:spTree>
    <p:extLst>
      <p:ext uri="{BB962C8B-B14F-4D97-AF65-F5344CB8AC3E}">
        <p14:creationId xmlns:p14="http://schemas.microsoft.com/office/powerpoint/2010/main" val="346368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anyone has any questions or wants to add something to the conversation, be sure to raise your hands </a:t>
            </a:r>
            <a:r>
              <a:rPr lang="en-US" sz="1600" dirty="0" err="1"/>
              <a:t>upar</a:t>
            </a:r>
            <a:r>
              <a:rPr lang="en-US" sz="1600" dirty="0"/>
              <a:t> so we can see you. And you can do it at any point of our presentation.</a:t>
            </a:r>
          </a:p>
        </p:txBody>
      </p:sp>
      <p:sp>
        <p:nvSpPr>
          <p:cNvPr id="4" name="Slide Number Placeholder 3"/>
          <p:cNvSpPr>
            <a:spLocks noGrp="1"/>
          </p:cNvSpPr>
          <p:nvPr>
            <p:ph type="sldNum" sz="quarter" idx="5"/>
          </p:nvPr>
        </p:nvSpPr>
        <p:spPr/>
        <p:txBody>
          <a:bodyPr/>
          <a:lstStyle/>
          <a:p>
            <a:fld id="{88988D59-6FA6-4DA8-BD80-5AD18C7C331C}" type="slidenum">
              <a:rPr lang="en-US" smtClean="0"/>
              <a:t>6</a:t>
            </a:fld>
            <a:endParaRPr lang="en-US"/>
          </a:p>
        </p:txBody>
      </p:sp>
    </p:spTree>
    <p:extLst>
      <p:ext uri="{BB962C8B-B14F-4D97-AF65-F5344CB8AC3E}">
        <p14:creationId xmlns:p14="http://schemas.microsoft.com/office/powerpoint/2010/main" val="277726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first major issue – education reform or what we think is more funding restructuring or redirecting …</a:t>
            </a:r>
          </a:p>
          <a:p>
            <a:r>
              <a:rPr lang="en-US" dirty="0"/>
              <a:t>Proposal released </a:t>
            </a:r>
          </a:p>
        </p:txBody>
      </p:sp>
      <p:sp>
        <p:nvSpPr>
          <p:cNvPr id="4" name="Slide Number Placeholder 3"/>
          <p:cNvSpPr>
            <a:spLocks noGrp="1"/>
          </p:cNvSpPr>
          <p:nvPr>
            <p:ph type="sldNum" sz="quarter" idx="5"/>
          </p:nvPr>
        </p:nvSpPr>
        <p:spPr/>
        <p:txBody>
          <a:bodyPr/>
          <a:lstStyle/>
          <a:p>
            <a:fld id="{88988D59-6FA6-4DA8-BD80-5AD18C7C331C}" type="slidenum">
              <a:rPr lang="en-US" smtClean="0"/>
              <a:t>7</a:t>
            </a:fld>
            <a:endParaRPr lang="en-US"/>
          </a:p>
        </p:txBody>
      </p:sp>
    </p:spTree>
    <p:extLst>
      <p:ext uri="{BB962C8B-B14F-4D97-AF65-F5344CB8AC3E}">
        <p14:creationId xmlns:p14="http://schemas.microsoft.com/office/powerpoint/2010/main" val="133701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Asbestos we can tell, this funding proposal includes the following </a:t>
            </a:r>
          </a:p>
        </p:txBody>
      </p:sp>
      <p:sp>
        <p:nvSpPr>
          <p:cNvPr id="4" name="Slide Number Placeholder 3"/>
          <p:cNvSpPr>
            <a:spLocks noGrp="1"/>
          </p:cNvSpPr>
          <p:nvPr>
            <p:ph type="sldNum" sz="quarter" idx="5"/>
          </p:nvPr>
        </p:nvSpPr>
        <p:spPr/>
        <p:txBody>
          <a:bodyPr/>
          <a:lstStyle/>
          <a:p>
            <a:fld id="{88988D59-6FA6-4DA8-BD80-5AD18C7C331C}" type="slidenum">
              <a:rPr lang="en-US" smtClean="0"/>
              <a:t>8</a:t>
            </a:fld>
            <a:endParaRPr lang="en-US"/>
          </a:p>
        </p:txBody>
      </p:sp>
    </p:spTree>
    <p:extLst>
      <p:ext uri="{BB962C8B-B14F-4D97-AF65-F5344CB8AC3E}">
        <p14:creationId xmlns:p14="http://schemas.microsoft.com/office/powerpoint/2010/main" val="10170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funding is distributed in three major categories.</a:t>
            </a:r>
          </a:p>
        </p:txBody>
      </p:sp>
      <p:sp>
        <p:nvSpPr>
          <p:cNvPr id="4" name="Slide Number Placeholder 3"/>
          <p:cNvSpPr>
            <a:spLocks noGrp="1"/>
          </p:cNvSpPr>
          <p:nvPr>
            <p:ph type="sldNum" sz="quarter" idx="5"/>
          </p:nvPr>
        </p:nvSpPr>
        <p:spPr/>
        <p:txBody>
          <a:bodyPr/>
          <a:lstStyle/>
          <a:p>
            <a:fld id="{88988D59-6FA6-4DA8-BD80-5AD18C7C331C}" type="slidenum">
              <a:rPr lang="en-US" smtClean="0"/>
              <a:t>9</a:t>
            </a:fld>
            <a:endParaRPr lang="en-US"/>
          </a:p>
        </p:txBody>
      </p:sp>
    </p:spTree>
    <p:extLst>
      <p:ext uri="{BB962C8B-B14F-4D97-AF65-F5344CB8AC3E}">
        <p14:creationId xmlns:p14="http://schemas.microsoft.com/office/powerpoint/2010/main" val="303701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 was thinking I would not mention this next issue because I am not sure it will pass but </a:t>
            </a:r>
            <a:r>
              <a:rPr lang="en-US" dirty="0" err="1"/>
              <a:t>nehmine</a:t>
            </a:r>
            <a:r>
              <a:rPr lang="en-US" dirty="0"/>
              <a:t>.</a:t>
            </a:r>
          </a:p>
        </p:txBody>
      </p:sp>
      <p:sp>
        <p:nvSpPr>
          <p:cNvPr id="4" name="Slide Number Placeholder 3"/>
          <p:cNvSpPr>
            <a:spLocks noGrp="1"/>
          </p:cNvSpPr>
          <p:nvPr>
            <p:ph type="sldNum" sz="quarter" idx="5"/>
          </p:nvPr>
        </p:nvSpPr>
        <p:spPr/>
        <p:txBody>
          <a:bodyPr/>
          <a:lstStyle/>
          <a:p>
            <a:fld id="{88988D59-6FA6-4DA8-BD80-5AD18C7C331C}" type="slidenum">
              <a:rPr lang="en-US" smtClean="0"/>
              <a:t>10</a:t>
            </a:fld>
            <a:endParaRPr lang="en-US"/>
          </a:p>
        </p:txBody>
      </p:sp>
    </p:spTree>
    <p:extLst>
      <p:ext uri="{BB962C8B-B14F-4D97-AF65-F5344CB8AC3E}">
        <p14:creationId xmlns:p14="http://schemas.microsoft.com/office/powerpoint/2010/main" val="288683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just hope I’m accurate about describing what is in the ESA legislation…</a:t>
            </a:r>
          </a:p>
        </p:txBody>
      </p:sp>
      <p:sp>
        <p:nvSpPr>
          <p:cNvPr id="4" name="Slide Number Placeholder 3"/>
          <p:cNvSpPr>
            <a:spLocks noGrp="1"/>
          </p:cNvSpPr>
          <p:nvPr>
            <p:ph type="sldNum" sz="quarter" idx="5"/>
          </p:nvPr>
        </p:nvSpPr>
        <p:spPr/>
        <p:txBody>
          <a:bodyPr/>
          <a:lstStyle/>
          <a:p>
            <a:fld id="{88988D59-6FA6-4DA8-BD80-5AD18C7C331C}" type="slidenum">
              <a:rPr lang="en-US" smtClean="0"/>
              <a:t>12</a:t>
            </a:fld>
            <a:endParaRPr lang="en-US"/>
          </a:p>
        </p:txBody>
      </p:sp>
    </p:spTree>
    <p:extLst>
      <p:ext uri="{BB962C8B-B14F-4D97-AF65-F5344CB8AC3E}">
        <p14:creationId xmlns:p14="http://schemas.microsoft.com/office/powerpoint/2010/main" val="240883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D14959-3FB6-48FF-9B3B-D80A22BB458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354885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14959-3FB6-48FF-9B3B-D80A22BB458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282570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14959-3FB6-48FF-9B3B-D80A22BB458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1951105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D14959-3FB6-48FF-9B3B-D80A22BB458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292192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D14959-3FB6-48FF-9B3B-D80A22BB458A}"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212915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14959-3FB6-48FF-9B3B-D80A22BB458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240490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D14959-3FB6-48FF-9B3B-D80A22BB458A}"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383746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D14959-3FB6-48FF-9B3B-D80A22BB458A}"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379911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14959-3FB6-48FF-9B3B-D80A22BB458A}"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2207248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D14959-3FB6-48FF-9B3B-D80A22BB458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30201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D14959-3FB6-48FF-9B3B-D80A22BB458A}"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959E9-6F78-41F0-AEC1-954324282723}" type="slidenum">
              <a:rPr lang="en-US" smtClean="0"/>
              <a:t>‹#›</a:t>
            </a:fld>
            <a:endParaRPr lang="en-US"/>
          </a:p>
        </p:txBody>
      </p:sp>
    </p:spTree>
    <p:extLst>
      <p:ext uri="{BB962C8B-B14F-4D97-AF65-F5344CB8AC3E}">
        <p14:creationId xmlns:p14="http://schemas.microsoft.com/office/powerpoint/2010/main" val="113284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14959-3FB6-48FF-9B3B-D80A22BB458A}" type="datetimeFigureOut">
              <a:rPr lang="en-US" smtClean="0"/>
              <a:t>11/7/2019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959E9-6F78-41F0-AEC1-954324282723}" type="slidenum">
              <a:rPr lang="en-US" smtClean="0"/>
              <a:t>‹#›</a:t>
            </a:fld>
            <a:endParaRPr lang="en-US"/>
          </a:p>
        </p:txBody>
      </p:sp>
    </p:spTree>
    <p:extLst>
      <p:ext uri="{BB962C8B-B14F-4D97-AF65-F5344CB8AC3E}">
        <p14:creationId xmlns:p14="http://schemas.microsoft.com/office/powerpoint/2010/main" val="118037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644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E9634B8C-80B8-4861-87C3-8282118F33E9}"/>
              </a:ext>
            </a:extLst>
          </p:cNvPr>
          <p:cNvPicPr>
            <a:picLocks noChangeAspect="1"/>
          </p:cNvPicPr>
          <p:nvPr/>
        </p:nvPicPr>
        <p:blipFill>
          <a:blip r:embed="rId4"/>
          <a:stretch>
            <a:fillRect/>
          </a:stretch>
        </p:blipFill>
        <p:spPr>
          <a:xfrm>
            <a:off x="979055" y="627886"/>
            <a:ext cx="9842066" cy="5569714"/>
          </a:xfrm>
          <a:prstGeom prst="rect">
            <a:avLst/>
          </a:prstGeom>
        </p:spPr>
      </p:pic>
    </p:spTree>
    <p:extLst>
      <p:ext uri="{BB962C8B-B14F-4D97-AF65-F5344CB8AC3E}">
        <p14:creationId xmlns:p14="http://schemas.microsoft.com/office/powerpoint/2010/main" val="207307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F4BE-ECC9-411B-94B2-8AC6CB5C65F3}"/>
              </a:ext>
            </a:extLst>
          </p:cNvPr>
          <p:cNvSpPr txBox="1">
            <a:spLocks/>
          </p:cNvSpPr>
          <p:nvPr/>
        </p:nvSpPr>
        <p:spPr>
          <a:xfrm>
            <a:off x="3482109" y="818817"/>
            <a:ext cx="823241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bg1"/>
                </a:solidFill>
              </a:rPr>
              <a:t>education savings account</a:t>
            </a:r>
          </a:p>
        </p:txBody>
      </p:sp>
      <p:sp>
        <p:nvSpPr>
          <p:cNvPr id="3" name="Content Placeholder 2">
            <a:extLst>
              <a:ext uri="{FF2B5EF4-FFF2-40B4-BE49-F238E27FC236}">
                <a16:creationId xmlns:a16="http://schemas.microsoft.com/office/drawing/2014/main" id="{E2E88308-5343-4E1D-B2CD-48531864FD78}"/>
              </a:ext>
            </a:extLst>
          </p:cNvPr>
          <p:cNvSpPr txBox="1">
            <a:spLocks/>
          </p:cNvSpPr>
          <p:nvPr/>
        </p:nvSpPr>
        <p:spPr>
          <a:xfrm>
            <a:off x="4063999" y="2515609"/>
            <a:ext cx="7583055" cy="33015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200" dirty="0">
                <a:solidFill>
                  <a:schemeClr val="bg1"/>
                </a:solidFill>
              </a:rPr>
              <a:t>legislation in House and Senate</a:t>
            </a:r>
          </a:p>
          <a:p>
            <a:pPr marL="342900" indent="-342900" algn="l">
              <a:buFont typeface="Arial" panose="020B0604020202020204" pitchFamily="34" charset="0"/>
              <a:buChar char="•"/>
            </a:pPr>
            <a:r>
              <a:rPr lang="en-US" sz="3200" dirty="0">
                <a:solidFill>
                  <a:schemeClr val="bg1"/>
                </a:solidFill>
              </a:rPr>
              <a:t>two hearings in Senate, another scheduled but cancelled</a:t>
            </a:r>
          </a:p>
          <a:p>
            <a:pPr marL="342900" indent="-342900" algn="l">
              <a:buFont typeface="Arial" panose="020B0604020202020204" pitchFamily="34" charset="0"/>
              <a:buChar char="•"/>
            </a:pPr>
            <a:r>
              <a:rPr lang="en-US" sz="3200" dirty="0">
                <a:solidFill>
                  <a:schemeClr val="bg1"/>
                </a:solidFill>
              </a:rPr>
              <a:t>modeled after Nevada program – most expansive in the country</a:t>
            </a:r>
          </a:p>
          <a:p>
            <a:pPr marL="342900" indent="-342900" algn="l">
              <a:buFont typeface="Arial" panose="020B0604020202020204" pitchFamily="34" charset="0"/>
              <a:buChar char="•"/>
            </a:pPr>
            <a:r>
              <a:rPr lang="en-US" sz="3200" dirty="0">
                <a:solidFill>
                  <a:schemeClr val="bg1"/>
                </a:solidFill>
              </a:rPr>
              <a:t>fiscal impact is tremendous loss for public schools</a:t>
            </a:r>
          </a:p>
        </p:txBody>
      </p:sp>
    </p:spTree>
    <p:extLst>
      <p:ext uri="{BB962C8B-B14F-4D97-AF65-F5344CB8AC3E}">
        <p14:creationId xmlns:p14="http://schemas.microsoft.com/office/powerpoint/2010/main" val="58750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317B471B-E4E0-4D30-A24C-1914D9FC7EC6}"/>
              </a:ext>
            </a:extLst>
          </p:cNvPr>
          <p:cNvPicPr>
            <a:picLocks noChangeAspect="1"/>
          </p:cNvPicPr>
          <p:nvPr/>
        </p:nvPicPr>
        <p:blipFill>
          <a:blip r:embed="rId4"/>
          <a:stretch>
            <a:fillRect/>
          </a:stretch>
        </p:blipFill>
        <p:spPr>
          <a:xfrm>
            <a:off x="2608373" y="1418897"/>
            <a:ext cx="6909938" cy="4206048"/>
          </a:xfrm>
          <a:prstGeom prst="rect">
            <a:avLst/>
          </a:prstGeom>
        </p:spPr>
      </p:pic>
    </p:spTree>
    <p:extLst>
      <p:ext uri="{BB962C8B-B14F-4D97-AF65-F5344CB8AC3E}">
        <p14:creationId xmlns:p14="http://schemas.microsoft.com/office/powerpoint/2010/main" val="182393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7037CB-4532-4B41-AD26-42D79306ADE0}"/>
              </a:ext>
            </a:extLst>
          </p:cNvPr>
          <p:cNvSpPr txBox="1">
            <a:spLocks/>
          </p:cNvSpPr>
          <p:nvPr/>
        </p:nvSpPr>
        <p:spPr>
          <a:xfrm>
            <a:off x="3650119" y="661799"/>
            <a:ext cx="77503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bg1"/>
                </a:solidFill>
              </a:rPr>
              <a:t>education savings account</a:t>
            </a:r>
          </a:p>
        </p:txBody>
      </p:sp>
      <p:sp>
        <p:nvSpPr>
          <p:cNvPr id="5" name="Rectangle 4">
            <a:extLst>
              <a:ext uri="{FF2B5EF4-FFF2-40B4-BE49-F238E27FC236}">
                <a16:creationId xmlns:a16="http://schemas.microsoft.com/office/drawing/2014/main" id="{4DBC2ABE-E018-4A2A-AD80-27B7173BC998}"/>
              </a:ext>
            </a:extLst>
          </p:cNvPr>
          <p:cNvSpPr/>
          <p:nvPr/>
        </p:nvSpPr>
        <p:spPr>
          <a:xfrm>
            <a:off x="3906982" y="2052017"/>
            <a:ext cx="7493508" cy="396724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white"/>
                </a:solidFill>
              </a:rPr>
              <a:t>parents who withdraw child receive public funds placed into a state-authorized account to send their child to private school</a:t>
            </a:r>
          </a:p>
          <a:p>
            <a:pPr marL="228600" lvl="0" indent="-228600">
              <a:lnSpc>
                <a:spcPct val="90000"/>
              </a:lnSpc>
              <a:spcBef>
                <a:spcPts val="1000"/>
              </a:spcBef>
              <a:buFont typeface="Arial" panose="020B0604020202020204" pitchFamily="34" charset="0"/>
              <a:buChar char="•"/>
            </a:pPr>
            <a:r>
              <a:rPr lang="en-US" sz="2800" dirty="0">
                <a:solidFill>
                  <a:prstClr val="white"/>
                </a:solidFill>
              </a:rPr>
              <a:t>money pays for tuition, expenses usually through a debit card</a:t>
            </a:r>
          </a:p>
          <a:p>
            <a:pPr marL="228600" lvl="0" indent="-228600">
              <a:lnSpc>
                <a:spcPct val="90000"/>
              </a:lnSpc>
              <a:spcBef>
                <a:spcPts val="1000"/>
              </a:spcBef>
              <a:buFont typeface="Arial" panose="020B0604020202020204" pitchFamily="34" charset="0"/>
              <a:buChar char="•"/>
            </a:pPr>
            <a:r>
              <a:rPr lang="en-US" sz="2800" dirty="0">
                <a:solidFill>
                  <a:prstClr val="white"/>
                </a:solidFill>
              </a:rPr>
              <a:t>amount equal to state funds per student – “shared expenses per pupil”</a:t>
            </a:r>
          </a:p>
          <a:p>
            <a:pPr marL="228600" lvl="0" indent="-228600">
              <a:lnSpc>
                <a:spcPct val="90000"/>
              </a:lnSpc>
              <a:spcBef>
                <a:spcPts val="1000"/>
              </a:spcBef>
              <a:buFont typeface="Arial" panose="020B0604020202020204" pitchFamily="34" charset="0"/>
              <a:buChar char="•"/>
            </a:pPr>
            <a:r>
              <a:rPr lang="en-US" sz="2800" dirty="0">
                <a:solidFill>
                  <a:prstClr val="white"/>
                </a:solidFill>
              </a:rPr>
              <a:t>eligibility limited for first two years and</a:t>
            </a:r>
            <a:br>
              <a:rPr lang="en-US" sz="2800" dirty="0">
                <a:solidFill>
                  <a:prstClr val="white"/>
                </a:solidFill>
              </a:rPr>
            </a:br>
            <a:r>
              <a:rPr lang="en-US" sz="2800" dirty="0">
                <a:solidFill>
                  <a:prstClr val="white"/>
                </a:solidFill>
              </a:rPr>
              <a:t>open-ended in year three</a:t>
            </a:r>
          </a:p>
        </p:txBody>
      </p:sp>
    </p:spTree>
    <p:extLst>
      <p:ext uri="{BB962C8B-B14F-4D97-AF65-F5344CB8AC3E}">
        <p14:creationId xmlns:p14="http://schemas.microsoft.com/office/powerpoint/2010/main" val="97067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7D4BE6F2-551F-466B-B3BA-1CED4DEA1DD8}"/>
              </a:ext>
            </a:extLst>
          </p:cNvPr>
          <p:cNvPicPr>
            <a:picLocks noChangeAspect="1"/>
          </p:cNvPicPr>
          <p:nvPr/>
        </p:nvPicPr>
        <p:blipFill>
          <a:blip r:embed="rId4"/>
          <a:stretch>
            <a:fillRect/>
          </a:stretch>
        </p:blipFill>
        <p:spPr>
          <a:xfrm>
            <a:off x="701964" y="471078"/>
            <a:ext cx="10641439" cy="6022086"/>
          </a:xfrm>
          <a:prstGeom prst="rect">
            <a:avLst/>
          </a:prstGeom>
        </p:spPr>
      </p:pic>
    </p:spTree>
    <p:extLst>
      <p:ext uri="{BB962C8B-B14F-4D97-AF65-F5344CB8AC3E}">
        <p14:creationId xmlns:p14="http://schemas.microsoft.com/office/powerpoint/2010/main" val="78089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4DAF6-C5F7-4ECC-9EB3-DC655EEAC2A3}"/>
              </a:ext>
            </a:extLst>
          </p:cNvPr>
          <p:cNvSpPr txBox="1">
            <a:spLocks/>
          </p:cNvSpPr>
          <p:nvPr/>
        </p:nvSpPr>
        <p:spPr>
          <a:xfrm>
            <a:off x="3946400" y="977603"/>
            <a:ext cx="77503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a:solidFill>
                  <a:schemeClr val="bg1"/>
                </a:solidFill>
              </a:rPr>
              <a:t>school start date</a:t>
            </a:r>
            <a:endParaRPr lang="en-US" sz="5400" b="1" dirty="0">
              <a:solidFill>
                <a:schemeClr val="bg1"/>
              </a:solidFill>
            </a:endParaRPr>
          </a:p>
        </p:txBody>
      </p:sp>
      <p:sp>
        <p:nvSpPr>
          <p:cNvPr id="3" name="Rectangle 2">
            <a:extLst>
              <a:ext uri="{FF2B5EF4-FFF2-40B4-BE49-F238E27FC236}">
                <a16:creationId xmlns:a16="http://schemas.microsoft.com/office/drawing/2014/main" id="{FD1A9879-A872-4890-BD4E-F5CAE2098DB2}"/>
              </a:ext>
            </a:extLst>
          </p:cNvPr>
          <p:cNvSpPr/>
          <p:nvPr/>
        </p:nvSpPr>
        <p:spPr>
          <a:xfrm>
            <a:off x="3873624" y="2482658"/>
            <a:ext cx="7596326" cy="319164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white"/>
                </a:solidFill>
              </a:rPr>
              <a:t>several bills still on the table from 2019</a:t>
            </a:r>
          </a:p>
          <a:p>
            <a:pPr marL="228600" lvl="0" indent="-228600">
              <a:lnSpc>
                <a:spcPct val="90000"/>
              </a:lnSpc>
              <a:spcBef>
                <a:spcPts val="1000"/>
              </a:spcBef>
              <a:buFont typeface="Arial" panose="020B0604020202020204" pitchFamily="34" charset="0"/>
              <a:buChar char="•"/>
            </a:pPr>
            <a:r>
              <a:rPr lang="en-US" sz="2800" dirty="0">
                <a:solidFill>
                  <a:prstClr val="white"/>
                </a:solidFill>
              </a:rPr>
              <a:t>time is now to allow school boards to set their own start date</a:t>
            </a:r>
          </a:p>
          <a:p>
            <a:pPr marL="228600" lvl="0" indent="-228600">
              <a:lnSpc>
                <a:spcPct val="90000"/>
              </a:lnSpc>
              <a:spcBef>
                <a:spcPts val="1000"/>
              </a:spcBef>
              <a:buFont typeface="Arial" panose="020B0604020202020204" pitchFamily="34" charset="0"/>
              <a:buChar char="•"/>
            </a:pPr>
            <a:r>
              <a:rPr lang="en-US" sz="2800" dirty="0">
                <a:solidFill>
                  <a:prstClr val="white"/>
                </a:solidFill>
              </a:rPr>
              <a:t>too difficult to complete 90 instructional days before December break</a:t>
            </a:r>
          </a:p>
          <a:p>
            <a:pPr marL="228600" lvl="0" indent="-228600">
              <a:lnSpc>
                <a:spcPct val="90000"/>
              </a:lnSpc>
              <a:spcBef>
                <a:spcPts val="1000"/>
              </a:spcBef>
              <a:buFont typeface="Arial" panose="020B0604020202020204" pitchFamily="34" charset="0"/>
              <a:buChar char="•"/>
            </a:pPr>
            <a:r>
              <a:rPr lang="en-US" sz="2800" dirty="0">
                <a:solidFill>
                  <a:prstClr val="white"/>
                </a:solidFill>
              </a:rPr>
              <a:t>cannot be done with knowing how lawmakers will vote</a:t>
            </a:r>
          </a:p>
        </p:txBody>
      </p:sp>
    </p:spTree>
    <p:extLst>
      <p:ext uri="{BB962C8B-B14F-4D97-AF65-F5344CB8AC3E}">
        <p14:creationId xmlns:p14="http://schemas.microsoft.com/office/powerpoint/2010/main" val="126704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35080CFC-9643-44B0-AFBA-DA55D675C857}"/>
              </a:ext>
            </a:extLst>
          </p:cNvPr>
          <p:cNvPicPr>
            <a:picLocks noChangeAspect="1"/>
          </p:cNvPicPr>
          <p:nvPr/>
        </p:nvPicPr>
        <p:blipFill>
          <a:blip r:embed="rId4"/>
          <a:stretch>
            <a:fillRect/>
          </a:stretch>
        </p:blipFill>
        <p:spPr>
          <a:xfrm>
            <a:off x="1240527" y="775855"/>
            <a:ext cx="9858057" cy="5578763"/>
          </a:xfrm>
          <a:prstGeom prst="rect">
            <a:avLst/>
          </a:prstGeom>
        </p:spPr>
      </p:pic>
    </p:spTree>
    <p:extLst>
      <p:ext uri="{BB962C8B-B14F-4D97-AF65-F5344CB8AC3E}">
        <p14:creationId xmlns:p14="http://schemas.microsoft.com/office/powerpoint/2010/main" val="183848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C464D0-9656-4A07-B1C5-BB136745D1C7}"/>
              </a:ext>
            </a:extLst>
          </p:cNvPr>
          <p:cNvSpPr/>
          <p:nvPr/>
        </p:nvSpPr>
        <p:spPr>
          <a:xfrm>
            <a:off x="3305451" y="1360476"/>
            <a:ext cx="4919167" cy="923330"/>
          </a:xfrm>
          <a:prstGeom prst="rect">
            <a:avLst/>
          </a:prstGeom>
        </p:spPr>
        <p:txBody>
          <a:bodyPr wrap="none">
            <a:spAutoFit/>
          </a:bodyPr>
          <a:lstStyle/>
          <a:p>
            <a:r>
              <a:rPr lang="en-US" sz="5400" b="1" dirty="0">
                <a:solidFill>
                  <a:prstClr val="white"/>
                </a:solidFill>
                <a:latin typeface="Calibri Light" panose="020F0302020204030204"/>
                <a:ea typeface="+mj-ea"/>
                <a:cs typeface="+mj-cs"/>
              </a:rPr>
              <a:t>education reform</a:t>
            </a:r>
            <a:endParaRPr lang="en-US" dirty="0"/>
          </a:p>
        </p:txBody>
      </p:sp>
      <p:sp>
        <p:nvSpPr>
          <p:cNvPr id="4" name="Rectangle 3">
            <a:extLst>
              <a:ext uri="{FF2B5EF4-FFF2-40B4-BE49-F238E27FC236}">
                <a16:creationId xmlns:a16="http://schemas.microsoft.com/office/drawing/2014/main" id="{20E60A7A-EABF-49F6-A770-8B57BE60DBFF}"/>
              </a:ext>
            </a:extLst>
          </p:cNvPr>
          <p:cNvSpPr/>
          <p:nvPr/>
        </p:nvSpPr>
        <p:spPr>
          <a:xfrm>
            <a:off x="3305451" y="2422767"/>
            <a:ext cx="8457461" cy="190000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white"/>
                </a:solidFill>
              </a:rPr>
              <a:t>senate subcommittee continues to work on accountability sections of the bill</a:t>
            </a:r>
          </a:p>
          <a:p>
            <a:pPr marL="228600" lvl="0" indent="-228600">
              <a:lnSpc>
                <a:spcPct val="90000"/>
              </a:lnSpc>
              <a:spcBef>
                <a:spcPts val="1000"/>
              </a:spcBef>
              <a:buFont typeface="Arial" panose="020B0604020202020204" pitchFamily="34" charset="0"/>
              <a:buChar char="•"/>
            </a:pPr>
            <a:r>
              <a:rPr lang="en-US" sz="2800" dirty="0">
                <a:solidFill>
                  <a:prstClr val="white"/>
                </a:solidFill>
              </a:rPr>
              <a:t>bill continues to be amended each meeting</a:t>
            </a:r>
          </a:p>
          <a:p>
            <a:pPr marL="228600" lvl="0" indent="-228600">
              <a:lnSpc>
                <a:spcPct val="90000"/>
              </a:lnSpc>
              <a:spcBef>
                <a:spcPts val="1000"/>
              </a:spcBef>
              <a:buFont typeface="Arial" panose="020B0604020202020204" pitchFamily="34" charset="0"/>
              <a:buChar char="•"/>
            </a:pPr>
            <a:r>
              <a:rPr lang="en-US" sz="2800" dirty="0">
                <a:solidFill>
                  <a:prstClr val="white"/>
                </a:solidFill>
              </a:rPr>
              <a:t>looking ahead to compromise </a:t>
            </a:r>
          </a:p>
        </p:txBody>
      </p:sp>
    </p:spTree>
    <p:extLst>
      <p:ext uri="{BB962C8B-B14F-4D97-AF65-F5344CB8AC3E}">
        <p14:creationId xmlns:p14="http://schemas.microsoft.com/office/powerpoint/2010/main" val="2370778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E684EF45-670F-4883-A293-0588EFEC5C47}"/>
              </a:ext>
            </a:extLst>
          </p:cNvPr>
          <p:cNvPicPr>
            <a:picLocks noChangeAspect="1"/>
          </p:cNvPicPr>
          <p:nvPr/>
        </p:nvPicPr>
        <p:blipFill>
          <a:blip r:embed="rId4"/>
          <a:stretch>
            <a:fillRect/>
          </a:stretch>
        </p:blipFill>
        <p:spPr>
          <a:xfrm>
            <a:off x="1354372" y="840281"/>
            <a:ext cx="9336178" cy="5283427"/>
          </a:xfrm>
          <a:prstGeom prst="rect">
            <a:avLst/>
          </a:prstGeom>
        </p:spPr>
      </p:pic>
    </p:spTree>
    <p:extLst>
      <p:ext uri="{BB962C8B-B14F-4D97-AF65-F5344CB8AC3E}">
        <p14:creationId xmlns:p14="http://schemas.microsoft.com/office/powerpoint/2010/main" val="209199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6A0B3E50-0C14-4175-B555-4F4A7309EAB4}"/>
              </a:ext>
            </a:extLst>
          </p:cNvPr>
          <p:cNvSpPr txBox="1"/>
          <p:nvPr/>
        </p:nvSpPr>
        <p:spPr>
          <a:xfrm>
            <a:off x="1233996" y="2492935"/>
            <a:ext cx="9417201" cy="1569660"/>
          </a:xfrm>
          <a:prstGeom prst="rect">
            <a:avLst/>
          </a:prstGeom>
          <a:noFill/>
        </p:spPr>
        <p:txBody>
          <a:bodyPr wrap="square" rtlCol="0">
            <a:spAutoFit/>
          </a:bodyPr>
          <a:lstStyle/>
          <a:p>
            <a:pPr algn="ctr"/>
            <a:r>
              <a:rPr lang="en-US" sz="9600" dirty="0" err="1"/>
              <a:t>fixinto</a:t>
            </a:r>
            <a:endParaRPr lang="en-US" sz="9600" dirty="0"/>
          </a:p>
        </p:txBody>
      </p:sp>
    </p:spTree>
    <p:extLst>
      <p:ext uri="{BB962C8B-B14F-4D97-AF65-F5344CB8AC3E}">
        <p14:creationId xmlns:p14="http://schemas.microsoft.com/office/powerpoint/2010/main" val="299547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DD1F-6922-4A26-A64D-B8ACAA6B9874}"/>
              </a:ext>
            </a:extLst>
          </p:cNvPr>
          <p:cNvSpPr txBox="1">
            <a:spLocks/>
          </p:cNvSpPr>
          <p:nvPr/>
        </p:nvSpPr>
        <p:spPr>
          <a:xfrm>
            <a:off x="3984771" y="1128524"/>
            <a:ext cx="7729756"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bg1"/>
                </a:solidFill>
              </a:rPr>
              <a:t>welcome</a:t>
            </a:r>
          </a:p>
        </p:txBody>
      </p:sp>
      <p:sp>
        <p:nvSpPr>
          <p:cNvPr id="3" name="Content Placeholder 2">
            <a:extLst>
              <a:ext uri="{FF2B5EF4-FFF2-40B4-BE49-F238E27FC236}">
                <a16:creationId xmlns:a16="http://schemas.microsoft.com/office/drawing/2014/main" id="{6122094B-A546-4236-9545-3A5486947B3A}"/>
              </a:ext>
            </a:extLst>
          </p:cNvPr>
          <p:cNvSpPr txBox="1">
            <a:spLocks/>
          </p:cNvSpPr>
          <p:nvPr/>
        </p:nvSpPr>
        <p:spPr>
          <a:xfrm>
            <a:off x="4043494" y="2919369"/>
            <a:ext cx="7310306" cy="32575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rPr>
              <a:t>Debbie Elmore, </a:t>
            </a:r>
            <a:r>
              <a:rPr lang="en-US" i="1" dirty="0">
                <a:solidFill>
                  <a:schemeClr val="bg1"/>
                </a:solidFill>
              </a:rPr>
              <a:t>SCSBA director of governmental relations and communications</a:t>
            </a:r>
          </a:p>
          <a:p>
            <a:pPr algn="l"/>
            <a:r>
              <a:rPr lang="en-US" dirty="0">
                <a:solidFill>
                  <a:schemeClr val="bg1"/>
                </a:solidFill>
              </a:rPr>
              <a:t>Sandy Smith, </a:t>
            </a:r>
            <a:r>
              <a:rPr lang="en-US" i="1" dirty="0">
                <a:solidFill>
                  <a:schemeClr val="bg1"/>
                </a:solidFill>
              </a:rPr>
              <a:t>SCASBO</a:t>
            </a:r>
            <a:r>
              <a:rPr lang="en-US" dirty="0">
                <a:solidFill>
                  <a:schemeClr val="bg1"/>
                </a:solidFill>
              </a:rPr>
              <a:t> executive director</a:t>
            </a:r>
          </a:p>
        </p:txBody>
      </p:sp>
    </p:spTree>
    <p:extLst>
      <p:ext uri="{BB962C8B-B14F-4D97-AF65-F5344CB8AC3E}">
        <p14:creationId xmlns:p14="http://schemas.microsoft.com/office/powerpoint/2010/main" val="257682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0EEB1C6E-A829-4E27-BDEB-1B5744C63BFD}"/>
              </a:ext>
            </a:extLst>
          </p:cNvPr>
          <p:cNvPicPr>
            <a:picLocks noChangeAspect="1"/>
          </p:cNvPicPr>
          <p:nvPr/>
        </p:nvPicPr>
        <p:blipFill>
          <a:blip r:embed="rId4"/>
          <a:stretch>
            <a:fillRect/>
          </a:stretch>
        </p:blipFill>
        <p:spPr>
          <a:xfrm>
            <a:off x="3236181" y="2170582"/>
            <a:ext cx="5462546" cy="2560568"/>
          </a:xfrm>
          <a:prstGeom prst="rect">
            <a:avLst/>
          </a:prstGeom>
        </p:spPr>
      </p:pic>
    </p:spTree>
    <p:extLst>
      <p:ext uri="{BB962C8B-B14F-4D97-AF65-F5344CB8AC3E}">
        <p14:creationId xmlns:p14="http://schemas.microsoft.com/office/powerpoint/2010/main" val="10863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9F0B85-94AC-4652-A14E-1C921319ABB2}"/>
              </a:ext>
            </a:extLst>
          </p:cNvPr>
          <p:cNvSpPr txBox="1"/>
          <p:nvPr/>
        </p:nvSpPr>
        <p:spPr>
          <a:xfrm>
            <a:off x="3513137" y="2543049"/>
            <a:ext cx="5875904" cy="1569660"/>
          </a:xfrm>
          <a:prstGeom prst="rect">
            <a:avLst/>
          </a:prstGeom>
          <a:noFill/>
        </p:spPr>
        <p:txBody>
          <a:bodyPr wrap="none" rtlCol="0">
            <a:spAutoFit/>
          </a:bodyPr>
          <a:lstStyle/>
          <a:p>
            <a:r>
              <a:rPr lang="en-US" sz="9600" dirty="0">
                <a:solidFill>
                  <a:schemeClr val="bg1"/>
                </a:solidFill>
              </a:rPr>
              <a:t>Thank </a:t>
            </a:r>
            <a:r>
              <a:rPr lang="en-US" sz="9600" dirty="0" err="1">
                <a:solidFill>
                  <a:schemeClr val="bg1"/>
                </a:solidFill>
              </a:rPr>
              <a:t>y’all</a:t>
            </a:r>
            <a:r>
              <a:rPr lang="en-US" sz="9600" dirty="0">
                <a:solidFill>
                  <a:schemeClr val="bg1"/>
                </a:solidFill>
              </a:rPr>
              <a:t>!</a:t>
            </a:r>
          </a:p>
        </p:txBody>
      </p:sp>
    </p:spTree>
    <p:extLst>
      <p:ext uri="{BB962C8B-B14F-4D97-AF65-F5344CB8AC3E}">
        <p14:creationId xmlns:p14="http://schemas.microsoft.com/office/powerpoint/2010/main" val="11429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Freeform: Shape 17">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B370CC74-61E6-45B5-8993-B0C259D2036D}"/>
              </a:ext>
            </a:extLst>
          </p:cNvPr>
          <p:cNvPicPr>
            <a:picLocks noChangeAspect="1"/>
          </p:cNvPicPr>
          <p:nvPr/>
        </p:nvPicPr>
        <p:blipFill>
          <a:blip r:embed="rId4"/>
          <a:stretch>
            <a:fillRect/>
          </a:stretch>
        </p:blipFill>
        <p:spPr>
          <a:xfrm>
            <a:off x="3236181" y="1793157"/>
            <a:ext cx="5462546" cy="3315417"/>
          </a:xfrm>
          <a:prstGeom prst="rect">
            <a:avLst/>
          </a:prstGeom>
        </p:spPr>
      </p:pic>
    </p:spTree>
    <p:extLst>
      <p:ext uri="{BB962C8B-B14F-4D97-AF65-F5344CB8AC3E}">
        <p14:creationId xmlns:p14="http://schemas.microsoft.com/office/powerpoint/2010/main" val="137398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D44EF-CC86-4EE6-9B0F-15EACA993E7C}"/>
              </a:ext>
            </a:extLst>
          </p:cNvPr>
          <p:cNvSpPr/>
          <p:nvPr/>
        </p:nvSpPr>
        <p:spPr>
          <a:xfrm>
            <a:off x="3844030" y="1516097"/>
            <a:ext cx="7519387" cy="4832092"/>
          </a:xfrm>
          <a:prstGeom prst="rect">
            <a:avLst/>
          </a:prstGeom>
        </p:spPr>
        <p:txBody>
          <a:bodyPr wrap="square">
            <a:spAutoFit/>
          </a:bodyPr>
          <a:lstStyle/>
          <a:p>
            <a:pPr marL="342900" indent="-342900">
              <a:buFont typeface="Arial" panose="020B0604020202020204" pitchFamily="34" charset="0"/>
              <a:buChar char="•"/>
            </a:pPr>
            <a:r>
              <a:rPr lang="en-US" sz="2800" spc="100" dirty="0">
                <a:solidFill>
                  <a:schemeClr val="bg1"/>
                </a:solidFill>
              </a:rPr>
              <a:t>projected $1 billion in new revenue</a:t>
            </a:r>
          </a:p>
          <a:p>
            <a:pPr marL="342900" indent="-342900">
              <a:buFont typeface="Arial" panose="020B0604020202020204" pitchFamily="34" charset="0"/>
              <a:buChar char="•"/>
            </a:pPr>
            <a:r>
              <a:rPr lang="en-US" sz="2800" spc="100" dirty="0">
                <a:solidFill>
                  <a:schemeClr val="bg1"/>
                </a:solidFill>
              </a:rPr>
              <a:t>year two of teacher salary raise to the national average ($60,000 in five years) </a:t>
            </a:r>
          </a:p>
          <a:p>
            <a:pPr marL="342900" indent="-342900">
              <a:buFont typeface="Arial" panose="020B0604020202020204" pitchFamily="34" charset="0"/>
              <a:buChar char="•"/>
            </a:pPr>
            <a:r>
              <a:rPr lang="en-US" sz="2800" spc="100" dirty="0">
                <a:solidFill>
                  <a:schemeClr val="bg1"/>
                </a:solidFill>
              </a:rPr>
              <a:t>house speaker, education chair announces round two of education reform (teacher pay class sizes)</a:t>
            </a:r>
          </a:p>
          <a:p>
            <a:pPr marL="342900" indent="-342900">
              <a:buFont typeface="Arial" panose="020B0604020202020204" pitchFamily="34" charset="0"/>
              <a:buChar char="•"/>
            </a:pPr>
            <a:r>
              <a:rPr lang="en-US" sz="2800" spc="100" dirty="0">
                <a:solidFill>
                  <a:schemeClr val="bg1"/>
                </a:solidFill>
              </a:rPr>
              <a:t>call to restructure state system of funding education that focuses on teacher pay and class sizes</a:t>
            </a:r>
          </a:p>
          <a:p>
            <a:pPr marL="342900" indent="-342900">
              <a:buFont typeface="Arial" panose="020B0604020202020204" pitchFamily="34" charset="0"/>
              <a:buChar char="•"/>
            </a:pPr>
            <a:r>
              <a:rPr lang="en-US" sz="2800" spc="100" dirty="0">
                <a:solidFill>
                  <a:schemeClr val="bg1"/>
                </a:solidFill>
              </a:rPr>
              <a:t>education reform bill still on the table</a:t>
            </a:r>
          </a:p>
          <a:p>
            <a:pPr marL="342900" indent="-342900">
              <a:buFont typeface="Arial" panose="020B0604020202020204" pitchFamily="34" charset="0"/>
              <a:buChar char="•"/>
            </a:pPr>
            <a:r>
              <a:rPr lang="en-US" sz="2800" spc="100" dirty="0">
                <a:solidFill>
                  <a:schemeClr val="bg1"/>
                </a:solidFill>
              </a:rPr>
              <a:t>2020 an election year</a:t>
            </a:r>
            <a:endParaRPr lang="en-US" sz="2800" dirty="0">
              <a:solidFill>
                <a:schemeClr val="bg1"/>
              </a:solidFill>
            </a:endParaRPr>
          </a:p>
        </p:txBody>
      </p:sp>
      <p:sp>
        <p:nvSpPr>
          <p:cNvPr id="3" name="Title 1">
            <a:extLst>
              <a:ext uri="{FF2B5EF4-FFF2-40B4-BE49-F238E27FC236}">
                <a16:creationId xmlns:a16="http://schemas.microsoft.com/office/drawing/2014/main" id="{BEC04523-A96E-443D-971B-7E1A425E9B59}"/>
              </a:ext>
            </a:extLst>
          </p:cNvPr>
          <p:cNvSpPr txBox="1">
            <a:spLocks/>
          </p:cNvSpPr>
          <p:nvPr/>
        </p:nvSpPr>
        <p:spPr>
          <a:xfrm>
            <a:off x="3844030" y="350979"/>
            <a:ext cx="6926085" cy="979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kern="0" spc="100" dirty="0">
                <a:solidFill>
                  <a:schemeClr val="bg1"/>
                </a:solidFill>
                <a:latin typeface="+mn-lt"/>
              </a:rPr>
              <a:t>the landscape</a:t>
            </a:r>
          </a:p>
        </p:txBody>
      </p:sp>
    </p:spTree>
    <p:extLst>
      <p:ext uri="{BB962C8B-B14F-4D97-AF65-F5344CB8AC3E}">
        <p14:creationId xmlns:p14="http://schemas.microsoft.com/office/powerpoint/2010/main" val="147269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8D44EF-CC86-4EE6-9B0F-15EACA993E7C}"/>
              </a:ext>
            </a:extLst>
          </p:cNvPr>
          <p:cNvSpPr/>
          <p:nvPr/>
        </p:nvSpPr>
        <p:spPr>
          <a:xfrm>
            <a:off x="3844030" y="1746916"/>
            <a:ext cx="7519387" cy="4031873"/>
          </a:xfrm>
          <a:prstGeom prst="rect">
            <a:avLst/>
          </a:prstGeom>
        </p:spPr>
        <p:txBody>
          <a:bodyPr wrap="square">
            <a:spAutoFit/>
          </a:bodyPr>
          <a:lstStyle/>
          <a:p>
            <a:pPr marL="342900" indent="-342900">
              <a:buFont typeface="Arial" panose="020B0604020202020204" pitchFamily="34" charset="0"/>
              <a:buChar char="•"/>
            </a:pPr>
            <a:r>
              <a:rPr lang="en-US" sz="3200" spc="100" dirty="0">
                <a:solidFill>
                  <a:schemeClr val="bg1"/>
                </a:solidFill>
              </a:rPr>
              <a:t>House ad hoc Committee on Charter Schools</a:t>
            </a:r>
          </a:p>
          <a:p>
            <a:pPr marL="342900" indent="-342900">
              <a:buFont typeface="Arial" panose="020B0604020202020204" pitchFamily="34" charset="0"/>
              <a:buChar char="•"/>
            </a:pPr>
            <a:r>
              <a:rPr lang="en-US" sz="3200" spc="100" dirty="0">
                <a:solidFill>
                  <a:schemeClr val="bg1"/>
                </a:solidFill>
              </a:rPr>
              <a:t>Joint Legislative Early Childhood Education Study Committee</a:t>
            </a:r>
          </a:p>
          <a:p>
            <a:pPr marL="342900" indent="-342900">
              <a:buFont typeface="Arial" panose="020B0604020202020204" pitchFamily="34" charset="0"/>
              <a:buChar char="•"/>
            </a:pPr>
            <a:r>
              <a:rPr lang="en-US" sz="3200" spc="100" dirty="0">
                <a:solidFill>
                  <a:schemeClr val="bg1"/>
                </a:solidFill>
              </a:rPr>
              <a:t>Mold Abatement Joint Legislative Study Committee </a:t>
            </a:r>
          </a:p>
          <a:p>
            <a:pPr marL="342900" indent="-342900">
              <a:buFont typeface="Arial" panose="020B0604020202020204" pitchFamily="34" charset="0"/>
              <a:buChar char="•"/>
            </a:pPr>
            <a:r>
              <a:rPr lang="en-US" sz="3200" spc="100" dirty="0">
                <a:solidFill>
                  <a:schemeClr val="bg1"/>
                </a:solidFill>
              </a:rPr>
              <a:t>Senate Finance Subcommittee on State Retirement System</a:t>
            </a:r>
            <a:endParaRPr lang="en-US" sz="3200" dirty="0">
              <a:solidFill>
                <a:schemeClr val="bg1"/>
              </a:solidFill>
            </a:endParaRPr>
          </a:p>
        </p:txBody>
      </p:sp>
      <p:sp>
        <p:nvSpPr>
          <p:cNvPr id="3" name="Title 1">
            <a:extLst>
              <a:ext uri="{FF2B5EF4-FFF2-40B4-BE49-F238E27FC236}">
                <a16:creationId xmlns:a16="http://schemas.microsoft.com/office/drawing/2014/main" id="{BEC04523-A96E-443D-971B-7E1A425E9B59}"/>
              </a:ext>
            </a:extLst>
          </p:cNvPr>
          <p:cNvSpPr txBox="1">
            <a:spLocks/>
          </p:cNvSpPr>
          <p:nvPr/>
        </p:nvSpPr>
        <p:spPr>
          <a:xfrm>
            <a:off x="3844030" y="350979"/>
            <a:ext cx="6926085" cy="9790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kern="0" spc="100" dirty="0">
                <a:solidFill>
                  <a:schemeClr val="bg1"/>
                </a:solidFill>
                <a:latin typeface="+mn-lt"/>
              </a:rPr>
              <a:t>what off session?</a:t>
            </a:r>
          </a:p>
        </p:txBody>
      </p:sp>
    </p:spTree>
    <p:extLst>
      <p:ext uri="{BB962C8B-B14F-4D97-AF65-F5344CB8AC3E}">
        <p14:creationId xmlns:p14="http://schemas.microsoft.com/office/powerpoint/2010/main" val="80164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662F8322-CC87-4353-8E1C-F0FF9A62B945}"/>
              </a:ext>
            </a:extLst>
          </p:cNvPr>
          <p:cNvSpPr/>
          <p:nvPr/>
        </p:nvSpPr>
        <p:spPr>
          <a:xfrm>
            <a:off x="4344290" y="2136170"/>
            <a:ext cx="3039615" cy="1938992"/>
          </a:xfrm>
          <a:prstGeom prst="rect">
            <a:avLst/>
          </a:prstGeom>
        </p:spPr>
        <p:txBody>
          <a:bodyPr wrap="none">
            <a:spAutoFit/>
          </a:bodyPr>
          <a:lstStyle/>
          <a:p>
            <a:r>
              <a:rPr lang="en-US" sz="12000" dirty="0" err="1">
                <a:solidFill>
                  <a:prstClr val="black"/>
                </a:solidFill>
                <a:latin typeface="Calibri Light" panose="020F0302020204030204"/>
                <a:ea typeface="+mj-ea"/>
                <a:cs typeface="+mj-cs"/>
              </a:rPr>
              <a:t>upar</a:t>
            </a:r>
            <a:endParaRPr lang="en-US" sz="12000" dirty="0"/>
          </a:p>
        </p:txBody>
      </p:sp>
    </p:spTree>
    <p:extLst>
      <p:ext uri="{BB962C8B-B14F-4D97-AF65-F5344CB8AC3E}">
        <p14:creationId xmlns:p14="http://schemas.microsoft.com/office/powerpoint/2010/main" val="351082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153A-55DB-442C-A82A-4E062465590C}"/>
              </a:ext>
            </a:extLst>
          </p:cNvPr>
          <p:cNvSpPr txBox="1">
            <a:spLocks/>
          </p:cNvSpPr>
          <p:nvPr/>
        </p:nvSpPr>
        <p:spPr>
          <a:xfrm>
            <a:off x="3866500" y="355607"/>
            <a:ext cx="77503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bg1"/>
                </a:solidFill>
              </a:rPr>
              <a:t>funding reform</a:t>
            </a:r>
          </a:p>
        </p:txBody>
      </p:sp>
      <p:sp>
        <p:nvSpPr>
          <p:cNvPr id="4" name="Content Placeholder 2">
            <a:extLst>
              <a:ext uri="{FF2B5EF4-FFF2-40B4-BE49-F238E27FC236}">
                <a16:creationId xmlns:a16="http://schemas.microsoft.com/office/drawing/2014/main" id="{1A4F5D6F-C058-4762-B706-7DC9BFD9FEDB}"/>
              </a:ext>
            </a:extLst>
          </p:cNvPr>
          <p:cNvSpPr txBox="1">
            <a:spLocks/>
          </p:cNvSpPr>
          <p:nvPr/>
        </p:nvSpPr>
        <p:spPr>
          <a:xfrm>
            <a:off x="3866500" y="1944535"/>
            <a:ext cx="7389644" cy="37441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800" dirty="0">
                <a:solidFill>
                  <a:schemeClr val="bg1"/>
                </a:solidFill>
              </a:rPr>
              <a:t>Senate committee studying funding reform</a:t>
            </a:r>
          </a:p>
          <a:p>
            <a:pPr marL="342900" indent="-342900" algn="l">
              <a:buFont typeface="Arial" panose="020B0604020202020204" pitchFamily="34" charset="0"/>
              <a:buChar char="•"/>
            </a:pPr>
            <a:r>
              <a:rPr lang="en-US" sz="2800" dirty="0">
                <a:solidFill>
                  <a:schemeClr val="bg1"/>
                </a:solidFill>
              </a:rPr>
              <a:t>retiree return to work</a:t>
            </a:r>
          </a:p>
          <a:p>
            <a:pPr marL="342900" indent="-342900" algn="l">
              <a:buFont typeface="Arial" panose="020B0604020202020204" pitchFamily="34" charset="0"/>
              <a:buChar char="•"/>
            </a:pPr>
            <a:r>
              <a:rPr lang="en-US" sz="2800" dirty="0">
                <a:solidFill>
                  <a:schemeClr val="bg1"/>
                </a:solidFill>
              </a:rPr>
              <a:t>proposed funding model released early October by RFA</a:t>
            </a:r>
          </a:p>
          <a:p>
            <a:pPr marL="342900" indent="-342900" algn="l">
              <a:buFont typeface="Arial" panose="020B0604020202020204" pitchFamily="34" charset="0"/>
              <a:buChar char="•"/>
            </a:pPr>
            <a:r>
              <a:rPr lang="en-US" sz="2800" dirty="0">
                <a:solidFill>
                  <a:schemeClr val="bg1"/>
                </a:solidFill>
              </a:rPr>
              <a:t>model driven by cost of teachers, target student-teacher class ratios</a:t>
            </a:r>
          </a:p>
          <a:p>
            <a:pPr marL="342900" indent="-342900" algn="l">
              <a:buFont typeface="Arial" panose="020B0604020202020204" pitchFamily="34" charset="0"/>
              <a:buChar char="•"/>
            </a:pPr>
            <a:r>
              <a:rPr lang="en-US" sz="2800" dirty="0">
                <a:solidFill>
                  <a:schemeClr val="bg1"/>
                </a:solidFill>
              </a:rPr>
              <a:t>funded by redirecting existing state funds and not  based on adequacy</a:t>
            </a:r>
          </a:p>
          <a:p>
            <a:pPr marL="342900" indent="-342900" algn="l">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77757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0FAAEB47-F347-4B29-8DDD-F191F151049D}"/>
              </a:ext>
            </a:extLst>
          </p:cNvPr>
          <p:cNvPicPr>
            <a:picLocks noChangeAspect="1"/>
          </p:cNvPicPr>
          <p:nvPr/>
        </p:nvPicPr>
        <p:blipFill>
          <a:blip r:embed="rId4"/>
          <a:stretch>
            <a:fillRect/>
          </a:stretch>
        </p:blipFill>
        <p:spPr>
          <a:xfrm>
            <a:off x="1677880" y="1023357"/>
            <a:ext cx="8531440" cy="5173257"/>
          </a:xfrm>
          <a:prstGeom prst="rect">
            <a:avLst/>
          </a:prstGeom>
        </p:spPr>
      </p:pic>
    </p:spTree>
    <p:extLst>
      <p:ext uri="{BB962C8B-B14F-4D97-AF65-F5344CB8AC3E}">
        <p14:creationId xmlns:p14="http://schemas.microsoft.com/office/powerpoint/2010/main" val="177762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153A-55DB-442C-A82A-4E062465590C}"/>
              </a:ext>
            </a:extLst>
          </p:cNvPr>
          <p:cNvSpPr txBox="1">
            <a:spLocks/>
          </p:cNvSpPr>
          <p:nvPr/>
        </p:nvSpPr>
        <p:spPr>
          <a:xfrm>
            <a:off x="3866500" y="355607"/>
            <a:ext cx="775037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bg1"/>
                </a:solidFill>
              </a:rPr>
              <a:t>funding reform</a:t>
            </a:r>
          </a:p>
        </p:txBody>
      </p:sp>
      <p:sp>
        <p:nvSpPr>
          <p:cNvPr id="4" name="Content Placeholder 2">
            <a:extLst>
              <a:ext uri="{FF2B5EF4-FFF2-40B4-BE49-F238E27FC236}">
                <a16:creationId xmlns:a16="http://schemas.microsoft.com/office/drawing/2014/main" id="{1A4F5D6F-C058-4762-B706-7DC9BFD9FEDB}"/>
              </a:ext>
            </a:extLst>
          </p:cNvPr>
          <p:cNvSpPr txBox="1">
            <a:spLocks/>
          </p:cNvSpPr>
          <p:nvPr/>
        </p:nvSpPr>
        <p:spPr>
          <a:xfrm>
            <a:off x="3866500" y="1944535"/>
            <a:ext cx="7389644" cy="4420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solidFill>
                  <a:schemeClr val="bg1"/>
                </a:solidFill>
              </a:rPr>
              <a:t>state funding distributed to school districts in three expenditure categories with common set of formulas for specific items:</a:t>
            </a:r>
          </a:p>
          <a:p>
            <a:pPr lvl="1" algn="l"/>
            <a:r>
              <a:rPr lang="en-US" dirty="0">
                <a:solidFill>
                  <a:schemeClr val="bg1"/>
                </a:solidFill>
              </a:rPr>
              <a:t>instruction</a:t>
            </a:r>
          </a:p>
          <a:p>
            <a:pPr lvl="1" algn="l"/>
            <a:r>
              <a:rPr lang="en-US" dirty="0">
                <a:solidFill>
                  <a:schemeClr val="bg1"/>
                </a:solidFill>
              </a:rPr>
              <a:t>facilities</a:t>
            </a:r>
          </a:p>
          <a:p>
            <a:pPr lvl="1" algn="l"/>
            <a:r>
              <a:rPr lang="en-US" dirty="0">
                <a:solidFill>
                  <a:schemeClr val="bg1"/>
                </a:solidFill>
              </a:rPr>
              <a:t>district services</a:t>
            </a:r>
          </a:p>
          <a:p>
            <a:pPr marL="342900" indent="-342900" algn="l">
              <a:buFont typeface="Arial" panose="020B0604020202020204" pitchFamily="34" charset="0"/>
              <a:buChar char="•"/>
            </a:pPr>
            <a:r>
              <a:rPr lang="en-US" dirty="0">
                <a:solidFill>
                  <a:schemeClr val="bg1"/>
                </a:solidFill>
              </a:rPr>
              <a:t>using 2018-2019 data, the total cost of model ($5.4 billion) includes $4.2 billion (77.5%) in state funds and</a:t>
            </a:r>
            <a:br>
              <a:rPr lang="en-US" dirty="0">
                <a:solidFill>
                  <a:schemeClr val="bg1"/>
                </a:solidFill>
              </a:rPr>
            </a:br>
            <a:r>
              <a:rPr lang="en-US" dirty="0">
                <a:solidFill>
                  <a:schemeClr val="bg1"/>
                </a:solidFill>
              </a:rPr>
              <a:t>$1.2 billion (22.5%) in local funding equal to 75 mills in each district</a:t>
            </a:r>
          </a:p>
          <a:p>
            <a:pPr marL="342900" indent="-342900" algn="l">
              <a:buFont typeface="Arial" panose="020B0604020202020204" pitchFamily="34" charset="0"/>
              <a:buChar char="•"/>
            </a:pPr>
            <a:r>
              <a:rPr lang="en-US" dirty="0">
                <a:solidFill>
                  <a:schemeClr val="bg1"/>
                </a:solidFill>
              </a:rPr>
              <a:t>no inflation factor – driven by policy changes</a:t>
            </a:r>
          </a:p>
          <a:p>
            <a:pPr marL="342900" indent="-342900" algn="l">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813893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1341</Words>
  <Application>Microsoft Office PowerPoint</Application>
  <PresentationFormat>Widescreen</PresentationFormat>
  <Paragraphs>105</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Elmore</dc:creator>
  <cp:lastModifiedBy>Sandy Smith</cp:lastModifiedBy>
  <cp:revision>8</cp:revision>
  <dcterms:created xsi:type="dcterms:W3CDTF">2019-11-05T20:47:42Z</dcterms:created>
  <dcterms:modified xsi:type="dcterms:W3CDTF">2019-11-07T12:46:48Z</dcterms:modified>
</cp:coreProperties>
</file>