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4"/>
  </p:notesMasterIdLst>
  <p:handoutMasterIdLst>
    <p:handoutMasterId r:id="rId35"/>
  </p:handoutMasterIdLst>
  <p:sldIdLst>
    <p:sldId id="331" r:id="rId2"/>
    <p:sldId id="283" r:id="rId3"/>
    <p:sldId id="332" r:id="rId4"/>
    <p:sldId id="334" r:id="rId5"/>
    <p:sldId id="335" r:id="rId6"/>
    <p:sldId id="336" r:id="rId7"/>
    <p:sldId id="337" r:id="rId8"/>
    <p:sldId id="340" r:id="rId9"/>
    <p:sldId id="341" r:id="rId10"/>
    <p:sldId id="367" r:id="rId11"/>
    <p:sldId id="347" r:id="rId12"/>
    <p:sldId id="348" r:id="rId13"/>
    <p:sldId id="357" r:id="rId14"/>
    <p:sldId id="349" r:id="rId15"/>
    <p:sldId id="354" r:id="rId16"/>
    <p:sldId id="360" r:id="rId17"/>
    <p:sldId id="352" r:id="rId18"/>
    <p:sldId id="362" r:id="rId19"/>
    <p:sldId id="361" r:id="rId20"/>
    <p:sldId id="351" r:id="rId21"/>
    <p:sldId id="363" r:id="rId22"/>
    <p:sldId id="364" r:id="rId23"/>
    <p:sldId id="343" r:id="rId24"/>
    <p:sldId id="345" r:id="rId25"/>
    <p:sldId id="366" r:id="rId26"/>
    <p:sldId id="365" r:id="rId27"/>
    <p:sldId id="344" r:id="rId28"/>
    <p:sldId id="330" r:id="rId29"/>
    <p:sldId id="368" r:id="rId30"/>
    <p:sldId id="258" r:id="rId31"/>
    <p:sldId id="273" r:id="rId32"/>
    <p:sldId id="268" r:id="rId33"/>
  </p:sldIdLst>
  <p:sldSz cx="9144000" cy="6858000" type="screen4x3"/>
  <p:notesSz cx="6858000" cy="92964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929E93"/>
    <a:srgbClr val="BD5E00"/>
    <a:srgbClr val="2B3134"/>
    <a:srgbClr val="BBB4A1"/>
    <a:srgbClr val="B5AE99"/>
    <a:srgbClr val="1A214A"/>
    <a:srgbClr val="643200"/>
    <a:srgbClr val="DF7A1C"/>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61" d="100"/>
          <a:sy n="61" d="100"/>
        </p:scale>
        <p:origin x="1464" y="60"/>
      </p:cViewPr>
      <p:guideLst>
        <p:guide orient="horz" pos="2160"/>
        <p:guide pos="2880"/>
      </p:guideLst>
    </p:cSldViewPr>
  </p:slideViewPr>
  <p:notesTextViewPr>
    <p:cViewPr>
      <p:scale>
        <a:sx n="1" d="1"/>
        <a:sy n="1" d="1"/>
      </p:scale>
      <p:origin x="0" y="0"/>
    </p:cViewPr>
  </p:notesTextViewPr>
  <p:sorterViewPr>
    <p:cViewPr>
      <p:scale>
        <a:sx n="100" d="100"/>
        <a:sy n="100" d="100"/>
      </p:scale>
      <p:origin x="0" y="-192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9" y="3"/>
            <a:ext cx="2972421" cy="466725"/>
          </a:xfrm>
          <a:prstGeom prst="rect">
            <a:avLst/>
          </a:prstGeom>
        </p:spPr>
        <p:txBody>
          <a:bodyPr vert="horz" lIns="91440" tIns="45720" rIns="91440" bIns="45720" rtlCol="0"/>
          <a:lstStyle>
            <a:lvl1pPr algn="r">
              <a:defRPr sz="1200"/>
            </a:lvl1pPr>
          </a:lstStyle>
          <a:p>
            <a:fld id="{0C2E9B5A-7C37-4CBD-B46B-8DD7365DA967}" type="datetimeFigureOut">
              <a:rPr lang="en-US" smtClean="0"/>
              <a:t>3/9/2020</a:t>
            </a:fld>
            <a:endParaRPr lang="en-US" dirty="0"/>
          </a:p>
        </p:txBody>
      </p:sp>
      <p:sp>
        <p:nvSpPr>
          <p:cNvPr id="4" name="Footer Placeholder 3"/>
          <p:cNvSpPr>
            <a:spLocks noGrp="1"/>
          </p:cNvSpPr>
          <p:nvPr>
            <p:ph type="ftr" sz="quarter" idx="2"/>
          </p:nvPr>
        </p:nvSpPr>
        <p:spPr>
          <a:xfrm>
            <a:off x="3"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9" y="8829676"/>
            <a:ext cx="2972421" cy="466725"/>
          </a:xfrm>
          <a:prstGeom prst="rect">
            <a:avLst/>
          </a:prstGeom>
        </p:spPr>
        <p:txBody>
          <a:bodyPr vert="horz" lIns="91440" tIns="45720" rIns="91440" bIns="45720" rtlCol="0" anchor="b"/>
          <a:lstStyle>
            <a:lvl1pPr algn="r">
              <a:defRPr sz="1200"/>
            </a:lvl1pPr>
          </a:lstStyle>
          <a:p>
            <a:fld id="{CFB49C21-7C60-4086-8CF0-A1F571A4C995}" type="slidenum">
              <a:rPr lang="en-US" smtClean="0"/>
              <a:t>‹#›</a:t>
            </a:fld>
            <a:endParaRPr lang="en-US" dirty="0"/>
          </a:p>
        </p:txBody>
      </p:sp>
    </p:spTree>
    <p:extLst>
      <p:ext uri="{BB962C8B-B14F-4D97-AF65-F5344CB8AC3E}">
        <p14:creationId xmlns:p14="http://schemas.microsoft.com/office/powerpoint/2010/main" val="3788360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0"/>
            <a:ext cx="2972421"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8" rIns="93177" bIns="46588" numCol="1" anchor="t" anchorCtr="0" compatLnSpc="1">
            <a:prstTxWarp prst="textNoShape">
              <a:avLst/>
            </a:prstTxWarp>
          </a:bodyPr>
          <a:lstStyle>
            <a:lvl1pPr defTabSz="930275">
              <a:defRPr sz="1200"/>
            </a:lvl1pPr>
          </a:lstStyle>
          <a:p>
            <a:pPr>
              <a:defRPr/>
            </a:pPr>
            <a:endParaRPr lang="en-US" dirty="0"/>
          </a:p>
        </p:txBody>
      </p:sp>
      <p:sp>
        <p:nvSpPr>
          <p:cNvPr id="6147" name="Rectangle 3"/>
          <p:cNvSpPr>
            <a:spLocks noGrp="1" noChangeArrowheads="1"/>
          </p:cNvSpPr>
          <p:nvPr>
            <p:ph type="dt" idx="1"/>
          </p:nvPr>
        </p:nvSpPr>
        <p:spPr bwMode="auto">
          <a:xfrm>
            <a:off x="3885581" y="0"/>
            <a:ext cx="2972421"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8" rIns="93177" bIns="46588" numCol="1" anchor="t" anchorCtr="0" compatLnSpc="1">
            <a:prstTxWarp prst="textNoShape">
              <a:avLst/>
            </a:prstTxWarp>
          </a:bodyPr>
          <a:lstStyle>
            <a:lvl1pPr algn="r" defTabSz="930275">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3158" y="4416428"/>
            <a:ext cx="503168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3" y="8832850"/>
            <a:ext cx="2972421"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8" rIns="93177" bIns="46588" numCol="1" anchor="b" anchorCtr="0" compatLnSpc="1">
            <a:prstTxWarp prst="textNoShape">
              <a:avLst/>
            </a:prstTxWarp>
          </a:bodyPr>
          <a:lstStyle>
            <a:lvl1pPr defTabSz="930275">
              <a:defRPr sz="1200"/>
            </a:lvl1pPr>
          </a:lstStyle>
          <a:p>
            <a:pPr>
              <a:defRPr/>
            </a:pPr>
            <a:endParaRPr lang="en-US" dirty="0"/>
          </a:p>
        </p:txBody>
      </p:sp>
      <p:sp>
        <p:nvSpPr>
          <p:cNvPr id="6151" name="Rectangle 7"/>
          <p:cNvSpPr>
            <a:spLocks noGrp="1" noChangeArrowheads="1"/>
          </p:cNvSpPr>
          <p:nvPr>
            <p:ph type="sldNum" sz="quarter" idx="5"/>
          </p:nvPr>
        </p:nvSpPr>
        <p:spPr bwMode="auto">
          <a:xfrm>
            <a:off x="3885581" y="8832850"/>
            <a:ext cx="2972421"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8" rIns="93177" bIns="46588" numCol="1" anchor="b" anchorCtr="0" compatLnSpc="1">
            <a:prstTxWarp prst="textNoShape">
              <a:avLst/>
            </a:prstTxWarp>
          </a:bodyPr>
          <a:lstStyle>
            <a:lvl1pPr algn="r" defTabSz="930275">
              <a:defRPr sz="1200"/>
            </a:lvl1pPr>
          </a:lstStyle>
          <a:p>
            <a:pPr>
              <a:defRPr/>
            </a:pPr>
            <a:fld id="{B680CA49-DFF1-41B8-8AD2-896293B85734}" type="slidenum">
              <a:rPr lang="en-US"/>
              <a:pPr>
                <a:defRPr/>
              </a:pPr>
              <a:t>‹#›</a:t>
            </a:fld>
            <a:endParaRPr lang="en-US" dirty="0"/>
          </a:p>
        </p:txBody>
      </p:sp>
    </p:spTree>
    <p:extLst>
      <p:ext uri="{BB962C8B-B14F-4D97-AF65-F5344CB8AC3E}">
        <p14:creationId xmlns:p14="http://schemas.microsoft.com/office/powerpoint/2010/main" val="3914969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a:t>
            </a:fld>
            <a:endParaRPr lang="en-US" dirty="0"/>
          </a:p>
        </p:txBody>
      </p:sp>
    </p:spTree>
    <p:extLst>
      <p:ext uri="{BB962C8B-B14F-4D97-AF65-F5344CB8AC3E}">
        <p14:creationId xmlns:p14="http://schemas.microsoft.com/office/powerpoint/2010/main" val="318747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10</a:t>
            </a:fld>
            <a:endParaRPr lang="en-US" dirty="0"/>
          </a:p>
        </p:txBody>
      </p:sp>
    </p:spTree>
    <p:extLst>
      <p:ext uri="{BB962C8B-B14F-4D97-AF65-F5344CB8AC3E}">
        <p14:creationId xmlns:p14="http://schemas.microsoft.com/office/powerpoint/2010/main" val="56193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11</a:t>
            </a:fld>
            <a:endParaRPr lang="en-US" dirty="0"/>
          </a:p>
        </p:txBody>
      </p:sp>
    </p:spTree>
    <p:extLst>
      <p:ext uri="{BB962C8B-B14F-4D97-AF65-F5344CB8AC3E}">
        <p14:creationId xmlns:p14="http://schemas.microsoft.com/office/powerpoint/2010/main" val="255939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12</a:t>
            </a:fld>
            <a:endParaRPr lang="en-US" dirty="0"/>
          </a:p>
        </p:txBody>
      </p:sp>
    </p:spTree>
    <p:extLst>
      <p:ext uri="{BB962C8B-B14F-4D97-AF65-F5344CB8AC3E}">
        <p14:creationId xmlns:p14="http://schemas.microsoft.com/office/powerpoint/2010/main" val="115550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13</a:t>
            </a:fld>
            <a:endParaRPr lang="en-US" dirty="0"/>
          </a:p>
        </p:txBody>
      </p:sp>
    </p:spTree>
    <p:extLst>
      <p:ext uri="{BB962C8B-B14F-4D97-AF65-F5344CB8AC3E}">
        <p14:creationId xmlns:p14="http://schemas.microsoft.com/office/powerpoint/2010/main" val="412687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14</a:t>
            </a:fld>
            <a:endParaRPr lang="en-US" dirty="0"/>
          </a:p>
        </p:txBody>
      </p:sp>
    </p:spTree>
    <p:extLst>
      <p:ext uri="{BB962C8B-B14F-4D97-AF65-F5344CB8AC3E}">
        <p14:creationId xmlns:p14="http://schemas.microsoft.com/office/powerpoint/2010/main" val="263610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15</a:t>
            </a:fld>
            <a:endParaRPr lang="en-US" dirty="0"/>
          </a:p>
        </p:txBody>
      </p:sp>
    </p:spTree>
    <p:extLst>
      <p:ext uri="{BB962C8B-B14F-4D97-AF65-F5344CB8AC3E}">
        <p14:creationId xmlns:p14="http://schemas.microsoft.com/office/powerpoint/2010/main" val="15243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16</a:t>
            </a:fld>
            <a:endParaRPr lang="en-US" dirty="0"/>
          </a:p>
        </p:txBody>
      </p:sp>
    </p:spTree>
    <p:extLst>
      <p:ext uri="{BB962C8B-B14F-4D97-AF65-F5344CB8AC3E}">
        <p14:creationId xmlns:p14="http://schemas.microsoft.com/office/powerpoint/2010/main" val="3315049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17</a:t>
            </a:fld>
            <a:endParaRPr lang="en-US" dirty="0"/>
          </a:p>
        </p:txBody>
      </p:sp>
    </p:spTree>
    <p:extLst>
      <p:ext uri="{BB962C8B-B14F-4D97-AF65-F5344CB8AC3E}">
        <p14:creationId xmlns:p14="http://schemas.microsoft.com/office/powerpoint/2010/main" val="105448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18</a:t>
            </a:fld>
            <a:endParaRPr lang="en-US" dirty="0"/>
          </a:p>
        </p:txBody>
      </p:sp>
    </p:spTree>
    <p:extLst>
      <p:ext uri="{BB962C8B-B14F-4D97-AF65-F5344CB8AC3E}">
        <p14:creationId xmlns:p14="http://schemas.microsoft.com/office/powerpoint/2010/main" val="133284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19</a:t>
            </a:fld>
            <a:endParaRPr lang="en-US" dirty="0"/>
          </a:p>
        </p:txBody>
      </p:sp>
    </p:spTree>
    <p:extLst>
      <p:ext uri="{BB962C8B-B14F-4D97-AF65-F5344CB8AC3E}">
        <p14:creationId xmlns:p14="http://schemas.microsoft.com/office/powerpoint/2010/main" val="229024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a:t>
            </a:fld>
            <a:endParaRPr lang="en-US" dirty="0"/>
          </a:p>
        </p:txBody>
      </p:sp>
    </p:spTree>
    <p:extLst>
      <p:ext uri="{BB962C8B-B14F-4D97-AF65-F5344CB8AC3E}">
        <p14:creationId xmlns:p14="http://schemas.microsoft.com/office/powerpoint/2010/main" val="1763852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20</a:t>
            </a:fld>
            <a:endParaRPr lang="en-US" dirty="0"/>
          </a:p>
        </p:txBody>
      </p:sp>
    </p:spTree>
    <p:extLst>
      <p:ext uri="{BB962C8B-B14F-4D97-AF65-F5344CB8AC3E}">
        <p14:creationId xmlns:p14="http://schemas.microsoft.com/office/powerpoint/2010/main" val="109590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21</a:t>
            </a:fld>
            <a:endParaRPr lang="en-US" dirty="0"/>
          </a:p>
        </p:txBody>
      </p:sp>
    </p:spTree>
    <p:extLst>
      <p:ext uri="{BB962C8B-B14F-4D97-AF65-F5344CB8AC3E}">
        <p14:creationId xmlns:p14="http://schemas.microsoft.com/office/powerpoint/2010/main" val="144440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22</a:t>
            </a:fld>
            <a:endParaRPr lang="en-US" dirty="0"/>
          </a:p>
        </p:txBody>
      </p:sp>
    </p:spTree>
    <p:extLst>
      <p:ext uri="{BB962C8B-B14F-4D97-AF65-F5344CB8AC3E}">
        <p14:creationId xmlns:p14="http://schemas.microsoft.com/office/powerpoint/2010/main" val="1263256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23</a:t>
            </a:fld>
            <a:endParaRPr lang="en-US" dirty="0"/>
          </a:p>
        </p:txBody>
      </p:sp>
    </p:spTree>
    <p:extLst>
      <p:ext uri="{BB962C8B-B14F-4D97-AF65-F5344CB8AC3E}">
        <p14:creationId xmlns:p14="http://schemas.microsoft.com/office/powerpoint/2010/main" val="389346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24</a:t>
            </a:fld>
            <a:endParaRPr lang="en-US" dirty="0"/>
          </a:p>
        </p:txBody>
      </p:sp>
    </p:spTree>
    <p:extLst>
      <p:ext uri="{BB962C8B-B14F-4D97-AF65-F5344CB8AC3E}">
        <p14:creationId xmlns:p14="http://schemas.microsoft.com/office/powerpoint/2010/main" val="3958904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25</a:t>
            </a:fld>
            <a:endParaRPr lang="en-US" dirty="0"/>
          </a:p>
        </p:txBody>
      </p:sp>
    </p:spTree>
    <p:extLst>
      <p:ext uri="{BB962C8B-B14F-4D97-AF65-F5344CB8AC3E}">
        <p14:creationId xmlns:p14="http://schemas.microsoft.com/office/powerpoint/2010/main" val="2769212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26</a:t>
            </a:fld>
            <a:endParaRPr lang="en-US" dirty="0"/>
          </a:p>
        </p:txBody>
      </p:sp>
    </p:spTree>
    <p:extLst>
      <p:ext uri="{BB962C8B-B14F-4D97-AF65-F5344CB8AC3E}">
        <p14:creationId xmlns:p14="http://schemas.microsoft.com/office/powerpoint/2010/main" val="278128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27</a:t>
            </a:fld>
            <a:endParaRPr lang="en-US" dirty="0"/>
          </a:p>
        </p:txBody>
      </p:sp>
    </p:spTree>
    <p:extLst>
      <p:ext uri="{BB962C8B-B14F-4D97-AF65-F5344CB8AC3E}">
        <p14:creationId xmlns:p14="http://schemas.microsoft.com/office/powerpoint/2010/main" val="1610805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28</a:t>
            </a:fld>
            <a:endParaRPr lang="en-US" dirty="0"/>
          </a:p>
        </p:txBody>
      </p:sp>
    </p:spTree>
    <p:extLst>
      <p:ext uri="{BB962C8B-B14F-4D97-AF65-F5344CB8AC3E}">
        <p14:creationId xmlns:p14="http://schemas.microsoft.com/office/powerpoint/2010/main" val="3982580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29</a:t>
            </a:fld>
            <a:endParaRPr lang="en-US" dirty="0"/>
          </a:p>
        </p:txBody>
      </p:sp>
    </p:spTree>
    <p:extLst>
      <p:ext uri="{BB962C8B-B14F-4D97-AF65-F5344CB8AC3E}">
        <p14:creationId xmlns:p14="http://schemas.microsoft.com/office/powerpoint/2010/main" val="7512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3</a:t>
            </a:fld>
            <a:endParaRPr lang="en-US" dirty="0"/>
          </a:p>
        </p:txBody>
      </p:sp>
    </p:spTree>
    <p:extLst>
      <p:ext uri="{BB962C8B-B14F-4D97-AF65-F5344CB8AC3E}">
        <p14:creationId xmlns:p14="http://schemas.microsoft.com/office/powerpoint/2010/main" val="1575037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30</a:t>
            </a:fld>
            <a:endParaRPr lang="en-US" dirty="0"/>
          </a:p>
        </p:txBody>
      </p:sp>
    </p:spTree>
    <p:extLst>
      <p:ext uri="{BB962C8B-B14F-4D97-AF65-F5344CB8AC3E}">
        <p14:creationId xmlns:p14="http://schemas.microsoft.com/office/powerpoint/2010/main" val="2834427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31</a:t>
            </a:fld>
            <a:endParaRPr lang="en-US" dirty="0"/>
          </a:p>
        </p:txBody>
      </p:sp>
    </p:spTree>
    <p:extLst>
      <p:ext uri="{BB962C8B-B14F-4D97-AF65-F5344CB8AC3E}">
        <p14:creationId xmlns:p14="http://schemas.microsoft.com/office/powerpoint/2010/main" val="1948020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32</a:t>
            </a:fld>
            <a:endParaRPr lang="en-US" dirty="0"/>
          </a:p>
        </p:txBody>
      </p:sp>
    </p:spTree>
    <p:extLst>
      <p:ext uri="{BB962C8B-B14F-4D97-AF65-F5344CB8AC3E}">
        <p14:creationId xmlns:p14="http://schemas.microsoft.com/office/powerpoint/2010/main" val="162400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4</a:t>
            </a:fld>
            <a:endParaRPr lang="en-US" dirty="0"/>
          </a:p>
        </p:txBody>
      </p:sp>
    </p:spTree>
    <p:extLst>
      <p:ext uri="{BB962C8B-B14F-4D97-AF65-F5344CB8AC3E}">
        <p14:creationId xmlns:p14="http://schemas.microsoft.com/office/powerpoint/2010/main" val="27978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5</a:t>
            </a:fld>
            <a:endParaRPr lang="en-US" dirty="0"/>
          </a:p>
        </p:txBody>
      </p:sp>
    </p:spTree>
    <p:extLst>
      <p:ext uri="{BB962C8B-B14F-4D97-AF65-F5344CB8AC3E}">
        <p14:creationId xmlns:p14="http://schemas.microsoft.com/office/powerpoint/2010/main" val="79710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6</a:t>
            </a:fld>
            <a:endParaRPr lang="en-US" dirty="0"/>
          </a:p>
        </p:txBody>
      </p:sp>
    </p:spTree>
    <p:extLst>
      <p:ext uri="{BB962C8B-B14F-4D97-AF65-F5344CB8AC3E}">
        <p14:creationId xmlns:p14="http://schemas.microsoft.com/office/powerpoint/2010/main" val="275412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7</a:t>
            </a:fld>
            <a:endParaRPr lang="en-US" dirty="0"/>
          </a:p>
        </p:txBody>
      </p:sp>
    </p:spTree>
    <p:extLst>
      <p:ext uri="{BB962C8B-B14F-4D97-AF65-F5344CB8AC3E}">
        <p14:creationId xmlns:p14="http://schemas.microsoft.com/office/powerpoint/2010/main" val="407267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8</a:t>
            </a:fld>
            <a:endParaRPr lang="en-US" dirty="0"/>
          </a:p>
        </p:txBody>
      </p:sp>
    </p:spTree>
    <p:extLst>
      <p:ext uri="{BB962C8B-B14F-4D97-AF65-F5344CB8AC3E}">
        <p14:creationId xmlns:p14="http://schemas.microsoft.com/office/powerpoint/2010/main" val="70903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0CA49-DFF1-41B8-8AD2-896293B85734}" type="slidenum">
              <a:rPr lang="en-US" smtClean="0"/>
              <a:pPr>
                <a:defRPr/>
              </a:pPr>
              <a:t>9</a:t>
            </a:fld>
            <a:endParaRPr lang="en-US" dirty="0"/>
          </a:p>
        </p:txBody>
      </p:sp>
    </p:spTree>
    <p:extLst>
      <p:ext uri="{BB962C8B-B14F-4D97-AF65-F5344CB8AC3E}">
        <p14:creationId xmlns:p14="http://schemas.microsoft.com/office/powerpoint/2010/main" val="3015847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ubject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8791" r="15682"/>
          <a:stretch/>
        </p:blipFill>
        <p:spPr>
          <a:xfrm>
            <a:off x="0" y="-297"/>
            <a:ext cx="3886200" cy="6858594"/>
          </a:xfrm>
          <a:prstGeom prst="rect">
            <a:avLst/>
          </a:prstGeom>
        </p:spPr>
      </p:pic>
      <p:sp>
        <p:nvSpPr>
          <p:cNvPr id="9" name="Rectangle 8"/>
          <p:cNvSpPr/>
          <p:nvPr userDrawn="1"/>
        </p:nvSpPr>
        <p:spPr bwMode="auto">
          <a:xfrm rot="5400000">
            <a:off x="8267581" y="3278722"/>
            <a:ext cx="6858002" cy="75964"/>
          </a:xfrm>
          <a:prstGeom prst="rect">
            <a:avLst/>
          </a:prstGeom>
          <a:solidFill>
            <a:srgbClr val="BD5E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14" name="Content Placeholder 13"/>
          <p:cNvSpPr>
            <a:spLocks noGrp="1"/>
          </p:cNvSpPr>
          <p:nvPr>
            <p:ph sz="quarter" idx="13"/>
          </p:nvPr>
        </p:nvSpPr>
        <p:spPr>
          <a:xfrm>
            <a:off x="6629400" y="6162487"/>
            <a:ext cx="2148791" cy="619313"/>
          </a:xfrm>
          <a:prstGeom prst="rect">
            <a:avLst/>
          </a:prstGeom>
        </p:spPr>
        <p:txBody>
          <a:bodyPr/>
          <a:lstStyle>
            <a:lvl1pPr marL="0" indent="0" algn="l">
              <a:buNone/>
              <a:defRPr sz="1400">
                <a:solidFill>
                  <a:schemeClr val="bg1"/>
                </a:solidFill>
                <a:latin typeface="Century Gothic" panose="020B0502020202020204" pitchFamily="34" charset="0"/>
              </a:defRPr>
            </a:lvl1pPr>
            <a:lvl2pPr marL="0" indent="0" algn="l">
              <a:buNone/>
              <a:defRPr sz="1400">
                <a:solidFill>
                  <a:schemeClr val="bg1"/>
                </a:solidFill>
                <a:latin typeface="Century Gothic" panose="020B0502020202020204" pitchFamily="34" charset="0"/>
              </a:defRPr>
            </a:lvl2pPr>
            <a:lvl3pPr marL="0" indent="0">
              <a:buNone/>
              <a:defRPr sz="1400"/>
            </a:lvl3pPr>
            <a:lvl4pPr marL="0" indent="0">
              <a:buNone/>
              <a:defRPr sz="1400"/>
            </a:lvl4pPr>
            <a:lvl5pPr marL="0" indent="0">
              <a:buNone/>
              <a:defRPr sz="1400"/>
            </a:lvl5pPr>
          </a:lstStyle>
          <a:p>
            <a:pPr lvl="0"/>
            <a:r>
              <a:rPr lang="en-US"/>
              <a:t>Edit Master text styles</a:t>
            </a:r>
          </a:p>
          <a:p>
            <a:pPr lvl="1"/>
            <a:r>
              <a:rPr lang="en-US"/>
              <a:t>Second level</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7800" y="457200"/>
            <a:ext cx="3200400" cy="1462251"/>
          </a:xfrm>
          <a:prstGeom prst="rect">
            <a:avLst/>
          </a:prstGeom>
        </p:spPr>
      </p:pic>
      <p:sp>
        <p:nvSpPr>
          <p:cNvPr id="11" name="Text Placeholder 3"/>
          <p:cNvSpPr>
            <a:spLocks noGrp="1"/>
          </p:cNvSpPr>
          <p:nvPr>
            <p:ph type="body" sz="quarter" idx="10"/>
          </p:nvPr>
        </p:nvSpPr>
        <p:spPr>
          <a:xfrm>
            <a:off x="4358591" y="3429000"/>
            <a:ext cx="4419600" cy="1219200"/>
          </a:xfrm>
          <a:prstGeom prst="rect">
            <a:avLst/>
          </a:prstGeom>
        </p:spPr>
        <p:txBody>
          <a:bodyPr/>
          <a:lstStyle>
            <a:lvl1pPr marL="0" indent="0">
              <a:buFontTx/>
              <a:buNone/>
              <a:defRPr sz="3600" b="1">
                <a:solidFill>
                  <a:srgbClr val="2B3134"/>
                </a:solidFill>
                <a:latin typeface="Century Gothic" panose="020B0502020202020204" pitchFamily="34" charset="0"/>
              </a:defRPr>
            </a:lvl1pPr>
            <a:lvl2pPr marL="0" indent="0">
              <a:buFontTx/>
              <a:buNone/>
              <a:defRPr>
                <a:solidFill>
                  <a:srgbClr val="5F5F5F"/>
                </a:solidFill>
              </a:defRPr>
            </a:lvl2pPr>
            <a:lvl3pPr marL="0" indent="0">
              <a:buFontTx/>
              <a:buNone/>
              <a:defRPr>
                <a:solidFill>
                  <a:srgbClr val="5F5F5F"/>
                </a:solidFill>
              </a:defRPr>
            </a:lvl3pPr>
            <a:lvl4pPr marL="0" indent="0">
              <a:buFontTx/>
              <a:buNone/>
              <a:defRPr/>
            </a:lvl4pPr>
            <a:lvl5pPr marL="0" indent="0">
              <a:buFontTx/>
              <a:buNone/>
              <a:defRPr/>
            </a:lvl5pPr>
          </a:lstStyle>
          <a:p>
            <a:pPr lvl="0"/>
            <a:r>
              <a:rPr lang="en-US"/>
              <a:t>Edit Master text styles</a:t>
            </a:r>
          </a:p>
        </p:txBody>
      </p:sp>
      <p:sp>
        <p:nvSpPr>
          <p:cNvPr id="16" name="Text Placeholder 3"/>
          <p:cNvSpPr>
            <a:spLocks noGrp="1"/>
          </p:cNvSpPr>
          <p:nvPr>
            <p:ph type="body" sz="quarter" idx="12"/>
          </p:nvPr>
        </p:nvSpPr>
        <p:spPr>
          <a:xfrm>
            <a:off x="4358591" y="4820026"/>
            <a:ext cx="4419600" cy="1123574"/>
          </a:xfrm>
          <a:prstGeom prst="rect">
            <a:avLst/>
          </a:prstGeom>
        </p:spPr>
        <p:txBody>
          <a:bodyPr/>
          <a:lstStyle>
            <a:lvl1pPr marL="0" indent="0">
              <a:buFontTx/>
              <a:buNone/>
              <a:defRPr sz="2200" b="0">
                <a:solidFill>
                  <a:srgbClr val="5F5F5F"/>
                </a:solidFill>
                <a:latin typeface="Century Gothic" panose="020B0502020202020204" pitchFamily="34" charset="0"/>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p:txBody>
      </p:sp>
    </p:spTree>
    <p:extLst>
      <p:ext uri="{BB962C8B-B14F-4D97-AF65-F5344CB8AC3E}">
        <p14:creationId xmlns:p14="http://schemas.microsoft.com/office/powerpoint/2010/main" val="395563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paragraph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5181600" cy="4267200"/>
          </a:xfrm>
          <a:prstGeom prst="rect">
            <a:avLst/>
          </a:prstGeom>
        </p:spPr>
        <p:txBody>
          <a:bodyPr/>
          <a:lstStyle>
            <a:lvl1pPr marL="0" indent="0">
              <a:buFontTx/>
              <a:buNone/>
              <a:defRPr/>
            </a:lvl1pPr>
            <a:lvl2pPr marL="569912" indent="0">
              <a:buFontTx/>
              <a:buNone/>
              <a:defRPr/>
            </a:lvl2pPr>
            <a:lvl3pPr marL="1025525" indent="0">
              <a:buFontTx/>
              <a:buNone/>
              <a:defRPr/>
            </a:lvl3pPr>
            <a:lvl4pPr marL="1490662" indent="0">
              <a:buFontTx/>
              <a:buNone/>
              <a:defRPr/>
            </a:lvl4pPr>
            <a:lvl5pPr marL="1941513" indent="0">
              <a:buFontTx/>
              <a:buNone/>
              <a:defRPr/>
            </a:lvl5pPr>
          </a:lstStyle>
          <a:p>
            <a:pPr lvl="0"/>
            <a:r>
              <a:rPr lang="en-US"/>
              <a:t>Edit Master text styles</a:t>
            </a:r>
          </a:p>
        </p:txBody>
      </p:sp>
      <p:sp>
        <p:nvSpPr>
          <p:cNvPr id="12" name="Title 11"/>
          <p:cNvSpPr>
            <a:spLocks noGrp="1"/>
          </p:cNvSpPr>
          <p:nvPr>
            <p:ph type="title"/>
          </p:nvPr>
        </p:nvSpPr>
        <p:spPr>
          <a:xfrm>
            <a:off x="228600" y="152400"/>
            <a:ext cx="5956794" cy="817349"/>
          </a:xfrm>
          <a:prstGeom prst="rect">
            <a:avLst/>
          </a:prstGeom>
        </p:spPr>
        <p:txBody>
          <a:bodyPr/>
          <a:lstStyle/>
          <a:p>
            <a:r>
              <a:rPr lang="en-US"/>
              <a:t>Click to edit Master title style</a:t>
            </a:r>
          </a:p>
        </p:txBody>
      </p:sp>
      <p:sp>
        <p:nvSpPr>
          <p:cNvPr id="8" name="TextBox 7"/>
          <p:cNvSpPr txBox="1"/>
          <p:nvPr userDrawn="1"/>
        </p:nvSpPr>
        <p:spPr>
          <a:xfrm>
            <a:off x="154113" y="6629400"/>
            <a:ext cx="1320311" cy="207749"/>
          </a:xfrm>
          <a:prstGeom prst="rect">
            <a:avLst/>
          </a:prstGeom>
          <a:noFill/>
        </p:spPr>
        <p:txBody>
          <a:bodyPr wrap="square" rtlCol="0">
            <a:spAutoFit/>
          </a:bodyPr>
          <a:lstStyle/>
          <a:p>
            <a:pPr algn="l"/>
            <a:r>
              <a:rPr lang="en-US" sz="700" dirty="0">
                <a:solidFill>
                  <a:srgbClr val="5F5F5F"/>
                </a:solidFill>
                <a:latin typeface="Century Gothic" panose="020B0502020202020204" pitchFamily="34" charset="0"/>
              </a:rPr>
              <a:t>© 2019</a:t>
            </a:r>
            <a:r>
              <a:rPr lang="en-US" sz="600" dirty="0">
                <a:solidFill>
                  <a:srgbClr val="5F5F5F"/>
                </a:solidFill>
                <a:latin typeface="Century Gothic" panose="020B0502020202020204" pitchFamily="34" charset="0"/>
              </a:rPr>
              <a:t>.</a:t>
            </a:r>
            <a:r>
              <a:rPr lang="en-US" sz="750" dirty="0">
                <a:solidFill>
                  <a:srgbClr val="5F5F5F"/>
                </a:solidFill>
                <a:latin typeface="Century Gothic" panose="020B0502020202020204" pitchFamily="34" charset="0"/>
              </a:rPr>
              <a:t>  </a:t>
            </a:r>
            <a:r>
              <a:rPr lang="en-US" sz="700" dirty="0">
                <a:solidFill>
                  <a:srgbClr val="5F5F5F"/>
                </a:solidFill>
                <a:latin typeface="Century Gothic" panose="020B0502020202020204" pitchFamily="34" charset="0"/>
              </a:rPr>
              <a:t>Burr &amp; Forman LLP</a:t>
            </a:r>
            <a:endParaRPr lang="en-US" sz="750" dirty="0">
              <a:solidFill>
                <a:srgbClr val="5F5F5F"/>
              </a:solidFill>
              <a:latin typeface="Century Gothic" panose="020B0502020202020204" pitchFamily="34" charset="0"/>
            </a:endParaRPr>
          </a:p>
        </p:txBody>
      </p:sp>
      <p:sp>
        <p:nvSpPr>
          <p:cNvPr id="11" name="Rectangle 10"/>
          <p:cNvSpPr/>
          <p:nvPr userDrawn="1"/>
        </p:nvSpPr>
        <p:spPr bwMode="auto">
          <a:xfrm>
            <a:off x="318111" y="1003826"/>
            <a:ext cx="5854089" cy="56745"/>
          </a:xfrm>
          <a:prstGeom prst="rect">
            <a:avLst/>
          </a:prstGeom>
          <a:solidFill>
            <a:srgbClr val="BD5E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13" name="Slide Number Placeholder 3"/>
          <p:cNvSpPr txBox="1"/>
          <p:nvPr userDrawn="1"/>
        </p:nvSpPr>
        <p:spPr>
          <a:xfrm rot="16200000">
            <a:off x="6258698" y="3999254"/>
            <a:ext cx="113578" cy="26018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mtClean="0"/>
              <a:pPr>
                <a:defRPr/>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962" y="6267737"/>
            <a:ext cx="760999" cy="382513"/>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17037" b="29630"/>
          <a:stretch/>
        </p:blipFill>
        <p:spPr>
          <a:xfrm rot="16200000">
            <a:off x="4343400" y="2057400"/>
            <a:ext cx="6858000" cy="2743200"/>
          </a:xfrm>
          <a:prstGeom prst="rect">
            <a:avLst/>
          </a:prstGeom>
        </p:spPr>
      </p:pic>
    </p:spTree>
    <p:extLst>
      <p:ext uri="{BB962C8B-B14F-4D97-AF65-F5344CB8AC3E}">
        <p14:creationId xmlns:p14="http://schemas.microsoft.com/office/powerpoint/2010/main" val="2646329177"/>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80"/>
                    </a14:imgEffect>
                  </a14:imgLayer>
                </a14:imgProps>
              </a:ext>
              <a:ext uri="{28A0092B-C50C-407E-A947-70E740481C1C}">
                <a14:useLocalDpi xmlns:a14="http://schemas.microsoft.com/office/drawing/2010/main" val="0"/>
              </a:ext>
            </a:extLst>
          </a:blip>
          <a:stretch>
            <a:fillRect/>
          </a:stretch>
        </p:blipFill>
        <p:spPr>
          <a:xfrm>
            <a:off x="0" y="-6834"/>
            <a:ext cx="9137649" cy="6853238"/>
          </a:xfrm>
          <a:prstGeom prst="rect">
            <a:avLst/>
          </a:prstGeom>
          <a:effectLst/>
        </p:spPr>
      </p:pic>
      <p:sp>
        <p:nvSpPr>
          <p:cNvPr id="19" name="Rectangle 18"/>
          <p:cNvSpPr/>
          <p:nvPr userDrawn="1"/>
        </p:nvSpPr>
        <p:spPr bwMode="auto">
          <a:xfrm>
            <a:off x="1102407" y="1563882"/>
            <a:ext cx="8041593" cy="1442861"/>
          </a:xfrm>
          <a:prstGeom prst="rect">
            <a:avLst/>
          </a:prstGeom>
          <a:solidFill>
            <a:srgbClr val="2B31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20" name="Content Placeholder 13"/>
          <p:cNvSpPr>
            <a:spLocks noGrp="1"/>
          </p:cNvSpPr>
          <p:nvPr>
            <p:ph sz="quarter" idx="13"/>
          </p:nvPr>
        </p:nvSpPr>
        <p:spPr>
          <a:xfrm>
            <a:off x="5791200" y="5257800"/>
            <a:ext cx="2290273" cy="533400"/>
          </a:xfrm>
          <a:prstGeom prst="rect">
            <a:avLst/>
          </a:prstGeom>
        </p:spPr>
        <p:txBody>
          <a:bodyPr/>
          <a:lstStyle>
            <a:lvl1pPr marL="0" indent="0" algn="ctr">
              <a:buNone/>
              <a:defRPr sz="1400">
                <a:solidFill>
                  <a:schemeClr val="bg1"/>
                </a:solidFill>
                <a:latin typeface="Century Gothic" panose="020B0502020202020204" pitchFamily="34" charset="0"/>
              </a:defRPr>
            </a:lvl1pPr>
            <a:lvl2pPr marL="0" indent="0" algn="ctr">
              <a:buNone/>
              <a:defRPr sz="1400">
                <a:solidFill>
                  <a:schemeClr val="bg1"/>
                </a:solidFill>
                <a:latin typeface="Century Gothic" panose="020B0502020202020204" pitchFamily="34" charset="0"/>
              </a:defRPr>
            </a:lvl2pPr>
            <a:lvl3pPr marL="0" indent="0">
              <a:buNone/>
              <a:defRPr sz="1400"/>
            </a:lvl3pPr>
            <a:lvl4pPr marL="0" indent="0">
              <a:buNone/>
              <a:defRPr sz="1400"/>
            </a:lvl4pPr>
            <a:lvl5pPr marL="0" indent="0">
              <a:buNone/>
              <a:defRPr sz="1400"/>
            </a:lvl5pPr>
          </a:lstStyle>
          <a:p>
            <a:pPr lvl="0"/>
            <a:r>
              <a:rPr lang="en-US"/>
              <a:t>Edit Master text styles</a:t>
            </a:r>
          </a:p>
          <a:p>
            <a:pPr lvl="1"/>
            <a:r>
              <a:rPr lang="en-US"/>
              <a:t>Second level</a:t>
            </a:r>
          </a:p>
        </p:txBody>
      </p:sp>
      <p:sp>
        <p:nvSpPr>
          <p:cNvPr id="22" name="Rectangle 21"/>
          <p:cNvSpPr/>
          <p:nvPr userDrawn="1"/>
        </p:nvSpPr>
        <p:spPr>
          <a:xfrm>
            <a:off x="1102407" y="3004606"/>
            <a:ext cx="2290273" cy="59613"/>
          </a:xfrm>
          <a:prstGeom prst="rect">
            <a:avLst/>
          </a:prstGeom>
          <a:solidFill>
            <a:srgbClr val="B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41393" y="148695"/>
            <a:ext cx="1280160" cy="643467"/>
          </a:xfrm>
          <a:prstGeom prst="rect">
            <a:avLst/>
          </a:prstGeom>
        </p:spPr>
      </p:pic>
      <p:sp>
        <p:nvSpPr>
          <p:cNvPr id="24" name="TextBox 23"/>
          <p:cNvSpPr txBox="1"/>
          <p:nvPr userDrawn="1"/>
        </p:nvSpPr>
        <p:spPr>
          <a:xfrm>
            <a:off x="154113" y="6629400"/>
            <a:ext cx="1320311" cy="207749"/>
          </a:xfrm>
          <a:prstGeom prst="rect">
            <a:avLst/>
          </a:prstGeom>
          <a:noFill/>
        </p:spPr>
        <p:txBody>
          <a:bodyPr wrap="square" rtlCol="0">
            <a:spAutoFit/>
          </a:bodyPr>
          <a:lstStyle/>
          <a:p>
            <a:pPr algn="l"/>
            <a:r>
              <a:rPr lang="en-US" sz="700" dirty="0">
                <a:solidFill>
                  <a:srgbClr val="5F5F5F"/>
                </a:solidFill>
                <a:latin typeface="Century Gothic" panose="020B0502020202020204" pitchFamily="34" charset="0"/>
              </a:rPr>
              <a:t>© 2019</a:t>
            </a:r>
            <a:r>
              <a:rPr lang="en-US" sz="600" dirty="0">
                <a:solidFill>
                  <a:srgbClr val="5F5F5F"/>
                </a:solidFill>
                <a:latin typeface="Century Gothic" panose="020B0502020202020204" pitchFamily="34" charset="0"/>
              </a:rPr>
              <a:t>.</a:t>
            </a:r>
            <a:r>
              <a:rPr lang="en-US" sz="750" dirty="0">
                <a:solidFill>
                  <a:srgbClr val="5F5F5F"/>
                </a:solidFill>
                <a:latin typeface="Century Gothic" panose="020B0502020202020204" pitchFamily="34" charset="0"/>
              </a:rPr>
              <a:t>  </a:t>
            </a:r>
            <a:r>
              <a:rPr lang="en-US" sz="700" dirty="0">
                <a:solidFill>
                  <a:srgbClr val="5F5F5F"/>
                </a:solidFill>
                <a:latin typeface="Century Gothic" panose="020B0502020202020204" pitchFamily="34" charset="0"/>
              </a:rPr>
              <a:t>Burr &amp; Forman LLP</a:t>
            </a:r>
            <a:endParaRPr lang="en-US" sz="750" dirty="0">
              <a:solidFill>
                <a:srgbClr val="5F5F5F"/>
              </a:solidFill>
              <a:latin typeface="Century Gothic" panose="020B0502020202020204" pitchFamily="34" charset="0"/>
            </a:endParaRPr>
          </a:p>
        </p:txBody>
      </p:sp>
      <p:sp>
        <p:nvSpPr>
          <p:cNvPr id="26" name="Text Placeholder 25"/>
          <p:cNvSpPr>
            <a:spLocks noGrp="1"/>
          </p:cNvSpPr>
          <p:nvPr>
            <p:ph type="body" sz="quarter" idx="14"/>
          </p:nvPr>
        </p:nvSpPr>
        <p:spPr>
          <a:xfrm>
            <a:off x="1474788" y="1676400"/>
            <a:ext cx="7440612" cy="1143000"/>
          </a:xfrm>
        </p:spPr>
        <p:txBody>
          <a:bodyPr anchor="ctr">
            <a:normAutofit/>
          </a:bodyPr>
          <a:lstStyle>
            <a:lvl1pPr marL="0" indent="0">
              <a:buFont typeface="Arial" panose="020B0604020202020204" pitchFamily="34" charset="0"/>
              <a:buNone/>
              <a:defRPr sz="3600">
                <a:solidFill>
                  <a:schemeClr val="bg1"/>
                </a:solidFill>
              </a:defRPr>
            </a:lvl1pPr>
            <a:lvl2pPr marL="569912" indent="0">
              <a:buFont typeface="Arial" panose="020B0604020202020204" pitchFamily="34" charset="0"/>
              <a:buNone/>
              <a:defRPr/>
            </a:lvl2pPr>
            <a:lvl3pPr marL="1025525" indent="0">
              <a:buFont typeface="Arial" panose="020B0604020202020204" pitchFamily="34" charset="0"/>
              <a:buNone/>
              <a:defRPr/>
            </a:lvl3pPr>
            <a:lvl4pPr marL="1490662" indent="0">
              <a:buFont typeface="Arial" panose="020B0604020202020204" pitchFamily="34" charset="0"/>
              <a:buNone/>
              <a:defRPr/>
            </a:lvl4pPr>
            <a:lvl5pPr marL="1941513" indent="0">
              <a:buFont typeface="Arial" panose="020B0604020202020204" pitchFamily="34" charset="0"/>
              <a:buNone/>
              <a:defRPr/>
            </a:lvl5pPr>
          </a:lstStyle>
          <a:p>
            <a:pPr lvl="0"/>
            <a:r>
              <a:rPr lang="en-US"/>
              <a:t>Edit Master text styles</a:t>
            </a:r>
          </a:p>
        </p:txBody>
      </p:sp>
    </p:spTree>
    <p:extLst>
      <p:ext uri="{BB962C8B-B14F-4D97-AF65-F5344CB8AC3E}">
        <p14:creationId xmlns:p14="http://schemas.microsoft.com/office/powerpoint/2010/main" val="294748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_Bullet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600" b="0">
                <a:solidFill>
                  <a:srgbClr val="BD5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marL="344488" indent="-344488">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600" b="0">
                <a:solidFill>
                  <a:srgbClr val="BD5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marL="344488" indent="-344488">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76200" y="152400"/>
            <a:ext cx="9067800" cy="639762"/>
          </a:xfrm>
          <a:prstGeom prst="rect">
            <a:avLst/>
          </a:prstGeom>
        </p:spPr>
        <p:txBody>
          <a:bodyPr/>
          <a:lstStyle/>
          <a:p>
            <a:r>
              <a:rPr lang="en-US"/>
              <a:t>Click to edit Master title style</a:t>
            </a:r>
          </a:p>
        </p:txBody>
      </p:sp>
      <p:sp>
        <p:nvSpPr>
          <p:cNvPr id="12" name="Slide Number Placeholder 3"/>
          <p:cNvSpPr txBox="1"/>
          <p:nvPr userDrawn="1"/>
        </p:nvSpPr>
        <p:spPr>
          <a:xfrm>
            <a:off x="7315200" y="6324600"/>
            <a:ext cx="609600" cy="304801"/>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mtClean="0"/>
              <a:pPr>
                <a:defRPr/>
              </a:pPr>
              <a:t>‹#›</a:t>
            </a:fld>
            <a:endParaRPr lang="en-US" dirty="0"/>
          </a:p>
        </p:txBody>
      </p:sp>
    </p:spTree>
    <p:extLst>
      <p:ext uri="{BB962C8B-B14F-4D97-AF65-F5344CB8AC3E}">
        <p14:creationId xmlns:p14="http://schemas.microsoft.com/office/powerpoint/2010/main" val="101967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_Narrative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58912"/>
            <a:ext cx="3886200" cy="3951288"/>
          </a:xfrm>
          <a:prstGeom prst="rect">
            <a:avLst/>
          </a:prstGeom>
          <a:ln w="38100">
            <a:solidFill>
              <a:srgbClr val="BD5E00"/>
            </a:solidFill>
          </a:ln>
        </p:spPr>
        <p:txBody>
          <a:bodyPr/>
          <a:lstStyle>
            <a:lvl1pPr marL="0" indent="0">
              <a:buNone/>
              <a:defRPr sz="2000"/>
            </a:lvl1pPr>
            <a:lvl2pPr marL="569912" indent="0">
              <a:buNone/>
              <a:defRPr sz="1800"/>
            </a:lvl2pPr>
            <a:lvl3pPr marL="1025525" indent="0">
              <a:buNone/>
              <a:defRPr sz="1600"/>
            </a:lvl3pPr>
            <a:lvl4pPr marL="1490662" indent="0">
              <a:buNone/>
              <a:defRPr sz="14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6" name="Content Placeholder 5"/>
          <p:cNvSpPr>
            <a:spLocks noGrp="1"/>
          </p:cNvSpPr>
          <p:nvPr>
            <p:ph sz="quarter" idx="4"/>
          </p:nvPr>
        </p:nvSpPr>
        <p:spPr>
          <a:xfrm>
            <a:off x="4800600" y="1458912"/>
            <a:ext cx="3894034" cy="3951288"/>
          </a:xfrm>
          <a:prstGeom prst="rect">
            <a:avLst/>
          </a:prstGeom>
          <a:ln w="38100">
            <a:solidFill>
              <a:srgbClr val="BD5E00"/>
            </a:solidFill>
          </a:ln>
        </p:spPr>
        <p:txBody>
          <a:bodyPr/>
          <a:lstStyle>
            <a:lvl1pPr marL="0" indent="0">
              <a:buNone/>
              <a:defRPr sz="2000"/>
            </a:lvl1pPr>
            <a:lvl2pPr marL="569912" indent="0">
              <a:buNone/>
              <a:defRPr sz="1800"/>
            </a:lvl2pPr>
            <a:lvl3pPr marL="1025525" indent="0">
              <a:buNone/>
              <a:defRPr sz="1600"/>
            </a:lvl3pPr>
            <a:lvl4pPr marL="1490662" indent="0">
              <a:buNone/>
              <a:defRPr sz="14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2" name="Title 1"/>
          <p:cNvSpPr>
            <a:spLocks noGrp="1"/>
          </p:cNvSpPr>
          <p:nvPr>
            <p:ph type="title"/>
          </p:nvPr>
        </p:nvSpPr>
        <p:spPr>
          <a:xfrm>
            <a:off x="76200" y="152400"/>
            <a:ext cx="9067800" cy="639762"/>
          </a:xfrm>
          <a:prstGeom prst="rect">
            <a:avLst/>
          </a:prstGeom>
        </p:spPr>
        <p:txBody>
          <a:bodyPr/>
          <a:lstStyle/>
          <a:p>
            <a:r>
              <a:rPr lang="en-US"/>
              <a:t>Click to edit Master title style</a:t>
            </a:r>
          </a:p>
        </p:txBody>
      </p:sp>
      <p:sp>
        <p:nvSpPr>
          <p:cNvPr id="21" name="Slide Number Placeholder 3"/>
          <p:cNvSpPr txBox="1"/>
          <p:nvPr userDrawn="1"/>
        </p:nvSpPr>
        <p:spPr>
          <a:xfrm>
            <a:off x="7315200" y="6324600"/>
            <a:ext cx="609600" cy="304801"/>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mtClean="0"/>
              <a:pPr>
                <a:defRPr/>
              </a:pPr>
              <a:t>‹#›</a:t>
            </a:fld>
            <a:endParaRPr lang="en-US" dirty="0"/>
          </a:p>
        </p:txBody>
      </p:sp>
    </p:spTree>
    <p:extLst>
      <p:ext uri="{BB962C8B-B14F-4D97-AF65-F5344CB8AC3E}">
        <p14:creationId xmlns:p14="http://schemas.microsoft.com/office/powerpoint/2010/main" val="24607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tandar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141" y="6416150"/>
            <a:ext cx="1297859" cy="289450"/>
          </a:xfrm>
          <a:prstGeom prst="rect">
            <a:avLst/>
          </a:prstGeom>
        </p:spPr>
      </p:pic>
      <p:sp>
        <p:nvSpPr>
          <p:cNvPr id="17" name="TextBox 16"/>
          <p:cNvSpPr txBox="1"/>
          <p:nvPr userDrawn="1"/>
        </p:nvSpPr>
        <p:spPr>
          <a:xfrm>
            <a:off x="7720924" y="6574051"/>
            <a:ext cx="1320311" cy="207749"/>
          </a:xfrm>
          <a:prstGeom prst="rect">
            <a:avLst/>
          </a:prstGeom>
          <a:noFill/>
        </p:spPr>
        <p:txBody>
          <a:bodyPr wrap="square" rtlCol="0">
            <a:spAutoFit/>
          </a:bodyPr>
          <a:lstStyle/>
          <a:p>
            <a:pPr algn="l"/>
            <a:r>
              <a:rPr lang="en-US" sz="700" dirty="0">
                <a:solidFill>
                  <a:schemeClr val="bg1"/>
                </a:solidFill>
                <a:latin typeface="Century Gothic" panose="020B0502020202020204" pitchFamily="34" charset="0"/>
              </a:rPr>
              <a:t>© 2019</a:t>
            </a:r>
            <a:r>
              <a:rPr lang="en-US" sz="600" dirty="0">
                <a:solidFill>
                  <a:schemeClr val="bg1"/>
                </a:solidFill>
                <a:latin typeface="Century Gothic" panose="020B0502020202020204" pitchFamily="34" charset="0"/>
              </a:rPr>
              <a:t>.</a:t>
            </a:r>
            <a:r>
              <a:rPr lang="en-US" sz="750" dirty="0">
                <a:solidFill>
                  <a:schemeClr val="bg1"/>
                </a:solidFill>
                <a:latin typeface="Century Gothic" panose="020B0502020202020204" pitchFamily="34" charset="0"/>
              </a:rPr>
              <a:t>  </a:t>
            </a:r>
            <a:r>
              <a:rPr lang="en-US" sz="700" dirty="0">
                <a:solidFill>
                  <a:schemeClr val="bg1"/>
                </a:solidFill>
                <a:latin typeface="Century Gothic" panose="020B0502020202020204" pitchFamily="34" charset="0"/>
              </a:rPr>
              <a:t>Burr &amp; Forman </a:t>
            </a:r>
            <a:r>
              <a:rPr lang="en-US" sz="500" dirty="0">
                <a:solidFill>
                  <a:schemeClr val="bg1"/>
                </a:solidFill>
                <a:latin typeface="Century Gothic" panose="020B0502020202020204" pitchFamily="34" charset="0"/>
              </a:rPr>
              <a:t>LLP</a:t>
            </a:r>
            <a:endParaRPr lang="en-US" sz="750" dirty="0">
              <a:solidFill>
                <a:schemeClr val="bg1"/>
              </a:solidFill>
              <a:latin typeface="Century Gothic" panose="020B0502020202020204" pitchFamily="34" charset="0"/>
            </a:endParaRPr>
          </a:p>
        </p:txBody>
      </p:sp>
      <p:sp>
        <p:nvSpPr>
          <p:cNvPr id="12" name="Rectangle 11"/>
          <p:cNvSpPr/>
          <p:nvPr userDrawn="1"/>
        </p:nvSpPr>
        <p:spPr bwMode="auto">
          <a:xfrm>
            <a:off x="0" y="6216912"/>
            <a:ext cx="7924800" cy="439497"/>
          </a:xfrm>
          <a:prstGeom prst="rect">
            <a:avLst/>
          </a:prstGeom>
          <a:solidFill>
            <a:srgbClr val="2B31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13" name="TextBox 12"/>
          <p:cNvSpPr txBox="1"/>
          <p:nvPr userDrawn="1"/>
        </p:nvSpPr>
        <p:spPr>
          <a:xfrm>
            <a:off x="152400" y="6422262"/>
            <a:ext cx="4876800" cy="164148"/>
          </a:xfrm>
          <a:prstGeom prst="rect">
            <a:avLst/>
          </a:prstGeom>
          <a:noFill/>
        </p:spPr>
        <p:txBody>
          <a:bodyPr wrap="square" tIns="0" bIns="0" rtlCol="0" anchor="ctr"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600" b="1" i="0" u="none" strike="noStrike" kern="1200" baseline="30000" dirty="0">
                <a:solidFill>
                  <a:srgbClr val="BD5E00"/>
                </a:solidFill>
                <a:latin typeface="Century Gothic" panose="020B0502020202020204" pitchFamily="34" charset="0"/>
                <a:ea typeface="ＭＳ Ｐゴシック" pitchFamily="34" charset="-128"/>
                <a:cs typeface="+mn-cs"/>
              </a:rPr>
              <a:t>360</a:t>
            </a:r>
            <a:r>
              <a:rPr lang="en-US" sz="1600" b="0" i="0" u="none" strike="noStrike" kern="1200" baseline="30000" dirty="0">
                <a:solidFill>
                  <a:schemeClr val="bg1"/>
                </a:solidFill>
                <a:latin typeface="Century Gothic" panose="020B0502020202020204" pitchFamily="34" charset="0"/>
                <a:ea typeface="ＭＳ Ｐゴシック" pitchFamily="34" charset="-128"/>
                <a:cs typeface="+mn-cs"/>
              </a:rPr>
              <a:t> Attorneys.  </a:t>
            </a:r>
            <a:r>
              <a:rPr lang="en-US" sz="1600" b="1" i="0" u="none" strike="noStrike" kern="1200" baseline="30000" dirty="0">
                <a:solidFill>
                  <a:srgbClr val="BD5E00"/>
                </a:solidFill>
                <a:latin typeface="Century Gothic" panose="020B0502020202020204" pitchFamily="34" charset="0"/>
                <a:ea typeface="ＭＳ Ｐゴシック" pitchFamily="34" charset="-128"/>
                <a:cs typeface="+mn-cs"/>
              </a:rPr>
              <a:t>19</a:t>
            </a:r>
            <a:r>
              <a:rPr lang="en-US" sz="1600" b="0" i="0" u="none" strike="noStrike" kern="1200" baseline="30000" dirty="0">
                <a:solidFill>
                  <a:schemeClr val="bg1"/>
                </a:solidFill>
                <a:latin typeface="Century Gothic" panose="020B0502020202020204" pitchFamily="34" charset="0"/>
                <a:ea typeface="ＭＳ Ｐゴシック" pitchFamily="34" charset="-128"/>
                <a:cs typeface="+mn-cs"/>
              </a:rPr>
              <a:t> Offices.  </a:t>
            </a:r>
            <a:r>
              <a:rPr lang="en-US" sz="1600" b="1" i="0" u="none" strike="noStrike" kern="1200" baseline="30000" dirty="0">
                <a:solidFill>
                  <a:srgbClr val="BD5E00"/>
                </a:solidFill>
                <a:latin typeface="Century Gothic" panose="020B0502020202020204" pitchFamily="34" charset="0"/>
                <a:ea typeface="ＭＳ Ｐゴシック" pitchFamily="34" charset="-128"/>
                <a:cs typeface="+mn-cs"/>
              </a:rPr>
              <a:t>1</a:t>
            </a:r>
            <a:r>
              <a:rPr lang="en-US" sz="1600" b="0" i="0" u="none" strike="noStrike" kern="1200" baseline="30000" dirty="0">
                <a:solidFill>
                  <a:schemeClr val="bg1"/>
                </a:solidFill>
                <a:latin typeface="Century Gothic" panose="020B0502020202020204" pitchFamily="34" charset="0"/>
                <a:ea typeface="ＭＳ Ｐゴシック" pitchFamily="34" charset="-128"/>
                <a:cs typeface="+mn-cs"/>
              </a:rPr>
              <a:t> Firm.  </a:t>
            </a:r>
            <a:r>
              <a:rPr lang="en-US" sz="1600" b="1" i="0" u="none" strike="noStrike" kern="1200" baseline="30000" dirty="0">
                <a:solidFill>
                  <a:srgbClr val="BD5E00"/>
                </a:solidFill>
                <a:latin typeface="Century Gothic" panose="020B0502020202020204" pitchFamily="34" charset="0"/>
                <a:ea typeface="ＭＳ Ｐゴシック" pitchFamily="34" charset="-128"/>
                <a:cs typeface="+mn-cs"/>
              </a:rPr>
              <a:t>Southeastern</a:t>
            </a:r>
            <a:r>
              <a:rPr lang="en-US" sz="1600" b="0" i="0" u="none" strike="noStrike" kern="1200" baseline="30000" dirty="0">
                <a:solidFill>
                  <a:schemeClr val="bg1"/>
                </a:solidFill>
                <a:latin typeface="Century Gothic" panose="020B0502020202020204" pitchFamily="34" charset="0"/>
                <a:ea typeface="ＭＳ Ｐゴシック" pitchFamily="34" charset="-128"/>
                <a:cs typeface="+mn-cs"/>
              </a:rPr>
              <a:t> Strong.</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5598" y="6114317"/>
            <a:ext cx="1225296" cy="615890"/>
          </a:xfrm>
          <a:prstGeom prst="rect">
            <a:avLst/>
          </a:prstGeom>
        </p:spPr>
      </p:pic>
      <p:cxnSp>
        <p:nvCxnSpPr>
          <p:cNvPr id="19" name="Straight Connector 18"/>
          <p:cNvCxnSpPr/>
          <p:nvPr userDrawn="1"/>
        </p:nvCxnSpPr>
        <p:spPr bwMode="auto">
          <a:xfrm>
            <a:off x="152400" y="792162"/>
            <a:ext cx="838200" cy="0"/>
          </a:xfrm>
          <a:prstGeom prst="line">
            <a:avLst/>
          </a:prstGeom>
          <a:solidFill>
            <a:schemeClr val="accent1"/>
          </a:solidFill>
          <a:ln w="38100" cap="flat" cmpd="sng" algn="ctr">
            <a:solidFill>
              <a:srgbClr val="BD5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Placeholder 13"/>
          <p:cNvSpPr>
            <a:spLocks noGrp="1"/>
          </p:cNvSpPr>
          <p:nvPr>
            <p:ph type="title"/>
          </p:nvPr>
        </p:nvSpPr>
        <p:spPr>
          <a:xfrm>
            <a:off x="628650" y="365125"/>
            <a:ext cx="7886700" cy="427037"/>
          </a:xfrm>
          <a:prstGeom prst="rect">
            <a:avLst/>
          </a:prstGeom>
        </p:spPr>
        <p:txBody>
          <a:bodyPr vert="horz" lIns="91440" tIns="45720" rIns="91440" bIns="45720" rtlCol="0" anchor="ctr">
            <a:normAutofit/>
          </a:bodyPr>
          <a:lstStyle/>
          <a:p>
            <a:r>
              <a:rPr lang="en-US"/>
              <a:t>Click to edit Master title style</a:t>
            </a:r>
          </a:p>
        </p:txBody>
      </p:sp>
      <p:sp>
        <p:nvSpPr>
          <p:cNvPr id="21" name="Text Placeholder 14"/>
          <p:cNvSpPr>
            <a:spLocks noGrp="1"/>
          </p:cNvSpPr>
          <p:nvPr>
            <p:ph idx="1"/>
          </p:nvPr>
        </p:nvSpPr>
        <p:spPr>
          <a:xfrm>
            <a:off x="628650" y="1447801"/>
            <a:ext cx="78867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p:cNvSpPr txBox="1"/>
          <p:nvPr userDrawn="1"/>
        </p:nvSpPr>
        <p:spPr>
          <a:xfrm>
            <a:off x="154113" y="6650251"/>
            <a:ext cx="1320311" cy="207749"/>
          </a:xfrm>
          <a:prstGeom prst="rect">
            <a:avLst/>
          </a:prstGeom>
          <a:noFill/>
        </p:spPr>
        <p:txBody>
          <a:bodyPr wrap="square" rtlCol="0">
            <a:spAutoFit/>
          </a:bodyPr>
          <a:lstStyle/>
          <a:p>
            <a:pPr algn="l"/>
            <a:r>
              <a:rPr lang="en-US" sz="700" dirty="0">
                <a:solidFill>
                  <a:srgbClr val="5F5F5F"/>
                </a:solidFill>
                <a:latin typeface="Century Gothic" panose="020B0502020202020204" pitchFamily="34" charset="0"/>
              </a:rPr>
              <a:t>© 2019</a:t>
            </a:r>
            <a:r>
              <a:rPr lang="en-US" sz="600" dirty="0">
                <a:solidFill>
                  <a:srgbClr val="5F5F5F"/>
                </a:solidFill>
                <a:latin typeface="Century Gothic" panose="020B0502020202020204" pitchFamily="34" charset="0"/>
              </a:rPr>
              <a:t>.</a:t>
            </a:r>
            <a:r>
              <a:rPr lang="en-US" sz="750" dirty="0">
                <a:solidFill>
                  <a:srgbClr val="5F5F5F"/>
                </a:solidFill>
                <a:latin typeface="Century Gothic" panose="020B0502020202020204" pitchFamily="34" charset="0"/>
              </a:rPr>
              <a:t>  </a:t>
            </a:r>
            <a:r>
              <a:rPr lang="en-US" sz="700" dirty="0">
                <a:solidFill>
                  <a:srgbClr val="5F5F5F"/>
                </a:solidFill>
                <a:latin typeface="Century Gothic" panose="020B0502020202020204" pitchFamily="34" charset="0"/>
              </a:rPr>
              <a:t>Burr &amp; Forman LLP</a:t>
            </a:r>
            <a:endParaRPr lang="en-US" sz="750" dirty="0">
              <a:solidFill>
                <a:srgbClr val="5F5F5F"/>
              </a:solidFill>
              <a:latin typeface="Century Gothic" panose="020B0502020202020204" pitchFamily="34" charset="0"/>
            </a:endParaRPr>
          </a:p>
        </p:txBody>
      </p:sp>
      <p:sp>
        <p:nvSpPr>
          <p:cNvPr id="23" name="Slide Number Placeholder 3"/>
          <p:cNvSpPr txBox="1"/>
          <p:nvPr userDrawn="1"/>
        </p:nvSpPr>
        <p:spPr>
          <a:xfrm>
            <a:off x="7315200" y="6324600"/>
            <a:ext cx="609600" cy="304801"/>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mtClean="0"/>
              <a:pPr>
                <a:defRPr/>
              </a:pPr>
              <a:t>‹#›</a:t>
            </a:fld>
            <a:endParaRPr lang="en-US" dirty="0"/>
          </a:p>
        </p:txBody>
      </p:sp>
    </p:spTree>
    <p:extLst>
      <p:ext uri="{BB962C8B-B14F-4D97-AF65-F5344CB8AC3E}">
        <p14:creationId xmlns:p14="http://schemas.microsoft.com/office/powerpoint/2010/main" val="221284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Title Slide">
    <p:spTree>
      <p:nvGrpSpPr>
        <p:cNvPr id="1" name=""/>
        <p:cNvGrpSpPr/>
        <p:nvPr/>
      </p:nvGrpSpPr>
      <p:grpSpPr>
        <a:xfrm>
          <a:off x="0" y="0"/>
          <a:ext cx="0" cy="0"/>
          <a:chOff x="0" y="0"/>
          <a:chExt cx="0" cy="0"/>
        </a:xfrm>
      </p:grpSpPr>
      <p:sp>
        <p:nvSpPr>
          <p:cNvPr id="7" name="Rectangle 6"/>
          <p:cNvSpPr/>
          <p:nvPr userDrawn="1"/>
        </p:nvSpPr>
        <p:spPr bwMode="auto">
          <a:xfrm>
            <a:off x="1102407" y="1563882"/>
            <a:ext cx="8041593" cy="1442861"/>
          </a:xfrm>
          <a:prstGeom prst="rect">
            <a:avLst/>
          </a:prstGeom>
          <a:solidFill>
            <a:srgbClr val="2B31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9" name="Content Placeholder 13"/>
          <p:cNvSpPr>
            <a:spLocks noGrp="1"/>
          </p:cNvSpPr>
          <p:nvPr>
            <p:ph sz="quarter" idx="13"/>
          </p:nvPr>
        </p:nvSpPr>
        <p:spPr>
          <a:xfrm>
            <a:off x="5791200" y="4648200"/>
            <a:ext cx="2290273" cy="533400"/>
          </a:xfrm>
          <a:prstGeom prst="rect">
            <a:avLst/>
          </a:prstGeom>
        </p:spPr>
        <p:txBody>
          <a:bodyPr/>
          <a:lstStyle>
            <a:lvl1pPr marL="0" indent="0" algn="ctr">
              <a:buNone/>
              <a:defRPr sz="1400">
                <a:solidFill>
                  <a:srgbClr val="5F5F5F"/>
                </a:solidFill>
                <a:latin typeface="Century Gothic" panose="020B0502020202020204" pitchFamily="34" charset="0"/>
              </a:defRPr>
            </a:lvl1pPr>
            <a:lvl2pPr marL="0" indent="0" algn="ctr">
              <a:buNone/>
              <a:defRPr sz="1400">
                <a:solidFill>
                  <a:schemeClr val="bg1"/>
                </a:solidFill>
                <a:latin typeface="Century Gothic" panose="020B0502020202020204" pitchFamily="34" charset="0"/>
              </a:defRPr>
            </a:lvl2pPr>
            <a:lvl3pPr marL="0" indent="0">
              <a:buNone/>
              <a:defRPr sz="1400"/>
            </a:lvl3pPr>
            <a:lvl4pPr marL="0" indent="0">
              <a:buNone/>
              <a:defRPr sz="1400"/>
            </a:lvl4pPr>
            <a:lvl5pPr marL="0" indent="0">
              <a:buNone/>
              <a:defRPr sz="1400"/>
            </a:lvl5pPr>
          </a:lstStyle>
          <a:p>
            <a:pPr lvl="0"/>
            <a:r>
              <a:rPr lang="en-US"/>
              <a:t>Edit Master text styles</a:t>
            </a:r>
          </a:p>
          <a:p>
            <a:pPr lvl="1"/>
            <a:r>
              <a:rPr lang="en-US"/>
              <a:t>Second level</a:t>
            </a:r>
          </a:p>
        </p:txBody>
      </p:sp>
      <p:sp>
        <p:nvSpPr>
          <p:cNvPr id="10" name="Rectangle 9"/>
          <p:cNvSpPr/>
          <p:nvPr userDrawn="1"/>
        </p:nvSpPr>
        <p:spPr>
          <a:xfrm>
            <a:off x="5791200" y="4582938"/>
            <a:ext cx="2290273" cy="59613"/>
          </a:xfrm>
          <a:prstGeom prst="rect">
            <a:avLst/>
          </a:prstGeom>
          <a:solidFill>
            <a:srgbClr val="B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102407" y="3004606"/>
            <a:ext cx="2290273" cy="59613"/>
          </a:xfrm>
          <a:prstGeom prst="rect">
            <a:avLst/>
          </a:prstGeom>
          <a:solidFill>
            <a:srgbClr val="B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1393" y="148695"/>
            <a:ext cx="1280160" cy="643467"/>
          </a:xfrm>
          <a:prstGeom prst="rect">
            <a:avLst/>
          </a:prstGeom>
        </p:spPr>
      </p:pic>
      <p:sp>
        <p:nvSpPr>
          <p:cNvPr id="14" name="TextBox 13"/>
          <p:cNvSpPr txBox="1"/>
          <p:nvPr userDrawn="1"/>
        </p:nvSpPr>
        <p:spPr>
          <a:xfrm>
            <a:off x="154113" y="6650251"/>
            <a:ext cx="1320311" cy="207749"/>
          </a:xfrm>
          <a:prstGeom prst="rect">
            <a:avLst/>
          </a:prstGeom>
          <a:noFill/>
        </p:spPr>
        <p:txBody>
          <a:bodyPr wrap="square" rtlCol="0">
            <a:spAutoFit/>
          </a:bodyPr>
          <a:lstStyle/>
          <a:p>
            <a:pPr algn="l"/>
            <a:r>
              <a:rPr lang="en-US" sz="700" dirty="0">
                <a:solidFill>
                  <a:srgbClr val="5F5F5F"/>
                </a:solidFill>
                <a:latin typeface="Century Gothic" panose="020B0502020202020204" pitchFamily="34" charset="0"/>
              </a:rPr>
              <a:t>© 2019</a:t>
            </a:r>
            <a:r>
              <a:rPr lang="en-US" sz="600" dirty="0">
                <a:solidFill>
                  <a:srgbClr val="5F5F5F"/>
                </a:solidFill>
                <a:latin typeface="Century Gothic" panose="020B0502020202020204" pitchFamily="34" charset="0"/>
              </a:rPr>
              <a:t>.</a:t>
            </a:r>
            <a:r>
              <a:rPr lang="en-US" sz="750" dirty="0">
                <a:solidFill>
                  <a:srgbClr val="5F5F5F"/>
                </a:solidFill>
                <a:latin typeface="Century Gothic" panose="020B0502020202020204" pitchFamily="34" charset="0"/>
              </a:rPr>
              <a:t>  </a:t>
            </a:r>
            <a:r>
              <a:rPr lang="en-US" sz="700" dirty="0">
                <a:solidFill>
                  <a:srgbClr val="5F5F5F"/>
                </a:solidFill>
                <a:latin typeface="Century Gothic" panose="020B0502020202020204" pitchFamily="34" charset="0"/>
              </a:rPr>
              <a:t>Burr &amp; Forman LLP</a:t>
            </a:r>
            <a:endParaRPr lang="en-US" sz="750" dirty="0">
              <a:solidFill>
                <a:srgbClr val="5F5F5F"/>
              </a:solidFill>
              <a:latin typeface="Century Gothic" panose="020B0502020202020204" pitchFamily="34" charset="0"/>
            </a:endParaRPr>
          </a:p>
        </p:txBody>
      </p:sp>
      <p:sp>
        <p:nvSpPr>
          <p:cNvPr id="3" name="Text Placeholder 2"/>
          <p:cNvSpPr>
            <a:spLocks noGrp="1"/>
          </p:cNvSpPr>
          <p:nvPr>
            <p:ph type="body" sz="quarter" idx="14"/>
          </p:nvPr>
        </p:nvSpPr>
        <p:spPr>
          <a:xfrm>
            <a:off x="1295400" y="1676400"/>
            <a:ext cx="7426325" cy="1143000"/>
          </a:xfrm>
        </p:spPr>
        <p:txBody>
          <a:bodyPr anchor="ctr" anchorCtr="0">
            <a:normAutofit/>
          </a:bodyPr>
          <a:lstStyle>
            <a:lvl1pPr marL="0" indent="0">
              <a:buFontTx/>
              <a:buNone/>
              <a:defRPr sz="3600">
                <a:solidFill>
                  <a:schemeClr val="bg1"/>
                </a:solidFill>
              </a:defRPr>
            </a:lvl1pPr>
            <a:lvl2pPr marL="569912" indent="0">
              <a:buFontTx/>
              <a:buNone/>
              <a:defRPr>
                <a:solidFill>
                  <a:schemeClr val="bg1"/>
                </a:solidFill>
              </a:defRPr>
            </a:lvl2pPr>
            <a:lvl3pPr marL="1025525" indent="0">
              <a:buFontTx/>
              <a:buNone/>
              <a:defRPr>
                <a:solidFill>
                  <a:schemeClr val="bg1"/>
                </a:solidFill>
              </a:defRPr>
            </a:lvl3pPr>
            <a:lvl4pPr marL="1490662" indent="0">
              <a:buFontTx/>
              <a:buNone/>
              <a:defRPr>
                <a:solidFill>
                  <a:schemeClr val="bg1"/>
                </a:solidFill>
              </a:defRPr>
            </a:lvl4pPr>
            <a:lvl5pPr marL="1941513"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918569413"/>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a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685800"/>
            <a:ext cx="4210050" cy="4943475"/>
          </a:xfrm>
          <a:prstGeom prst="rect">
            <a:avLst/>
          </a:prstGeom>
        </p:spPr>
      </p:pic>
      <p:sp>
        <p:nvSpPr>
          <p:cNvPr id="2" name="Title 1"/>
          <p:cNvSpPr>
            <a:spLocks noGrp="1"/>
          </p:cNvSpPr>
          <p:nvPr>
            <p:ph type="title" hasCustomPrompt="1"/>
          </p:nvPr>
        </p:nvSpPr>
        <p:spPr/>
        <p:txBody>
          <a:bodyPr/>
          <a:lstStyle>
            <a:lvl1pPr algn="l">
              <a:defRPr baseline="0"/>
            </a:lvl1pPr>
          </a:lstStyle>
          <a:p>
            <a:r>
              <a:rPr lang="en-US"/>
              <a:t>Southeastern Strong</a:t>
            </a:r>
          </a:p>
        </p:txBody>
      </p:sp>
      <p:sp>
        <p:nvSpPr>
          <p:cNvPr id="4" name="Rectangle 3"/>
          <p:cNvSpPr/>
          <p:nvPr userDrawn="1"/>
        </p:nvSpPr>
        <p:spPr bwMode="auto">
          <a:xfrm>
            <a:off x="0" y="6216912"/>
            <a:ext cx="7924800" cy="439497"/>
          </a:xfrm>
          <a:prstGeom prst="rect">
            <a:avLst/>
          </a:prstGeom>
          <a:solidFill>
            <a:srgbClr val="2B31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5598" y="6114317"/>
            <a:ext cx="1225296" cy="615890"/>
          </a:xfrm>
          <a:prstGeom prst="rect">
            <a:avLst/>
          </a:prstGeom>
        </p:spPr>
      </p:pic>
      <p:sp>
        <p:nvSpPr>
          <p:cNvPr id="7" name="TextBox 6"/>
          <p:cNvSpPr txBox="1"/>
          <p:nvPr userDrawn="1"/>
        </p:nvSpPr>
        <p:spPr>
          <a:xfrm>
            <a:off x="154113" y="6650251"/>
            <a:ext cx="1320311" cy="207749"/>
          </a:xfrm>
          <a:prstGeom prst="rect">
            <a:avLst/>
          </a:prstGeom>
          <a:noFill/>
        </p:spPr>
        <p:txBody>
          <a:bodyPr wrap="square" rtlCol="0">
            <a:spAutoFit/>
          </a:bodyPr>
          <a:lstStyle/>
          <a:p>
            <a:pPr algn="l"/>
            <a:r>
              <a:rPr lang="en-US" sz="700" dirty="0">
                <a:solidFill>
                  <a:srgbClr val="5F5F5F"/>
                </a:solidFill>
                <a:latin typeface="Century Gothic" panose="020B0502020202020204" pitchFamily="34" charset="0"/>
              </a:rPr>
              <a:t>© 2019</a:t>
            </a:r>
            <a:r>
              <a:rPr lang="en-US" sz="600" dirty="0">
                <a:solidFill>
                  <a:srgbClr val="5F5F5F"/>
                </a:solidFill>
                <a:latin typeface="Century Gothic" panose="020B0502020202020204" pitchFamily="34" charset="0"/>
              </a:rPr>
              <a:t>.</a:t>
            </a:r>
            <a:r>
              <a:rPr lang="en-US" sz="750" dirty="0">
                <a:solidFill>
                  <a:srgbClr val="5F5F5F"/>
                </a:solidFill>
                <a:latin typeface="Century Gothic" panose="020B0502020202020204" pitchFamily="34" charset="0"/>
              </a:rPr>
              <a:t>  </a:t>
            </a:r>
            <a:r>
              <a:rPr lang="en-US" sz="700" dirty="0">
                <a:solidFill>
                  <a:srgbClr val="5F5F5F"/>
                </a:solidFill>
                <a:latin typeface="Century Gothic" panose="020B0502020202020204" pitchFamily="34" charset="0"/>
              </a:rPr>
              <a:t>Burr &amp; Forman LLP</a:t>
            </a:r>
            <a:endParaRPr lang="en-US" sz="750" dirty="0">
              <a:solidFill>
                <a:srgbClr val="5F5F5F"/>
              </a:solidFill>
              <a:latin typeface="Century Gothic" panose="020B0502020202020204" pitchFamily="34" charset="0"/>
            </a:endParaRPr>
          </a:p>
        </p:txBody>
      </p:sp>
      <p:sp>
        <p:nvSpPr>
          <p:cNvPr id="8" name="Slide Number Placeholder 3"/>
          <p:cNvSpPr txBox="1"/>
          <p:nvPr userDrawn="1"/>
        </p:nvSpPr>
        <p:spPr>
          <a:xfrm>
            <a:off x="7315200" y="6300536"/>
            <a:ext cx="609600" cy="304801"/>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mtClean="0">
                <a:solidFill>
                  <a:srgbClr val="929E93"/>
                </a:solidFill>
              </a:rPr>
              <a:pPr>
                <a:defRPr/>
              </a:pPr>
              <a:t>‹#›</a:t>
            </a:fld>
            <a:endParaRPr lang="en-US" dirty="0">
              <a:solidFill>
                <a:srgbClr val="929E93"/>
              </a:solidFill>
            </a:endParaRPr>
          </a:p>
        </p:txBody>
      </p:sp>
    </p:spTree>
    <p:extLst>
      <p:ext uri="{BB962C8B-B14F-4D97-AF65-F5344CB8AC3E}">
        <p14:creationId xmlns:p14="http://schemas.microsoft.com/office/powerpoint/2010/main" val="213882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28650" y="1143000"/>
            <a:ext cx="78867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51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6216912"/>
            <a:ext cx="7924800" cy="439497"/>
          </a:xfrm>
          <a:prstGeom prst="rect">
            <a:avLst/>
          </a:prstGeom>
          <a:solidFill>
            <a:srgbClr val="2B31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3" name="TextBox 2"/>
          <p:cNvSpPr txBox="1"/>
          <p:nvPr userDrawn="1"/>
        </p:nvSpPr>
        <p:spPr>
          <a:xfrm>
            <a:off x="152400" y="6427392"/>
            <a:ext cx="4876800" cy="153888"/>
          </a:xfrm>
          <a:prstGeom prst="rect">
            <a:avLst/>
          </a:prstGeom>
          <a:noFill/>
        </p:spPr>
        <p:txBody>
          <a:bodyPr wrap="square" tIns="0" bIns="0" rtlCol="0" anchor="ctr"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500" b="1" i="0" u="none" strike="noStrike" kern="1200" baseline="30000" dirty="0">
                <a:solidFill>
                  <a:srgbClr val="BD5E00"/>
                </a:solidFill>
                <a:latin typeface="Century Gothic" panose="020B0502020202020204" pitchFamily="34" charset="0"/>
                <a:ea typeface="ＭＳ Ｐゴシック" pitchFamily="34" charset="-128"/>
                <a:cs typeface="+mn-cs"/>
              </a:rPr>
              <a:t>360</a:t>
            </a:r>
            <a:r>
              <a:rPr lang="en-US" sz="1500" b="0" i="0" u="none" strike="noStrike" kern="1200" baseline="30000" dirty="0">
                <a:solidFill>
                  <a:schemeClr val="bg1"/>
                </a:solidFill>
                <a:latin typeface="Century Gothic" panose="020B0502020202020204" pitchFamily="34" charset="0"/>
                <a:ea typeface="ＭＳ Ｐゴシック" pitchFamily="34" charset="-128"/>
                <a:cs typeface="+mn-cs"/>
              </a:rPr>
              <a:t> Attorneys.  </a:t>
            </a:r>
            <a:r>
              <a:rPr lang="en-US" sz="1500" b="1" i="0" u="none" strike="noStrike" kern="1200" baseline="30000" dirty="0">
                <a:solidFill>
                  <a:srgbClr val="BD5E00"/>
                </a:solidFill>
                <a:latin typeface="Century Gothic" panose="020B0502020202020204" pitchFamily="34" charset="0"/>
                <a:ea typeface="ＭＳ Ｐゴシック" pitchFamily="34" charset="-128"/>
                <a:cs typeface="+mn-cs"/>
              </a:rPr>
              <a:t>19</a:t>
            </a:r>
            <a:r>
              <a:rPr lang="en-US" sz="1500" b="0" i="0" u="none" strike="noStrike" kern="1200" baseline="30000" dirty="0">
                <a:solidFill>
                  <a:schemeClr val="bg1"/>
                </a:solidFill>
                <a:latin typeface="Century Gothic" panose="020B0502020202020204" pitchFamily="34" charset="0"/>
                <a:ea typeface="ＭＳ Ｐゴシック" pitchFamily="34" charset="-128"/>
                <a:cs typeface="+mn-cs"/>
              </a:rPr>
              <a:t> Offices.  </a:t>
            </a:r>
            <a:r>
              <a:rPr lang="en-US" sz="1500" b="1" i="0" u="none" strike="noStrike" kern="1200" baseline="30000" dirty="0">
                <a:solidFill>
                  <a:srgbClr val="BD5E00"/>
                </a:solidFill>
                <a:latin typeface="Century Gothic" panose="020B0502020202020204" pitchFamily="34" charset="0"/>
                <a:ea typeface="ＭＳ Ｐゴシック" pitchFamily="34" charset="-128"/>
                <a:cs typeface="+mn-cs"/>
              </a:rPr>
              <a:t>1</a:t>
            </a:r>
            <a:r>
              <a:rPr lang="en-US" sz="1500" b="0" i="0" u="none" strike="noStrike" kern="1200" baseline="30000" dirty="0">
                <a:solidFill>
                  <a:schemeClr val="bg1"/>
                </a:solidFill>
                <a:latin typeface="Century Gothic" panose="020B0502020202020204" pitchFamily="34" charset="0"/>
                <a:ea typeface="ＭＳ Ｐゴシック" pitchFamily="34" charset="-128"/>
                <a:cs typeface="+mn-cs"/>
              </a:rPr>
              <a:t> Firm.  </a:t>
            </a:r>
            <a:r>
              <a:rPr lang="en-US" sz="1500" b="1" i="0" u="none" strike="noStrike" kern="1200" baseline="30000" dirty="0">
                <a:solidFill>
                  <a:srgbClr val="BD5E00"/>
                </a:solidFill>
                <a:latin typeface="Century Gothic" panose="020B0502020202020204" pitchFamily="34" charset="0"/>
                <a:ea typeface="ＭＳ Ｐゴシック" pitchFamily="34" charset="-128"/>
                <a:cs typeface="+mn-cs"/>
              </a:rPr>
              <a:t>Southeastern</a:t>
            </a:r>
            <a:r>
              <a:rPr lang="en-US" sz="1500" b="0" i="0" u="none" strike="noStrike" kern="1200" baseline="30000" dirty="0">
                <a:solidFill>
                  <a:schemeClr val="bg1"/>
                </a:solidFill>
                <a:latin typeface="Century Gothic" panose="020B0502020202020204" pitchFamily="34" charset="0"/>
                <a:ea typeface="ＭＳ Ｐゴシック" pitchFamily="34" charset="-128"/>
                <a:cs typeface="+mn-cs"/>
              </a:rPr>
              <a:t> Strong.</a:t>
            </a:r>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75598" y="6114317"/>
            <a:ext cx="1225296" cy="615890"/>
          </a:xfrm>
          <a:prstGeom prst="rect">
            <a:avLst/>
          </a:prstGeom>
        </p:spPr>
      </p:pic>
      <p:cxnSp>
        <p:nvCxnSpPr>
          <p:cNvPr id="10" name="Straight Connector 9"/>
          <p:cNvCxnSpPr/>
          <p:nvPr userDrawn="1"/>
        </p:nvCxnSpPr>
        <p:spPr bwMode="auto">
          <a:xfrm>
            <a:off x="152400" y="792162"/>
            <a:ext cx="838200" cy="0"/>
          </a:xfrm>
          <a:prstGeom prst="line">
            <a:avLst/>
          </a:prstGeom>
          <a:solidFill>
            <a:schemeClr val="accent1"/>
          </a:solidFill>
          <a:ln w="38100" cap="flat" cmpd="sng" algn="ctr">
            <a:solidFill>
              <a:srgbClr val="BD5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itle Placeholder 13"/>
          <p:cNvSpPr>
            <a:spLocks noGrp="1"/>
          </p:cNvSpPr>
          <p:nvPr>
            <p:ph type="title"/>
          </p:nvPr>
        </p:nvSpPr>
        <p:spPr>
          <a:xfrm>
            <a:off x="628650" y="365125"/>
            <a:ext cx="7886700" cy="427037"/>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4"/>
          <p:cNvSpPr>
            <a:spLocks noGrp="1"/>
          </p:cNvSpPr>
          <p:nvPr>
            <p:ph type="body" idx="1"/>
          </p:nvPr>
        </p:nvSpPr>
        <p:spPr>
          <a:xfrm>
            <a:off x="628650" y="1143000"/>
            <a:ext cx="7886700" cy="48985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54113" y="6650251"/>
            <a:ext cx="1320311" cy="207749"/>
          </a:xfrm>
          <a:prstGeom prst="rect">
            <a:avLst/>
          </a:prstGeom>
          <a:noFill/>
        </p:spPr>
        <p:txBody>
          <a:bodyPr wrap="square" rtlCol="0">
            <a:spAutoFit/>
          </a:bodyPr>
          <a:lstStyle/>
          <a:p>
            <a:pPr algn="l"/>
            <a:r>
              <a:rPr lang="en-US" sz="700" dirty="0">
                <a:solidFill>
                  <a:srgbClr val="5F5F5F"/>
                </a:solidFill>
                <a:latin typeface="Century Gothic" panose="020B0502020202020204" pitchFamily="34" charset="0"/>
              </a:rPr>
              <a:t>© 2019</a:t>
            </a:r>
            <a:r>
              <a:rPr lang="en-US" sz="600" dirty="0">
                <a:solidFill>
                  <a:srgbClr val="5F5F5F"/>
                </a:solidFill>
                <a:latin typeface="Century Gothic" panose="020B0502020202020204" pitchFamily="34" charset="0"/>
              </a:rPr>
              <a:t>.</a:t>
            </a:r>
            <a:r>
              <a:rPr lang="en-US" sz="750" dirty="0">
                <a:solidFill>
                  <a:srgbClr val="5F5F5F"/>
                </a:solidFill>
                <a:latin typeface="Century Gothic" panose="020B0502020202020204" pitchFamily="34" charset="0"/>
              </a:rPr>
              <a:t>  </a:t>
            </a:r>
            <a:r>
              <a:rPr lang="en-US" sz="700" dirty="0">
                <a:solidFill>
                  <a:srgbClr val="5F5F5F"/>
                </a:solidFill>
                <a:latin typeface="Century Gothic" panose="020B0502020202020204" pitchFamily="34" charset="0"/>
              </a:rPr>
              <a:t>Burr &amp; Forman LLP</a:t>
            </a:r>
            <a:endParaRPr lang="en-US" sz="750" dirty="0">
              <a:solidFill>
                <a:srgbClr val="5F5F5F"/>
              </a:solidFill>
              <a:latin typeface="Century Gothic" panose="020B0502020202020204" pitchFamily="34" charset="0"/>
            </a:endParaRPr>
          </a:p>
        </p:txBody>
      </p:sp>
      <p:sp>
        <p:nvSpPr>
          <p:cNvPr id="18" name="Slide Number Placeholder 3"/>
          <p:cNvSpPr txBox="1"/>
          <p:nvPr userDrawn="1"/>
        </p:nvSpPr>
        <p:spPr>
          <a:xfrm>
            <a:off x="7315200" y="6300536"/>
            <a:ext cx="609600" cy="304801"/>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smtClean="0">
                <a:solidFill>
                  <a:schemeClr val="bg1"/>
                </a:solidFill>
                <a:latin typeface="Arial"/>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pitchFamily="34" charset="-128"/>
                <a:cs typeface="+mn-cs"/>
              </a:defRPr>
            </a:lvl5pPr>
            <a:lvl6pPr marL="2286000" algn="l" defTabSz="914400" rtl="0" eaLnBrk="1" latinLnBrk="0" hangingPunct="1">
              <a:defRPr sz="2400" kern="1200">
                <a:solidFill>
                  <a:schemeClr val="tx1"/>
                </a:solidFill>
                <a:latin typeface="Arial"/>
                <a:ea typeface="ＭＳ Ｐゴシック" pitchFamily="34" charset="-128"/>
                <a:cs typeface="+mn-cs"/>
              </a:defRPr>
            </a:lvl6pPr>
            <a:lvl7pPr marL="2743200" algn="l" defTabSz="914400" rtl="0" eaLnBrk="1" latinLnBrk="0" hangingPunct="1">
              <a:defRPr sz="2400" kern="1200">
                <a:solidFill>
                  <a:schemeClr val="tx1"/>
                </a:solidFill>
                <a:latin typeface="Arial"/>
                <a:ea typeface="ＭＳ Ｐゴシック" pitchFamily="34" charset="-128"/>
                <a:cs typeface="+mn-cs"/>
              </a:defRPr>
            </a:lvl7pPr>
            <a:lvl8pPr marL="3200400" algn="l" defTabSz="914400" rtl="0" eaLnBrk="1" latinLnBrk="0" hangingPunct="1">
              <a:defRPr sz="2400" kern="1200">
                <a:solidFill>
                  <a:schemeClr val="tx1"/>
                </a:solidFill>
                <a:latin typeface="Arial"/>
                <a:ea typeface="ＭＳ Ｐゴシック" pitchFamily="34" charset="-128"/>
                <a:cs typeface="+mn-cs"/>
              </a:defRPr>
            </a:lvl8pPr>
            <a:lvl9pPr marL="3657600" algn="l" defTabSz="914400" rtl="0" eaLnBrk="1" latinLnBrk="0" hangingPunct="1">
              <a:defRPr sz="2400" kern="1200">
                <a:solidFill>
                  <a:schemeClr val="tx1"/>
                </a:solidFill>
                <a:latin typeface="Arial"/>
                <a:ea typeface="ＭＳ Ｐゴシック" pitchFamily="34" charset="-128"/>
                <a:cs typeface="+mn-cs"/>
              </a:defRPr>
            </a:lvl9pPr>
          </a:lstStyle>
          <a:p>
            <a:pPr>
              <a:defRPr/>
            </a:pPr>
            <a:fld id="{AB8528FA-E227-4CB5-BC2C-8A968515837A}" type="slidenum">
              <a:rPr lang="en-US" smtClean="0">
                <a:solidFill>
                  <a:srgbClr val="929E93"/>
                </a:solidFill>
              </a:rPr>
              <a:pPr>
                <a:defRPr/>
              </a:pPr>
              <a:t>‹#›</a:t>
            </a:fld>
            <a:endParaRPr lang="en-US" dirty="0">
              <a:solidFill>
                <a:srgbClr val="929E93"/>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8" r:id="rId3"/>
    <p:sldLayoutId id="2147483681" r:id="rId4"/>
    <p:sldLayoutId id="2147483689" r:id="rId5"/>
    <p:sldLayoutId id="2147483684" r:id="rId6"/>
    <p:sldLayoutId id="2147483686" r:id="rId7"/>
    <p:sldLayoutId id="2147483692" r:id="rId8"/>
    <p:sldLayoutId id="2147483691" r:id="rId9"/>
  </p:sldLayoutIdLst>
  <p:hf hdr="0"/>
  <p:txStyles>
    <p:titleStyle>
      <a:lvl1pPr marL="114300" indent="-114300" algn="l" rtl="0" eaLnBrk="1" fontAlgn="base" hangingPunct="1">
        <a:spcBef>
          <a:spcPct val="0"/>
        </a:spcBef>
        <a:spcAft>
          <a:spcPct val="0"/>
        </a:spcAft>
        <a:defRPr sz="3200" b="0">
          <a:solidFill>
            <a:srgbClr val="2B3134"/>
          </a:solidFill>
          <a:latin typeface="Century Gothic" panose="020B0502020202020204" pitchFamily="34" charset="0"/>
          <a:ea typeface="+mj-ea"/>
          <a:cs typeface="+mj-cs"/>
        </a:defRPr>
      </a:lvl1pPr>
      <a:lvl2pPr marL="114300" indent="-114300" algn="r" rtl="0" eaLnBrk="1" fontAlgn="base" hangingPunct="1">
        <a:spcBef>
          <a:spcPct val="0"/>
        </a:spcBef>
        <a:spcAft>
          <a:spcPct val="0"/>
        </a:spcAft>
        <a:defRPr sz="2900" b="1">
          <a:solidFill>
            <a:schemeClr val="bg1"/>
          </a:solidFill>
          <a:latin typeface="Arial"/>
          <a:ea typeface="ＭＳ Ｐゴシック" pitchFamily="34" charset="-128"/>
        </a:defRPr>
      </a:lvl2pPr>
      <a:lvl3pPr marL="114300" indent="-114300" algn="r" rtl="0" eaLnBrk="1" fontAlgn="base" hangingPunct="1">
        <a:spcBef>
          <a:spcPct val="0"/>
        </a:spcBef>
        <a:spcAft>
          <a:spcPct val="0"/>
        </a:spcAft>
        <a:defRPr sz="2900" b="1">
          <a:solidFill>
            <a:schemeClr val="bg1"/>
          </a:solidFill>
          <a:latin typeface="Arial"/>
          <a:ea typeface="ＭＳ Ｐゴシック" pitchFamily="34" charset="-128"/>
        </a:defRPr>
      </a:lvl3pPr>
      <a:lvl4pPr marL="114300" indent="-114300" algn="r" rtl="0" eaLnBrk="1" fontAlgn="base" hangingPunct="1">
        <a:spcBef>
          <a:spcPct val="0"/>
        </a:spcBef>
        <a:spcAft>
          <a:spcPct val="0"/>
        </a:spcAft>
        <a:defRPr sz="2900" b="1">
          <a:solidFill>
            <a:schemeClr val="bg1"/>
          </a:solidFill>
          <a:latin typeface="Arial"/>
          <a:ea typeface="ＭＳ Ｐゴシック" pitchFamily="34" charset="-128"/>
        </a:defRPr>
      </a:lvl4pPr>
      <a:lvl5pPr marL="114300" indent="-114300" algn="r" rtl="0" eaLnBrk="1" fontAlgn="base" hangingPunct="1">
        <a:spcBef>
          <a:spcPct val="0"/>
        </a:spcBef>
        <a:spcAft>
          <a:spcPct val="0"/>
        </a:spcAft>
        <a:defRPr sz="2900" b="1">
          <a:solidFill>
            <a:schemeClr val="bg1"/>
          </a:solidFill>
          <a:latin typeface="Arial"/>
          <a:ea typeface="ＭＳ Ｐゴシック" pitchFamily="34" charset="-128"/>
        </a:defRPr>
      </a:lvl5pPr>
      <a:lvl6pPr marL="571500" algn="r" rtl="0" eaLnBrk="1" fontAlgn="base" hangingPunct="1">
        <a:spcBef>
          <a:spcPct val="0"/>
        </a:spcBef>
        <a:spcAft>
          <a:spcPct val="0"/>
        </a:spcAft>
        <a:defRPr sz="2900" b="1">
          <a:solidFill>
            <a:schemeClr val="bg1"/>
          </a:solidFill>
          <a:latin typeface="Arial"/>
          <a:ea typeface="ＭＳ Ｐゴシック" pitchFamily="34" charset="-128"/>
        </a:defRPr>
      </a:lvl6pPr>
      <a:lvl7pPr marL="1028700" algn="r" rtl="0" eaLnBrk="1" fontAlgn="base" hangingPunct="1">
        <a:spcBef>
          <a:spcPct val="0"/>
        </a:spcBef>
        <a:spcAft>
          <a:spcPct val="0"/>
        </a:spcAft>
        <a:defRPr sz="2900" b="1">
          <a:solidFill>
            <a:schemeClr val="bg1"/>
          </a:solidFill>
          <a:latin typeface="Arial"/>
          <a:ea typeface="ＭＳ Ｐゴシック" pitchFamily="34" charset="-128"/>
        </a:defRPr>
      </a:lvl7pPr>
      <a:lvl8pPr marL="1485900" algn="r" rtl="0" eaLnBrk="1" fontAlgn="base" hangingPunct="1">
        <a:spcBef>
          <a:spcPct val="0"/>
        </a:spcBef>
        <a:spcAft>
          <a:spcPct val="0"/>
        </a:spcAft>
        <a:defRPr sz="2900" b="1">
          <a:solidFill>
            <a:schemeClr val="bg1"/>
          </a:solidFill>
          <a:latin typeface="Arial"/>
          <a:ea typeface="ＭＳ Ｐゴシック" pitchFamily="34" charset="-128"/>
        </a:defRPr>
      </a:lvl8pPr>
      <a:lvl9pPr marL="1943100" algn="r" rtl="0" eaLnBrk="1" fontAlgn="base" hangingPunct="1">
        <a:spcBef>
          <a:spcPct val="0"/>
        </a:spcBef>
        <a:spcAft>
          <a:spcPct val="0"/>
        </a:spcAft>
        <a:defRPr sz="2900" b="1">
          <a:solidFill>
            <a:schemeClr val="bg1"/>
          </a:solidFill>
          <a:latin typeface="Arial"/>
          <a:ea typeface="ＭＳ Ｐゴシック" pitchFamily="34" charset="-128"/>
        </a:defRPr>
      </a:lvl9pPr>
    </p:titleStyle>
    <p:bodyStyle>
      <a:lvl1pPr marL="230188" indent="-230188" algn="l" rtl="0" eaLnBrk="1" fontAlgn="base" hangingPunct="1">
        <a:spcBef>
          <a:spcPct val="20000"/>
        </a:spcBef>
        <a:spcAft>
          <a:spcPct val="0"/>
        </a:spcAft>
        <a:buClr>
          <a:srgbClr val="BD5E00"/>
        </a:buClr>
        <a:buSzPct val="96000"/>
        <a:buFont typeface="Arial" panose="020B0604020202020204" pitchFamily="34" charset="0"/>
        <a:buChar char="•"/>
        <a:defRPr sz="2600">
          <a:solidFill>
            <a:srgbClr val="5F5F5F"/>
          </a:solidFill>
          <a:latin typeface="Century Gothic" panose="020B0502020202020204" pitchFamily="34" charset="0"/>
          <a:ea typeface="+mn-ea"/>
          <a:cs typeface="+mn-cs"/>
        </a:defRPr>
      </a:lvl1pPr>
      <a:lvl2pPr marL="803275" indent="-233363" algn="l" rtl="0" eaLnBrk="1" fontAlgn="base" hangingPunct="1">
        <a:spcBef>
          <a:spcPct val="20000"/>
        </a:spcBef>
        <a:spcAft>
          <a:spcPct val="0"/>
        </a:spcAft>
        <a:buClr>
          <a:srgbClr val="BD5E00"/>
        </a:buClr>
        <a:buSzPct val="96000"/>
        <a:buFont typeface="Arial" panose="020B0604020202020204" pitchFamily="34" charset="0"/>
        <a:buChar char="›"/>
        <a:defRPr sz="2200">
          <a:solidFill>
            <a:srgbClr val="5F5F5F"/>
          </a:solidFill>
          <a:latin typeface="Century Gothic" panose="020B0502020202020204" pitchFamily="34" charset="0"/>
          <a:ea typeface="+mn-ea"/>
        </a:defRPr>
      </a:lvl2pPr>
      <a:lvl3pPr marL="1255713" indent="-230188" algn="l" rtl="0" eaLnBrk="1" fontAlgn="base" hangingPunct="1">
        <a:spcBef>
          <a:spcPct val="20000"/>
        </a:spcBef>
        <a:spcAft>
          <a:spcPct val="0"/>
        </a:spcAft>
        <a:buClr>
          <a:srgbClr val="BD5E00"/>
        </a:buClr>
        <a:buSzPct val="92000"/>
        <a:buFont typeface="Arial" panose="020B0604020202020204" pitchFamily="34" charset="0"/>
        <a:buChar char="•"/>
        <a:defRPr sz="1800">
          <a:solidFill>
            <a:srgbClr val="5F5F5F"/>
          </a:solidFill>
          <a:latin typeface="Century Gothic" panose="020B0502020202020204" pitchFamily="34" charset="0"/>
          <a:ea typeface="+mn-ea"/>
        </a:defRPr>
      </a:lvl3pPr>
      <a:lvl4pPr marL="1717675" indent="-227013" algn="l" rtl="0" eaLnBrk="1" fontAlgn="base" hangingPunct="1">
        <a:spcBef>
          <a:spcPct val="20000"/>
        </a:spcBef>
        <a:spcAft>
          <a:spcPct val="0"/>
        </a:spcAft>
        <a:buClr>
          <a:srgbClr val="BD5E00"/>
        </a:buClr>
        <a:buSzPct val="92000"/>
        <a:buFont typeface="Arial" panose="020B0604020202020204" pitchFamily="34" charset="0"/>
        <a:buChar char="›"/>
        <a:defRPr sz="1400">
          <a:solidFill>
            <a:srgbClr val="5F5F5F"/>
          </a:solidFill>
          <a:latin typeface="Century Gothic" panose="020B0502020202020204" pitchFamily="34" charset="0"/>
          <a:ea typeface="+mn-ea"/>
        </a:defRPr>
      </a:lvl4pPr>
      <a:lvl5pPr marL="2170113" indent="-228600" algn="l" rtl="0" eaLnBrk="1" fontAlgn="base" hangingPunct="1">
        <a:spcBef>
          <a:spcPct val="20000"/>
        </a:spcBef>
        <a:spcAft>
          <a:spcPct val="0"/>
        </a:spcAft>
        <a:buClr>
          <a:srgbClr val="BD5E00"/>
        </a:buClr>
        <a:buSzPct val="90000"/>
        <a:buFont typeface="Arial" panose="020B0604020202020204" pitchFamily="34" charset="0"/>
        <a:buChar char="•"/>
        <a:defRPr sz="1200">
          <a:solidFill>
            <a:srgbClr val="5F5F5F"/>
          </a:solidFill>
          <a:latin typeface="Century Gothic" panose="020B0502020202020204" pitchFamily="34" charset="0"/>
          <a:ea typeface="+mn-ea"/>
        </a:defRPr>
      </a:lvl5pPr>
      <a:lvl6pPr marL="2514600" indent="-228600" algn="l" rtl="0" eaLnBrk="1" fontAlgn="base" hangingPunct="1">
        <a:spcBef>
          <a:spcPct val="20000"/>
        </a:spcBef>
        <a:spcAft>
          <a:spcPct val="0"/>
        </a:spcAft>
        <a:buChar char="-"/>
        <a:defRPr sz="1400">
          <a:solidFill>
            <a:srgbClr val="939D9E"/>
          </a:solidFill>
          <a:latin typeface="+mn-lt"/>
          <a:ea typeface="+mn-ea"/>
        </a:defRPr>
      </a:lvl6pPr>
      <a:lvl7pPr marL="2971800" indent="-228600" algn="l" rtl="0" eaLnBrk="1" fontAlgn="base" hangingPunct="1">
        <a:spcBef>
          <a:spcPct val="20000"/>
        </a:spcBef>
        <a:spcAft>
          <a:spcPct val="0"/>
        </a:spcAft>
        <a:buChar char="-"/>
        <a:defRPr sz="1400">
          <a:solidFill>
            <a:srgbClr val="939D9E"/>
          </a:solidFill>
          <a:latin typeface="+mn-lt"/>
          <a:ea typeface="+mn-ea"/>
        </a:defRPr>
      </a:lvl7pPr>
      <a:lvl8pPr marL="3429000" indent="-228600" algn="l" rtl="0" eaLnBrk="1" fontAlgn="base" hangingPunct="1">
        <a:spcBef>
          <a:spcPct val="20000"/>
        </a:spcBef>
        <a:spcAft>
          <a:spcPct val="0"/>
        </a:spcAft>
        <a:buChar char="-"/>
        <a:defRPr sz="1400">
          <a:solidFill>
            <a:srgbClr val="939D9E"/>
          </a:solidFill>
          <a:latin typeface="+mn-lt"/>
          <a:ea typeface="+mn-ea"/>
        </a:defRPr>
      </a:lvl8pPr>
      <a:lvl9pPr marL="3886200" indent="-228600" algn="l" rtl="0" eaLnBrk="1" fontAlgn="base" hangingPunct="1">
        <a:spcBef>
          <a:spcPct val="20000"/>
        </a:spcBef>
        <a:spcAft>
          <a:spcPct val="0"/>
        </a:spcAft>
        <a:buChar char="-"/>
        <a:defRPr sz="1400">
          <a:solidFill>
            <a:srgbClr val="939D9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heizer@burr.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gfoa.org/print/21226"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hyperlink" Target="https://www.irs.gov/tax-exempt-bonds/teb-post-issuance-compliance-some-basic-concepts" TargetMode="External"/><Relationship Id="rId4" Type="http://schemas.openxmlformats.org/officeDocument/2006/relationships/hyperlink" Target="https://www.irs.gov/tax-exempt-bonds/tax-exempt-bond-faqs-regarding-record-retention-requirement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lfoster@burr.com"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mailto:fheizer@burr.co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0" y="4648200"/>
            <a:ext cx="3276600" cy="1905000"/>
          </a:xfrm>
        </p:spPr>
        <p:txBody>
          <a:bodyPr>
            <a:normAutofit/>
          </a:bodyPr>
          <a:lstStyle/>
          <a:p>
            <a:pPr>
              <a:lnSpc>
                <a:spcPts val="1600"/>
              </a:lnSpc>
              <a:spcBef>
                <a:spcPts val="100"/>
              </a:spcBef>
              <a:buClr>
                <a:schemeClr val="accent1"/>
              </a:buClr>
            </a:pPr>
            <a:r>
              <a:rPr lang="en-US" altLang="en-US" sz="1800" dirty="0">
                <a:solidFill>
                  <a:schemeClr val="tx2"/>
                </a:solidFill>
              </a:rPr>
              <a:t>Presented by:</a:t>
            </a:r>
          </a:p>
          <a:p>
            <a:pPr>
              <a:lnSpc>
                <a:spcPts val="1600"/>
              </a:lnSpc>
              <a:spcBef>
                <a:spcPts val="100"/>
              </a:spcBef>
              <a:buClr>
                <a:schemeClr val="accent1"/>
              </a:buClr>
            </a:pPr>
            <a:r>
              <a:rPr lang="en-US" altLang="en-US" sz="1800" dirty="0">
                <a:solidFill>
                  <a:schemeClr val="tx2"/>
                </a:solidFill>
              </a:rPr>
              <a:t>Francenia B. Heizer, Esquire </a:t>
            </a:r>
          </a:p>
          <a:p>
            <a:pPr>
              <a:lnSpc>
                <a:spcPts val="1600"/>
              </a:lnSpc>
              <a:spcBef>
                <a:spcPts val="100"/>
              </a:spcBef>
              <a:buClr>
                <a:schemeClr val="accent1"/>
              </a:buClr>
            </a:pPr>
            <a:r>
              <a:rPr lang="en-US" altLang="en-US" sz="1800" dirty="0">
                <a:solidFill>
                  <a:schemeClr val="tx2"/>
                </a:solidFill>
              </a:rPr>
              <a:t>(803) 799-9800 (Office)</a:t>
            </a:r>
          </a:p>
          <a:p>
            <a:pPr>
              <a:lnSpc>
                <a:spcPts val="1600"/>
              </a:lnSpc>
              <a:spcBef>
                <a:spcPts val="100"/>
              </a:spcBef>
              <a:buClr>
                <a:schemeClr val="accent1"/>
              </a:buClr>
            </a:pPr>
            <a:r>
              <a:rPr lang="en-US" altLang="en-US" sz="1800" dirty="0">
                <a:solidFill>
                  <a:schemeClr val="tx2"/>
                </a:solidFill>
              </a:rPr>
              <a:t>(803) 331-9415 (Cell)</a:t>
            </a:r>
          </a:p>
          <a:p>
            <a:pPr>
              <a:spcBef>
                <a:spcPts val="100"/>
              </a:spcBef>
            </a:pPr>
            <a:r>
              <a:rPr lang="en-US" sz="1800" dirty="0">
                <a:hlinkClick r:id="rId3"/>
              </a:rPr>
              <a:t>fheizer@burr.com</a:t>
            </a:r>
            <a:r>
              <a:rPr lang="en-US" sz="1800" dirty="0"/>
              <a:t> </a:t>
            </a:r>
          </a:p>
        </p:txBody>
      </p:sp>
      <p:sp>
        <p:nvSpPr>
          <p:cNvPr id="3" name="Text Placeholder 2"/>
          <p:cNvSpPr>
            <a:spLocks noGrp="1"/>
          </p:cNvSpPr>
          <p:nvPr>
            <p:ph type="body" sz="quarter" idx="14"/>
          </p:nvPr>
        </p:nvSpPr>
        <p:spPr>
          <a:xfrm>
            <a:off x="1295400" y="1676400"/>
            <a:ext cx="7426325" cy="1295400"/>
          </a:xfrm>
        </p:spPr>
        <p:txBody>
          <a:bodyPr>
            <a:normAutofit fontScale="85000" lnSpcReduction="10000"/>
          </a:bodyPr>
          <a:lstStyle/>
          <a:p>
            <a:r>
              <a:rPr lang="en-US" sz="5400" dirty="0"/>
              <a:t>Post-Closing Compliance</a:t>
            </a:r>
            <a:endParaRPr lang="en-US" sz="5400" dirty="0">
              <a:latin typeface="Century" panose="02040604050505020304" pitchFamily="18" charset="0"/>
            </a:endParaRPr>
          </a:p>
        </p:txBody>
      </p:sp>
      <p:sp>
        <p:nvSpPr>
          <p:cNvPr id="4" name="Rectangle 3"/>
          <p:cNvSpPr/>
          <p:nvPr/>
        </p:nvSpPr>
        <p:spPr>
          <a:xfrm>
            <a:off x="1103728" y="5303183"/>
            <a:ext cx="1920719" cy="297517"/>
          </a:xfrm>
          <a:prstGeom prst="rect">
            <a:avLst/>
          </a:prstGeom>
        </p:spPr>
        <p:txBody>
          <a:bodyPr wrap="none">
            <a:spAutoFit/>
          </a:bodyPr>
          <a:lstStyle/>
          <a:p>
            <a:pPr>
              <a:lnSpc>
                <a:spcPts val="1600"/>
              </a:lnSpc>
              <a:spcBef>
                <a:spcPts val="100"/>
              </a:spcBef>
              <a:buClr>
                <a:schemeClr val="accent1"/>
              </a:buClr>
            </a:pPr>
            <a:r>
              <a:rPr lang="en-US" altLang="en-US" sz="2000" dirty="0">
                <a:latin typeface="Century Gothic" panose="020B0502020202020204" pitchFamily="34" charset="0"/>
              </a:rPr>
              <a:t>March 4, 2020</a:t>
            </a:r>
          </a:p>
        </p:txBody>
      </p:sp>
      <p:sp>
        <p:nvSpPr>
          <p:cNvPr id="5" name="Rectangle 4"/>
          <p:cNvSpPr/>
          <p:nvPr/>
        </p:nvSpPr>
        <p:spPr>
          <a:xfrm>
            <a:off x="1066800" y="4644044"/>
            <a:ext cx="3962400" cy="461665"/>
          </a:xfrm>
          <a:prstGeom prst="rect">
            <a:avLst/>
          </a:prstGeom>
        </p:spPr>
        <p:txBody>
          <a:bodyPr wrap="square">
            <a:spAutoFit/>
          </a:bodyPr>
          <a:lstStyle/>
          <a:p>
            <a:r>
              <a:rPr lang="en-US" b="1">
                <a:latin typeface="Merriweather"/>
              </a:rPr>
              <a:t>2020 Spring Conference</a:t>
            </a:r>
            <a:endParaRPr lang="en-US" b="1" i="0">
              <a:effectLst/>
              <a:latin typeface="Merriweather"/>
            </a:endParaRPr>
          </a:p>
        </p:txBody>
      </p:sp>
      <p:pic>
        <p:nvPicPr>
          <p:cNvPr id="6" name="Picture 5" descr="http://scasbo.net/wp-content/uploads/2014/10/scasbo-logo-dark.png"/>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792804"/>
            <a:ext cx="2812415" cy="733425"/>
          </a:xfrm>
          <a:prstGeom prst="rect">
            <a:avLst/>
          </a:prstGeom>
          <a:noFill/>
          <a:ln>
            <a:noFill/>
          </a:ln>
        </p:spPr>
      </p:pic>
    </p:spTree>
    <p:extLst>
      <p:ext uri="{BB962C8B-B14F-4D97-AF65-F5344CB8AC3E}">
        <p14:creationId xmlns:p14="http://schemas.microsoft.com/office/powerpoint/2010/main" val="197516361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a:br>
            <a:r>
              <a:rPr lang="en-US" sz="2800" b="1"/>
              <a:t>Other Considerations for Recordkeeping</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r>
              <a:rPr lang="en-US" sz="3200">
                <a:solidFill>
                  <a:schemeClr val="tx2"/>
                </a:solidFill>
              </a:rPr>
              <a:t>Other rules may apply to recordkeeping such as:</a:t>
            </a:r>
          </a:p>
          <a:p>
            <a:pPr lvl="1"/>
            <a:r>
              <a:rPr lang="en-US" sz="2800">
                <a:solidFill>
                  <a:schemeClr val="tx2"/>
                </a:solidFill>
              </a:rPr>
              <a:t>State archives; </a:t>
            </a:r>
          </a:p>
          <a:p>
            <a:pPr lvl="1"/>
            <a:r>
              <a:rPr lang="en-US" sz="2800">
                <a:solidFill>
                  <a:schemeClr val="tx2"/>
                </a:solidFill>
              </a:rPr>
              <a:t>South Carolina Department of Education; and </a:t>
            </a:r>
          </a:p>
          <a:p>
            <a:pPr lvl="1"/>
            <a:r>
              <a:rPr lang="en-US" sz="2800">
                <a:solidFill>
                  <a:schemeClr val="tx2"/>
                </a:solidFill>
              </a:rPr>
              <a:t>Federal programs.</a:t>
            </a:r>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315686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pPr marL="409893" marR="777240" indent="-342900" algn="just">
              <a:lnSpc>
                <a:spcPts val="2400"/>
              </a:lnSpc>
              <a:spcBef>
                <a:spcPts val="600"/>
              </a:spcBef>
              <a:spcAft>
                <a:spcPts val="600"/>
              </a:spcAft>
            </a:pPr>
            <a:r>
              <a:rPr lang="en-US" dirty="0">
                <a:solidFill>
                  <a:schemeClr val="tx2"/>
                </a:solidFill>
              </a:rPr>
              <a:t>With respect to the issuance of bonds by a school district, arbitrage refers to the difference between the interest paid on tax-exempt bonds and the interest earned by securities.</a:t>
            </a:r>
          </a:p>
          <a:p>
            <a:pPr marL="409893" marR="777240" indent="-342900" algn="just">
              <a:lnSpc>
                <a:spcPts val="2400"/>
              </a:lnSpc>
              <a:spcBef>
                <a:spcPts val="600"/>
              </a:spcBef>
              <a:spcAft>
                <a:spcPts val="600"/>
              </a:spcAft>
            </a:pPr>
            <a:r>
              <a:rPr lang="en-US" dirty="0">
                <a:solidFill>
                  <a:schemeClr val="tx2"/>
                </a:solidFill>
              </a:rPr>
              <a:t>Types of Arbitrage</a:t>
            </a:r>
          </a:p>
          <a:p>
            <a:pPr marL="982980" marR="777240" lvl="1" indent="-342900" algn="just">
              <a:lnSpc>
                <a:spcPts val="2400"/>
              </a:lnSpc>
              <a:spcBef>
                <a:spcPts val="600"/>
              </a:spcBef>
              <a:spcAft>
                <a:spcPts val="600"/>
              </a:spcAft>
            </a:pPr>
            <a:r>
              <a:rPr lang="en-US" dirty="0">
                <a:solidFill>
                  <a:schemeClr val="tx2"/>
                </a:solidFill>
              </a:rPr>
              <a:t>Positive Arbitrage = Actual Earnings &gt; Earnings @ arbitrage yield (positive earnings yield spread) </a:t>
            </a:r>
          </a:p>
          <a:p>
            <a:pPr marL="930592" marR="777240" lvl="1" indent="-285750" algn="just">
              <a:lnSpc>
                <a:spcPts val="2400"/>
              </a:lnSpc>
              <a:spcBef>
                <a:spcPts val="600"/>
              </a:spcBef>
              <a:spcAft>
                <a:spcPts val="600"/>
              </a:spcAft>
            </a:pPr>
            <a:r>
              <a:rPr lang="en-US" dirty="0">
                <a:solidFill>
                  <a:schemeClr val="tx2"/>
                </a:solidFill>
              </a:rPr>
              <a:t>Negative Arbitrage = Actual Earnings &lt; Earnings @ arbitrage yield (negative earnings yield spread) </a:t>
            </a:r>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184017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fontScale="47500" lnSpcReduction="20000"/>
          </a:bodyPr>
          <a:lstStyle/>
          <a:p>
            <a:pPr marL="352743" marR="777240" indent="-285750" algn="just">
              <a:lnSpc>
                <a:spcPts val="2400"/>
              </a:lnSpc>
              <a:spcBef>
                <a:spcPts val="600"/>
              </a:spcBef>
              <a:spcAft>
                <a:spcPts val="600"/>
              </a:spcAft>
              <a:buFont typeface="Wingdings" panose="05000000000000000000" pitchFamily="2" charset="2"/>
              <a:buChar char="§"/>
            </a:pPr>
            <a:r>
              <a:rPr lang="en-US" sz="5900" dirty="0">
                <a:solidFill>
                  <a:schemeClr val="tx2"/>
                </a:solidFill>
              </a:rPr>
              <a:t>When there is positive arbitrage associated with a bond issue, the general expectation is that it must be paid to the Federal Government in what is called a “rebate.”</a:t>
            </a:r>
          </a:p>
          <a:p>
            <a:pPr marL="352743" marR="777240" indent="-285750" algn="just">
              <a:lnSpc>
                <a:spcPts val="2400"/>
              </a:lnSpc>
              <a:spcBef>
                <a:spcPts val="600"/>
              </a:spcBef>
              <a:spcAft>
                <a:spcPts val="600"/>
              </a:spcAft>
              <a:buFont typeface="Wingdings" panose="05000000000000000000" pitchFamily="2" charset="2"/>
              <a:buChar char="§"/>
            </a:pPr>
            <a:r>
              <a:rPr lang="en-US" sz="5900" dirty="0">
                <a:solidFill>
                  <a:schemeClr val="tx2"/>
                </a:solidFill>
              </a:rPr>
              <a:t>The payment generally represents the amount of positive arbitrage earnings on bond proceeds.</a:t>
            </a:r>
          </a:p>
          <a:p>
            <a:pPr marL="352743" marR="777240" indent="-285750" algn="just">
              <a:lnSpc>
                <a:spcPts val="2400"/>
              </a:lnSpc>
              <a:spcBef>
                <a:spcPts val="600"/>
              </a:spcBef>
              <a:spcAft>
                <a:spcPts val="600"/>
              </a:spcAft>
              <a:buFont typeface="Wingdings" panose="05000000000000000000" pitchFamily="2" charset="2"/>
              <a:buChar char="§"/>
            </a:pPr>
            <a:r>
              <a:rPr lang="en-US" sz="5900" dirty="0">
                <a:solidFill>
                  <a:schemeClr val="tx2"/>
                </a:solidFill>
              </a:rPr>
              <a:t>There are some limited exceptions to the rebate requirements.</a:t>
            </a:r>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169753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pPr marL="352743" marR="777240" indent="-285750" algn="just">
              <a:lnSpc>
                <a:spcPts val="2400"/>
              </a:lnSpc>
              <a:spcBef>
                <a:spcPts val="600"/>
              </a:spcBef>
              <a:spcAft>
                <a:spcPts val="600"/>
              </a:spcAft>
              <a:buFont typeface="Wingdings" panose="05000000000000000000" pitchFamily="2" charset="2"/>
              <a:buChar char="§"/>
            </a:pPr>
            <a:r>
              <a:rPr lang="en-US" sz="2800" dirty="0">
                <a:solidFill>
                  <a:schemeClr val="tx2"/>
                </a:solidFill>
              </a:rPr>
              <a:t>Rebate is generally calculated on the fifth anniversary of the bond issue </a:t>
            </a:r>
            <a:r>
              <a:rPr lang="en-US" sz="2800">
                <a:solidFill>
                  <a:schemeClr val="tx2"/>
                </a:solidFill>
              </a:rPr>
              <a:t>so arbitrage earnings </a:t>
            </a:r>
            <a:r>
              <a:rPr lang="en-US" sz="2800" dirty="0">
                <a:solidFill>
                  <a:schemeClr val="tx2"/>
                </a:solidFill>
              </a:rPr>
              <a:t>could result in a rebate to the Federal Government.</a:t>
            </a:r>
          </a:p>
          <a:p>
            <a:pPr marL="352743" marR="777240" indent="-285750" algn="just">
              <a:lnSpc>
                <a:spcPts val="2400"/>
              </a:lnSpc>
              <a:spcBef>
                <a:spcPts val="600"/>
              </a:spcBef>
              <a:spcAft>
                <a:spcPts val="600"/>
              </a:spcAft>
              <a:buFont typeface="Wingdings" panose="05000000000000000000" pitchFamily="2" charset="2"/>
              <a:buChar char="§"/>
            </a:pPr>
            <a:r>
              <a:rPr lang="en-US" sz="2800" dirty="0">
                <a:solidFill>
                  <a:schemeClr val="tx2"/>
                </a:solidFill>
              </a:rPr>
              <a:t>A school district should engage a rebate consultant who can help track the spending of the bond proceeds and the interest earned to determine if there is any positive arbitrage that must be rebated to the Federal Government.</a:t>
            </a:r>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297097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0">
              <a:lnSpc>
                <a:spcPct val="115000"/>
              </a:lnSpc>
              <a:spcAft>
                <a:spcPts val="1000"/>
              </a:spcAft>
            </a:pPr>
            <a:r>
              <a:rPr lang="en-US" sz="2400" b="1" dirty="0">
                <a:solidFill>
                  <a:prstClr val="black"/>
                </a:solidFill>
                <a:ea typeface="Calibri"/>
                <a:cs typeface="Calibri"/>
              </a:rPr>
              <a:t>Exceptions to the general rebate requirements applicable to governmental bonds:</a:t>
            </a:r>
          </a:p>
          <a:p>
            <a:pPr lvl="1">
              <a:lnSpc>
                <a:spcPct val="115000"/>
              </a:lnSpc>
              <a:spcAft>
                <a:spcPts val="1000"/>
              </a:spcAft>
            </a:pPr>
            <a:r>
              <a:rPr lang="en-US" sz="2400" dirty="0">
                <a:solidFill>
                  <a:schemeClr val="tx2"/>
                </a:solidFill>
                <a:ea typeface="Calibri"/>
                <a:cs typeface="Calibri"/>
              </a:rPr>
              <a:t>Small Issuer Exception</a:t>
            </a:r>
          </a:p>
          <a:p>
            <a:pPr lvl="2">
              <a:lnSpc>
                <a:spcPct val="115000"/>
              </a:lnSpc>
              <a:spcAft>
                <a:spcPts val="1000"/>
              </a:spcAft>
            </a:pPr>
            <a:r>
              <a:rPr lang="en-US" sz="2000" dirty="0">
                <a:solidFill>
                  <a:schemeClr val="tx2"/>
                </a:solidFill>
                <a:ea typeface="Calibri"/>
                <a:cs typeface="Calibri"/>
              </a:rPr>
              <a:t>This exemption applies to all governmental issuers </a:t>
            </a:r>
            <a:r>
              <a:rPr lang="en-US" sz="2000">
                <a:solidFill>
                  <a:schemeClr val="tx2"/>
                </a:solidFill>
                <a:ea typeface="Calibri"/>
                <a:cs typeface="Calibri"/>
              </a:rPr>
              <a:t>and the </a:t>
            </a:r>
            <a:r>
              <a:rPr lang="en-US" sz="2000" dirty="0">
                <a:solidFill>
                  <a:schemeClr val="tx2"/>
                </a:solidFill>
                <a:ea typeface="Calibri"/>
                <a:cs typeface="Calibri"/>
              </a:rPr>
              <a:t>general rule is modified for issuers of construction of school facilities.  Under the general small issuer exception, an issue is exempt from the arbitrage rebate requirement if the following requirements are met:</a:t>
            </a:r>
          </a:p>
          <a:p>
            <a:pPr lvl="0">
              <a:lnSpc>
                <a:spcPct val="115000"/>
              </a:lnSpc>
              <a:spcAft>
                <a:spcPts val="1000"/>
              </a:spcAft>
            </a:pPr>
            <a:endParaRPr lang="en-US" sz="18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7946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3">
              <a:lnSpc>
                <a:spcPct val="115000"/>
              </a:lnSpc>
              <a:spcAft>
                <a:spcPts val="1000"/>
              </a:spcAft>
            </a:pPr>
            <a:r>
              <a:rPr lang="en-US" sz="2400" dirty="0">
                <a:solidFill>
                  <a:schemeClr val="tx2"/>
                </a:solidFill>
                <a:ea typeface="Calibri"/>
                <a:cs typeface="Calibri"/>
              </a:rPr>
              <a:t>The bonds are issued by a governmental unit with general taxing powers;</a:t>
            </a:r>
          </a:p>
          <a:p>
            <a:pPr lvl="3">
              <a:lnSpc>
                <a:spcPct val="115000"/>
              </a:lnSpc>
              <a:spcAft>
                <a:spcPts val="1000"/>
              </a:spcAft>
            </a:pPr>
            <a:r>
              <a:rPr lang="en-US" sz="2400" dirty="0">
                <a:solidFill>
                  <a:schemeClr val="tx2"/>
                </a:solidFill>
                <a:ea typeface="Calibri"/>
                <a:cs typeface="Calibri"/>
              </a:rPr>
              <a:t>The bonds are not private activity bonds;</a:t>
            </a:r>
          </a:p>
          <a:p>
            <a:pPr lvl="3">
              <a:lnSpc>
                <a:spcPct val="115000"/>
              </a:lnSpc>
              <a:spcAft>
                <a:spcPts val="1000"/>
              </a:spcAft>
            </a:pPr>
            <a:r>
              <a:rPr lang="en-US" sz="2400" dirty="0">
                <a:solidFill>
                  <a:schemeClr val="tx2"/>
                </a:solidFill>
                <a:ea typeface="Calibri"/>
                <a:cs typeface="Calibri"/>
              </a:rPr>
              <a:t>95% or more of the bond proceeds of such issues are to be for local government activities of the issuer; </a:t>
            </a:r>
          </a:p>
          <a:p>
            <a:pPr lvl="1">
              <a:lnSpc>
                <a:spcPct val="115000"/>
              </a:lnSpc>
              <a:spcAft>
                <a:spcPts val="1000"/>
              </a:spcAft>
            </a:pPr>
            <a:endParaRPr lang="en-US" sz="1400" dirty="0">
              <a:solidFill>
                <a:prstClr val="black"/>
              </a:solidFill>
              <a:ea typeface="Calibri"/>
              <a:cs typeface="Calibri"/>
            </a:endParaRPr>
          </a:p>
          <a:p>
            <a:pPr lvl="0">
              <a:lnSpc>
                <a:spcPct val="115000"/>
              </a:lnSpc>
              <a:spcAft>
                <a:spcPts val="1000"/>
              </a:spcAft>
            </a:pPr>
            <a:endParaRPr lang="en-US" sz="18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329626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3">
              <a:lnSpc>
                <a:spcPct val="115000"/>
              </a:lnSpc>
              <a:spcAft>
                <a:spcPts val="1000"/>
              </a:spcAft>
            </a:pPr>
            <a:r>
              <a:rPr lang="en-US" sz="2000" dirty="0">
                <a:solidFill>
                  <a:schemeClr val="tx2"/>
                </a:solidFill>
                <a:ea typeface="Calibri"/>
                <a:cs typeface="Calibri"/>
              </a:rPr>
              <a:t>The aggregate face amount of all tax-exempt bonds (other than private activity bonds) issued by the governmental unit during the calendar year in which such bonds are issued is not reasonably expected to exceed $5 million.</a:t>
            </a:r>
          </a:p>
          <a:p>
            <a:pPr lvl="3">
              <a:lnSpc>
                <a:spcPct val="115000"/>
              </a:lnSpc>
              <a:spcAft>
                <a:spcPts val="1000"/>
              </a:spcAft>
            </a:pPr>
            <a:r>
              <a:rPr lang="en-US" sz="2000" dirty="0">
                <a:solidFill>
                  <a:schemeClr val="tx2"/>
                </a:solidFill>
                <a:ea typeface="Calibri"/>
                <a:cs typeface="Calibri"/>
              </a:rPr>
              <a:t>The $5M limit is increased when financing public school capital expenditures </a:t>
            </a:r>
            <a:r>
              <a:rPr lang="en-US" sz="2000">
                <a:solidFill>
                  <a:schemeClr val="tx2"/>
                </a:solidFill>
                <a:ea typeface="Calibri"/>
                <a:cs typeface="Calibri"/>
              </a:rPr>
              <a:t>by adding the </a:t>
            </a:r>
            <a:r>
              <a:rPr lang="en-US" sz="2000" dirty="0">
                <a:solidFill>
                  <a:schemeClr val="tx2"/>
                </a:solidFill>
                <a:ea typeface="Calibri"/>
                <a:cs typeface="Calibri"/>
              </a:rPr>
              <a:t>lesser of </a:t>
            </a:r>
            <a:r>
              <a:rPr lang="en-US" sz="2000">
                <a:solidFill>
                  <a:schemeClr val="tx2"/>
                </a:solidFill>
                <a:ea typeface="Calibri"/>
                <a:cs typeface="Calibri"/>
              </a:rPr>
              <a:t>$10M </a:t>
            </a:r>
            <a:r>
              <a:rPr lang="en-US" sz="2000" dirty="0">
                <a:solidFill>
                  <a:schemeClr val="tx2"/>
                </a:solidFill>
                <a:ea typeface="Calibri"/>
                <a:cs typeface="Calibri"/>
              </a:rPr>
              <a:t>or so much of the face amount of the bonds attributable to financing the construction.</a:t>
            </a:r>
          </a:p>
          <a:p>
            <a:pPr lvl="0">
              <a:lnSpc>
                <a:spcPct val="115000"/>
              </a:lnSpc>
              <a:spcAft>
                <a:spcPts val="1000"/>
              </a:spcAft>
            </a:pPr>
            <a:endParaRPr lang="en-US" sz="18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150392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1">
              <a:lnSpc>
                <a:spcPct val="115000"/>
              </a:lnSpc>
              <a:spcAft>
                <a:spcPts val="1000"/>
              </a:spcAft>
            </a:pPr>
            <a:r>
              <a:rPr lang="en-US" sz="2400" b="1" dirty="0">
                <a:solidFill>
                  <a:prstClr val="black"/>
                </a:solidFill>
                <a:ea typeface="Calibri"/>
                <a:cs typeface="Calibri"/>
              </a:rPr>
              <a:t>Spending Exceptions:</a:t>
            </a:r>
          </a:p>
          <a:p>
            <a:pPr lvl="2">
              <a:lnSpc>
                <a:spcPct val="115000"/>
              </a:lnSpc>
              <a:spcAft>
                <a:spcPts val="1000"/>
              </a:spcAft>
            </a:pPr>
            <a:r>
              <a:rPr lang="en-US" sz="2000" dirty="0">
                <a:solidFill>
                  <a:schemeClr val="tx2"/>
                </a:solidFill>
                <a:ea typeface="Calibri"/>
                <a:cs typeface="Calibri"/>
              </a:rPr>
              <a:t>6-Month Spending Exception</a:t>
            </a:r>
          </a:p>
          <a:p>
            <a:pPr lvl="3">
              <a:lnSpc>
                <a:spcPct val="115000"/>
              </a:lnSpc>
              <a:spcAft>
                <a:spcPts val="1000"/>
              </a:spcAft>
            </a:pPr>
            <a:r>
              <a:rPr lang="en-US" sz="2000" dirty="0">
                <a:solidFill>
                  <a:schemeClr val="tx2"/>
                </a:solidFill>
              </a:rPr>
              <a:t>The IRS Rules and Regulations provide for an exception to rebate if the gross proceeds of the bond issue are allocated to expenditures, that are incurred within 6 months after the date of issuance.</a:t>
            </a:r>
          </a:p>
          <a:p>
            <a:pPr lvl="3">
              <a:lnSpc>
                <a:spcPct val="115000"/>
              </a:lnSpc>
              <a:spcAft>
                <a:spcPts val="1000"/>
              </a:spcAft>
            </a:pPr>
            <a:r>
              <a:rPr lang="en-US" sz="2000" dirty="0">
                <a:solidFill>
                  <a:schemeClr val="tx2"/>
                </a:solidFill>
              </a:rPr>
              <a:t>Used mostly for refunding bonds.</a:t>
            </a:r>
          </a:p>
          <a:p>
            <a:pPr lvl="0">
              <a:lnSpc>
                <a:spcPct val="115000"/>
              </a:lnSpc>
              <a:spcAft>
                <a:spcPts val="1000"/>
              </a:spcAft>
            </a:pPr>
            <a:endParaRPr lang="en-US" sz="18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272310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1">
              <a:lnSpc>
                <a:spcPct val="115000"/>
              </a:lnSpc>
              <a:spcAft>
                <a:spcPts val="1000"/>
              </a:spcAft>
            </a:pPr>
            <a:r>
              <a:rPr lang="en-US" sz="2400" b="1" dirty="0">
                <a:solidFill>
                  <a:prstClr val="black"/>
                </a:solidFill>
                <a:ea typeface="Calibri"/>
                <a:cs typeface="Calibri"/>
              </a:rPr>
              <a:t>Spending Exceptions:</a:t>
            </a:r>
          </a:p>
          <a:p>
            <a:pPr lvl="2">
              <a:lnSpc>
                <a:spcPct val="115000"/>
              </a:lnSpc>
              <a:spcAft>
                <a:spcPts val="1000"/>
              </a:spcAft>
            </a:pPr>
            <a:r>
              <a:rPr lang="en-US" sz="2000" dirty="0">
                <a:solidFill>
                  <a:schemeClr val="tx2"/>
                </a:solidFill>
                <a:ea typeface="Calibri"/>
                <a:cs typeface="Calibri"/>
              </a:rPr>
              <a:t>18-Month Spending Exception</a:t>
            </a:r>
          </a:p>
          <a:p>
            <a:pPr lvl="3"/>
            <a:r>
              <a:rPr lang="en-US" sz="2000" dirty="0">
                <a:solidFill>
                  <a:schemeClr val="tx2"/>
                </a:solidFill>
              </a:rPr>
              <a:t>The IRS Rules and Regulations provide for an exception to rebate if the gross proceeds of the bond issue are allocated to expenditures which are incurred within the following schedule:</a:t>
            </a:r>
          </a:p>
          <a:p>
            <a:pPr lvl="4"/>
            <a:r>
              <a:rPr lang="en-US" sz="1600" b="1" dirty="0">
                <a:solidFill>
                  <a:schemeClr val="tx2"/>
                </a:solidFill>
              </a:rPr>
              <a:t>At least 15% within 6 months; and</a:t>
            </a:r>
          </a:p>
          <a:p>
            <a:pPr lvl="4"/>
            <a:r>
              <a:rPr lang="en-US" sz="1600" b="1" dirty="0">
                <a:solidFill>
                  <a:schemeClr val="tx2"/>
                </a:solidFill>
              </a:rPr>
              <a:t>At least 60% within 12 months; and </a:t>
            </a:r>
          </a:p>
          <a:p>
            <a:pPr lvl="4"/>
            <a:r>
              <a:rPr lang="en-US" sz="1600" b="1" dirty="0">
                <a:solidFill>
                  <a:schemeClr val="tx2"/>
                </a:solidFill>
              </a:rPr>
              <a:t>100% within 18 months.</a:t>
            </a:r>
          </a:p>
          <a:p>
            <a:pPr lvl="3"/>
            <a:r>
              <a:rPr lang="en-US" sz="2000" dirty="0">
                <a:solidFill>
                  <a:schemeClr val="tx2"/>
                </a:solidFill>
              </a:rPr>
              <a:t>This exception is available for bond issues that do not qualify for the 24 month exception.</a:t>
            </a:r>
          </a:p>
          <a:p>
            <a:pPr lvl="0">
              <a:lnSpc>
                <a:spcPct val="115000"/>
              </a:lnSpc>
              <a:spcAft>
                <a:spcPts val="1000"/>
              </a:spcAft>
            </a:pPr>
            <a:endParaRPr lang="en-US" sz="18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246678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Arbitrage and Rebate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1">
              <a:lnSpc>
                <a:spcPct val="115000"/>
              </a:lnSpc>
              <a:spcAft>
                <a:spcPts val="1000"/>
              </a:spcAft>
            </a:pPr>
            <a:r>
              <a:rPr lang="en-US" sz="2400" dirty="0">
                <a:solidFill>
                  <a:prstClr val="black"/>
                </a:solidFill>
                <a:ea typeface="Calibri"/>
                <a:cs typeface="Calibri"/>
              </a:rPr>
              <a:t>Spending Exceptions:</a:t>
            </a:r>
          </a:p>
          <a:p>
            <a:pPr lvl="2">
              <a:lnSpc>
                <a:spcPct val="115000"/>
              </a:lnSpc>
              <a:spcAft>
                <a:spcPts val="1000"/>
              </a:spcAft>
            </a:pPr>
            <a:r>
              <a:rPr lang="en-US" sz="2000" dirty="0">
                <a:solidFill>
                  <a:prstClr val="black"/>
                </a:solidFill>
                <a:ea typeface="Calibri"/>
                <a:cs typeface="Calibri"/>
              </a:rPr>
              <a:t>24-Month Spending Exception</a:t>
            </a:r>
          </a:p>
          <a:p>
            <a:pPr lvl="3"/>
            <a:r>
              <a:rPr lang="en-US" sz="1800" dirty="0">
                <a:solidFill>
                  <a:schemeClr val="tx2"/>
                </a:solidFill>
              </a:rPr>
              <a:t>The IRS Rules and Regulations provide for an exception to rebate if the gross proceeds of the bond issue are allocated to expenditures which are incurred within the following schedule:</a:t>
            </a:r>
          </a:p>
          <a:p>
            <a:pPr lvl="4"/>
            <a:r>
              <a:rPr lang="en-US" sz="1600" b="1" dirty="0">
                <a:solidFill>
                  <a:schemeClr val="tx2"/>
                </a:solidFill>
              </a:rPr>
              <a:t>At least 10% within 6 months;</a:t>
            </a:r>
          </a:p>
          <a:p>
            <a:pPr lvl="4"/>
            <a:r>
              <a:rPr lang="en-US" sz="1600" b="1" dirty="0">
                <a:solidFill>
                  <a:schemeClr val="tx2"/>
                </a:solidFill>
              </a:rPr>
              <a:t>At least 45% within 12 months;</a:t>
            </a:r>
          </a:p>
          <a:p>
            <a:pPr lvl="4"/>
            <a:r>
              <a:rPr lang="en-US" sz="1600" b="1" dirty="0">
                <a:solidFill>
                  <a:schemeClr val="tx2"/>
                </a:solidFill>
              </a:rPr>
              <a:t>At least 75% within 18 months; and</a:t>
            </a:r>
          </a:p>
          <a:p>
            <a:pPr lvl="4"/>
            <a:r>
              <a:rPr lang="en-US" sz="1600" b="1" dirty="0">
                <a:solidFill>
                  <a:schemeClr val="tx2"/>
                </a:solidFill>
              </a:rPr>
              <a:t>100% within 24 months</a:t>
            </a:r>
          </a:p>
          <a:p>
            <a:pPr lvl="3"/>
            <a:r>
              <a:rPr lang="en-US" sz="1800" dirty="0">
                <a:solidFill>
                  <a:schemeClr val="tx2"/>
                </a:solidFill>
              </a:rPr>
              <a:t>This exception is available only for bond issues in which 75% or more of the bond proceeds are used for bricks and mortar.</a:t>
            </a:r>
          </a:p>
          <a:p>
            <a:pPr lvl="0">
              <a:lnSpc>
                <a:spcPct val="115000"/>
              </a:lnSpc>
              <a:spcAft>
                <a:spcPts val="1000"/>
              </a:spcAft>
            </a:pPr>
            <a:endParaRPr lang="en-US" sz="18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429148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b="1" dirty="0"/>
              <a:t>Topics to be Covered</a:t>
            </a:r>
            <a:br>
              <a:rPr lang="en-US"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fontScale="85000" lnSpcReduction="10000"/>
          </a:bodyPr>
          <a:lstStyle/>
          <a:p>
            <a:r>
              <a:rPr lang="en-US" sz="3200" dirty="0">
                <a:solidFill>
                  <a:schemeClr val="tx2"/>
                </a:solidFill>
              </a:rPr>
              <a:t>Post-Issuance Policies and Procedures</a:t>
            </a:r>
          </a:p>
          <a:p>
            <a:pPr lvl="1"/>
            <a:r>
              <a:rPr lang="en-US" sz="2800" dirty="0">
                <a:solidFill>
                  <a:schemeClr val="tx2"/>
                </a:solidFill>
              </a:rPr>
              <a:t>Background</a:t>
            </a:r>
          </a:p>
          <a:p>
            <a:pPr lvl="1"/>
            <a:r>
              <a:rPr lang="en-US" sz="2800" dirty="0">
                <a:solidFill>
                  <a:schemeClr val="tx2"/>
                </a:solidFill>
              </a:rPr>
              <a:t>Post Issuance Compliance Policy</a:t>
            </a:r>
          </a:p>
          <a:p>
            <a:pPr lvl="1"/>
            <a:r>
              <a:rPr lang="en-US" sz="2800">
                <a:solidFill>
                  <a:schemeClr val="tx2"/>
                </a:solidFill>
              </a:rPr>
              <a:t>Considerations for Tax Compliance</a:t>
            </a:r>
          </a:p>
          <a:p>
            <a:pPr lvl="1"/>
            <a:r>
              <a:rPr lang="en-US" sz="2800">
                <a:solidFill>
                  <a:schemeClr val="tx2"/>
                </a:solidFill>
              </a:rPr>
              <a:t>Other Considerations for Recordkeeping</a:t>
            </a:r>
            <a:endParaRPr lang="en-US" sz="2800" dirty="0">
              <a:solidFill>
                <a:schemeClr val="tx2"/>
              </a:solidFill>
            </a:endParaRPr>
          </a:p>
          <a:p>
            <a:pPr lvl="1"/>
            <a:r>
              <a:rPr lang="en-US" sz="2800">
                <a:solidFill>
                  <a:schemeClr val="tx2"/>
                </a:solidFill>
              </a:rPr>
              <a:t>Arbitrage and Rebate</a:t>
            </a:r>
          </a:p>
          <a:p>
            <a:pPr lvl="1"/>
            <a:r>
              <a:rPr lang="en-US" sz="2800">
                <a:solidFill>
                  <a:schemeClr val="tx2"/>
                </a:solidFill>
              </a:rPr>
              <a:t>Special Considerations Relating to Education Capital Improvements Sales Taxes</a:t>
            </a:r>
          </a:p>
          <a:p>
            <a:pPr lvl="1"/>
            <a:r>
              <a:rPr lang="en-US" sz="2800">
                <a:solidFill>
                  <a:schemeClr val="tx2"/>
                </a:solidFill>
              </a:rPr>
              <a:t>Continuing </a:t>
            </a:r>
            <a:r>
              <a:rPr lang="en-US" sz="2800" dirty="0">
                <a:solidFill>
                  <a:schemeClr val="tx2"/>
                </a:solidFill>
              </a:rPr>
              <a:t>Disclosure Compliance</a:t>
            </a:r>
          </a:p>
          <a:p>
            <a:pPr lvl="1"/>
            <a:endParaRPr lang="en-US" sz="2800" dirty="0"/>
          </a:p>
          <a:p>
            <a:pPr marL="0" indent="0">
              <a:buNone/>
            </a:pPr>
            <a:r>
              <a:rPr lang="en-US" sz="2800" dirty="0"/>
              <a:t> </a:t>
            </a:r>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224815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4746" y="228600"/>
            <a:ext cx="7886700" cy="792162"/>
          </a:xfrm>
        </p:spPr>
        <p:txBody>
          <a:bodyPr>
            <a:noAutofit/>
          </a:bodyPr>
          <a:lstStyle/>
          <a:p>
            <a:br>
              <a:rPr lang="en-US" sz="2800" b="1" dirty="0"/>
            </a:br>
            <a:r>
              <a:rPr lang="en-US" sz="2000" b="1" dirty="0"/>
              <a:t>Special Considerations Relating </a:t>
            </a:r>
            <a:r>
              <a:rPr lang="en-US" sz="2000" b="1"/>
              <a:t>to Education Capital </a:t>
            </a:r>
            <a:r>
              <a:rPr lang="en-US" sz="2000" b="1" dirty="0"/>
              <a:t>Improvements </a:t>
            </a:r>
            <a:r>
              <a:rPr lang="en-US" sz="2000" b="1"/>
              <a:t>Sales Taxes</a:t>
            </a:r>
            <a:br>
              <a:rPr lang="en-US" sz="2000" b="1" dirty="0"/>
            </a:br>
            <a:br>
              <a:rPr lang="en-US" sz="2000" b="1" dirty="0"/>
            </a:br>
            <a:br>
              <a:rPr lang="en-US" sz="2000" b="1" dirty="0"/>
            </a:br>
            <a:endParaRPr lang="en-US" sz="2000"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0">
              <a:lnSpc>
                <a:spcPct val="115000"/>
              </a:lnSpc>
              <a:spcAft>
                <a:spcPts val="1000"/>
              </a:spcAft>
            </a:pPr>
            <a:r>
              <a:rPr lang="en-US" sz="2400" dirty="0">
                <a:solidFill>
                  <a:schemeClr val="tx2"/>
                </a:solidFill>
                <a:ea typeface="Calibri"/>
                <a:cs typeface="Calibri"/>
              </a:rPr>
              <a:t>The South Carolina Department of Revenue is in the process of auditing at least one school district’s compliance with the Education Capital Improvement Sales and Use Tax.  The records requested include:</a:t>
            </a:r>
          </a:p>
        </p:txBody>
      </p:sp>
    </p:spTree>
    <p:extLst>
      <p:ext uri="{BB962C8B-B14F-4D97-AF65-F5344CB8AC3E}">
        <p14:creationId xmlns:p14="http://schemas.microsoft.com/office/powerpoint/2010/main" val="305777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4746" y="152400"/>
            <a:ext cx="7886700" cy="792162"/>
          </a:xfrm>
        </p:spPr>
        <p:txBody>
          <a:bodyPr>
            <a:noAutofit/>
          </a:bodyPr>
          <a:lstStyle/>
          <a:p>
            <a:br>
              <a:rPr lang="en-US" sz="2800" b="1" dirty="0"/>
            </a:br>
            <a:r>
              <a:rPr lang="en-US" sz="2000" b="1" dirty="0"/>
              <a:t>Special Considerations Relating </a:t>
            </a:r>
            <a:r>
              <a:rPr lang="en-US" sz="2000" b="1"/>
              <a:t>to Education Capital </a:t>
            </a:r>
            <a:r>
              <a:rPr lang="en-US" sz="2000" b="1" dirty="0"/>
              <a:t>Improvements </a:t>
            </a:r>
            <a:r>
              <a:rPr lang="en-US" sz="2000" b="1"/>
              <a:t>Sales Taxes</a:t>
            </a:r>
            <a:br>
              <a:rPr lang="en-US" sz="2000" b="1" dirty="0"/>
            </a:br>
            <a:br>
              <a:rPr lang="en-US" sz="2000" b="1" dirty="0"/>
            </a:br>
            <a:endParaRPr lang="en-US" sz="2000"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1" eaLnBrk="0" hangingPunct="0"/>
            <a:r>
              <a:rPr lang="en-US" sz="2400" dirty="0">
                <a:solidFill>
                  <a:schemeClr val="tx2"/>
                </a:solidFill>
              </a:rPr>
              <a:t>All books and records pertaining to the Education Capital Improvements Sales and Use Tax Act Referendum, including but not limited to:</a:t>
            </a:r>
          </a:p>
          <a:p>
            <a:pPr lvl="2" eaLnBrk="0" hangingPunct="0"/>
            <a:r>
              <a:rPr lang="en-US" sz="2200" dirty="0">
                <a:solidFill>
                  <a:schemeClr val="tx2"/>
                </a:solidFill>
              </a:rPr>
              <a:t>School Board meeting minutes pertaining to this matter.</a:t>
            </a:r>
          </a:p>
          <a:p>
            <a:pPr lvl="2" eaLnBrk="0" hangingPunct="0"/>
            <a:r>
              <a:rPr lang="en-US" sz="2200" dirty="0">
                <a:solidFill>
                  <a:schemeClr val="tx2"/>
                </a:solidFill>
              </a:rPr>
              <a:t>List of approved projects, budgets, final cost and status of each.</a:t>
            </a:r>
          </a:p>
          <a:p>
            <a:pPr lvl="2" eaLnBrk="0" hangingPunct="0"/>
            <a:r>
              <a:rPr lang="en-US" sz="2200" dirty="0">
                <a:solidFill>
                  <a:schemeClr val="tx2"/>
                </a:solidFill>
              </a:rPr>
              <a:t>Education Capital Improvements Sales and Use Tax collections details and expenditures details.</a:t>
            </a:r>
          </a:p>
          <a:p>
            <a:pPr lvl="0">
              <a:lnSpc>
                <a:spcPct val="115000"/>
              </a:lnSpc>
              <a:spcAft>
                <a:spcPts val="1000"/>
              </a:spcAft>
            </a:pPr>
            <a:endParaRPr lang="en-US" sz="2000" dirty="0">
              <a:solidFill>
                <a:prstClr val="black"/>
              </a:solidFill>
              <a:ea typeface="Calibri"/>
              <a:cs typeface="Calibri"/>
            </a:endParaRPr>
          </a:p>
          <a:p>
            <a:pPr lvl="1">
              <a:lnSpc>
                <a:spcPct val="115000"/>
              </a:lnSpc>
              <a:spcAft>
                <a:spcPts val="1000"/>
              </a:spcAft>
            </a:pPr>
            <a:endParaRPr lang="en-US" sz="14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140254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4746" y="152400"/>
            <a:ext cx="7886700" cy="792162"/>
          </a:xfrm>
        </p:spPr>
        <p:txBody>
          <a:bodyPr>
            <a:noAutofit/>
          </a:bodyPr>
          <a:lstStyle/>
          <a:p>
            <a:br>
              <a:rPr lang="en-US" sz="2800" b="1" dirty="0"/>
            </a:br>
            <a:r>
              <a:rPr lang="en-US" sz="2000" b="1" dirty="0"/>
              <a:t>Special Considerations Relating </a:t>
            </a:r>
            <a:r>
              <a:rPr lang="en-US" sz="2000" b="1"/>
              <a:t>to Education Capital </a:t>
            </a:r>
            <a:r>
              <a:rPr lang="en-US" sz="2000" b="1" dirty="0"/>
              <a:t>Improvements </a:t>
            </a:r>
            <a:r>
              <a:rPr lang="en-US" sz="2000" b="1"/>
              <a:t>Sales Taxes</a:t>
            </a:r>
            <a:br>
              <a:rPr lang="en-US" sz="2000" b="1" dirty="0"/>
            </a:br>
            <a:br>
              <a:rPr lang="en-US" sz="2000" b="1" dirty="0"/>
            </a:br>
            <a:endParaRPr lang="en-US" sz="2000" b="1" dirty="0"/>
          </a:p>
        </p:txBody>
      </p:sp>
      <p:sp>
        <p:nvSpPr>
          <p:cNvPr id="7" name="Text Placeholder 6"/>
          <p:cNvSpPr>
            <a:spLocks noGrp="1"/>
          </p:cNvSpPr>
          <p:nvPr>
            <p:ph type="body" sz="quarter" idx="10"/>
          </p:nvPr>
        </p:nvSpPr>
        <p:spPr>
          <a:xfrm>
            <a:off x="634746" y="1295400"/>
            <a:ext cx="7886700" cy="4419600"/>
          </a:xfrm>
        </p:spPr>
        <p:txBody>
          <a:bodyPr>
            <a:noAutofit/>
          </a:bodyPr>
          <a:lstStyle/>
          <a:p>
            <a:pPr lvl="2" eaLnBrk="0" hangingPunct="0"/>
            <a:r>
              <a:rPr lang="en-US" sz="2400" dirty="0">
                <a:solidFill>
                  <a:schemeClr val="tx2"/>
                </a:solidFill>
              </a:rPr>
              <a:t>General Obligation Bond Issuance documents, and detailed accounting of the expenditures of all bond funds.</a:t>
            </a:r>
          </a:p>
          <a:p>
            <a:pPr lvl="2" eaLnBrk="0" hangingPunct="0"/>
            <a:r>
              <a:rPr lang="en-US" sz="2400" dirty="0">
                <a:solidFill>
                  <a:schemeClr val="tx2"/>
                </a:solidFill>
              </a:rPr>
              <a:t>Access to all District financial books and records.</a:t>
            </a:r>
          </a:p>
          <a:p>
            <a:pPr lvl="2" eaLnBrk="0" hangingPunct="0"/>
            <a:r>
              <a:rPr lang="en-US" sz="2400" dirty="0">
                <a:solidFill>
                  <a:schemeClr val="tx2"/>
                </a:solidFill>
              </a:rPr>
              <a:t>District's Audited Financial Statements/CAFRs.</a:t>
            </a:r>
          </a:p>
          <a:p>
            <a:pPr lvl="2" eaLnBrk="0" hangingPunct="0"/>
            <a:r>
              <a:rPr lang="en-US" sz="2400" dirty="0">
                <a:solidFill>
                  <a:schemeClr val="tx2"/>
                </a:solidFill>
              </a:rPr>
              <a:t>Records and documents may be requested in electronic format during the duration of the audit.</a:t>
            </a:r>
          </a:p>
          <a:p>
            <a:pPr lvl="0">
              <a:lnSpc>
                <a:spcPct val="115000"/>
              </a:lnSpc>
              <a:spcAft>
                <a:spcPts val="1000"/>
              </a:spcAft>
            </a:pPr>
            <a:endParaRPr lang="en-US" sz="2000" dirty="0">
              <a:solidFill>
                <a:prstClr val="black"/>
              </a:solidFill>
              <a:ea typeface="Calibri"/>
              <a:cs typeface="Calibri"/>
            </a:endParaRPr>
          </a:p>
          <a:p>
            <a:pPr lvl="1">
              <a:lnSpc>
                <a:spcPct val="115000"/>
              </a:lnSpc>
              <a:spcAft>
                <a:spcPts val="1000"/>
              </a:spcAft>
            </a:pPr>
            <a:endParaRPr lang="en-US" sz="1400" dirty="0">
              <a:solidFill>
                <a:prstClr val="black"/>
              </a:solidFill>
              <a:ea typeface="Calibri"/>
              <a:cs typeface="Calibri"/>
            </a:endParaRPr>
          </a:p>
          <a:p>
            <a:pPr marL="66993" marR="777240" indent="0" algn="just">
              <a:lnSpc>
                <a:spcPts val="2400"/>
              </a:lnSpc>
              <a:spcBef>
                <a:spcPts val="600"/>
              </a:spcBef>
              <a:spcAft>
                <a:spcPts val="600"/>
              </a:spcAft>
              <a:buNone/>
            </a:pPr>
            <a:endParaRPr lang="en-US" sz="1700" dirty="0"/>
          </a:p>
        </p:txBody>
      </p:sp>
    </p:spTree>
    <p:extLst>
      <p:ext uri="{BB962C8B-B14F-4D97-AF65-F5344CB8AC3E}">
        <p14:creationId xmlns:p14="http://schemas.microsoft.com/office/powerpoint/2010/main" val="396884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Continuing Disclosure Compliance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fontScale="92500"/>
          </a:bodyPr>
          <a:lstStyle/>
          <a:p>
            <a:r>
              <a:rPr lang="en-US" sz="2800" dirty="0">
                <a:solidFill>
                  <a:schemeClr val="tx2"/>
                </a:solidFill>
              </a:rPr>
              <a:t>Background</a:t>
            </a:r>
          </a:p>
          <a:p>
            <a:pPr lvl="1"/>
            <a:r>
              <a:rPr lang="en-US" dirty="0">
                <a:solidFill>
                  <a:schemeClr val="tx2"/>
                </a:solidFill>
              </a:rPr>
              <a:t>Publicly-traded bonds with a par </a:t>
            </a:r>
            <a:r>
              <a:rPr lang="en-US">
                <a:solidFill>
                  <a:schemeClr val="tx2"/>
                </a:solidFill>
              </a:rPr>
              <a:t>amount in </a:t>
            </a:r>
            <a:r>
              <a:rPr lang="en-US" dirty="0">
                <a:solidFill>
                  <a:schemeClr val="tx2"/>
                </a:solidFill>
              </a:rPr>
              <a:t>excess of $1,000,000 and with a maturity of more </a:t>
            </a:r>
            <a:r>
              <a:rPr lang="en-US">
                <a:solidFill>
                  <a:schemeClr val="tx2"/>
                </a:solidFill>
              </a:rPr>
              <a:t>than 9 months </a:t>
            </a:r>
            <a:r>
              <a:rPr lang="en-US" dirty="0">
                <a:solidFill>
                  <a:schemeClr val="tx2"/>
                </a:solidFill>
              </a:rPr>
              <a:t>requires execution by the issuer of a continuing disclosure undertaking.  </a:t>
            </a:r>
          </a:p>
          <a:p>
            <a:pPr lvl="1"/>
            <a:r>
              <a:rPr lang="en-US" dirty="0">
                <a:solidFill>
                  <a:schemeClr val="tx2"/>
                </a:solidFill>
              </a:rPr>
              <a:t>The continuing disclosure undertaking contains the specific information required to be provided on an annual basis, all of which relates to updating tables in the Official Statement for the bond issue.</a:t>
            </a:r>
          </a:p>
          <a:p>
            <a:pPr lvl="1"/>
            <a:r>
              <a:rPr lang="en-US" dirty="0">
                <a:solidFill>
                  <a:schemeClr val="tx2"/>
                </a:solidFill>
              </a:rPr>
              <a:t>Information in the form of an annual report, including audited financial statements, to be posted on EMMA usually on February 1 with exceptions for some of the requirements for older </a:t>
            </a:r>
            <a:r>
              <a:rPr lang="en-US">
                <a:solidFill>
                  <a:schemeClr val="tx2"/>
                </a:solidFill>
              </a:rPr>
              <a:t>bond issues.</a:t>
            </a:r>
            <a:endParaRPr lang="en-US" dirty="0">
              <a:solidFill>
                <a:schemeClr val="tx2"/>
              </a:solidFill>
            </a:endParaRPr>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395261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Continuing Disclosure Compliance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r>
              <a:rPr lang="en-US" sz="2800" dirty="0">
                <a:solidFill>
                  <a:schemeClr val="tx2"/>
                </a:solidFill>
              </a:rPr>
              <a:t>Included in Policy</a:t>
            </a:r>
          </a:p>
          <a:p>
            <a:pPr lvl="1"/>
            <a:r>
              <a:rPr lang="en-US" sz="2400" dirty="0">
                <a:solidFill>
                  <a:schemeClr val="tx2"/>
                </a:solidFill>
              </a:rPr>
              <a:t>Appointment of Responsible Party</a:t>
            </a:r>
          </a:p>
          <a:p>
            <a:pPr lvl="1"/>
            <a:r>
              <a:rPr lang="en-US" sz="2400" dirty="0">
                <a:solidFill>
                  <a:schemeClr val="tx2"/>
                </a:solidFill>
              </a:rPr>
              <a:t>Grant ability to delegate to third party</a:t>
            </a:r>
          </a:p>
          <a:p>
            <a:pPr lvl="1"/>
            <a:r>
              <a:rPr lang="en-US" sz="2400" dirty="0">
                <a:solidFill>
                  <a:schemeClr val="tx2"/>
                </a:solidFill>
              </a:rPr>
              <a:t>Require education</a:t>
            </a:r>
          </a:p>
          <a:p>
            <a:pPr lvl="1"/>
            <a:r>
              <a:rPr lang="en-US" sz="2400" dirty="0">
                <a:solidFill>
                  <a:schemeClr val="tx2"/>
                </a:solidFill>
              </a:rPr>
              <a:t>Require periodic review of responsibilities and procedures</a:t>
            </a:r>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2744145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Continuing Disclosure Compliance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fontScale="92500"/>
          </a:bodyPr>
          <a:lstStyle/>
          <a:p>
            <a:pPr lvl="1"/>
            <a:r>
              <a:rPr lang="en-US" sz="2400" dirty="0">
                <a:solidFill>
                  <a:schemeClr val="tx2"/>
                </a:solidFill>
              </a:rPr>
              <a:t>Continuing Disclosure Requirements are imposed by Rule 15c2-12 promulgated by the United States Securities and Exchange Commission (the “Rule”).</a:t>
            </a:r>
          </a:p>
          <a:p>
            <a:pPr lvl="1"/>
            <a:r>
              <a:rPr lang="en-US" sz="2400">
                <a:solidFill>
                  <a:schemeClr val="tx2"/>
                </a:solidFill>
              </a:rPr>
              <a:t>Effective February 27, 2019, two </a:t>
            </a:r>
            <a:r>
              <a:rPr lang="en-US" sz="2400" dirty="0">
                <a:solidFill>
                  <a:schemeClr val="tx2"/>
                </a:solidFill>
              </a:rPr>
              <a:t>new amendments were added to the Rule regarding two new Listed Events</a:t>
            </a:r>
          </a:p>
          <a:p>
            <a:pPr lvl="2"/>
            <a:r>
              <a:rPr lang="en-US" sz="2000" dirty="0">
                <a:solidFill>
                  <a:schemeClr val="tx2"/>
                </a:solidFill>
              </a:rPr>
              <a:t>Amendment 1</a:t>
            </a:r>
          </a:p>
          <a:p>
            <a:pPr lvl="3"/>
            <a:r>
              <a:rPr lang="en-US" sz="2000" dirty="0">
                <a:solidFill>
                  <a:schemeClr val="tx2"/>
                </a:solidFill>
              </a:rPr>
              <a:t>Incurrence of a financial obligation of the issuer, </a:t>
            </a:r>
            <a:r>
              <a:rPr lang="en-US" sz="2000" u="sng" dirty="0">
                <a:solidFill>
                  <a:schemeClr val="tx2"/>
                </a:solidFill>
              </a:rPr>
              <a:t>if material</a:t>
            </a:r>
            <a:r>
              <a:rPr lang="en-US" sz="2000" dirty="0">
                <a:solidFill>
                  <a:schemeClr val="tx2"/>
                </a:solidFill>
              </a:rPr>
              <a:t>, or agreement to covenants, events of default, remedies, priority rights, or other similar terms of a financial obligation of the issuer, any of which affect security holders, </a:t>
            </a:r>
            <a:r>
              <a:rPr lang="en-US" sz="2000" u="sng" dirty="0">
                <a:solidFill>
                  <a:schemeClr val="tx2"/>
                </a:solidFill>
              </a:rPr>
              <a:t>if material</a:t>
            </a:r>
            <a:r>
              <a:rPr lang="en-US" sz="2000" dirty="0">
                <a:solidFill>
                  <a:schemeClr val="tx2"/>
                </a:solidFill>
              </a:rPr>
              <a:t>.</a:t>
            </a:r>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307020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Continuing Disclosure Compliance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pPr lvl="4"/>
            <a:r>
              <a:rPr lang="en-US" sz="2200" dirty="0">
                <a:solidFill>
                  <a:schemeClr val="tx2"/>
                </a:solidFill>
              </a:rPr>
              <a:t>Financial Obligation means:</a:t>
            </a:r>
          </a:p>
          <a:p>
            <a:pPr lvl="5"/>
            <a:r>
              <a:rPr lang="en-US" sz="2200" dirty="0">
                <a:solidFill>
                  <a:schemeClr val="tx2"/>
                </a:solidFill>
                <a:latin typeface="Century Gothic" panose="020B0502020202020204" pitchFamily="34" charset="0"/>
              </a:rPr>
              <a:t>Debt Obligations</a:t>
            </a:r>
          </a:p>
          <a:p>
            <a:pPr lvl="5"/>
            <a:r>
              <a:rPr lang="en-US" sz="2200" dirty="0">
                <a:solidFill>
                  <a:schemeClr val="tx2"/>
                </a:solidFill>
                <a:latin typeface="Century Gothic" panose="020B0502020202020204" pitchFamily="34" charset="0"/>
              </a:rPr>
              <a:t>Derivative instruments</a:t>
            </a:r>
          </a:p>
          <a:p>
            <a:pPr lvl="5"/>
            <a:r>
              <a:rPr lang="en-US" sz="2200" dirty="0">
                <a:solidFill>
                  <a:schemeClr val="tx2"/>
                </a:solidFill>
                <a:latin typeface="Century Gothic" panose="020B0502020202020204" pitchFamily="34" charset="0"/>
              </a:rPr>
              <a:t>Guarantees</a:t>
            </a:r>
          </a:p>
          <a:p>
            <a:pPr lvl="4"/>
            <a:r>
              <a:rPr lang="en-US" sz="2200" dirty="0">
                <a:solidFill>
                  <a:schemeClr val="tx2"/>
                </a:solidFill>
              </a:rPr>
              <a:t>Financial Obligation does </a:t>
            </a:r>
            <a:r>
              <a:rPr lang="en-US" sz="2200">
                <a:solidFill>
                  <a:schemeClr val="tx2"/>
                </a:solidFill>
              </a:rPr>
              <a:t>not include:</a:t>
            </a:r>
            <a:endParaRPr lang="en-US" sz="2200" dirty="0">
              <a:solidFill>
                <a:schemeClr val="tx2"/>
              </a:solidFill>
            </a:endParaRPr>
          </a:p>
          <a:p>
            <a:pPr lvl="5"/>
            <a:r>
              <a:rPr lang="en-US" sz="2200" dirty="0">
                <a:solidFill>
                  <a:schemeClr val="tx2"/>
                </a:solidFill>
                <a:latin typeface="Century Gothic" panose="020B0502020202020204" pitchFamily="34" charset="0"/>
              </a:rPr>
              <a:t>Securities for which </a:t>
            </a:r>
            <a:r>
              <a:rPr lang="en-US" sz="2200">
                <a:solidFill>
                  <a:schemeClr val="tx2"/>
                </a:solidFill>
                <a:latin typeface="Century Gothic" panose="020B0502020202020204" pitchFamily="34" charset="0"/>
              </a:rPr>
              <a:t>an official statement </a:t>
            </a:r>
            <a:r>
              <a:rPr lang="en-US" sz="2200" dirty="0">
                <a:solidFill>
                  <a:schemeClr val="tx2"/>
                </a:solidFill>
                <a:latin typeface="Century Gothic" panose="020B0502020202020204" pitchFamily="34" charset="0"/>
              </a:rPr>
              <a:t>has been issued</a:t>
            </a:r>
          </a:p>
          <a:p>
            <a:pPr lvl="5"/>
            <a:r>
              <a:rPr lang="en-US" sz="2200" dirty="0">
                <a:solidFill>
                  <a:schemeClr val="tx2"/>
                </a:solidFill>
                <a:latin typeface="Century Gothic" panose="020B0502020202020204" pitchFamily="34" charset="0"/>
              </a:rPr>
              <a:t>Monetary obligations resulting from a judicial, administrative or arbitration proceeding</a:t>
            </a:r>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85390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Continuing Disclosure Compliance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fontScale="92500" lnSpcReduction="20000"/>
          </a:bodyPr>
          <a:lstStyle/>
          <a:p>
            <a:pPr lvl="2"/>
            <a:r>
              <a:rPr lang="en-US" sz="2000">
                <a:solidFill>
                  <a:schemeClr val="tx2"/>
                </a:solidFill>
              </a:rPr>
              <a:t>Amendment 2</a:t>
            </a:r>
          </a:p>
          <a:p>
            <a:pPr lvl="3"/>
            <a:r>
              <a:rPr lang="en-US" sz="2000">
                <a:solidFill>
                  <a:schemeClr val="tx2"/>
                </a:solidFill>
              </a:rPr>
              <a:t>Have to report event of default, event of acceleration, termination event, modification of terms, or other similar events under the terms of the financial obligation of the issuer, any of which reflect financial difficulties.</a:t>
            </a:r>
          </a:p>
          <a:p>
            <a:pPr lvl="4"/>
            <a:r>
              <a:rPr lang="en-US" sz="2000">
                <a:solidFill>
                  <a:schemeClr val="tx2"/>
                </a:solidFill>
              </a:rPr>
              <a:t>Not subject to materiality</a:t>
            </a:r>
          </a:p>
          <a:p>
            <a:pPr lvl="4"/>
            <a:r>
              <a:rPr lang="en-US" sz="2000">
                <a:solidFill>
                  <a:schemeClr val="tx2"/>
                </a:solidFill>
              </a:rPr>
              <a:t>Applies to all financial obligations, not just those issued after the first Continuing Disclosure Undertaking is executed on or after February 27, 2019</a:t>
            </a:r>
          </a:p>
          <a:p>
            <a:pPr lvl="5"/>
            <a:r>
              <a:rPr lang="en-US" sz="2000">
                <a:solidFill>
                  <a:schemeClr val="tx2"/>
                </a:solidFill>
                <a:latin typeface="Century Gothic" panose="020B0502020202020204" pitchFamily="34" charset="0"/>
              </a:rPr>
              <a:t>For example, if you enter into a bank-placed lease in 2017 and then issue bonds in 2019 that require continuing disclosure obligations, if there is default in the 2017 lease, notice is required.</a:t>
            </a:r>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3021194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28601"/>
            <a:ext cx="7753350" cy="563562"/>
          </a:xfrm>
        </p:spPr>
        <p:txBody>
          <a:bodyPr>
            <a:noAutofit/>
          </a:bodyPr>
          <a:lstStyle/>
          <a:p>
            <a:r>
              <a:rPr lang="en-US" sz="2800" b="1"/>
              <a:t>Sources	</a:t>
            </a:r>
            <a:endParaRPr lang="en-US" sz="2800" b="1" dirty="0"/>
          </a:p>
        </p:txBody>
      </p:sp>
      <p:sp>
        <p:nvSpPr>
          <p:cNvPr id="7" name="Text Placeholder 6"/>
          <p:cNvSpPr>
            <a:spLocks noGrp="1"/>
          </p:cNvSpPr>
          <p:nvPr>
            <p:ph type="body" sz="quarter" idx="10"/>
          </p:nvPr>
        </p:nvSpPr>
        <p:spPr>
          <a:xfrm>
            <a:off x="634746" y="1295400"/>
            <a:ext cx="7886700" cy="4419600"/>
          </a:xfrm>
        </p:spPr>
        <p:txBody>
          <a:bodyPr>
            <a:normAutofit fontScale="85000" lnSpcReduction="20000"/>
          </a:bodyPr>
          <a:lstStyle/>
          <a:p>
            <a:pPr marL="0" indent="0">
              <a:buNone/>
            </a:pPr>
            <a:r>
              <a:rPr lang="en-US"/>
              <a:t>Post Issuance Policies and Procedures published by the Government Finance Officers Association of the United States and Canada</a:t>
            </a:r>
          </a:p>
          <a:p>
            <a:pPr marL="0" indent="0">
              <a:buNone/>
            </a:pPr>
            <a:r>
              <a:rPr lang="en-US">
                <a:hlinkClick r:id="rId3"/>
              </a:rPr>
              <a:t>https://www.gfoa.org/print/21226</a:t>
            </a:r>
            <a:endParaRPr lang="en-US"/>
          </a:p>
          <a:p>
            <a:pPr marL="0" indent="0">
              <a:buNone/>
            </a:pPr>
            <a:endParaRPr lang="en-US"/>
          </a:p>
          <a:p>
            <a:pPr marL="0" indent="0">
              <a:buNone/>
            </a:pPr>
            <a:r>
              <a:rPr lang="en-US"/>
              <a:t>Internal Revenue Service Tax Exempt Bond FAQs Regarding Record Retention Requiprements</a:t>
            </a:r>
          </a:p>
          <a:p>
            <a:pPr marL="0" indent="0">
              <a:buNone/>
            </a:pPr>
            <a:r>
              <a:rPr lang="en-US">
                <a:hlinkClick r:id="rId4"/>
              </a:rPr>
              <a:t>https://www.irs.gov/tax-exempt-bonds/tax-exempt-bond-faqs-regarding-record-retention-requirements</a:t>
            </a:r>
            <a:endParaRPr lang="en-US"/>
          </a:p>
          <a:p>
            <a:pPr marL="0" indent="0">
              <a:buNone/>
            </a:pPr>
            <a:endParaRPr lang="en-US"/>
          </a:p>
          <a:p>
            <a:pPr marL="0" indent="0">
              <a:buNone/>
            </a:pPr>
            <a:r>
              <a:rPr lang="en-US"/>
              <a:t>Internal Revenue Service TEB Post-Issuance Compliance:  Some Basic Concepts</a:t>
            </a:r>
          </a:p>
          <a:p>
            <a:pPr marL="0" indent="0">
              <a:buNone/>
            </a:pPr>
            <a:r>
              <a:rPr lang="en-US">
                <a:hlinkClick r:id="rId5"/>
              </a:rPr>
              <a:t>https://www.irs.gov/tax-exempt-bonds/teb-post-issuance-compliance-some-basic-concepts</a:t>
            </a:r>
            <a:endParaRPr lang="en-US"/>
          </a:p>
          <a:p>
            <a:pPr marL="0" indent="0">
              <a:buNone/>
            </a:pPr>
            <a:endParaRPr lang="en-US"/>
          </a:p>
          <a:p>
            <a:pPr marL="0" indent="0">
              <a:buNone/>
            </a:pPr>
            <a:endParaRPr lang="en-US"/>
          </a:p>
          <a:p>
            <a:pPr marL="0" indent="0">
              <a:buNone/>
            </a:pPr>
            <a:endParaRPr lang="en-US" dirty="0"/>
          </a:p>
          <a:p>
            <a:pPr marL="0" indent="0">
              <a:buNone/>
            </a:pPr>
            <a:endParaRPr lang="en-US" sz="2000" dirty="0"/>
          </a:p>
          <a:p>
            <a:pPr marL="0" indent="0">
              <a:buNone/>
            </a:pPr>
            <a:endParaRPr lang="en-US" dirty="0"/>
          </a:p>
          <a:p>
            <a:pPr marL="457200" indent="-457200"/>
            <a:endParaRPr lang="en-US" dirty="0"/>
          </a:p>
        </p:txBody>
      </p:sp>
    </p:spTree>
    <p:extLst>
      <p:ext uri="{BB962C8B-B14F-4D97-AF65-F5344CB8AC3E}">
        <p14:creationId xmlns:p14="http://schemas.microsoft.com/office/powerpoint/2010/main" val="4224106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endParaRPr lang="en-US" sz="2800" b="1" dirty="0"/>
          </a:p>
        </p:txBody>
      </p:sp>
      <p:sp>
        <p:nvSpPr>
          <p:cNvPr id="7" name="Text Placeholder 6"/>
          <p:cNvSpPr>
            <a:spLocks noGrp="1"/>
          </p:cNvSpPr>
          <p:nvPr>
            <p:ph type="body" sz="quarter" idx="10"/>
          </p:nvPr>
        </p:nvSpPr>
        <p:spPr>
          <a:xfrm>
            <a:off x="634746" y="1295400"/>
            <a:ext cx="7886700" cy="4419600"/>
          </a:xfrm>
        </p:spPr>
        <p:txBody>
          <a:bodyPr>
            <a:normAutofit/>
          </a:bodyPr>
          <a:lstStyle/>
          <a:p>
            <a:pPr marL="0" indent="0">
              <a:buNone/>
            </a:pPr>
            <a:r>
              <a:rPr lang="en-US" dirty="0"/>
              <a:t>If you would like an electronic copy of this presentation, please e-mail Laura Foster at </a:t>
            </a:r>
            <a:r>
              <a:rPr lang="en-US" dirty="0">
                <a:solidFill>
                  <a:srgbClr val="0070C0"/>
                </a:solidFill>
                <a:hlinkClick r:id="rId3"/>
              </a:rPr>
              <a:t>lfoster@burr.com</a:t>
            </a:r>
            <a:r>
              <a:rPr lang="en-US" dirty="0">
                <a:solidFill>
                  <a:srgbClr val="0070C0"/>
                </a:solidFill>
              </a:rPr>
              <a:t>.</a:t>
            </a:r>
            <a:r>
              <a:rPr lang="en-US" dirty="0"/>
              <a:t> </a:t>
            </a:r>
          </a:p>
          <a:p>
            <a:pPr marL="0" indent="0">
              <a:buNone/>
            </a:pPr>
            <a:endParaRPr lang="en-US" dirty="0"/>
          </a:p>
          <a:p>
            <a:pPr marL="0" indent="0">
              <a:buNone/>
            </a:pPr>
            <a:r>
              <a:rPr lang="en-US" dirty="0"/>
              <a:t>Thanks.</a:t>
            </a:r>
          </a:p>
          <a:p>
            <a:pPr marL="0" indent="0">
              <a:buNone/>
            </a:pPr>
            <a:endParaRPr lang="en-US" sz="2000" dirty="0"/>
          </a:p>
          <a:p>
            <a:pPr marL="0" indent="0">
              <a:buNone/>
            </a:pPr>
            <a:endParaRPr lang="en-US" sz="2000" dirty="0"/>
          </a:p>
          <a:p>
            <a:pPr marL="0" indent="0">
              <a:buNone/>
            </a:pPr>
            <a:endParaRPr lang="en-US" dirty="0"/>
          </a:p>
          <a:p>
            <a:pPr marL="457200" indent="-457200"/>
            <a:endParaRPr lang="en-US" dirty="0"/>
          </a:p>
        </p:txBody>
      </p:sp>
    </p:spTree>
    <p:extLst>
      <p:ext uri="{BB962C8B-B14F-4D97-AF65-F5344CB8AC3E}">
        <p14:creationId xmlns:p14="http://schemas.microsoft.com/office/powerpoint/2010/main" val="293783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b="1" dirty="0"/>
              <a:t>Background</a:t>
            </a:r>
            <a:br>
              <a:rPr lang="en-US"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r>
              <a:rPr lang="en-US" sz="3200" dirty="0">
                <a:solidFill>
                  <a:schemeClr val="tx2"/>
                </a:solidFill>
              </a:rPr>
              <a:t>Recommended Best Practices</a:t>
            </a:r>
          </a:p>
          <a:p>
            <a:pPr lvl="1"/>
            <a:r>
              <a:rPr lang="en-US" sz="2800" dirty="0">
                <a:solidFill>
                  <a:schemeClr val="tx2"/>
                </a:solidFill>
              </a:rPr>
              <a:t>Have a comprehensive </a:t>
            </a:r>
            <a:r>
              <a:rPr lang="en-US" sz="2800">
                <a:solidFill>
                  <a:schemeClr val="tx2"/>
                </a:solidFill>
              </a:rPr>
              <a:t>post-issuance policy</a:t>
            </a:r>
            <a:endParaRPr lang="en-US" sz="2800" dirty="0">
              <a:solidFill>
                <a:schemeClr val="tx2"/>
              </a:solidFill>
            </a:endParaRPr>
          </a:p>
          <a:p>
            <a:pPr lvl="2"/>
            <a:r>
              <a:rPr lang="en-US" sz="2400" dirty="0">
                <a:solidFill>
                  <a:schemeClr val="tx2"/>
                </a:solidFill>
              </a:rPr>
              <a:t>Can be adopted for each separate bond issue</a:t>
            </a:r>
          </a:p>
          <a:p>
            <a:pPr lvl="2"/>
            <a:r>
              <a:rPr lang="en-US" sz="2400" dirty="0">
                <a:solidFill>
                  <a:schemeClr val="tx2"/>
                </a:solidFill>
              </a:rPr>
              <a:t>Can be adopted in a bond resolution for future bonds</a:t>
            </a:r>
          </a:p>
          <a:p>
            <a:pPr lvl="2"/>
            <a:r>
              <a:rPr lang="en-US" sz="2400" dirty="0">
                <a:solidFill>
                  <a:schemeClr val="tx2"/>
                </a:solidFill>
              </a:rPr>
              <a:t>Can be formally adopted by a School Board as a stand-alone policy</a:t>
            </a:r>
          </a:p>
          <a:p>
            <a:pPr marL="1025525" lvl="2" indent="0">
              <a:buNone/>
            </a:pPr>
            <a:endParaRPr lang="en-US" sz="28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1704977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410200" y="4724400"/>
            <a:ext cx="3048000" cy="1905000"/>
          </a:xfrm>
        </p:spPr>
        <p:txBody>
          <a:bodyPr>
            <a:normAutofit/>
          </a:bodyPr>
          <a:lstStyle/>
          <a:p>
            <a:pPr>
              <a:lnSpc>
                <a:spcPts val="1600"/>
              </a:lnSpc>
              <a:spcBef>
                <a:spcPts val="100"/>
              </a:spcBef>
              <a:buClr>
                <a:schemeClr val="accent1"/>
              </a:buClr>
            </a:pPr>
            <a:r>
              <a:rPr lang="en-US" altLang="en-US" sz="1600" dirty="0"/>
              <a:t>Francenia B. Heizer, Esquire</a:t>
            </a:r>
          </a:p>
          <a:p>
            <a:pPr>
              <a:lnSpc>
                <a:spcPts val="1600"/>
              </a:lnSpc>
              <a:spcBef>
                <a:spcPts val="100"/>
              </a:spcBef>
              <a:buClr>
                <a:schemeClr val="accent1"/>
              </a:buClr>
            </a:pPr>
            <a:r>
              <a:rPr lang="en-US" altLang="en-US" sz="1600" dirty="0"/>
              <a:t>(803) 799-9800 (office)</a:t>
            </a:r>
          </a:p>
          <a:p>
            <a:pPr>
              <a:lnSpc>
                <a:spcPts val="1600"/>
              </a:lnSpc>
              <a:spcBef>
                <a:spcPts val="100"/>
              </a:spcBef>
              <a:buClr>
                <a:schemeClr val="accent1"/>
              </a:buClr>
            </a:pPr>
            <a:r>
              <a:rPr lang="en-US" altLang="en-US" sz="1600" dirty="0"/>
              <a:t>(803) 331-9415 (cell)</a:t>
            </a:r>
            <a:br>
              <a:rPr lang="en-US" altLang="en-US" sz="1600" dirty="0"/>
            </a:br>
            <a:r>
              <a:rPr lang="en-US" altLang="en-US" sz="1600" dirty="0">
                <a:hlinkClick r:id="rId3"/>
              </a:rPr>
              <a:t>fheizer@burr.com</a:t>
            </a:r>
            <a:endParaRPr lang="en-US" altLang="en-US" sz="1600" dirty="0"/>
          </a:p>
          <a:p>
            <a:pPr>
              <a:lnSpc>
                <a:spcPts val="1600"/>
              </a:lnSpc>
              <a:spcBef>
                <a:spcPts val="100"/>
              </a:spcBef>
              <a:buClr>
                <a:schemeClr val="accent1"/>
              </a:buClr>
            </a:pPr>
            <a:endParaRPr lang="en-US" altLang="en-US" sz="1200" dirty="0"/>
          </a:p>
          <a:p>
            <a:pPr>
              <a:spcBef>
                <a:spcPts val="100"/>
              </a:spcBef>
            </a:pPr>
            <a:endParaRPr lang="en-US" dirty="0"/>
          </a:p>
        </p:txBody>
      </p:sp>
      <p:sp>
        <p:nvSpPr>
          <p:cNvPr id="3" name="Text Placeholder 2"/>
          <p:cNvSpPr>
            <a:spLocks noGrp="1"/>
          </p:cNvSpPr>
          <p:nvPr>
            <p:ph type="body" sz="quarter" idx="14"/>
          </p:nvPr>
        </p:nvSpPr>
        <p:spPr/>
        <p:txBody>
          <a:bodyPr>
            <a:normAutofit/>
          </a:bodyPr>
          <a:lstStyle/>
          <a:p>
            <a:r>
              <a:rPr lang="en-US" sz="5400" dirty="0">
                <a:latin typeface="Century Gothic" panose="020B0502020202020204" pitchFamily="34" charset="0"/>
              </a:rPr>
              <a:t>Questions</a:t>
            </a:r>
            <a:r>
              <a:rPr lang="en-US" sz="5400" dirty="0">
                <a:latin typeface="Century" panose="02040604050505020304" pitchFamily="18" charset="0"/>
              </a:rPr>
              <a:t>?</a:t>
            </a:r>
          </a:p>
        </p:txBody>
      </p:sp>
      <p:sp>
        <p:nvSpPr>
          <p:cNvPr id="4" name="Content Placeholder 1"/>
          <p:cNvSpPr txBox="1">
            <a:spLocks/>
          </p:cNvSpPr>
          <p:nvPr/>
        </p:nvSpPr>
        <p:spPr>
          <a:xfrm>
            <a:off x="1447800" y="4648200"/>
            <a:ext cx="2667000" cy="1905000"/>
          </a:xfrm>
          <a:prstGeom prst="rect">
            <a:avLst/>
          </a:prstGeom>
        </p:spPr>
        <p:txBody>
          <a:bodyPr vert="horz" lIns="91440" tIns="45720" rIns="91440" bIns="45720" rtlCol="0">
            <a:normAutofit/>
          </a:bodyPr>
          <a:lstStyle>
            <a:lvl1pPr marL="0" indent="0" algn="ctr" rtl="0" eaLnBrk="1" fontAlgn="base" hangingPunct="1">
              <a:spcBef>
                <a:spcPct val="20000"/>
              </a:spcBef>
              <a:spcAft>
                <a:spcPct val="0"/>
              </a:spcAft>
              <a:buClr>
                <a:srgbClr val="BD5E00"/>
              </a:buClr>
              <a:buSzPct val="96000"/>
              <a:buFont typeface="Arial" panose="020B0604020202020204" pitchFamily="34" charset="0"/>
              <a:buNone/>
              <a:defRPr sz="1400">
                <a:solidFill>
                  <a:srgbClr val="5F5F5F"/>
                </a:solidFill>
                <a:latin typeface="Century Gothic" panose="020B0502020202020204" pitchFamily="34" charset="0"/>
                <a:ea typeface="+mn-ea"/>
                <a:cs typeface="+mn-cs"/>
              </a:defRPr>
            </a:lvl1pPr>
            <a:lvl2pPr marL="0" indent="0" algn="ctr" rtl="0" eaLnBrk="1" fontAlgn="base" hangingPunct="1">
              <a:spcBef>
                <a:spcPct val="20000"/>
              </a:spcBef>
              <a:spcAft>
                <a:spcPct val="0"/>
              </a:spcAft>
              <a:buClr>
                <a:srgbClr val="BD5E00"/>
              </a:buClr>
              <a:buSzPct val="96000"/>
              <a:buFont typeface="Arial" panose="020B0604020202020204" pitchFamily="34" charset="0"/>
              <a:buNone/>
              <a:defRPr sz="1400">
                <a:solidFill>
                  <a:schemeClr val="bg1"/>
                </a:solidFill>
                <a:latin typeface="Century Gothic" panose="020B0502020202020204" pitchFamily="34" charset="0"/>
                <a:ea typeface="+mn-ea"/>
              </a:defRPr>
            </a:lvl2pPr>
            <a:lvl3pPr marL="0" indent="0" algn="l" rtl="0" eaLnBrk="1" fontAlgn="base" hangingPunct="1">
              <a:spcBef>
                <a:spcPct val="20000"/>
              </a:spcBef>
              <a:spcAft>
                <a:spcPct val="0"/>
              </a:spcAft>
              <a:buClr>
                <a:srgbClr val="BD5E00"/>
              </a:buClr>
              <a:buSzPct val="92000"/>
              <a:buFont typeface="Arial" panose="020B0604020202020204" pitchFamily="34" charset="0"/>
              <a:buNone/>
              <a:defRPr sz="1400">
                <a:solidFill>
                  <a:srgbClr val="5F5F5F"/>
                </a:solidFill>
                <a:latin typeface="Century Gothic" panose="020B0502020202020204" pitchFamily="34" charset="0"/>
                <a:ea typeface="+mn-ea"/>
              </a:defRPr>
            </a:lvl3pPr>
            <a:lvl4pPr marL="0" indent="0" algn="l" rtl="0" eaLnBrk="1" fontAlgn="base" hangingPunct="1">
              <a:spcBef>
                <a:spcPct val="20000"/>
              </a:spcBef>
              <a:spcAft>
                <a:spcPct val="0"/>
              </a:spcAft>
              <a:buClr>
                <a:srgbClr val="BD5E00"/>
              </a:buClr>
              <a:buSzPct val="92000"/>
              <a:buFont typeface="Arial" panose="020B0604020202020204" pitchFamily="34" charset="0"/>
              <a:buNone/>
              <a:defRPr sz="1400">
                <a:solidFill>
                  <a:srgbClr val="5F5F5F"/>
                </a:solidFill>
                <a:latin typeface="Century Gothic" panose="020B0502020202020204" pitchFamily="34" charset="0"/>
                <a:ea typeface="+mn-ea"/>
              </a:defRPr>
            </a:lvl4pPr>
            <a:lvl5pPr marL="0" indent="0" algn="l" rtl="0" eaLnBrk="1" fontAlgn="base" hangingPunct="1">
              <a:spcBef>
                <a:spcPct val="20000"/>
              </a:spcBef>
              <a:spcAft>
                <a:spcPct val="0"/>
              </a:spcAft>
              <a:buClr>
                <a:srgbClr val="BD5E00"/>
              </a:buClr>
              <a:buSzPct val="90000"/>
              <a:buFont typeface="Arial" panose="020B0604020202020204" pitchFamily="34" charset="0"/>
              <a:buNone/>
              <a:defRPr sz="1400">
                <a:solidFill>
                  <a:srgbClr val="5F5F5F"/>
                </a:solidFill>
                <a:latin typeface="Century Gothic" panose="020B0502020202020204" pitchFamily="34" charset="0"/>
                <a:ea typeface="+mn-ea"/>
              </a:defRPr>
            </a:lvl5pPr>
            <a:lvl6pPr marL="2514600" indent="-228600" algn="l" rtl="0" eaLnBrk="1" fontAlgn="base" hangingPunct="1">
              <a:spcBef>
                <a:spcPct val="20000"/>
              </a:spcBef>
              <a:spcAft>
                <a:spcPct val="0"/>
              </a:spcAft>
              <a:buChar char="-"/>
              <a:defRPr sz="1400">
                <a:solidFill>
                  <a:srgbClr val="939D9E"/>
                </a:solidFill>
                <a:latin typeface="+mn-lt"/>
                <a:ea typeface="+mn-ea"/>
              </a:defRPr>
            </a:lvl6pPr>
            <a:lvl7pPr marL="2971800" indent="-228600" algn="l" rtl="0" eaLnBrk="1" fontAlgn="base" hangingPunct="1">
              <a:spcBef>
                <a:spcPct val="20000"/>
              </a:spcBef>
              <a:spcAft>
                <a:spcPct val="0"/>
              </a:spcAft>
              <a:buChar char="-"/>
              <a:defRPr sz="1400">
                <a:solidFill>
                  <a:srgbClr val="939D9E"/>
                </a:solidFill>
                <a:latin typeface="+mn-lt"/>
                <a:ea typeface="+mn-ea"/>
              </a:defRPr>
            </a:lvl7pPr>
            <a:lvl8pPr marL="3429000" indent="-228600" algn="l" rtl="0" eaLnBrk="1" fontAlgn="base" hangingPunct="1">
              <a:spcBef>
                <a:spcPct val="20000"/>
              </a:spcBef>
              <a:spcAft>
                <a:spcPct val="0"/>
              </a:spcAft>
              <a:buChar char="-"/>
              <a:defRPr sz="1400">
                <a:solidFill>
                  <a:srgbClr val="939D9E"/>
                </a:solidFill>
                <a:latin typeface="+mn-lt"/>
                <a:ea typeface="+mn-ea"/>
              </a:defRPr>
            </a:lvl8pPr>
            <a:lvl9pPr marL="3886200" indent="-228600" algn="l" rtl="0" eaLnBrk="1" fontAlgn="base" hangingPunct="1">
              <a:spcBef>
                <a:spcPct val="20000"/>
              </a:spcBef>
              <a:spcAft>
                <a:spcPct val="0"/>
              </a:spcAft>
              <a:buChar char="-"/>
              <a:defRPr sz="1400">
                <a:solidFill>
                  <a:srgbClr val="939D9E"/>
                </a:solidFill>
                <a:latin typeface="+mn-lt"/>
                <a:ea typeface="+mn-ea"/>
              </a:defRPr>
            </a:lvl9pPr>
          </a:lstStyle>
          <a:p>
            <a:pPr>
              <a:lnSpc>
                <a:spcPts val="1600"/>
              </a:lnSpc>
              <a:spcBef>
                <a:spcPts val="100"/>
              </a:spcBef>
              <a:buClr>
                <a:schemeClr val="accent1"/>
              </a:buClr>
            </a:pPr>
            <a:r>
              <a:rPr lang="en-US" altLang="en-US" sz="1600" kern="0" dirty="0"/>
              <a:t>Columbia Office Address</a:t>
            </a:r>
          </a:p>
          <a:p>
            <a:pPr>
              <a:lnSpc>
                <a:spcPts val="1600"/>
              </a:lnSpc>
              <a:spcBef>
                <a:spcPts val="100"/>
              </a:spcBef>
              <a:buClr>
                <a:schemeClr val="accent1"/>
              </a:buClr>
            </a:pPr>
            <a:endParaRPr lang="en-US" altLang="en-US" sz="1600" kern="0" dirty="0"/>
          </a:p>
          <a:p>
            <a:pPr>
              <a:lnSpc>
                <a:spcPts val="1600"/>
              </a:lnSpc>
              <a:spcBef>
                <a:spcPts val="100"/>
              </a:spcBef>
              <a:buClr>
                <a:schemeClr val="accent1"/>
              </a:buClr>
            </a:pPr>
            <a:r>
              <a:rPr lang="en-US" altLang="en-US" sz="1600" kern="0" dirty="0"/>
              <a:t>1221 Main Street</a:t>
            </a:r>
          </a:p>
          <a:p>
            <a:pPr>
              <a:lnSpc>
                <a:spcPts val="1600"/>
              </a:lnSpc>
              <a:spcBef>
                <a:spcPts val="100"/>
              </a:spcBef>
              <a:buClr>
                <a:schemeClr val="accent1"/>
              </a:buClr>
            </a:pPr>
            <a:r>
              <a:rPr lang="en-US" altLang="en-US" sz="1600" kern="0" dirty="0"/>
              <a:t>Suite 1800</a:t>
            </a:r>
          </a:p>
          <a:p>
            <a:pPr>
              <a:lnSpc>
                <a:spcPts val="1600"/>
              </a:lnSpc>
              <a:spcBef>
                <a:spcPts val="100"/>
              </a:spcBef>
              <a:buClr>
                <a:schemeClr val="accent1"/>
              </a:buClr>
            </a:pPr>
            <a:r>
              <a:rPr lang="en-US" altLang="en-US" sz="1600" kern="0" dirty="0"/>
              <a:t>Columbia, SC 29201</a:t>
            </a:r>
          </a:p>
          <a:p>
            <a:pPr>
              <a:spcBef>
                <a:spcPts val="100"/>
              </a:spcBef>
            </a:pPr>
            <a:endParaRPr lang="en-US" sz="2000" kern="0" dirty="0"/>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endParaRPr lang="en-US" dirty="0"/>
          </a:p>
        </p:txBody>
      </p:sp>
      <p:sp>
        <p:nvSpPr>
          <p:cNvPr id="3" name="TextBox 2"/>
          <p:cNvSpPr txBox="1"/>
          <p:nvPr/>
        </p:nvSpPr>
        <p:spPr>
          <a:xfrm>
            <a:off x="762000" y="3810000"/>
            <a:ext cx="4876800" cy="1544012"/>
          </a:xfrm>
          <a:prstGeom prst="rect">
            <a:avLst/>
          </a:prstGeom>
          <a:noFill/>
        </p:spPr>
        <p:txBody>
          <a:bodyPr wrap="square" tIns="0" bIns="0" rtlCol="0" anchor="ctr" anchorCtr="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3200" b="1" i="0" u="none" strike="noStrike" kern="1200" baseline="30000" dirty="0">
                <a:solidFill>
                  <a:srgbClr val="BD5E00"/>
                </a:solidFill>
                <a:latin typeface="Century Gothic" panose="020B0502020202020204" pitchFamily="34" charset="0"/>
                <a:ea typeface="ＭＳ Ｐゴシック" pitchFamily="34" charset="-128"/>
                <a:cs typeface="+mn-cs"/>
              </a:rPr>
              <a:t>360</a:t>
            </a:r>
            <a:r>
              <a:rPr lang="en-US" sz="3200" b="0" i="0" u="none" strike="noStrike" kern="1200" baseline="30000" dirty="0">
                <a:solidFill>
                  <a:schemeClr val="bg1"/>
                </a:solidFill>
                <a:latin typeface="Century Gothic" panose="020B0502020202020204" pitchFamily="34" charset="0"/>
                <a:ea typeface="ＭＳ Ｐゴシック" pitchFamily="34" charset="-128"/>
                <a:cs typeface="+mn-cs"/>
              </a:rPr>
              <a:t> </a:t>
            </a:r>
            <a:r>
              <a:rPr lang="en-US" sz="3200" b="0" i="0" u="none" strike="noStrike" kern="1200" baseline="30000" dirty="0">
                <a:solidFill>
                  <a:srgbClr val="5F5F5F"/>
                </a:solidFill>
                <a:latin typeface="Century Gothic" panose="020B0502020202020204" pitchFamily="34" charset="0"/>
                <a:ea typeface="ＭＳ Ｐゴシック" pitchFamily="34" charset="-128"/>
                <a:cs typeface="+mn-cs"/>
              </a:rPr>
              <a:t>Attorneys.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3200" b="1" i="0" u="none" strike="noStrike" kern="1200" baseline="30000" dirty="0">
                <a:solidFill>
                  <a:srgbClr val="BD5E00"/>
                </a:solidFill>
                <a:latin typeface="Century Gothic" panose="020B0502020202020204" pitchFamily="34" charset="0"/>
                <a:ea typeface="ＭＳ Ｐゴシック" pitchFamily="34" charset="-128"/>
                <a:cs typeface="+mn-cs"/>
              </a:rPr>
              <a:t>19</a:t>
            </a:r>
            <a:r>
              <a:rPr lang="en-US" sz="3200" b="0" i="0" u="none" strike="noStrike" kern="1200" baseline="30000" dirty="0">
                <a:solidFill>
                  <a:schemeClr val="bg1"/>
                </a:solidFill>
                <a:latin typeface="Century Gothic" panose="020B0502020202020204" pitchFamily="34" charset="0"/>
                <a:ea typeface="ＭＳ Ｐゴシック" pitchFamily="34" charset="-128"/>
                <a:cs typeface="+mn-cs"/>
              </a:rPr>
              <a:t> </a:t>
            </a:r>
            <a:r>
              <a:rPr lang="en-US" sz="3200" b="0" i="0" u="none" strike="noStrike" kern="1200" baseline="30000" dirty="0">
                <a:solidFill>
                  <a:srgbClr val="5F5F5F"/>
                </a:solidFill>
                <a:latin typeface="Century Gothic" panose="020B0502020202020204" pitchFamily="34" charset="0"/>
                <a:ea typeface="ＭＳ Ｐゴシック" pitchFamily="34" charset="-128"/>
                <a:cs typeface="+mn-cs"/>
              </a:rPr>
              <a:t>Offices</a:t>
            </a:r>
            <a:r>
              <a:rPr lang="en-US" sz="3200" b="0" i="0" u="none" strike="noStrike" kern="1200" baseline="30000" dirty="0">
                <a:solidFill>
                  <a:schemeClr val="bg1"/>
                </a:solidFill>
                <a:latin typeface="Century Gothic" panose="020B0502020202020204" pitchFamily="34" charset="0"/>
                <a:ea typeface="ＭＳ Ｐゴシック" pitchFamily="34" charset="-128"/>
                <a:cs typeface="+mn-cs"/>
              </a:rPr>
              <a:t>.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3200" b="1" i="0" u="none" strike="noStrike" kern="1200" baseline="30000" dirty="0">
                <a:solidFill>
                  <a:srgbClr val="BD5E00"/>
                </a:solidFill>
                <a:latin typeface="Century Gothic" panose="020B0502020202020204" pitchFamily="34" charset="0"/>
                <a:ea typeface="ＭＳ Ｐゴシック" pitchFamily="34" charset="-128"/>
                <a:cs typeface="+mn-cs"/>
              </a:rPr>
              <a:t>1</a:t>
            </a:r>
            <a:r>
              <a:rPr lang="en-US" sz="3200" b="0" i="0" u="none" strike="noStrike" kern="1200" baseline="30000" dirty="0">
                <a:solidFill>
                  <a:schemeClr val="bg1"/>
                </a:solidFill>
                <a:latin typeface="Century Gothic" panose="020B0502020202020204" pitchFamily="34" charset="0"/>
                <a:ea typeface="ＭＳ Ｐゴシック" pitchFamily="34" charset="-128"/>
                <a:cs typeface="+mn-cs"/>
              </a:rPr>
              <a:t> </a:t>
            </a:r>
            <a:r>
              <a:rPr lang="en-US" sz="3200" b="0" i="0" u="none" strike="noStrike" kern="1200" baseline="30000" dirty="0">
                <a:solidFill>
                  <a:srgbClr val="5F5F5F"/>
                </a:solidFill>
                <a:latin typeface="Century Gothic" panose="020B0502020202020204" pitchFamily="34" charset="0"/>
                <a:ea typeface="ＭＳ Ｐゴシック" pitchFamily="34" charset="-128"/>
                <a:cs typeface="+mn-cs"/>
              </a:rPr>
              <a:t>Firm.</a:t>
            </a:r>
            <a:r>
              <a:rPr lang="en-US" sz="3200" b="0" i="0" u="none" strike="noStrike" kern="1200" baseline="30000" dirty="0">
                <a:solidFill>
                  <a:schemeClr val="bg1"/>
                </a:solidFill>
                <a:latin typeface="Century Gothic" panose="020B0502020202020204" pitchFamily="34" charset="0"/>
                <a:ea typeface="ＭＳ Ｐゴシック" pitchFamily="34" charset="-128"/>
                <a:cs typeface="+mn-cs"/>
              </a:rPr>
              <a:t>.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3200" b="1" i="0" u="none" strike="noStrike" kern="1200" baseline="30000" dirty="0">
                <a:solidFill>
                  <a:srgbClr val="BD5E00"/>
                </a:solidFill>
                <a:latin typeface="Century Gothic" panose="020B0502020202020204" pitchFamily="34" charset="0"/>
                <a:ea typeface="ＭＳ Ｐゴシック" pitchFamily="34" charset="-128"/>
                <a:cs typeface="+mn-cs"/>
              </a:rPr>
              <a:t>Southeastern</a:t>
            </a:r>
            <a:r>
              <a:rPr lang="en-US" sz="3200" b="0" i="0" u="none" strike="noStrike" kern="1200" baseline="30000" dirty="0">
                <a:solidFill>
                  <a:schemeClr val="bg1"/>
                </a:solidFill>
                <a:latin typeface="Century Gothic" panose="020B0502020202020204" pitchFamily="34" charset="0"/>
                <a:ea typeface="ＭＳ Ｐゴシック" pitchFamily="34" charset="-128"/>
                <a:cs typeface="+mn-cs"/>
              </a:rPr>
              <a:t> </a:t>
            </a:r>
            <a:r>
              <a:rPr lang="en-US" sz="3200" b="0" i="0" u="none" strike="noStrike" kern="1200" baseline="30000" dirty="0">
                <a:solidFill>
                  <a:srgbClr val="5F5F5F"/>
                </a:solidFill>
                <a:latin typeface="Century Gothic" panose="020B0502020202020204" pitchFamily="34" charset="0"/>
                <a:ea typeface="ＭＳ Ｐゴシック" pitchFamily="34" charset="-128"/>
                <a:cs typeface="+mn-cs"/>
              </a:rPr>
              <a:t>Strong.</a:t>
            </a:r>
            <a:r>
              <a:rPr lang="en-US" sz="3200" b="0" i="0" u="none" strike="noStrike" kern="1200" baseline="30000" dirty="0">
                <a:solidFill>
                  <a:schemeClr val="bg1"/>
                </a:solidFill>
                <a:latin typeface="Century Gothic" panose="020B0502020202020204" pitchFamily="34" charset="0"/>
                <a:ea typeface="ＭＳ Ｐゴシック" pitchFamily="34" charset="-128"/>
                <a:cs typeface="+mn-cs"/>
              </a:rPr>
              <a:t>.</a:t>
            </a:r>
          </a:p>
        </p:txBody>
      </p:sp>
    </p:spTree>
    <p:extLst>
      <p:ext uri="{BB962C8B-B14F-4D97-AF65-F5344CB8AC3E}">
        <p14:creationId xmlns:p14="http://schemas.microsoft.com/office/powerpoint/2010/main" val="921290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5778097" y="3429000"/>
            <a:ext cx="2331720" cy="233172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34" charset="-128"/>
            </a:endParaRPr>
          </a:p>
        </p:txBody>
      </p:sp>
      <p:sp>
        <p:nvSpPr>
          <p:cNvPr id="12" name="Rectangle 11"/>
          <p:cNvSpPr/>
          <p:nvPr/>
        </p:nvSpPr>
        <p:spPr>
          <a:xfrm>
            <a:off x="1957734" y="3830631"/>
            <a:ext cx="3681065" cy="1923604"/>
          </a:xfrm>
          <a:prstGeom prst="rect">
            <a:avLst/>
          </a:prstGeom>
        </p:spPr>
        <p:txBody>
          <a:bodyPr wrap="square">
            <a:spAutoFit/>
          </a:bodyPr>
          <a:lstStyle/>
          <a:p>
            <a:pPr>
              <a:lnSpc>
                <a:spcPct val="200000"/>
              </a:lnSpc>
              <a:spcBef>
                <a:spcPts val="600"/>
              </a:spcBef>
            </a:pPr>
            <a:r>
              <a:rPr lang="en-US" sz="2200" baseline="30000" dirty="0">
                <a:solidFill>
                  <a:srgbClr val="5F5F5F"/>
                </a:solidFill>
                <a:latin typeface="Century Gothic" panose="020B0502020202020204" pitchFamily="34" charset="0"/>
              </a:rPr>
              <a:t>linkedin.com/company/burrforman</a:t>
            </a:r>
          </a:p>
          <a:p>
            <a:pPr>
              <a:lnSpc>
                <a:spcPct val="200000"/>
              </a:lnSpc>
              <a:spcBef>
                <a:spcPts val="600"/>
              </a:spcBef>
            </a:pPr>
            <a:r>
              <a:rPr lang="en-US" sz="2200" baseline="30000" dirty="0">
                <a:solidFill>
                  <a:srgbClr val="5F5F5F"/>
                </a:solidFill>
                <a:latin typeface="Century Gothic" panose="020B0502020202020204" pitchFamily="34" charset="0"/>
              </a:rPr>
              <a:t>@burrforman</a:t>
            </a:r>
          </a:p>
          <a:p>
            <a:pPr>
              <a:lnSpc>
                <a:spcPct val="200000"/>
              </a:lnSpc>
              <a:spcBef>
                <a:spcPts val="600"/>
              </a:spcBef>
            </a:pPr>
            <a:r>
              <a:rPr lang="en-US" sz="2200" baseline="30000" dirty="0">
                <a:solidFill>
                  <a:srgbClr val="5F5F5F"/>
                </a:solidFill>
                <a:latin typeface="Century Gothic" panose="020B0502020202020204" pitchFamily="34" charset="0"/>
              </a:rPr>
              <a:t>www.burr.com</a:t>
            </a:r>
          </a:p>
          <a:p>
            <a:pPr>
              <a:spcBef>
                <a:spcPts val="600"/>
              </a:spcBef>
            </a:pPr>
            <a:endParaRPr lang="en-US" sz="1600" dirty="0">
              <a:latin typeface="Century Gothic" panose="020B0502020202020204" pitchFamily="34" charset="0"/>
            </a:endParaRPr>
          </a:p>
        </p:txBody>
      </p:sp>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1500535" y="3865984"/>
            <a:ext cx="373954" cy="37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bwMode="auto">
          <a:xfrm>
            <a:off x="1504265" y="4404486"/>
            <a:ext cx="371617" cy="37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bwMode="auto">
          <a:xfrm>
            <a:off x="1504264" y="4924065"/>
            <a:ext cx="411480" cy="4114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5798821" y="4054642"/>
            <a:ext cx="2290273" cy="1080437"/>
          </a:xfrm>
          <a:noFill/>
        </p:spPr>
        <p:txBody>
          <a:bodyPr>
            <a:normAutofit/>
          </a:bodyPr>
          <a:lstStyle/>
          <a:p>
            <a:r>
              <a:rPr lang="en-US" sz="1800" dirty="0">
                <a:solidFill>
                  <a:schemeClr val="bg1"/>
                </a:solidFill>
              </a:rPr>
              <a:t>Thank you</a:t>
            </a:r>
          </a:p>
          <a:p>
            <a:r>
              <a:rPr lang="en-US" sz="1800" dirty="0">
                <a:solidFill>
                  <a:schemeClr val="bg1"/>
                </a:solidFill>
              </a:rPr>
              <a:t>for your</a:t>
            </a:r>
          </a:p>
          <a:p>
            <a:r>
              <a:rPr lang="en-US" sz="1800" dirty="0">
                <a:solidFill>
                  <a:schemeClr val="bg1"/>
                </a:solidFill>
              </a:rPr>
              <a:t>attention</a:t>
            </a:r>
            <a:r>
              <a:rPr lang="en-US" dirty="0"/>
              <a:t>.</a:t>
            </a:r>
          </a:p>
        </p:txBody>
      </p:sp>
      <p:sp>
        <p:nvSpPr>
          <p:cNvPr id="6" name="Text Placeholder 5"/>
          <p:cNvSpPr>
            <a:spLocks noGrp="1"/>
          </p:cNvSpPr>
          <p:nvPr>
            <p:ph type="body" sz="quarter" idx="14"/>
          </p:nvPr>
        </p:nvSpPr>
        <p:spPr/>
        <p:txBody>
          <a:bodyPr>
            <a:normAutofit/>
          </a:bodyPr>
          <a:lstStyle/>
          <a:p>
            <a:r>
              <a:rPr lang="en-US" sz="5400" dirty="0">
                <a:latin typeface="Century Gothic" panose="020B0502020202020204" pitchFamily="34" charset="0"/>
              </a:rPr>
              <a:t>Get Connected</a:t>
            </a:r>
            <a:endParaRPr lang="en-US" sz="5400" dirty="0"/>
          </a:p>
        </p:txBody>
      </p:sp>
    </p:spTree>
    <p:extLst>
      <p:ext uri="{BB962C8B-B14F-4D97-AF65-F5344CB8AC3E}">
        <p14:creationId xmlns:p14="http://schemas.microsoft.com/office/powerpoint/2010/main" val="1497559370"/>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Background</a:t>
            </a:r>
            <a:br>
              <a:rPr lang="en-US"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r>
              <a:rPr lang="en-US">
                <a:solidFill>
                  <a:schemeClr val="tx2"/>
                </a:solidFill>
              </a:rPr>
              <a:t>Many </a:t>
            </a:r>
            <a:r>
              <a:rPr lang="en-US" dirty="0">
                <a:solidFill>
                  <a:schemeClr val="tx2"/>
                </a:solidFill>
              </a:rPr>
              <a:t>school districts adopted Written Procedures Related to </a:t>
            </a:r>
            <a:r>
              <a:rPr lang="en-US">
                <a:solidFill>
                  <a:schemeClr val="tx2"/>
                </a:solidFill>
              </a:rPr>
              <a:t>Tax-Exempt Debt </a:t>
            </a:r>
            <a:r>
              <a:rPr lang="en-US" dirty="0">
                <a:solidFill>
                  <a:schemeClr val="tx2"/>
                </a:solidFill>
              </a:rPr>
              <a:t>as part of a bond resolution</a:t>
            </a:r>
          </a:p>
          <a:p>
            <a:r>
              <a:rPr lang="en-US">
                <a:solidFill>
                  <a:schemeClr val="tx2"/>
                </a:solidFill>
              </a:rPr>
              <a:t>Many school districts have adopted written </a:t>
            </a:r>
            <a:r>
              <a:rPr lang="en-US" dirty="0">
                <a:solidFill>
                  <a:schemeClr val="tx2"/>
                </a:solidFill>
              </a:rPr>
              <a:t>procedures for continuing disclosure.</a:t>
            </a:r>
          </a:p>
          <a:p>
            <a:r>
              <a:rPr lang="en-US" dirty="0">
                <a:solidFill>
                  <a:schemeClr val="tx2"/>
                </a:solidFill>
              </a:rPr>
              <a:t>Now would be a good time for all school districts to adopt one policy relating to all aspects of post-issuance compliance.</a:t>
            </a:r>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164678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Background</a:t>
            </a:r>
            <a:br>
              <a:rPr lang="en-US"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r>
              <a:rPr lang="en-US" sz="3200" dirty="0">
                <a:solidFill>
                  <a:schemeClr val="tx2"/>
                </a:solidFill>
              </a:rPr>
              <a:t>Like all policies, it is not enough to adopt it; it must be followed.</a:t>
            </a:r>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113964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Post-Issuance Compliance Policy</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r>
              <a:rPr lang="en-US" sz="3200" dirty="0">
                <a:solidFill>
                  <a:schemeClr val="tx2"/>
                </a:solidFill>
              </a:rPr>
              <a:t>Designing a Comprehensive Post-Issuance Compliance Policy</a:t>
            </a:r>
          </a:p>
          <a:p>
            <a:pPr lvl="1"/>
            <a:r>
              <a:rPr lang="en-US" sz="2800" dirty="0">
                <a:solidFill>
                  <a:schemeClr val="tx2"/>
                </a:solidFill>
              </a:rPr>
              <a:t>Identify </a:t>
            </a:r>
            <a:r>
              <a:rPr lang="en-US" sz="2800">
                <a:solidFill>
                  <a:schemeClr val="tx2"/>
                </a:solidFill>
              </a:rPr>
              <a:t>all Required Compliance Activities</a:t>
            </a:r>
            <a:endParaRPr lang="en-US" sz="2800" dirty="0">
              <a:solidFill>
                <a:schemeClr val="tx2"/>
              </a:solidFill>
            </a:endParaRPr>
          </a:p>
          <a:p>
            <a:pPr lvl="1"/>
            <a:r>
              <a:rPr lang="en-US" sz="2800" dirty="0">
                <a:solidFill>
                  <a:schemeClr val="tx2"/>
                </a:solidFill>
              </a:rPr>
              <a:t>Responsible Staff should be Identified</a:t>
            </a:r>
          </a:p>
          <a:p>
            <a:pPr lvl="1"/>
            <a:r>
              <a:rPr lang="en-US" sz="2800" dirty="0">
                <a:solidFill>
                  <a:schemeClr val="tx2"/>
                </a:solidFill>
              </a:rPr>
              <a:t>Identify the Source of Requirements Being Monitored</a:t>
            </a:r>
          </a:p>
          <a:p>
            <a:pPr lvl="1"/>
            <a:r>
              <a:rPr lang="en-US" sz="2800" dirty="0">
                <a:solidFill>
                  <a:schemeClr val="tx2"/>
                </a:solidFill>
              </a:rPr>
              <a:t>Identify the Frequency of the Actions to be Undertaken</a:t>
            </a:r>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291067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Post-Issuance Compliance Policy</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pPr lvl="1"/>
            <a:r>
              <a:rPr lang="en-US" sz="2800" dirty="0">
                <a:solidFill>
                  <a:schemeClr val="tx2"/>
                </a:solidFill>
              </a:rPr>
              <a:t>Monitor for Changes in Law and Regulations</a:t>
            </a:r>
          </a:p>
          <a:p>
            <a:pPr lvl="1"/>
            <a:r>
              <a:rPr lang="en-US" sz="2800" dirty="0">
                <a:solidFill>
                  <a:schemeClr val="tx2"/>
                </a:solidFill>
              </a:rPr>
              <a:t>Establish a Deadline Reminder System</a:t>
            </a:r>
          </a:p>
          <a:p>
            <a:pPr lvl="1"/>
            <a:r>
              <a:rPr lang="en-US" sz="2800" dirty="0">
                <a:solidFill>
                  <a:schemeClr val="tx2"/>
                </a:solidFill>
              </a:rPr>
              <a:t>Identify Records to be Maintained and the Record Retention Period</a:t>
            </a:r>
          </a:p>
          <a:p>
            <a:pPr lvl="1"/>
            <a:r>
              <a:rPr lang="en-US" sz="2800">
                <a:solidFill>
                  <a:schemeClr val="tx2"/>
                </a:solidFill>
              </a:rPr>
              <a:t>Require </a:t>
            </a:r>
            <a:r>
              <a:rPr lang="en-US" sz="2800" dirty="0">
                <a:solidFill>
                  <a:schemeClr val="tx2"/>
                </a:solidFill>
              </a:rPr>
              <a:t>Training for Responsible Officers</a:t>
            </a:r>
          </a:p>
          <a:p>
            <a:pPr lvl="1"/>
            <a:r>
              <a:rPr lang="en-US" sz="2800" dirty="0">
                <a:solidFill>
                  <a:schemeClr val="tx2"/>
                </a:solidFill>
              </a:rPr>
              <a:t>Describe Procedures to Identify and Correct Violations</a:t>
            </a:r>
          </a:p>
          <a:p>
            <a:pPr lvl="1"/>
            <a:endParaRPr lang="en-US" sz="28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188639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Considerations for Tax Compliance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r>
              <a:rPr lang="en-US" sz="2800" dirty="0">
                <a:solidFill>
                  <a:schemeClr val="tx2"/>
                </a:solidFill>
              </a:rPr>
              <a:t>Recordkeeping</a:t>
            </a:r>
          </a:p>
          <a:p>
            <a:pPr lvl="1"/>
            <a:r>
              <a:rPr lang="en-US" sz="2000" dirty="0">
                <a:solidFill>
                  <a:schemeClr val="tx2"/>
                </a:solidFill>
              </a:rPr>
              <a:t>Records should be maintained until at least three years after the bonds are retired.</a:t>
            </a:r>
          </a:p>
          <a:p>
            <a:pPr lvl="1"/>
            <a:r>
              <a:rPr lang="en-US" sz="2000" dirty="0">
                <a:solidFill>
                  <a:schemeClr val="tx2"/>
                </a:solidFill>
              </a:rPr>
              <a:t>The following records should be maintained:</a:t>
            </a:r>
          </a:p>
          <a:p>
            <a:pPr lvl="2"/>
            <a:r>
              <a:rPr lang="en-US" dirty="0">
                <a:solidFill>
                  <a:schemeClr val="tx2"/>
                </a:solidFill>
              </a:rPr>
              <a:t>The bond transcript for each bond issue.</a:t>
            </a:r>
          </a:p>
          <a:p>
            <a:pPr lvl="2"/>
            <a:r>
              <a:rPr lang="en-US" dirty="0">
                <a:solidFill>
                  <a:schemeClr val="tx2"/>
                </a:solidFill>
              </a:rPr>
              <a:t>Records of debt service payments for each issue of bonds.</a:t>
            </a:r>
          </a:p>
          <a:p>
            <a:pPr lvl="2"/>
            <a:r>
              <a:rPr lang="en-US" dirty="0">
                <a:solidFill>
                  <a:schemeClr val="tx2"/>
                </a:solidFill>
              </a:rPr>
              <a:t>Documentation evidencing the expenditure of </a:t>
            </a:r>
            <a:r>
              <a:rPr lang="en-US">
                <a:solidFill>
                  <a:schemeClr val="tx2"/>
                </a:solidFill>
              </a:rPr>
              <a:t>bond proceeds, 85% of which are to be spent within three years pursuant to the Internal Revenue Service Rules and Regulations.</a:t>
            </a:r>
            <a:endParaRPr lang="en-US" dirty="0">
              <a:solidFill>
                <a:schemeClr val="tx2"/>
              </a:solidFill>
            </a:endParaRPr>
          </a:p>
          <a:p>
            <a:pPr lvl="2"/>
            <a:r>
              <a:rPr lang="en-US" dirty="0">
                <a:solidFill>
                  <a:schemeClr val="tx2"/>
                </a:solidFill>
              </a:rPr>
              <a:t>Documents evidencing the lease or use of bond-financed property by public and private sources.</a:t>
            </a:r>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307873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28601"/>
            <a:ext cx="7886700" cy="563562"/>
          </a:xfrm>
        </p:spPr>
        <p:txBody>
          <a:bodyPr>
            <a:noAutofit/>
          </a:bodyPr>
          <a:lstStyle/>
          <a:p>
            <a:br>
              <a:rPr lang="en-US" sz="2800" b="1" dirty="0"/>
            </a:br>
            <a:r>
              <a:rPr lang="en-US" sz="2800" b="1" dirty="0"/>
              <a:t>Considerations for Tax Compliance</a:t>
            </a:r>
            <a:br>
              <a:rPr lang="en-US" sz="2800" b="1" dirty="0"/>
            </a:br>
            <a:endParaRPr lang="en-US" b="1" dirty="0"/>
          </a:p>
        </p:txBody>
      </p:sp>
      <p:sp>
        <p:nvSpPr>
          <p:cNvPr id="7" name="Text Placeholder 6"/>
          <p:cNvSpPr>
            <a:spLocks noGrp="1"/>
          </p:cNvSpPr>
          <p:nvPr>
            <p:ph type="body" sz="quarter" idx="10"/>
          </p:nvPr>
        </p:nvSpPr>
        <p:spPr>
          <a:xfrm>
            <a:off x="634746" y="1295400"/>
            <a:ext cx="7886700" cy="4419600"/>
          </a:xfrm>
        </p:spPr>
        <p:txBody>
          <a:bodyPr>
            <a:normAutofit/>
          </a:bodyPr>
          <a:lstStyle/>
          <a:p>
            <a:pPr lvl="2"/>
            <a:r>
              <a:rPr lang="en-US" dirty="0">
                <a:solidFill>
                  <a:schemeClr val="tx2"/>
                </a:solidFill>
              </a:rPr>
              <a:t>Documentation pertaining to investment of bond proceeds.</a:t>
            </a:r>
          </a:p>
          <a:p>
            <a:pPr lvl="2"/>
            <a:r>
              <a:rPr lang="en-US" dirty="0">
                <a:solidFill>
                  <a:schemeClr val="tx2"/>
                </a:solidFill>
              </a:rPr>
              <a:t>Amendments and other changes to the </a:t>
            </a:r>
            <a:r>
              <a:rPr lang="en-US">
                <a:solidFill>
                  <a:schemeClr val="tx2"/>
                </a:solidFill>
              </a:rPr>
              <a:t>bond documents</a:t>
            </a:r>
            <a:r>
              <a:rPr lang="en-US" dirty="0">
                <a:solidFill>
                  <a:schemeClr val="tx2"/>
                </a:solidFill>
              </a:rPr>
              <a:t>.</a:t>
            </a:r>
          </a:p>
          <a:p>
            <a:pPr lvl="2"/>
            <a:r>
              <a:rPr lang="en-US" dirty="0">
                <a:solidFill>
                  <a:schemeClr val="tx2"/>
                </a:solidFill>
              </a:rPr>
              <a:t>Letters of Credit and other guarantees for bond issues.</a:t>
            </a:r>
          </a:p>
          <a:p>
            <a:pPr lvl="2"/>
            <a:r>
              <a:rPr lang="en-US" dirty="0">
                <a:solidFill>
                  <a:schemeClr val="tx2"/>
                </a:solidFill>
              </a:rPr>
              <a:t>Interest rate swaps and other derivatives that are related to bond issues. </a:t>
            </a:r>
          </a:p>
          <a:p>
            <a:pPr lvl="1"/>
            <a:r>
              <a:rPr lang="en-US" dirty="0">
                <a:solidFill>
                  <a:schemeClr val="tx2"/>
                </a:solidFill>
              </a:rPr>
              <a:t>Records may </a:t>
            </a:r>
            <a:r>
              <a:rPr lang="en-US">
                <a:solidFill>
                  <a:schemeClr val="tx2"/>
                </a:solidFill>
              </a:rPr>
              <a:t>be kept in </a:t>
            </a:r>
            <a:r>
              <a:rPr lang="en-US" dirty="0">
                <a:solidFill>
                  <a:schemeClr val="tx2"/>
                </a:solidFill>
              </a:rPr>
              <a:t>an electronic format if certain requirements of the IRS are </a:t>
            </a:r>
            <a:r>
              <a:rPr lang="en-US">
                <a:solidFill>
                  <a:schemeClr val="tx2"/>
                </a:solidFill>
              </a:rPr>
              <a:t>satisfied.</a:t>
            </a:r>
          </a:p>
          <a:p>
            <a:pPr marL="569912" lvl="1" indent="0">
              <a:buNone/>
            </a:pPr>
            <a:endParaRPr lang="en-US" dirty="0"/>
          </a:p>
          <a:p>
            <a:pPr marL="1025525" lvl="2" indent="0">
              <a:buNone/>
            </a:pPr>
            <a:endParaRPr lang="en-US" dirty="0"/>
          </a:p>
          <a:p>
            <a:pPr marL="1025525" lvl="2" indent="0">
              <a:buNone/>
            </a:pPr>
            <a:endParaRPr lang="en-US" dirty="0"/>
          </a:p>
          <a:p>
            <a:pPr marL="0" indent="-3175">
              <a:buNone/>
            </a:pPr>
            <a:endParaRPr lang="en-US" sz="3200" dirty="0"/>
          </a:p>
          <a:p>
            <a:endParaRPr lang="en-US" sz="3200" dirty="0"/>
          </a:p>
          <a:p>
            <a:pPr marL="0" indent="0">
              <a:buNone/>
            </a:pPr>
            <a:endParaRPr lang="en-US" sz="2800" dirty="0"/>
          </a:p>
          <a:p>
            <a:pPr marL="457200" indent="-457200"/>
            <a:endParaRPr lang="en-US" dirty="0"/>
          </a:p>
        </p:txBody>
      </p:sp>
    </p:spTree>
    <p:extLst>
      <p:ext uri="{BB962C8B-B14F-4D97-AF65-F5344CB8AC3E}">
        <p14:creationId xmlns:p14="http://schemas.microsoft.com/office/powerpoint/2010/main" val="2892148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a="http://schemas.openxmlformats.org/drawingml/2006/main" name="Burr McNair Template 12.18">
  <a:themeElements>
    <a:clrScheme name="BurrDOTTemplate 2">
      <a:dk1>
        <a:srgbClr val="000000"/>
      </a:dk1>
      <a:lt1>
        <a:srgbClr val="FFFFFF"/>
      </a:lt1>
      <a:dk2>
        <a:srgbClr val="000000"/>
      </a:dk2>
      <a:lt2>
        <a:srgbClr val="808080"/>
      </a:lt2>
      <a:accent1>
        <a:srgbClr val="BD5E00"/>
      </a:accent1>
      <a:accent2>
        <a:srgbClr val="A6B4A6"/>
      </a:accent2>
      <a:accent3>
        <a:srgbClr val="FFFFFF"/>
      </a:accent3>
      <a:accent4>
        <a:srgbClr val="000000"/>
      </a:accent4>
      <a:accent5>
        <a:srgbClr val="DBB6AA"/>
      </a:accent5>
      <a:accent6>
        <a:srgbClr val="96A396"/>
      </a:accent6>
      <a:hlink>
        <a:srgbClr val="AD9600"/>
      </a:hlink>
      <a:folHlink>
        <a:srgbClr val="00274C"/>
      </a:folHlink>
    </a:clrScheme>
    <a:fontScheme name="BurrDOT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urrDOTTemplate 1">
        <a:dk1>
          <a:srgbClr val="000000"/>
        </a:dk1>
        <a:lt1>
          <a:srgbClr val="FFFFFF"/>
        </a:lt1>
        <a:dk2>
          <a:srgbClr val="000000"/>
        </a:dk2>
        <a:lt2>
          <a:srgbClr val="808080"/>
        </a:lt2>
        <a:accent1>
          <a:srgbClr val="DF7A1C"/>
        </a:accent1>
        <a:accent2>
          <a:srgbClr val="A6B4A6"/>
        </a:accent2>
        <a:accent3>
          <a:srgbClr val="FFFFFF"/>
        </a:accent3>
        <a:accent4>
          <a:srgbClr val="000000"/>
        </a:accent4>
        <a:accent5>
          <a:srgbClr val="ECBEAB"/>
        </a:accent5>
        <a:accent6>
          <a:srgbClr val="96A396"/>
        </a:accent6>
        <a:hlink>
          <a:srgbClr val="AD9600"/>
        </a:hlink>
        <a:folHlink>
          <a:srgbClr val="00274C"/>
        </a:folHlink>
      </a:clrScheme>
      <a:clrMap bg1="lt1" tx1="dk1" bg2="lt2" tx2="dk2" accent1="accent1" accent2="accent2" accent3="accent3" accent4="accent4" accent5="accent5" accent6="accent6" hlink="hlink" folHlink="folHlink"/>
    </a:extraClrScheme>
    <a:extraClrScheme>
      <a:clrScheme name="BurrDOTTemplate 2">
        <a:dk1>
          <a:srgbClr val="000000"/>
        </a:dk1>
        <a:lt1>
          <a:srgbClr val="FFFFFF"/>
        </a:lt1>
        <a:dk2>
          <a:srgbClr val="000000"/>
        </a:dk2>
        <a:lt2>
          <a:srgbClr val="808080"/>
        </a:lt2>
        <a:accent1>
          <a:srgbClr val="BD5E00"/>
        </a:accent1>
        <a:accent2>
          <a:srgbClr val="A6B4A6"/>
        </a:accent2>
        <a:accent3>
          <a:srgbClr val="FFFFFF"/>
        </a:accent3>
        <a:accent4>
          <a:srgbClr val="000000"/>
        </a:accent4>
        <a:accent5>
          <a:srgbClr val="DBB6AA"/>
        </a:accent5>
        <a:accent6>
          <a:srgbClr val="96A396"/>
        </a:accent6>
        <a:hlink>
          <a:srgbClr val="AD9600"/>
        </a:hlink>
        <a:folHlink>
          <a:srgbClr val="00274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32713622_1.POTX" id="{557AB188-399F-4972-90DA-8400853B8787}" vid="{B6A8F79A-9608-4252-8100-DBD7C18E5C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1837</Words>
  <Application>Microsoft Office PowerPoint</Application>
  <PresentationFormat>On-screen Show (4:3)</PresentationFormat>
  <Paragraphs>246</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Century</vt:lpstr>
      <vt:lpstr>Century Gothic</vt:lpstr>
      <vt:lpstr>Merriweather</vt:lpstr>
      <vt:lpstr>Wingdings</vt:lpstr>
      <vt:lpstr>Burr McNair Template 12.18</vt:lpstr>
      <vt:lpstr>PowerPoint Presentation</vt:lpstr>
      <vt:lpstr> Topics to be Covered </vt:lpstr>
      <vt:lpstr> Background </vt:lpstr>
      <vt:lpstr> Background </vt:lpstr>
      <vt:lpstr> Background </vt:lpstr>
      <vt:lpstr> Post-Issuance Compliance Policy </vt:lpstr>
      <vt:lpstr> Post-Issuance Compliance Policy </vt:lpstr>
      <vt:lpstr> Considerations for Tax Compliance </vt:lpstr>
      <vt:lpstr> Considerations for Tax Compliance </vt:lpstr>
      <vt:lpstr> Other Considerations for Recordkeeping </vt:lpstr>
      <vt:lpstr> Arbitrage and Rebate </vt:lpstr>
      <vt:lpstr> Arbitrage and Rebate </vt:lpstr>
      <vt:lpstr> Arbitrage and Rebate </vt:lpstr>
      <vt:lpstr> Arbitrage and Rebate </vt:lpstr>
      <vt:lpstr> Arbitrage and Rebate </vt:lpstr>
      <vt:lpstr> Arbitrage and Rebate </vt:lpstr>
      <vt:lpstr> Arbitrage and Rebate </vt:lpstr>
      <vt:lpstr> Arbitrage and Rebate </vt:lpstr>
      <vt:lpstr> Arbitrage and Rebate </vt:lpstr>
      <vt:lpstr> Special Considerations Relating to Education Capital Improvements Sales Taxes   </vt:lpstr>
      <vt:lpstr> Special Considerations Relating to Education Capital Improvements Sales Taxes  </vt:lpstr>
      <vt:lpstr> Special Considerations Relating to Education Capital Improvements Sales Taxes  </vt:lpstr>
      <vt:lpstr> Continuing Disclosure Compliance </vt:lpstr>
      <vt:lpstr> Continuing Disclosure Compliance </vt:lpstr>
      <vt:lpstr> Continuing Disclosure Compliance </vt:lpstr>
      <vt:lpstr> Continuing Disclosure Compliance </vt:lpstr>
      <vt:lpstr> Continuing Disclosure Compliance </vt:lpstr>
      <vt:lpstr>Sources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2020-03-09T14:03:22Z</dcterms:modified>
</cp:coreProperties>
</file>