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487" r:id="rId2"/>
    <p:sldId id="488" r:id="rId3"/>
    <p:sldId id="489" r:id="rId4"/>
    <p:sldId id="490" r:id="rId5"/>
    <p:sldId id="491" r:id="rId6"/>
    <p:sldId id="492" r:id="rId7"/>
    <p:sldId id="493" r:id="rId8"/>
    <p:sldId id="494" r:id="rId9"/>
    <p:sldId id="495" r:id="rId10"/>
    <p:sldId id="496" r:id="rId11"/>
    <p:sldId id="497" r:id="rId12"/>
    <p:sldId id="498" r:id="rId13"/>
    <p:sldId id="259" r:id="rId14"/>
    <p:sldId id="564" r:id="rId15"/>
    <p:sldId id="565" r:id="rId16"/>
    <p:sldId id="566" r:id="rId17"/>
    <p:sldId id="567" r:id="rId18"/>
    <p:sldId id="568" r:id="rId19"/>
    <p:sldId id="569" r:id="rId20"/>
    <p:sldId id="570" r:id="rId21"/>
    <p:sldId id="571" r:id="rId22"/>
    <p:sldId id="572" r:id="rId23"/>
    <p:sldId id="574" r:id="rId24"/>
    <p:sldId id="573" r:id="rId25"/>
    <p:sldId id="575" r:id="rId26"/>
    <p:sldId id="576" r:id="rId27"/>
    <p:sldId id="577" r:id="rId28"/>
    <p:sldId id="578" r:id="rId29"/>
    <p:sldId id="579" r:id="rId30"/>
    <p:sldId id="580" r:id="rId31"/>
    <p:sldId id="581" r:id="rId32"/>
    <p:sldId id="582" r:id="rId33"/>
    <p:sldId id="583" r:id="rId34"/>
    <p:sldId id="584" r:id="rId35"/>
    <p:sldId id="585" r:id="rId36"/>
    <p:sldId id="586" r:id="rId37"/>
    <p:sldId id="587" r:id="rId38"/>
    <p:sldId id="597" r:id="rId39"/>
    <p:sldId id="599" r:id="rId40"/>
    <p:sldId id="601" r:id="rId41"/>
    <p:sldId id="602" r:id="rId42"/>
    <p:sldId id="588" r:id="rId43"/>
    <p:sldId id="589" r:id="rId44"/>
    <p:sldId id="590" r:id="rId45"/>
    <p:sldId id="591" r:id="rId46"/>
    <p:sldId id="592" r:id="rId47"/>
    <p:sldId id="593" r:id="rId48"/>
    <p:sldId id="594" r:id="rId49"/>
    <p:sldId id="595" r:id="rId50"/>
    <p:sldId id="500" r:id="rId51"/>
    <p:sldId id="501" r:id="rId52"/>
    <p:sldId id="502" r:id="rId53"/>
    <p:sldId id="503" r:id="rId54"/>
    <p:sldId id="504" r:id="rId55"/>
    <p:sldId id="505" r:id="rId56"/>
    <p:sldId id="506" r:id="rId57"/>
    <p:sldId id="507" r:id="rId58"/>
    <p:sldId id="508" r:id="rId59"/>
    <p:sldId id="509" r:id="rId60"/>
    <p:sldId id="510" r:id="rId61"/>
    <p:sldId id="511" r:id="rId62"/>
    <p:sldId id="512" r:id="rId63"/>
    <p:sldId id="513" r:id="rId64"/>
    <p:sldId id="514" r:id="rId65"/>
    <p:sldId id="515" r:id="rId66"/>
    <p:sldId id="516" r:id="rId67"/>
    <p:sldId id="517" r:id="rId68"/>
    <p:sldId id="518" r:id="rId69"/>
    <p:sldId id="519" r:id="rId70"/>
    <p:sldId id="520" r:id="rId71"/>
    <p:sldId id="521" r:id="rId72"/>
    <p:sldId id="522" r:id="rId73"/>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93613" autoAdjust="0"/>
  </p:normalViewPr>
  <p:slideViewPr>
    <p:cSldViewPr>
      <p:cViewPr varScale="1">
        <p:scale>
          <a:sx n="142" d="100"/>
          <a:sy n="142" d="100"/>
        </p:scale>
        <p:origin x="828" y="120"/>
      </p:cViewPr>
      <p:guideLst>
        <p:guide orient="horz" pos="2160"/>
        <p:guide pos="2880"/>
        <p:guide orient="horz" pos="1620"/>
      </p:guideLst>
    </p:cSldViewPr>
  </p:slideViewPr>
  <p:outlineViewPr>
    <p:cViewPr>
      <p:scale>
        <a:sx n="33" d="100"/>
        <a:sy n="33" d="100"/>
      </p:scale>
      <p:origin x="0" y="195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D1F11BFE-7AFF-43CF-98CE-1D7169FB53F6}" type="datetimeFigureOut">
              <a:rPr lang="en-US" smtClean="0"/>
              <a:t>11/3/2021</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3D2B4DE-5168-4832-98DA-D36D64FB37C6}" type="slidenum">
              <a:rPr lang="en-US" smtClean="0"/>
              <a:t>‹#›</a:t>
            </a:fld>
            <a:endParaRPr lang="en-US" dirty="0"/>
          </a:p>
        </p:txBody>
      </p:sp>
    </p:spTree>
    <p:extLst>
      <p:ext uri="{BB962C8B-B14F-4D97-AF65-F5344CB8AC3E}">
        <p14:creationId xmlns:p14="http://schemas.microsoft.com/office/powerpoint/2010/main" val="4194083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61B4ABD-7033-4F3D-8B47-6179C8E481BC}" type="datetimeFigureOut">
              <a:rPr lang="en-US" smtClean="0"/>
              <a:t>11/3/2021</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8598CD4-DA43-4E7F-A175-89F02E4F1443}" type="slidenum">
              <a:rPr lang="en-US" smtClean="0"/>
              <a:t>‹#›</a:t>
            </a:fld>
            <a:endParaRPr lang="en-US" dirty="0"/>
          </a:p>
        </p:txBody>
      </p:sp>
    </p:spTree>
    <p:extLst>
      <p:ext uri="{BB962C8B-B14F-4D97-AF65-F5344CB8AC3E}">
        <p14:creationId xmlns:p14="http://schemas.microsoft.com/office/powerpoint/2010/main" val="1597035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1</a:t>
            </a:fld>
            <a:endParaRPr lang="en-US" dirty="0"/>
          </a:p>
        </p:txBody>
      </p:sp>
    </p:spTree>
    <p:extLst>
      <p:ext uri="{BB962C8B-B14F-4D97-AF65-F5344CB8AC3E}">
        <p14:creationId xmlns:p14="http://schemas.microsoft.com/office/powerpoint/2010/main" val="629814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3237" eaLnBrk="0" fontAlgn="base" hangingPunct="0">
              <a:spcBef>
                <a:spcPct val="0"/>
              </a:spcBef>
              <a:spcAft>
                <a:spcPct val="0"/>
              </a:spcAft>
              <a:defRPr/>
            </a:pPr>
            <a:fld id="{C5E91BFA-0DD7-4A14-8E89-91A223D19943}" type="slidenum">
              <a:rPr lang="en-US">
                <a:solidFill>
                  <a:prstClr val="black"/>
                </a:solidFill>
                <a:latin typeface="Times" charset="0"/>
                <a:cs typeface="+mn-cs"/>
              </a:rPr>
              <a:pPr defTabSz="933237" eaLnBrk="0" fontAlgn="base" hangingPunct="0">
                <a:spcBef>
                  <a:spcPct val="0"/>
                </a:spcBef>
                <a:spcAft>
                  <a:spcPct val="0"/>
                </a:spcAft>
                <a:defRPr/>
              </a:pPr>
              <a:t>42</a:t>
            </a:fld>
            <a:endParaRPr lang="en-US" dirty="0">
              <a:solidFill>
                <a:prstClr val="black"/>
              </a:solidFill>
              <a:latin typeface="Times" charset="0"/>
              <a:cs typeface="+mn-cs"/>
            </a:endParaRPr>
          </a:p>
        </p:txBody>
      </p:sp>
    </p:spTree>
    <p:extLst>
      <p:ext uri="{BB962C8B-B14F-4D97-AF65-F5344CB8AC3E}">
        <p14:creationId xmlns:p14="http://schemas.microsoft.com/office/powerpoint/2010/main" val="3329589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48</a:t>
            </a:fld>
            <a:endParaRPr lang="en-US" dirty="0"/>
          </a:p>
        </p:txBody>
      </p:sp>
    </p:spTree>
    <p:extLst>
      <p:ext uri="{BB962C8B-B14F-4D97-AF65-F5344CB8AC3E}">
        <p14:creationId xmlns:p14="http://schemas.microsoft.com/office/powerpoint/2010/main" val="2895662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11200"/>
            <a:ext cx="6318250" cy="3554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49</a:t>
            </a:fld>
            <a:endParaRPr lang="en-US" dirty="0"/>
          </a:p>
        </p:txBody>
      </p:sp>
    </p:spTree>
    <p:extLst>
      <p:ext uri="{BB962C8B-B14F-4D97-AF65-F5344CB8AC3E}">
        <p14:creationId xmlns:p14="http://schemas.microsoft.com/office/powerpoint/2010/main" val="2819938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50</a:t>
            </a:fld>
            <a:endParaRPr lang="en-US" dirty="0"/>
          </a:p>
        </p:txBody>
      </p:sp>
    </p:spTree>
    <p:extLst>
      <p:ext uri="{BB962C8B-B14F-4D97-AF65-F5344CB8AC3E}">
        <p14:creationId xmlns:p14="http://schemas.microsoft.com/office/powerpoint/2010/main" val="1794399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The due date in Section</a:t>
            </a:r>
            <a:r>
              <a:rPr lang="en-US" baseline="0" dirty="0"/>
              <a:t> 59-17-100 of the SC Code of Laws is December 1. Since December 1, 2019 was on Sunday, so FY 2019-20 audit reports were due on Monday, December 2, 2019. </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51</a:t>
            </a:fld>
            <a:endParaRPr lang="en-US" dirty="0"/>
          </a:p>
        </p:txBody>
      </p:sp>
    </p:spTree>
    <p:extLst>
      <p:ext uri="{BB962C8B-B14F-4D97-AF65-F5344CB8AC3E}">
        <p14:creationId xmlns:p14="http://schemas.microsoft.com/office/powerpoint/2010/main" val="783697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Since</a:t>
            </a:r>
            <a:r>
              <a:rPr lang="en-US" baseline="0" dirty="0"/>
              <a:t> December 1st is on a Saturday this year, audit reports are due on December 3</a:t>
            </a:r>
            <a:r>
              <a:rPr lang="en-US" baseline="30000" dirty="0"/>
              <a:t>rd</a:t>
            </a:r>
            <a:r>
              <a:rPr lang="en-US" baseline="0" dirty="0"/>
              <a:t> this year.</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54</a:t>
            </a:fld>
            <a:endParaRPr lang="en-US" dirty="0"/>
          </a:p>
        </p:txBody>
      </p:sp>
    </p:spTree>
    <p:extLst>
      <p:ext uri="{BB962C8B-B14F-4D97-AF65-F5344CB8AC3E}">
        <p14:creationId xmlns:p14="http://schemas.microsoft.com/office/powerpoint/2010/main" val="3076838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55</a:t>
            </a:fld>
            <a:endParaRPr lang="en-US" dirty="0"/>
          </a:p>
        </p:txBody>
      </p:sp>
    </p:spTree>
    <p:extLst>
      <p:ext uri="{BB962C8B-B14F-4D97-AF65-F5344CB8AC3E}">
        <p14:creationId xmlns:p14="http://schemas.microsoft.com/office/powerpoint/2010/main" val="2449079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56</a:t>
            </a:fld>
            <a:endParaRPr lang="en-US" dirty="0"/>
          </a:p>
        </p:txBody>
      </p:sp>
    </p:spTree>
    <p:extLst>
      <p:ext uri="{BB962C8B-B14F-4D97-AF65-F5344CB8AC3E}">
        <p14:creationId xmlns:p14="http://schemas.microsoft.com/office/powerpoint/2010/main" val="1419653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71</a:t>
            </a:fld>
            <a:endParaRPr lang="en-US" dirty="0"/>
          </a:p>
        </p:txBody>
      </p:sp>
    </p:spTree>
    <p:extLst>
      <p:ext uri="{BB962C8B-B14F-4D97-AF65-F5344CB8AC3E}">
        <p14:creationId xmlns:p14="http://schemas.microsoft.com/office/powerpoint/2010/main" val="2409948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72</a:t>
            </a:fld>
            <a:endParaRPr lang="en-US" dirty="0"/>
          </a:p>
        </p:txBody>
      </p:sp>
    </p:spTree>
    <p:extLst>
      <p:ext uri="{BB962C8B-B14F-4D97-AF65-F5344CB8AC3E}">
        <p14:creationId xmlns:p14="http://schemas.microsoft.com/office/powerpoint/2010/main" val="3701835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11200"/>
            <a:ext cx="6318250" cy="3554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FC2F32-0995-4966-892B-C76DD9716BA5}" type="slidenum">
              <a:rPr lang="en-US" smtClean="0"/>
              <a:t>2</a:t>
            </a:fld>
            <a:endParaRPr lang="en-US" dirty="0"/>
          </a:p>
        </p:txBody>
      </p:sp>
    </p:spTree>
    <p:extLst>
      <p:ext uri="{BB962C8B-B14F-4D97-AF65-F5344CB8AC3E}">
        <p14:creationId xmlns:p14="http://schemas.microsoft.com/office/powerpoint/2010/main" val="6959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11200"/>
            <a:ext cx="6318250" cy="3554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FC2F32-0995-4966-892B-C76DD9716BA5}" type="slidenum">
              <a:rPr lang="en-US" smtClean="0"/>
              <a:t>3</a:t>
            </a:fld>
            <a:endParaRPr lang="en-US" dirty="0"/>
          </a:p>
        </p:txBody>
      </p:sp>
    </p:spTree>
    <p:extLst>
      <p:ext uri="{BB962C8B-B14F-4D97-AF65-F5344CB8AC3E}">
        <p14:creationId xmlns:p14="http://schemas.microsoft.com/office/powerpoint/2010/main" val="753109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13</a:t>
            </a:fld>
            <a:endParaRPr lang="en-US" dirty="0"/>
          </a:p>
        </p:txBody>
      </p:sp>
    </p:spTree>
    <p:extLst>
      <p:ext uri="{BB962C8B-B14F-4D97-AF65-F5344CB8AC3E}">
        <p14:creationId xmlns:p14="http://schemas.microsoft.com/office/powerpoint/2010/main" val="353022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3237" eaLnBrk="0" fontAlgn="base" hangingPunct="0">
              <a:spcBef>
                <a:spcPct val="0"/>
              </a:spcBef>
              <a:spcAft>
                <a:spcPct val="0"/>
              </a:spcAft>
              <a:defRPr/>
            </a:pPr>
            <a:fld id="{C5E91BFA-0DD7-4A14-8E89-91A223D19943}" type="slidenum">
              <a:rPr lang="en-US">
                <a:solidFill>
                  <a:prstClr val="black"/>
                </a:solidFill>
                <a:latin typeface="Times" charset="0"/>
                <a:cs typeface="+mn-cs"/>
              </a:rPr>
              <a:pPr defTabSz="933237" eaLnBrk="0" fontAlgn="base" hangingPunct="0">
                <a:spcBef>
                  <a:spcPct val="0"/>
                </a:spcBef>
                <a:spcAft>
                  <a:spcPct val="0"/>
                </a:spcAft>
                <a:defRPr/>
              </a:pPr>
              <a:t>14</a:t>
            </a:fld>
            <a:endParaRPr lang="en-US" dirty="0">
              <a:solidFill>
                <a:prstClr val="black"/>
              </a:solidFill>
              <a:latin typeface="Times" charset="0"/>
              <a:cs typeface="+mn-cs"/>
            </a:endParaRPr>
          </a:p>
        </p:txBody>
      </p:sp>
    </p:spTree>
    <p:extLst>
      <p:ext uri="{BB962C8B-B14F-4D97-AF65-F5344CB8AC3E}">
        <p14:creationId xmlns:p14="http://schemas.microsoft.com/office/powerpoint/2010/main" val="1832668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20</a:t>
            </a:fld>
            <a:endParaRPr lang="en-US" dirty="0"/>
          </a:p>
        </p:txBody>
      </p:sp>
    </p:spTree>
    <p:extLst>
      <p:ext uri="{BB962C8B-B14F-4D97-AF65-F5344CB8AC3E}">
        <p14:creationId xmlns:p14="http://schemas.microsoft.com/office/powerpoint/2010/main" val="3295154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33</a:t>
            </a:fld>
            <a:endParaRPr lang="en-US" dirty="0"/>
          </a:p>
        </p:txBody>
      </p:sp>
    </p:spTree>
    <p:extLst>
      <p:ext uri="{BB962C8B-B14F-4D97-AF65-F5344CB8AC3E}">
        <p14:creationId xmlns:p14="http://schemas.microsoft.com/office/powerpoint/2010/main" val="1388438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34</a:t>
            </a:fld>
            <a:endParaRPr lang="en-US" dirty="0"/>
          </a:p>
        </p:txBody>
      </p:sp>
    </p:spTree>
    <p:extLst>
      <p:ext uri="{BB962C8B-B14F-4D97-AF65-F5344CB8AC3E}">
        <p14:creationId xmlns:p14="http://schemas.microsoft.com/office/powerpoint/2010/main" val="2487345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37</a:t>
            </a:fld>
            <a:endParaRPr lang="en-US" dirty="0"/>
          </a:p>
        </p:txBody>
      </p:sp>
    </p:spTree>
    <p:extLst>
      <p:ext uri="{BB962C8B-B14F-4D97-AF65-F5344CB8AC3E}">
        <p14:creationId xmlns:p14="http://schemas.microsoft.com/office/powerpoint/2010/main" val="3316560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40520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266048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22094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98145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57737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408484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73239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19793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02921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72187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16DF3-811B-469A-B3B9-02B77EECE27F}"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269878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205979"/>
            <a:ext cx="67818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2C16DF3-811B-469A-B3B9-02B77EECE27F}" type="datetimeFigureOut">
              <a:rPr lang="en-US" smtClean="0"/>
              <a:t>11/3/2021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8E661DF-55FA-4353-A2AE-5F29D93CA8BE}"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04800" y="114300"/>
            <a:ext cx="1400590" cy="971550"/>
          </a:xfrm>
          <a:prstGeom prst="rect">
            <a:avLst/>
          </a:prstGeom>
        </p:spPr>
      </p:pic>
    </p:spTree>
    <p:extLst>
      <p:ext uri="{BB962C8B-B14F-4D97-AF65-F5344CB8AC3E}">
        <p14:creationId xmlns:p14="http://schemas.microsoft.com/office/powerpoint/2010/main" val="244333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aramond" panose="020204040303010108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mcooper@ed.sc.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d.sc.gov/policy/federal-education-programs/esser-funding-information/"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mailto:grantsaccounting@ed.sc.gov"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mcooper@ed.sc.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mcooper@ed.sc.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mailto:dawilliams@ed.sc.gov" TargetMode="External"/><Relationship Id="rId4" Type="http://schemas.openxmlformats.org/officeDocument/2006/relationships/hyperlink" Target="mailto:MScheele@ed.sc.gov"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kmoss@ed.sc.gov"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ed.sc.gov/financ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dbhaven@ed.sc.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mailto:mmyers@ed.sc.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auditingservices@ed.sc.gov" TargetMode="External"/><Relationship Id="rId5" Type="http://schemas.openxmlformats.org/officeDocument/2006/relationships/hyperlink" Target="mailto:wjohnson@ed.sc.gov" TargetMode="External"/><Relationship Id="rId4" Type="http://schemas.openxmlformats.org/officeDocument/2006/relationships/hyperlink" Target="mailto:hdavis@ed.sc.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00150"/>
            <a:ext cx="7772400" cy="2288381"/>
          </a:xfrm>
        </p:spPr>
        <p:txBody>
          <a:bodyPr>
            <a:normAutofit fontScale="90000"/>
          </a:bodyPr>
          <a:lstStyle/>
          <a:p>
            <a:r>
              <a:rPr lang="en-US" dirty="0"/>
              <a:t/>
            </a:r>
            <a:br>
              <a:rPr lang="en-US" dirty="0"/>
            </a:br>
            <a:r>
              <a:rPr lang="en-US" dirty="0"/>
              <a:t/>
            </a:r>
            <a:br>
              <a:rPr lang="en-US" dirty="0"/>
            </a:br>
            <a:r>
              <a:rPr lang="en-US" dirty="0">
                <a:latin typeface="Times New Roman" panose="02020603050405020304" pitchFamily="18" charset="0"/>
                <a:cs typeface="Times New Roman" panose="02020603050405020304" pitchFamily="18" charset="0"/>
              </a:rPr>
              <a:t>South Carolina Department of Education Update</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a:t/>
            </a:r>
            <a:br>
              <a:rPr lang="en-US" b="1" dirty="0"/>
            </a:br>
            <a:r>
              <a:rPr lang="en-US" sz="2700" b="1" dirty="0">
                <a:latin typeface="Times New Roman" panose="02020603050405020304" pitchFamily="18" charset="0"/>
                <a:cs typeface="Times New Roman" panose="02020603050405020304" pitchFamily="18" charset="0"/>
              </a:rPr>
              <a:t>SCASBO 2021 FALL CONFERENCE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dirty="0"/>
              <a:t/>
            </a:r>
            <a:br>
              <a:rPr lang="en-US" sz="1800" dirty="0"/>
            </a:br>
            <a:r>
              <a:rPr lang="en-US" sz="1800" dirty="0"/>
              <a:t/>
            </a:r>
            <a:br>
              <a:rPr lang="en-US" sz="1800" dirty="0"/>
            </a:br>
            <a:r>
              <a:rPr lang="en-US" sz="2700" b="1" dirty="0">
                <a:latin typeface="Times New Roman" panose="02020603050405020304" pitchFamily="18" charset="0"/>
                <a:cs typeface="Times New Roman" panose="02020603050405020304" pitchFamily="18" charset="0"/>
              </a:rPr>
              <a:t>Renewing Relationships for the New Normal</a:t>
            </a:r>
            <a:br>
              <a:rPr lang="en-US" sz="2700"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November 4, 2021</a:t>
            </a:r>
          </a:p>
        </p:txBody>
      </p:sp>
    </p:spTree>
    <p:extLst>
      <p:ext uri="{BB962C8B-B14F-4D97-AF65-F5344CB8AC3E}">
        <p14:creationId xmlns:p14="http://schemas.microsoft.com/office/powerpoint/2010/main" val="3580859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Budget Request Continued</a:t>
            </a:r>
          </a:p>
        </p:txBody>
      </p:sp>
      <p:sp>
        <p:nvSpPr>
          <p:cNvPr id="3" name="Content Placeholder 2"/>
          <p:cNvSpPr>
            <a:spLocks noGrp="1"/>
          </p:cNvSpPr>
          <p:nvPr>
            <p:ph idx="1"/>
          </p:nvPr>
        </p:nvSpPr>
        <p:spPr/>
        <p:txBody>
          <a:bodyPr>
            <a:normAutofit fontScale="40000" lnSpcReduction="20000"/>
          </a:bodyPr>
          <a:lstStyle/>
          <a:p>
            <a:r>
              <a:rPr lang="en-US" sz="5100" dirty="0">
                <a:latin typeface="Times New Roman" panose="02020603050405020304" pitchFamily="18" charset="0"/>
                <a:cs typeface="Times New Roman" panose="02020603050405020304" pitchFamily="18" charset="0"/>
              </a:rPr>
              <a:t>SCDE Grants Committee:</a:t>
            </a:r>
          </a:p>
          <a:p>
            <a:pPr lvl="1"/>
            <a:r>
              <a:rPr lang="en-US" sz="5100" dirty="0">
                <a:latin typeface="Times New Roman" panose="02020603050405020304" pitchFamily="18" charset="0"/>
                <a:cs typeface="Times New Roman" panose="02020603050405020304" pitchFamily="18" charset="0"/>
              </a:rPr>
              <a:t>$5,000,000 (Recurring) </a:t>
            </a:r>
          </a:p>
          <a:p>
            <a:pPr marL="457200" lvl="1" indent="0">
              <a:buNone/>
            </a:pPr>
            <a:endParaRPr lang="en-US" sz="5100" dirty="0">
              <a:latin typeface="Times New Roman" panose="02020603050405020304" pitchFamily="18" charset="0"/>
              <a:cs typeface="Times New Roman" panose="02020603050405020304" pitchFamily="18" charset="0"/>
            </a:endParaRPr>
          </a:p>
          <a:p>
            <a:r>
              <a:rPr lang="en-US" sz="5100" dirty="0">
                <a:latin typeface="Times New Roman" panose="02020603050405020304" pitchFamily="18" charset="0"/>
                <a:cs typeface="Times New Roman" panose="02020603050405020304" pitchFamily="18" charset="0"/>
              </a:rPr>
              <a:t>Teacher Supplies: </a:t>
            </a:r>
          </a:p>
          <a:p>
            <a:pPr lvl="1"/>
            <a:r>
              <a:rPr lang="en-US" sz="5100" dirty="0">
                <a:latin typeface="Times New Roman" panose="02020603050405020304" pitchFamily="18" charset="0"/>
                <a:cs typeface="Times New Roman" panose="02020603050405020304" pitchFamily="18" charset="0"/>
              </a:rPr>
              <a:t>$610,500 (Recurring)</a:t>
            </a:r>
          </a:p>
          <a:p>
            <a:pPr lvl="1"/>
            <a:r>
              <a:rPr lang="en-US" sz="5100" dirty="0">
                <a:latin typeface="Times New Roman" panose="02020603050405020304" pitchFamily="18" charset="0"/>
                <a:cs typeface="Times New Roman" panose="02020603050405020304" pitchFamily="18" charset="0"/>
              </a:rPr>
              <a:t>To sustain the $275 per teacher</a:t>
            </a:r>
          </a:p>
          <a:p>
            <a:pPr marL="457200" lvl="1" indent="0">
              <a:buNone/>
            </a:pPr>
            <a:endParaRPr lang="en-US" sz="5100" dirty="0">
              <a:latin typeface="Times New Roman" panose="02020603050405020304" pitchFamily="18" charset="0"/>
              <a:cs typeface="Times New Roman" panose="02020603050405020304" pitchFamily="18" charset="0"/>
            </a:endParaRPr>
          </a:p>
          <a:p>
            <a:r>
              <a:rPr lang="en-US" sz="5100" dirty="0">
                <a:latin typeface="Times New Roman" panose="02020603050405020304" pitchFamily="18" charset="0"/>
                <a:cs typeface="Times New Roman" panose="02020603050405020304" pitchFamily="18" charset="0"/>
              </a:rPr>
              <a:t>Federal Budget Authority:</a:t>
            </a:r>
          </a:p>
          <a:p>
            <a:pPr lvl="1"/>
            <a:r>
              <a:rPr lang="en-US" sz="5100" dirty="0">
                <a:latin typeface="Times New Roman" panose="02020603050405020304" pitchFamily="18" charset="0"/>
                <a:cs typeface="Times New Roman" panose="02020603050405020304" pitchFamily="18" charset="0"/>
              </a:rPr>
              <a:t>$1,500,000,000</a:t>
            </a:r>
          </a:p>
          <a:p>
            <a:pPr lvl="1"/>
            <a:r>
              <a:rPr lang="en-US" sz="5100" dirty="0">
                <a:latin typeface="Times New Roman" panose="02020603050405020304" pitchFamily="18" charset="0"/>
                <a:cs typeface="Times New Roman" panose="02020603050405020304" pitchFamily="18" charset="0"/>
              </a:rPr>
              <a:t>Enables the SCDE to make ESSER payments to districts</a:t>
            </a:r>
          </a:p>
          <a:p>
            <a:pPr lvl="1"/>
            <a:endParaRPr lang="en-US" sz="3200" dirty="0"/>
          </a:p>
          <a:p>
            <a:pPr lvl="1"/>
            <a:endParaRPr lang="en-US" dirty="0"/>
          </a:p>
          <a:p>
            <a:endParaRPr lang="en-US" dirty="0"/>
          </a:p>
        </p:txBody>
      </p:sp>
    </p:spTree>
    <p:extLst>
      <p:ext uri="{BB962C8B-B14F-4D97-AF65-F5344CB8AC3E}">
        <p14:creationId xmlns:p14="http://schemas.microsoft.com/office/powerpoint/2010/main" val="188992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Additional Information</a:t>
            </a: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Aid to Districts- 3597</a:t>
            </a:r>
          </a:p>
          <a:p>
            <a:pPr lvl="2"/>
            <a:r>
              <a:rPr lang="en-US" sz="2000" dirty="0">
                <a:latin typeface="Times New Roman" panose="02020603050405020304" pitchFamily="18" charset="0"/>
                <a:cs typeface="Times New Roman" panose="02020603050405020304" pitchFamily="18" charset="0"/>
              </a:rPr>
              <a:t>Allocations may increase in December after IDEA MOE determination</a:t>
            </a:r>
          </a:p>
          <a:p>
            <a:pPr marL="914400" lvl="2" indent="0">
              <a:buNone/>
            </a:pPr>
            <a:endParaRPr lang="en-US" sz="2000" dirty="0">
              <a:latin typeface="Times New Roman" panose="02020603050405020304" pitchFamily="18" charset="0"/>
              <a:cs typeface="Times New Roman" panose="02020603050405020304" pitchFamily="18" charset="0"/>
            </a:endParaRPr>
          </a:p>
          <a:p>
            <a:pPr lvl="0"/>
            <a:r>
              <a:rPr lang="en-US" sz="2000" dirty="0">
                <a:solidFill>
                  <a:prstClr val="black"/>
                </a:solidFill>
                <a:latin typeface="Times New Roman" panose="02020603050405020304" pitchFamily="18" charset="0"/>
                <a:cs typeface="Times New Roman" panose="02020603050405020304" pitchFamily="18" charset="0"/>
              </a:rPr>
              <a:t>Aid to Districts- 3597G</a:t>
            </a:r>
          </a:p>
          <a:p>
            <a:pPr lvl="2"/>
            <a:r>
              <a:rPr lang="en-US" sz="2000" dirty="0">
                <a:solidFill>
                  <a:prstClr val="black"/>
                </a:solidFill>
                <a:latin typeface="Times New Roman" panose="02020603050405020304" pitchFamily="18" charset="0"/>
                <a:cs typeface="Times New Roman" panose="02020603050405020304" pitchFamily="18" charset="0"/>
              </a:rPr>
              <a:t>Payments will be made after Maintenance of Equity determination</a:t>
            </a:r>
          </a:p>
          <a:p>
            <a:pPr lvl="2"/>
            <a:r>
              <a:rPr lang="en-US" sz="2000" dirty="0">
                <a:solidFill>
                  <a:prstClr val="black"/>
                </a:solidFill>
                <a:latin typeface="Times New Roman" panose="02020603050405020304" pitchFamily="18" charset="0"/>
                <a:cs typeface="Times New Roman" panose="02020603050405020304" pitchFamily="18" charset="0"/>
              </a:rPr>
              <a:t>Guidance on Maintenance of Equity will be provided in November</a:t>
            </a:r>
          </a:p>
        </p:txBody>
      </p:sp>
    </p:spTree>
    <p:extLst>
      <p:ext uri="{BB962C8B-B14F-4D97-AF65-F5344CB8AC3E}">
        <p14:creationId xmlns:p14="http://schemas.microsoft.com/office/powerpoint/2010/main" val="143841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Additional Information</a:t>
            </a:r>
          </a:p>
        </p:txBody>
      </p:sp>
      <p:sp>
        <p:nvSpPr>
          <p:cNvPr id="3" name="Content Placeholder 2"/>
          <p:cNvSpPr>
            <a:spLocks noGrp="1"/>
          </p:cNvSpPr>
          <p:nvPr>
            <p:ph idx="1"/>
          </p:nvPr>
        </p:nvSpPr>
        <p:spPr>
          <a:xfrm>
            <a:off x="457200" y="1352550"/>
            <a:ext cx="8229600" cy="3394472"/>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National Board state supplement funds based on the annual Provisions of the General Appropriations Act for Fiscal Year 2022 has changed. </a:t>
            </a:r>
            <a:r>
              <a:rPr lang="en-US" b="1" dirty="0">
                <a:latin typeface="Times New Roman" panose="02020603050405020304" pitchFamily="18" charset="0"/>
                <a:cs typeface="Times New Roman" panose="02020603050405020304" pitchFamily="18" charset="0"/>
              </a:rPr>
              <a:t>The updated NBC proviso 1A.62 reinstates the supplement program for new applicants and </a:t>
            </a:r>
            <a:r>
              <a:rPr lang="en-US" b="1" u="sng" dirty="0">
                <a:latin typeface="Times New Roman" panose="02020603050405020304" pitchFamily="18" charset="0"/>
                <a:cs typeface="Times New Roman" panose="02020603050405020304" pitchFamily="18" charset="0"/>
              </a:rPr>
              <a:t>extends supplement eligibility for current NBCT’s</a:t>
            </a:r>
            <a:r>
              <a:rPr lang="en-US" dirty="0">
                <a:latin typeface="Times New Roman" panose="02020603050405020304" pitchFamily="18" charset="0"/>
                <a:cs typeface="Times New Roman" panose="02020603050405020304" pitchFamily="18" charset="0"/>
              </a:rPr>
              <a:t>. To be eligible for the supplement, NBCT’s must maintain a valid National Board Certificate, and be employed in a supplement eligible position (non-administrative, school-based position).  NBC supplements are adjusted on a pro rata basis for the teacher’s FTE and days employed.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Contact Melanie Cooper for additional information: </a:t>
            </a:r>
            <a:r>
              <a:rPr lang="en-US" u="sng" dirty="0">
                <a:latin typeface="Times New Roman" panose="02020603050405020304" pitchFamily="18" charset="0"/>
                <a:cs typeface="Times New Roman" panose="02020603050405020304" pitchFamily="18" charset="0"/>
                <a:hlinkClick r:id="rId2"/>
              </a:rPr>
              <a:t>mcooper@ed.sc.gov</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18774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47750"/>
            <a:ext cx="8229600" cy="3394472"/>
          </a:xfrm>
        </p:spPr>
        <p:txBody>
          <a:bodyPr>
            <a:normAutofit/>
          </a:bodyPr>
          <a:lstStyle/>
          <a:p>
            <a:pPr marL="0" indent="0" algn="ctr">
              <a:buNone/>
            </a:pPr>
            <a:r>
              <a:rPr lang="en-US" sz="7200" b="1" dirty="0">
                <a:latin typeface="Times New Roman" panose="02020603050405020304" pitchFamily="18" charset="0"/>
                <a:cs typeface="Times New Roman" panose="02020603050405020304" pitchFamily="18" charset="0"/>
              </a:rPr>
              <a:t>Questions</a:t>
            </a:r>
          </a:p>
          <a:p>
            <a:pPr marL="0" indent="0" algn="ctr">
              <a:buNone/>
            </a:pPr>
            <a:r>
              <a:rPr lang="en-US" sz="72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57310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2895600" y="1276350"/>
            <a:ext cx="5867399" cy="1369814"/>
          </a:xfrm>
        </p:spPr>
        <p:txBody>
          <a:bodyPr>
            <a:noAutofit/>
          </a:bodyPr>
          <a:lstStyle/>
          <a:p>
            <a:pPr algn="l"/>
            <a:r>
              <a:rPr lang="en-US" sz="4800" b="1" dirty="0">
                <a:latin typeface="Times New Roman" panose="02020603050405020304" pitchFamily="18" charset="0"/>
                <a:cs typeface="Times New Roman" panose="02020603050405020304" pitchFamily="18" charset="0"/>
              </a:rPr>
              <a:t>     </a:t>
            </a:r>
            <a:r>
              <a:rPr lang="en-US" sz="4050" b="1" dirty="0">
                <a:latin typeface="Times New Roman" panose="02020603050405020304" pitchFamily="18" charset="0"/>
                <a:cs typeface="Times New Roman" panose="02020603050405020304" pitchFamily="18" charset="0"/>
              </a:rPr>
              <a:t/>
            </a:r>
            <a:br>
              <a:rPr lang="en-US" sz="4050" b="1" dirty="0">
                <a:latin typeface="Times New Roman" panose="02020603050405020304" pitchFamily="18" charset="0"/>
                <a:cs typeface="Times New Roman" panose="02020603050405020304" pitchFamily="18" charset="0"/>
              </a:rPr>
            </a:br>
            <a:r>
              <a:rPr lang="en-US" sz="4050" b="1" dirty="0" smtClean="0">
                <a:latin typeface="Times New Roman" panose="02020603050405020304" pitchFamily="18" charset="0"/>
                <a:cs typeface="Times New Roman" panose="02020603050405020304" pitchFamily="18" charset="0"/>
              </a:rPr>
              <a:t>Grants Update</a:t>
            </a:r>
            <a:endParaRPr lang="en-US" sz="405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BD86A38-5F5D-419D-8E59-966FE7578AC3}"/>
              </a:ext>
            </a:extLst>
          </p:cNvPr>
          <p:cNvSpPr txBox="1">
            <a:spLocks/>
          </p:cNvSpPr>
          <p:nvPr/>
        </p:nvSpPr>
        <p:spPr>
          <a:xfrm>
            <a:off x="609600" y="1047750"/>
            <a:ext cx="8229600"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aramond" panose="020204040303010108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aramond" panose="020204040303010108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aramond" panose="020204040303010108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aramond" panose="020204040303010108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aramond" panose="020204040303010108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6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8224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Times New Roman" panose="02020603050405020304" pitchFamily="18" charset="0"/>
                <a:cs typeface="Times New Roman" panose="02020603050405020304" pitchFamily="18" charset="0"/>
              </a:rPr>
              <a:t>CRF, ARC, LEAP, Additional Cost Per Meal</a:t>
            </a:r>
          </a:p>
        </p:txBody>
      </p:sp>
      <p:sp>
        <p:nvSpPr>
          <p:cNvPr id="3" name="Content Placeholder 2"/>
          <p:cNvSpPr>
            <a:spLocks noGrp="1"/>
          </p:cNvSpPr>
          <p:nvPr>
            <p:ph idx="1"/>
          </p:nvPr>
        </p:nvSpPr>
        <p:spPr>
          <a:xfrm>
            <a:off x="446314" y="1543049"/>
            <a:ext cx="8229600" cy="3394472"/>
          </a:xfrm>
        </p:spPr>
        <p:txBody>
          <a:bodyPr>
            <a:normAutofit fontScale="92500" lnSpcReduction="20000"/>
          </a:bodyPr>
          <a:lstStyle/>
          <a:p>
            <a:r>
              <a:rPr lang="en-US" sz="2600" dirty="0">
                <a:latin typeface="Times New Roman" panose="02020603050405020304" pitchFamily="18" charset="0"/>
                <a:cs typeface="Times New Roman" panose="02020603050405020304" pitchFamily="18" charset="0"/>
              </a:rPr>
              <a:t>Fund 217 (CRF, ARC, LEAP), Revenue 3995</a:t>
            </a:r>
          </a:p>
          <a:p>
            <a:pPr fontAlgn="base"/>
            <a:r>
              <a:rPr lang="en-US" sz="2600" dirty="0">
                <a:latin typeface="Times New Roman" panose="02020603050405020304" pitchFamily="18" charset="0"/>
                <a:cs typeface="Times New Roman" panose="02020603050405020304" pitchFamily="18" charset="0"/>
              </a:rPr>
              <a:t>Not to be Reported on the SEFA </a:t>
            </a:r>
          </a:p>
          <a:p>
            <a:pPr fontAlgn="base"/>
            <a:r>
              <a:rPr lang="en-US" sz="2600" dirty="0">
                <a:latin typeface="Times New Roman" panose="02020603050405020304" pitchFamily="18" charset="0"/>
                <a:cs typeface="Times New Roman" panose="02020603050405020304" pitchFamily="18" charset="0"/>
              </a:rPr>
              <a:t>JE Revenue from 4973 to 3995 (ARC, LEAP, CRF Per-Pupil)</a:t>
            </a:r>
          </a:p>
          <a:p>
            <a:pPr fontAlgn="base"/>
            <a:r>
              <a:rPr lang="en-US" sz="2600" dirty="0">
                <a:latin typeface="Times New Roman" panose="02020603050405020304" pitchFamily="18" charset="0"/>
                <a:cs typeface="Times New Roman" panose="02020603050405020304" pitchFamily="18" charset="0"/>
              </a:rPr>
              <a:t>In addition, any unspent CRF Per-Pupil Funds will need to be included on the Due To Schedules for Fiscal Year end 2022</a:t>
            </a:r>
          </a:p>
          <a:p>
            <a:pPr fontAlgn="base"/>
            <a:r>
              <a:rPr lang="en-US" sz="2600" dirty="0">
                <a:latin typeface="Times New Roman" panose="02020603050405020304" pitchFamily="18" charset="0"/>
                <a:cs typeface="Times New Roman" panose="02020603050405020304" pitchFamily="18" charset="0"/>
              </a:rPr>
              <a:t>Districts have until September 30, 2021 to spend CRF Funds</a:t>
            </a:r>
          </a:p>
          <a:p>
            <a:pPr fontAlgn="base"/>
            <a:r>
              <a:rPr lang="en-US" sz="2600" dirty="0">
                <a:latin typeface="Times New Roman" panose="02020603050405020304" pitchFamily="18" charset="0"/>
                <a:cs typeface="Times New Roman" panose="02020603050405020304" pitchFamily="18" charset="0"/>
              </a:rPr>
              <a:t>Additional Cost Per Meal – Keep in subfund 601, but move to Revenue 3995</a:t>
            </a:r>
          </a:p>
          <a:p>
            <a:pPr marL="0" indent="0">
              <a:buNone/>
            </a:pPr>
            <a:r>
              <a:rPr lang="en-US" sz="2400" b="1" dirty="0">
                <a:solidFill>
                  <a:schemeClr val="accent5">
                    <a:lumMod val="75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28401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CRF – Per Pupil R</a:t>
            </a:r>
            <a:r>
              <a:rPr lang="en-US" b="1" dirty="0">
                <a:latin typeface="Times New Roman" panose="02020603050405020304" pitchFamily="18" charset="0"/>
                <a:ea typeface="Calibri" panose="020F0502020204030204" pitchFamily="34" charset="0"/>
                <a:cs typeface="Times New Roman" panose="02020603050405020304" pitchFamily="18" charset="0"/>
              </a:rPr>
              <a:t>eporting Dates</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Rectangle 2"/>
          <p:cNvSpPr/>
          <p:nvPr/>
        </p:nvSpPr>
        <p:spPr>
          <a:xfrm>
            <a:off x="685800" y="1428750"/>
            <a:ext cx="7886700" cy="2823850"/>
          </a:xfrm>
          <a:prstGeom prst="rect">
            <a:avLst/>
          </a:prstGeom>
        </p:spPr>
        <p:txBody>
          <a:bodyPr wrap="square">
            <a:spAutoFit/>
          </a:bodyPr>
          <a:lstStyle/>
          <a:p>
            <a:r>
              <a:rPr 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2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u="sng" dirty="0">
                <a:latin typeface="Times New Roman" panose="02020603050405020304" pitchFamily="18" charset="0"/>
                <a:ea typeface="Calibri" panose="020F0502020204030204" pitchFamily="34" charset="0"/>
                <a:cs typeface="Times New Roman" panose="02020603050405020304" pitchFamily="18" charset="0"/>
              </a:rPr>
              <a:t>Quarter 1 FY22 - </a:t>
            </a:r>
            <a:r>
              <a:rPr lang="en-US" sz="2000" dirty="0">
                <a:latin typeface="Times New Roman" panose="02020603050405020304" pitchFamily="18" charset="0"/>
                <a:ea typeface="Calibri" panose="020F0502020204030204" pitchFamily="34" charset="0"/>
                <a:cs typeface="Times New Roman" panose="02020603050405020304" pitchFamily="18" charset="0"/>
              </a:rPr>
              <a:t>(Expenditures from 7/1/20201 – September 30, 2021)</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685800" lvl="1"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Submit </a:t>
            </a:r>
            <a:r>
              <a:rPr lang="en-US" sz="2000" b="1" dirty="0">
                <a:latin typeface="Times New Roman" panose="02020603050405020304" pitchFamily="18" charset="0"/>
                <a:ea typeface="Calibri" panose="020F0502020204030204" pitchFamily="34" charset="0"/>
                <a:cs typeface="Times New Roman" panose="02020603050405020304" pitchFamily="18" charset="0"/>
              </a:rPr>
              <a:t>Final </a:t>
            </a:r>
            <a:r>
              <a:rPr lang="en-US" sz="2000" dirty="0">
                <a:latin typeface="Times New Roman" panose="02020603050405020304" pitchFamily="18" charset="0"/>
                <a:ea typeface="Calibri" panose="020F0502020204030204" pitchFamily="34" charset="0"/>
                <a:cs typeface="Times New Roman" panose="02020603050405020304" pitchFamily="18" charset="0"/>
              </a:rPr>
              <a:t>Report by </a:t>
            </a:r>
            <a:r>
              <a:rPr lang="en-US" sz="2000" b="1" dirty="0">
                <a:latin typeface="Times New Roman" panose="02020603050405020304" pitchFamily="18" charset="0"/>
                <a:ea typeface="Calibri" panose="020F0502020204030204" pitchFamily="34" charset="0"/>
                <a:cs typeface="Times New Roman" panose="02020603050405020304" pitchFamily="18" charset="0"/>
              </a:rPr>
              <a:t>11/15/2021</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b="1" u="sng" dirty="0">
                <a:latin typeface="Times New Roman" panose="02020603050405020304" pitchFamily="18" charset="0"/>
                <a:ea typeface="Calibri" panose="020F0502020204030204" pitchFamily="34" charset="0"/>
                <a:cs typeface="Times New Roman" panose="02020603050405020304" pitchFamily="18" charset="0"/>
              </a:rPr>
              <a:t>Reminder</a:t>
            </a:r>
            <a:r>
              <a:rPr lang="en-US" sz="2000" dirty="0">
                <a:latin typeface="Times New Roman" panose="02020603050405020304" pitchFamily="18" charset="0"/>
                <a:ea typeface="Calibri" panose="020F0502020204030204" pitchFamily="34" charset="0"/>
                <a:cs typeface="Times New Roman" panose="02020603050405020304" pitchFamily="18" charset="0"/>
              </a:rPr>
              <a:t> – No Claims in GAPS for CRF – Only the Quarterly Reporting</a:t>
            </a:r>
          </a:p>
          <a:p>
            <a:pPr marL="342900" indent="-342900">
              <a:buFont typeface="Arial" panose="020B0604020202020204" pitchFamily="34" charset="0"/>
              <a:buChar char="•"/>
            </a:pPr>
            <a:endPar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411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14300"/>
            <a:ext cx="6991350" cy="857250"/>
          </a:xfrm>
        </p:spPr>
        <p:txBody>
          <a:bodyPr>
            <a:noAutofit/>
          </a:bodyPr>
          <a:lstStyle/>
          <a:p>
            <a:r>
              <a:rPr lang="en-US" sz="4000" b="1" dirty="0">
                <a:latin typeface="Times New Roman" panose="02020603050405020304" pitchFamily="18" charset="0"/>
                <a:cs typeface="Times New Roman" panose="02020603050405020304" pitchFamily="18" charset="0"/>
              </a:rPr>
              <a:t>CRF Per-Pupil Reporting Requirements</a:t>
            </a:r>
          </a:p>
        </p:txBody>
      </p:sp>
      <p:sp>
        <p:nvSpPr>
          <p:cNvPr id="3" name="Rectangle 2"/>
          <p:cNvSpPr/>
          <p:nvPr/>
        </p:nvSpPr>
        <p:spPr>
          <a:xfrm>
            <a:off x="533400" y="1428750"/>
            <a:ext cx="7696200" cy="3416320"/>
          </a:xfrm>
          <a:prstGeom prst="rect">
            <a:avLst/>
          </a:prstGeom>
        </p:spPr>
        <p:txBody>
          <a:bodyPr wrap="square">
            <a:spAutoFit/>
          </a:bodyPr>
          <a:lstStyle/>
          <a:p>
            <a:r>
              <a:rPr lang="en-US" sz="1350" dirty="0"/>
              <a:t> </a:t>
            </a:r>
            <a:r>
              <a:rPr lang="en-US" sz="2400" b="1" dirty="0">
                <a:latin typeface="Times New Roman" panose="02020603050405020304" pitchFamily="18" charset="0"/>
                <a:cs typeface="Times New Roman" panose="02020603050405020304" pitchFamily="18" charset="0"/>
              </a:rPr>
              <a:t>When submitting CRF reports, include: </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LEA System Generated Financial Reports </a:t>
            </a:r>
          </a:p>
          <a:p>
            <a:pPr marL="1143000" lvl="2"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Budget Report</a:t>
            </a:r>
          </a:p>
          <a:p>
            <a:pPr marL="1143000" lvl="2"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Detail Printout of Transactions</a:t>
            </a:r>
          </a:p>
          <a:p>
            <a:pPr marL="800100" lvl="2"/>
            <a:endParaRPr lang="en-US" sz="24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Copies of Check Requests/ Vouchers, PO's, and  Invoices </a:t>
            </a:r>
          </a:p>
          <a:p>
            <a:pPr marL="342900" lvl="0" indent="-342900">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Send Reports to</a:t>
            </a:r>
            <a:r>
              <a:rPr lang="en-US" sz="2400" dirty="0"/>
              <a:t> </a:t>
            </a:r>
            <a:r>
              <a:rPr lang="en-US" sz="2400" u="sng" dirty="0">
                <a:solidFill>
                  <a:schemeClr val="tx2">
                    <a:lumMod val="60000"/>
                    <a:lumOff val="40000"/>
                  </a:schemeClr>
                </a:solidFill>
                <a:latin typeface="Times New Roman" panose="02020603050405020304" pitchFamily="18" charset="0"/>
                <a:cs typeface="Times New Roman" panose="02020603050405020304" pitchFamily="18" charset="0"/>
              </a:rPr>
              <a:t>grantsaccounting@ed.sc.gov</a:t>
            </a:r>
          </a:p>
        </p:txBody>
      </p:sp>
    </p:spTree>
    <p:extLst>
      <p:ext uri="{BB962C8B-B14F-4D97-AF65-F5344CB8AC3E}">
        <p14:creationId xmlns:p14="http://schemas.microsoft.com/office/powerpoint/2010/main" val="3089281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Times New Roman" panose="02020603050405020304" pitchFamily="18" charset="0"/>
                <a:cs typeface="Times New Roman" panose="02020603050405020304" pitchFamily="18" charset="0"/>
              </a:rPr>
              <a:t>CRF Per-Pupil Reporting Requirements</a:t>
            </a:r>
            <a:endParaRPr lang="en-US" sz="4000" dirty="0"/>
          </a:p>
        </p:txBody>
      </p:sp>
      <p:sp>
        <p:nvSpPr>
          <p:cNvPr id="3" name="Rectangle 2"/>
          <p:cNvSpPr/>
          <p:nvPr/>
        </p:nvSpPr>
        <p:spPr>
          <a:xfrm>
            <a:off x="857250" y="1504950"/>
            <a:ext cx="7829550" cy="2569934"/>
          </a:xfrm>
          <a:prstGeom prst="rect">
            <a:avLst/>
          </a:prstGeom>
        </p:spPr>
        <p:txBody>
          <a:bodyPr wrap="square">
            <a:spAutoFit/>
          </a:bodyPr>
          <a:lstStyle/>
          <a:p>
            <a:r>
              <a:rPr lang="en-US" sz="3200" b="1" u="sng" dirty="0">
                <a:latin typeface="Times New Roman" panose="02020603050405020304" pitchFamily="18" charset="0"/>
                <a:ea typeface="Calibri" panose="020F0502020204030204" pitchFamily="34" charset="0"/>
                <a:cs typeface="Times New Roman" panose="02020603050405020304" pitchFamily="18" charset="0"/>
              </a:rPr>
              <a:t>The Reporting Template is Available at:</a:t>
            </a:r>
          </a:p>
          <a:p>
            <a:endParaRPr lang="en-US" sz="3300" b="1" u="sng" dirty="0">
              <a:latin typeface="Times New Roman" panose="02020603050405020304" pitchFamily="18" charset="0"/>
              <a:ea typeface="Calibri" panose="020F0502020204030204" pitchFamily="34" charset="0"/>
              <a:cs typeface="Times New Roman" panose="02020603050405020304" pitchFamily="18" charset="0"/>
            </a:endParaRPr>
          </a:p>
          <a:p>
            <a:pPr marL="428625" indent="-428625">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SCDE Website</a:t>
            </a:r>
          </a:p>
          <a:p>
            <a:pPr marL="771525" lvl="1" indent="-428625">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Finance</a:t>
            </a:r>
          </a:p>
          <a:p>
            <a:pPr marL="1114425" lvl="2" indent="-428625">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Grants Accounting</a:t>
            </a:r>
          </a:p>
          <a:p>
            <a:pPr marL="1457325" lvl="3" indent="-428625">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Forms and Reports</a:t>
            </a:r>
          </a:p>
        </p:txBody>
      </p:sp>
    </p:spTree>
    <p:extLst>
      <p:ext uri="{BB962C8B-B14F-4D97-AF65-F5344CB8AC3E}">
        <p14:creationId xmlns:p14="http://schemas.microsoft.com/office/powerpoint/2010/main" val="3533980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ESSER Reporting Requirements</a:t>
            </a:r>
          </a:p>
        </p:txBody>
      </p:sp>
      <p:sp>
        <p:nvSpPr>
          <p:cNvPr id="3" name="Rectangle 2"/>
          <p:cNvSpPr/>
          <p:nvPr/>
        </p:nvSpPr>
        <p:spPr>
          <a:xfrm>
            <a:off x="1295400" y="819150"/>
            <a:ext cx="7315200" cy="4801314"/>
          </a:xfrm>
          <a:prstGeom prst="rect">
            <a:avLst/>
          </a:prstGeom>
        </p:spPr>
        <p:txBody>
          <a:bodyPr wrap="square">
            <a:spAutoFit/>
          </a:bodyPr>
          <a:lstStyle/>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CARES</a:t>
            </a:r>
          </a:p>
          <a:p>
            <a:pPr marL="428625" indent="-428625">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Fund		            	  220</a:t>
            </a:r>
          </a:p>
          <a:p>
            <a:pPr marL="428625" indent="-428625">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Revenue	 	               4975</a:t>
            </a:r>
          </a:p>
          <a:p>
            <a:endParaRPr lang="en-US" sz="21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ESSER II</a:t>
            </a:r>
          </a:p>
          <a:p>
            <a:pPr marL="428625" indent="-428625">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Fund	    		  225</a:t>
            </a:r>
          </a:p>
          <a:p>
            <a:pPr marL="428625" indent="-428625">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Revenue 		               4977</a:t>
            </a:r>
          </a:p>
          <a:p>
            <a:pPr marL="428625" indent="-428625">
              <a:buFont typeface="Arial" panose="020B0604020202020204" pitchFamily="34" charset="0"/>
              <a:buChar char="•"/>
            </a:pPr>
            <a:endParaRPr lang="en-US" sz="21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ESSER III</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Fund			                218</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Revenue			  4974</a:t>
            </a:r>
          </a:p>
          <a:p>
            <a:endParaRPr lang="en-US" sz="2100" dirty="0">
              <a:solidFill>
                <a:schemeClr val="bg2">
                  <a:lumMod val="50000"/>
                </a:schemeClr>
              </a:solidFill>
              <a:latin typeface="Times New Roman" panose="02020603050405020304" pitchFamily="18" charset="0"/>
              <a:cs typeface="Times New Roman" panose="02020603050405020304" pitchFamily="18" charset="0"/>
            </a:endParaRPr>
          </a:p>
          <a:p>
            <a:pPr algn="ctr"/>
            <a:endParaRPr lang="en-US" sz="2100" dirty="0">
              <a:solidFill>
                <a:prstClr val="black"/>
              </a:solidFill>
            </a:endParaRPr>
          </a:p>
        </p:txBody>
      </p:sp>
    </p:spTree>
    <p:extLst>
      <p:ext uri="{BB962C8B-B14F-4D97-AF65-F5344CB8AC3E}">
        <p14:creationId xmlns:p14="http://schemas.microsoft.com/office/powerpoint/2010/main" val="3032557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09550"/>
            <a:ext cx="6781800" cy="857250"/>
          </a:xfrm>
        </p:spPr>
        <p:txBody>
          <a:bodyPr>
            <a:normAutofit/>
          </a:bodyPr>
          <a:lstStyle/>
          <a:p>
            <a:r>
              <a:rPr lang="en-US" sz="4000" dirty="0">
                <a:latin typeface="Times New Roman" panose="02020603050405020304" pitchFamily="18" charset="0"/>
                <a:cs typeface="Times New Roman" panose="02020603050405020304" pitchFamily="18" charset="0"/>
              </a:rPr>
              <a:t>Budget Statistics</a:t>
            </a:r>
          </a:p>
        </p:txBody>
      </p:sp>
      <p:graphicFrame>
        <p:nvGraphicFramePr>
          <p:cNvPr id="4" name="Content Placeholder 3" descr="Fiscal  Year 17-18 and projected budget for Fiscal Year 18-19" title="Budget Statistics"/>
          <p:cNvGraphicFramePr>
            <a:graphicFrameLocks noGrp="1"/>
          </p:cNvGraphicFramePr>
          <p:nvPr>
            <p:ph idx="1"/>
            <p:extLst>
              <p:ext uri="{D42A27DB-BD31-4B8C-83A1-F6EECF244321}">
                <p14:modId xmlns:p14="http://schemas.microsoft.com/office/powerpoint/2010/main" val="1516699944"/>
              </p:ext>
            </p:extLst>
          </p:nvPr>
        </p:nvGraphicFramePr>
        <p:xfrm>
          <a:off x="762000" y="1200151"/>
          <a:ext cx="7620000" cy="3032760"/>
        </p:xfrm>
        <a:graphic>
          <a:graphicData uri="http://schemas.openxmlformats.org/drawingml/2006/table">
            <a:tbl>
              <a:tblPr firstRow="1" bandRow="1">
                <a:tableStyleId>{21E4AEA4-8DFA-4A89-87EB-49C32662AFE0}</a:tableStyleId>
              </a:tblPr>
              <a:tblGrid>
                <a:gridCol w="4384964">
                  <a:extLst>
                    <a:ext uri="{9D8B030D-6E8A-4147-A177-3AD203B41FA5}">
                      <a16:colId xmlns:a16="http://schemas.microsoft.com/office/drawing/2014/main" val="20000"/>
                    </a:ext>
                  </a:extLst>
                </a:gridCol>
                <a:gridCol w="3235036">
                  <a:extLst>
                    <a:ext uri="{9D8B030D-6E8A-4147-A177-3AD203B41FA5}">
                      <a16:colId xmlns:a16="http://schemas.microsoft.com/office/drawing/2014/main" val="20001"/>
                    </a:ext>
                  </a:extLst>
                </a:gridCol>
              </a:tblGrid>
              <a:tr h="370840">
                <a:tc>
                  <a:txBody>
                    <a:bodyPr/>
                    <a:lstStyle/>
                    <a:p>
                      <a:r>
                        <a:rPr lang="en-US" sz="1800" dirty="0">
                          <a:latin typeface="Times New Roman" panose="02020603050405020304" pitchFamily="18" charset="0"/>
                          <a:cs typeface="Times New Roman" panose="02020603050405020304" pitchFamily="18" charset="0"/>
                        </a:rPr>
                        <a:t> FY 21-22</a:t>
                      </a:r>
                    </a:p>
                  </a:txBody>
                  <a:tcPr/>
                </a:tc>
                <a:tc>
                  <a:txBody>
                    <a:bodyPr/>
                    <a:lstStyle/>
                    <a:p>
                      <a:r>
                        <a:rPr lang="en-US" sz="1800" dirty="0">
                          <a:latin typeface="Times New Roman" panose="02020603050405020304" pitchFamily="18" charset="0"/>
                          <a:cs typeface="Times New Roman" panose="02020603050405020304" pitchFamily="18" charset="0"/>
                        </a:rPr>
                        <a:t>Projected FY 22-23</a:t>
                      </a:r>
                    </a:p>
                  </a:txBody>
                  <a:tcPr/>
                </a:tc>
                <a:extLst>
                  <a:ext uri="{0D108BD9-81ED-4DB2-BD59-A6C34878D82A}">
                    <a16:rowId xmlns:a16="http://schemas.microsoft.com/office/drawing/2014/main" val="10000"/>
                  </a:ext>
                </a:extLst>
              </a:tr>
              <a:tr h="370840">
                <a:tc>
                  <a:txBody>
                    <a:bodyPr/>
                    <a:lstStyle/>
                    <a:p>
                      <a:r>
                        <a:rPr lang="en-US" sz="1800" dirty="0">
                          <a:latin typeface="Times New Roman" panose="02020603050405020304" pitchFamily="18" charset="0"/>
                          <a:cs typeface="Times New Roman" panose="02020603050405020304" pitchFamily="18" charset="0"/>
                        </a:rPr>
                        <a:t>RFA’s Revised</a:t>
                      </a:r>
                      <a:r>
                        <a:rPr lang="en-US" sz="1800" baseline="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Est. BSC -$3,140</a:t>
                      </a:r>
                    </a:p>
                  </a:txBody>
                  <a:tcPr/>
                </a:tc>
                <a:tc>
                  <a:txBody>
                    <a:bodyPr/>
                    <a:lstStyle/>
                    <a:p>
                      <a:r>
                        <a:rPr lang="en-US" sz="1800" dirty="0">
                          <a:latin typeface="Times New Roman" panose="02020603050405020304" pitchFamily="18" charset="0"/>
                          <a:cs typeface="Times New Roman" panose="02020603050405020304" pitchFamily="18" charset="0"/>
                        </a:rPr>
                        <a:t>RFA’s Est. BSC - $3,316</a:t>
                      </a:r>
                    </a:p>
                  </a:txBody>
                  <a:tcPr/>
                </a:tc>
                <a:extLst>
                  <a:ext uri="{0D108BD9-81ED-4DB2-BD59-A6C34878D82A}">
                    <a16:rowId xmlns:a16="http://schemas.microsoft.com/office/drawing/2014/main" val="10001"/>
                  </a:ext>
                </a:extLst>
              </a:tr>
              <a:tr h="370840">
                <a:tc>
                  <a:txBody>
                    <a:bodyPr/>
                    <a:lstStyle/>
                    <a:p>
                      <a:r>
                        <a:rPr lang="en-US" sz="1800" dirty="0">
                          <a:latin typeface="Times New Roman" panose="02020603050405020304" pitchFamily="18" charset="0"/>
                          <a:cs typeface="Times New Roman" panose="02020603050405020304" pitchFamily="18" charset="0"/>
                        </a:rPr>
                        <a:t>Base Student Cost- $2,516</a:t>
                      </a:r>
                      <a:r>
                        <a:rPr lang="en-US" sz="1800" baseline="0" dirty="0">
                          <a:latin typeface="Times New Roman" panose="02020603050405020304" pitchFamily="18" charset="0"/>
                          <a:cs typeface="Times New Roman" panose="02020603050405020304" pitchFamily="18" charset="0"/>
                        </a:rPr>
                        <a:t> </a:t>
                      </a:r>
                      <a:r>
                        <a:rPr lang="en-US" sz="1800" i="1" baseline="0" dirty="0">
                          <a:latin typeface="Times New Roman" panose="02020603050405020304" pitchFamily="18" charset="0"/>
                          <a:cs typeface="Times New Roman" panose="02020603050405020304" pitchFamily="18" charset="0"/>
                        </a:rPr>
                        <a:t>currently funded</a:t>
                      </a:r>
                      <a:endParaRPr lang="en-US" sz="1800" i="1" dirty="0">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Requested</a:t>
                      </a:r>
                      <a:r>
                        <a:rPr lang="en-US" sz="1800" baseline="0" dirty="0">
                          <a:latin typeface="Times New Roman" panose="02020603050405020304" pitchFamily="18" charset="0"/>
                          <a:cs typeface="Times New Roman" panose="02020603050405020304" pitchFamily="18" charset="0"/>
                        </a:rPr>
                        <a:t> BSC-  $2,546</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640080">
                <a:tc>
                  <a:txBody>
                    <a:bodyPr/>
                    <a:lstStyle/>
                    <a:p>
                      <a:r>
                        <a:rPr lang="en-US" sz="1800" dirty="0">
                          <a:latin typeface="Times New Roman" panose="02020603050405020304" pitchFamily="18" charset="0"/>
                          <a:cs typeface="Times New Roman" panose="02020603050405020304" pitchFamily="18" charset="0"/>
                        </a:rPr>
                        <a:t>WPU Prior</a:t>
                      </a:r>
                      <a:r>
                        <a:rPr lang="en-US" sz="1800" baseline="0" dirty="0">
                          <a:latin typeface="Times New Roman" panose="02020603050405020304" pitchFamily="18" charset="0"/>
                          <a:cs typeface="Times New Roman" panose="02020603050405020304" pitchFamily="18" charset="0"/>
                        </a:rPr>
                        <a:t> year 135- 967,666.59</a:t>
                      </a:r>
                      <a:endParaRPr lang="en-US" sz="1800" dirty="0">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Projected WPU- 994,393</a:t>
                      </a:r>
                    </a:p>
                  </a:txBody>
                  <a:tcPr/>
                </a:tc>
                <a:extLst>
                  <a:ext uri="{0D108BD9-81ED-4DB2-BD59-A6C34878D82A}">
                    <a16:rowId xmlns:a16="http://schemas.microsoft.com/office/drawing/2014/main" val="10003"/>
                  </a:ext>
                </a:extLst>
              </a:tr>
              <a:tr h="640080">
                <a:tc>
                  <a:txBody>
                    <a:bodyPr/>
                    <a:lstStyle/>
                    <a:p>
                      <a:r>
                        <a:rPr lang="en-US" sz="1800" dirty="0">
                          <a:latin typeface="Times New Roman" panose="02020603050405020304" pitchFamily="18" charset="0"/>
                          <a:cs typeface="Times New Roman" panose="02020603050405020304" pitchFamily="18" charset="0"/>
                        </a:rPr>
                        <a:t>FY 21 Average SC Teacher Salary-$53,185</a:t>
                      </a:r>
                    </a:p>
                  </a:txBody>
                  <a:tcPr/>
                </a:tc>
                <a:tc>
                  <a:txBody>
                    <a:bodyPr/>
                    <a:lstStyle/>
                    <a:p>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40080">
                <a:tc>
                  <a:txBody>
                    <a:bodyPr/>
                    <a:lstStyle/>
                    <a:p>
                      <a:r>
                        <a:rPr lang="en-US" sz="1800" dirty="0">
                          <a:latin typeface="Times New Roman" panose="02020603050405020304" pitchFamily="18" charset="0"/>
                          <a:cs typeface="Times New Roman" panose="02020603050405020304" pitchFamily="18" charset="0"/>
                        </a:rPr>
                        <a:t>FY 22 Est. Avg. SE Teacher Salary- $54,695</a:t>
                      </a:r>
                    </a:p>
                  </a:txBody>
                  <a:tcPr/>
                </a:tc>
                <a:tc>
                  <a:txBody>
                    <a:bodyPr/>
                    <a:lstStyle/>
                    <a:p>
                      <a:r>
                        <a:rPr lang="en-US" sz="1800" dirty="0">
                          <a:latin typeface="Times New Roman" panose="02020603050405020304" pitchFamily="18" charset="0"/>
                          <a:cs typeface="Times New Roman" panose="02020603050405020304" pitchFamily="18" charset="0"/>
                        </a:rPr>
                        <a:t>Projected FY 23 SE Teacher Salary-</a:t>
                      </a:r>
                      <a:r>
                        <a:rPr lang="en-US" sz="1800" baseline="0" dirty="0">
                          <a:latin typeface="Times New Roman" panose="02020603050405020304" pitchFamily="18" charset="0"/>
                          <a:cs typeface="Times New Roman" panose="02020603050405020304" pitchFamily="18" charset="0"/>
                        </a:rPr>
                        <a:t> $55,898</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5109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ESSER Reporting Requirements</a:t>
            </a:r>
            <a:r>
              <a:rPr lang="en-US" b="1" dirty="0"/>
              <a:t/>
            </a:r>
            <a:br>
              <a:rPr lang="en-US" b="1" dirty="0"/>
            </a:br>
            <a:endParaRPr lang="en-US" b="1" dirty="0"/>
          </a:p>
        </p:txBody>
      </p:sp>
      <p:sp>
        <p:nvSpPr>
          <p:cNvPr id="3" name="Rectangle 2"/>
          <p:cNvSpPr/>
          <p:nvPr/>
        </p:nvSpPr>
        <p:spPr>
          <a:xfrm>
            <a:off x="381000" y="1038863"/>
            <a:ext cx="8058150" cy="3862596"/>
          </a:xfrm>
          <a:prstGeom prst="rect">
            <a:avLst/>
          </a:prstGeom>
        </p:spPr>
        <p:txBody>
          <a:bodyPr wrap="square">
            <a:spAutoFit/>
          </a:bodyPr>
          <a:lstStyle/>
          <a:p>
            <a:pPr marL="214313" indent="-214313">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14313" indent="-214313">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Template Available</a:t>
            </a:r>
          </a:p>
          <a:p>
            <a:pPr marL="557213" lvl="1" indent="-214313">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SCDE ESSER </a:t>
            </a:r>
            <a:r>
              <a:rPr lang="en-US" sz="2000" dirty="0">
                <a:latin typeface="Times New Roman" panose="02020603050405020304" pitchFamily="18" charset="0"/>
                <a:cs typeface="Times New Roman" panose="02020603050405020304" pitchFamily="18" charset="0"/>
              </a:rPr>
              <a:t>web page </a:t>
            </a:r>
          </a:p>
          <a:p>
            <a:pPr marL="900113" lvl="2" indent="-214313">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Reporting and Monitoring</a:t>
            </a:r>
          </a:p>
          <a:p>
            <a:pPr marL="900113" lvl="2" indent="-214313">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3"/>
              </a:rPr>
              <a:t>https://ed.sc.gov/policy/federal-education-programs/esser-funding-information/</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214313" indent="-214313">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Send the completed spreadsheet to: </a:t>
            </a:r>
            <a:r>
              <a:rPr lang="en-US" sz="2000" dirty="0">
                <a:latin typeface="Times New Roman" panose="02020603050405020304" pitchFamily="18" charset="0"/>
                <a:cs typeface="Times New Roman" panose="02020603050405020304" pitchFamily="18" charset="0"/>
                <a:hlinkClick r:id="rId4"/>
              </a:rPr>
              <a:t>grantsaccounting@ed.sc.gov</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No backup documentation required to be submitted with Claim or Quarterly Report</a:t>
            </a:r>
          </a:p>
          <a:p>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002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Times New Roman" panose="02020603050405020304" pitchFamily="18" charset="0"/>
                <a:cs typeface="Times New Roman" panose="02020603050405020304" pitchFamily="18" charset="0"/>
              </a:rPr>
              <a:t>ESSER Reporting Requirement</a:t>
            </a:r>
            <a:r>
              <a:rPr lang="en-US" dirty="0"/>
              <a:t/>
            </a:r>
            <a:br>
              <a:rPr lang="en-US" dirty="0"/>
            </a:br>
            <a:endParaRPr lang="en-US" dirty="0"/>
          </a:p>
        </p:txBody>
      </p:sp>
      <p:sp>
        <p:nvSpPr>
          <p:cNvPr id="3" name="Rectangle 2"/>
          <p:cNvSpPr/>
          <p:nvPr/>
        </p:nvSpPr>
        <p:spPr>
          <a:xfrm>
            <a:off x="533400" y="1077849"/>
            <a:ext cx="8286750" cy="3323987"/>
          </a:xfrm>
          <a:prstGeom prst="rect">
            <a:avLst/>
          </a:prstGeom>
        </p:spPr>
        <p:txBody>
          <a:bodyPr wrap="square">
            <a:spAutoFit/>
          </a:bodyPr>
          <a:lstStyle/>
          <a:p>
            <a:endParaRPr lang="en-US" dirty="0">
              <a:solidFill>
                <a:prstClr val="black"/>
              </a:solidFill>
            </a:endParaRPr>
          </a:p>
          <a:p>
            <a:pPr marL="428625" indent="-428625">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Report Dates are Determined by the Claims Submitted in GAPS During the Quarter</a:t>
            </a:r>
          </a:p>
          <a:p>
            <a:endParaRPr lang="en-US" sz="2400" dirty="0">
              <a:latin typeface="Times New Roman" panose="02020603050405020304" pitchFamily="18" charset="0"/>
              <a:cs typeface="Times New Roman" panose="02020603050405020304" pitchFamily="18" charset="0"/>
            </a:endParaRPr>
          </a:p>
          <a:p>
            <a:pPr marL="428625" indent="-428625">
              <a:buFont typeface="Arial" panose="020B0604020202020204" pitchFamily="34" charset="0"/>
              <a:buChar char="•"/>
            </a:pPr>
            <a:r>
              <a:rPr lang="en-US" sz="2400" i="1" dirty="0">
                <a:latin typeface="Times New Roman" panose="02020603050405020304" pitchFamily="18" charset="0"/>
                <a:cs typeface="Times New Roman" panose="02020603050405020304" pitchFamily="18" charset="0"/>
              </a:rPr>
              <a:t>Claims in GAPS are due as well as Quarterly Reporting</a:t>
            </a:r>
          </a:p>
          <a:p>
            <a:endParaRPr lang="en-US" sz="2400" dirty="0">
              <a:latin typeface="Times New Roman" panose="02020603050405020304" pitchFamily="18" charset="0"/>
              <a:cs typeface="Times New Roman" panose="02020603050405020304" pitchFamily="18" charset="0"/>
            </a:endParaRPr>
          </a:p>
          <a:p>
            <a:pPr marL="428625" indent="-428625">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Adhere to the Normal Deadlines for </a:t>
            </a:r>
            <a:r>
              <a:rPr lang="en-US" sz="2400" i="1" dirty="0">
                <a:latin typeface="Times New Roman" panose="02020603050405020304" pitchFamily="18" charset="0"/>
                <a:cs typeface="Times New Roman" panose="02020603050405020304" pitchFamily="18" charset="0"/>
              </a:rPr>
              <a:t>Claims</a:t>
            </a:r>
          </a:p>
          <a:p>
            <a:pPr marL="428625" indent="-428625">
              <a:buFont typeface="Arial" panose="020B0604020202020204" pitchFamily="34" charset="0"/>
              <a:buChar char="•"/>
            </a:pPr>
            <a:endParaRPr lang="en-US" sz="2400" i="1" dirty="0">
              <a:latin typeface="Times New Roman" panose="02020603050405020304" pitchFamily="18" charset="0"/>
              <a:cs typeface="Times New Roman" panose="02020603050405020304" pitchFamily="18" charset="0"/>
            </a:endParaRPr>
          </a:p>
          <a:p>
            <a:pPr marL="428625" indent="-428625">
              <a:buFont typeface="Arial" panose="020B0604020202020204" pitchFamily="34" charset="0"/>
              <a:buChar char="•"/>
            </a:pPr>
            <a:r>
              <a:rPr lang="en-US" sz="2400" b="1" i="1" u="sng" dirty="0">
                <a:latin typeface="Times New Roman" panose="02020603050405020304" pitchFamily="18" charset="0"/>
                <a:cs typeface="Times New Roman" panose="02020603050405020304" pitchFamily="18" charset="0"/>
              </a:rPr>
              <a:t>Reporting</a:t>
            </a:r>
            <a:r>
              <a:rPr lang="en-US" sz="2400" i="1" dirty="0">
                <a:latin typeface="Times New Roman" panose="02020603050405020304" pitchFamily="18" charset="0"/>
                <a:cs typeface="Times New Roman" panose="02020603050405020304" pitchFamily="18" charset="0"/>
              </a:rPr>
              <a:t> Deadlines are different (Refer to the next slide)</a:t>
            </a:r>
          </a:p>
        </p:txBody>
      </p:sp>
    </p:spTree>
    <p:extLst>
      <p:ext uri="{BB962C8B-B14F-4D97-AF65-F5344CB8AC3E}">
        <p14:creationId xmlns:p14="http://schemas.microsoft.com/office/powerpoint/2010/main" val="81740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ESSER Reporting Due Dates</a:t>
            </a:r>
          </a:p>
        </p:txBody>
      </p:sp>
      <p:sp>
        <p:nvSpPr>
          <p:cNvPr id="3" name="Content Placeholder 2"/>
          <p:cNvSpPr>
            <a:spLocks noGrp="1"/>
          </p:cNvSpPr>
          <p:nvPr>
            <p:ph idx="1"/>
          </p:nvPr>
        </p:nvSpPr>
        <p:spPr>
          <a:xfrm>
            <a:off x="533400" y="1352550"/>
            <a:ext cx="8229600" cy="3394472"/>
          </a:xfrm>
        </p:spPr>
        <p:txBody>
          <a:bodyPr>
            <a:normAutofit fontScale="92500"/>
          </a:bodyPr>
          <a:lstStyle/>
          <a:p>
            <a:pPr marL="0" indent="0">
              <a:buNone/>
            </a:pPr>
            <a:r>
              <a:rPr lang="en-US" sz="2200" dirty="0">
                <a:latin typeface="Times New Roman" panose="02020603050405020304" pitchFamily="18" charset="0"/>
                <a:cs typeface="Times New Roman" panose="02020603050405020304" pitchFamily="18" charset="0"/>
              </a:rPr>
              <a:t>Expenditure   	 Claims                                     Report         Final Claim  </a:t>
            </a:r>
            <a:r>
              <a:rPr lang="en-US" sz="2200" b="1" u="sng" dirty="0">
                <a:latin typeface="Times New Roman" panose="02020603050405020304" pitchFamily="18" charset="0"/>
                <a:cs typeface="Times New Roman" panose="02020603050405020304" pitchFamily="18" charset="0"/>
              </a:rPr>
              <a:t>                                                   </a:t>
            </a:r>
          </a:p>
          <a:p>
            <a:pPr marL="0" indent="0">
              <a:buNone/>
            </a:pPr>
            <a:r>
              <a:rPr lang="en-US" sz="2200" u="sng" dirty="0">
                <a:latin typeface="Times New Roman" panose="02020603050405020304" pitchFamily="18" charset="0"/>
                <a:cs typeface="Times New Roman" panose="02020603050405020304" pitchFamily="18" charset="0"/>
              </a:rPr>
              <a:t>Period</a:t>
            </a:r>
            <a:r>
              <a:rPr lang="en-US" sz="2200" dirty="0">
                <a:latin typeface="Times New Roman" panose="02020603050405020304" pitchFamily="18" charset="0"/>
                <a:cs typeface="Times New Roman" panose="02020603050405020304" pitchFamily="18" charset="0"/>
              </a:rPr>
              <a:t>                      </a:t>
            </a:r>
            <a:r>
              <a:rPr lang="en-US" sz="2200" u="sng" dirty="0">
                <a:latin typeface="Times New Roman" panose="02020603050405020304" pitchFamily="18" charset="0"/>
                <a:cs typeface="Times New Roman" panose="02020603050405020304" pitchFamily="18" charset="0"/>
              </a:rPr>
              <a:t>Period</a:t>
            </a:r>
            <a:r>
              <a:rPr lang="en-US" sz="2200" dirty="0">
                <a:latin typeface="Times New Roman" panose="02020603050405020304" pitchFamily="18" charset="0"/>
                <a:cs typeface="Times New Roman" panose="02020603050405020304" pitchFamily="18" charset="0"/>
              </a:rPr>
              <a:t>                                       </a:t>
            </a:r>
            <a:r>
              <a:rPr lang="en-US" sz="2200" u="sng" dirty="0">
                <a:latin typeface="Times New Roman" panose="02020603050405020304" pitchFamily="18" charset="0"/>
                <a:cs typeface="Times New Roman" panose="02020603050405020304" pitchFamily="18" charset="0"/>
              </a:rPr>
              <a:t>Due </a:t>
            </a:r>
            <a:r>
              <a:rPr lang="en-US" sz="2200" dirty="0">
                <a:latin typeface="Times New Roman" panose="02020603050405020304" pitchFamily="18" charset="0"/>
                <a:cs typeface="Times New Roman" panose="02020603050405020304" pitchFamily="18" charset="0"/>
              </a:rPr>
              <a:t>               </a:t>
            </a:r>
            <a:r>
              <a:rPr lang="en-US" sz="2200" u="sng" dirty="0">
                <a:latin typeface="Times New Roman" panose="02020603050405020304" pitchFamily="18" charset="0"/>
                <a:cs typeface="Times New Roman" panose="02020603050405020304" pitchFamily="18" charset="0"/>
              </a:rPr>
              <a:t>Due</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7/1 – 9/30	[</a:t>
            </a:r>
            <a:r>
              <a:rPr lang="en-US" sz="2200" dirty="0">
                <a:solidFill>
                  <a:srgbClr val="FF0000"/>
                </a:solidFill>
                <a:latin typeface="Times New Roman" panose="02020603050405020304" pitchFamily="18" charset="0"/>
                <a:cs typeface="Times New Roman" panose="02020603050405020304" pitchFamily="18" charset="0"/>
              </a:rPr>
              <a:t>7/1/ - 9/30;</a:t>
            </a:r>
            <a:r>
              <a:rPr lang="en-US" sz="2200" dirty="0">
                <a:latin typeface="Times New Roman" panose="02020603050405020304" pitchFamily="18" charset="0"/>
                <a:cs typeface="Times New Roman" panose="02020603050405020304" pitchFamily="18" charset="0"/>
              </a:rPr>
              <a:t> </a:t>
            </a:r>
            <a:r>
              <a:rPr lang="en-US" sz="2200" dirty="0">
                <a:solidFill>
                  <a:schemeClr val="tx2">
                    <a:lumMod val="60000"/>
                    <a:lumOff val="40000"/>
                  </a:schemeClr>
                </a:solidFill>
                <a:latin typeface="Times New Roman" panose="02020603050405020304" pitchFamily="18" charset="0"/>
                <a:cs typeface="Times New Roman" panose="02020603050405020304" pitchFamily="18" charset="0"/>
              </a:rPr>
              <a:t>10/1 - 11/15]</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10/5	             </a:t>
            </a:r>
            <a:r>
              <a:rPr lang="en-US" sz="2200" dirty="0">
                <a:latin typeface="Times New Roman" panose="02020603050405020304" pitchFamily="18" charset="0"/>
                <a:cs typeface="Times New Roman" panose="02020603050405020304" pitchFamily="18" charset="0"/>
              </a:rPr>
              <a:t>11/15	</a:t>
            </a:r>
          </a:p>
          <a:p>
            <a:pPr marL="0" indent="0">
              <a:buNone/>
            </a:pPr>
            <a:r>
              <a:rPr lang="en-US" sz="2200" dirty="0">
                <a:latin typeface="Times New Roman" panose="02020603050405020304" pitchFamily="18" charset="0"/>
                <a:cs typeface="Times New Roman" panose="02020603050405020304" pitchFamily="18" charset="0"/>
              </a:rPr>
              <a:t>10/1 – 12/31          [</a:t>
            </a:r>
            <a:r>
              <a:rPr lang="en-US" sz="2200" dirty="0">
                <a:solidFill>
                  <a:schemeClr val="tx2">
                    <a:lumMod val="60000"/>
                    <a:lumOff val="40000"/>
                  </a:schemeClr>
                </a:solidFill>
                <a:latin typeface="Times New Roman" panose="02020603050405020304" pitchFamily="18" charset="0"/>
                <a:cs typeface="Times New Roman" panose="02020603050405020304" pitchFamily="18" charset="0"/>
              </a:rPr>
              <a:t>10/1 – 12/31</a:t>
            </a:r>
            <a:r>
              <a:rPr lang="en-US" sz="2200" dirty="0">
                <a:latin typeface="Times New Roman" panose="02020603050405020304" pitchFamily="18" charset="0"/>
                <a:cs typeface="Times New Roman" panose="02020603050405020304" pitchFamily="18" charset="0"/>
              </a:rPr>
              <a:t>; </a:t>
            </a:r>
            <a:r>
              <a:rPr lang="en-US" sz="2200" dirty="0">
                <a:solidFill>
                  <a:schemeClr val="accent3">
                    <a:lumMod val="75000"/>
                  </a:schemeClr>
                </a:solidFill>
                <a:latin typeface="Times New Roman" panose="02020603050405020304" pitchFamily="18" charset="0"/>
                <a:cs typeface="Times New Roman" panose="02020603050405020304" pitchFamily="18" charset="0"/>
              </a:rPr>
              <a:t>1/1 - 2/15]</a:t>
            </a:r>
            <a:r>
              <a:rPr lang="en-US" sz="2200" dirty="0">
                <a:latin typeface="Times New Roman" panose="02020603050405020304" pitchFamily="18" charset="0"/>
                <a:cs typeface="Times New Roman" panose="02020603050405020304" pitchFamily="18" charset="0"/>
              </a:rPr>
              <a:t>	         </a:t>
            </a:r>
            <a:r>
              <a:rPr lang="en-US" sz="2200" dirty="0">
                <a:solidFill>
                  <a:schemeClr val="tx2">
                    <a:lumMod val="60000"/>
                    <a:lumOff val="40000"/>
                  </a:schemeClr>
                </a:solidFill>
                <a:latin typeface="Times New Roman" panose="02020603050405020304" pitchFamily="18" charset="0"/>
                <a:cs typeface="Times New Roman" panose="02020603050405020304" pitchFamily="18" charset="0"/>
              </a:rPr>
              <a:t>1/5	              </a:t>
            </a:r>
            <a:r>
              <a:rPr lang="en-US" sz="2200" dirty="0">
                <a:latin typeface="Times New Roman" panose="02020603050405020304" pitchFamily="18" charset="0"/>
                <a:cs typeface="Times New Roman" panose="02020603050405020304" pitchFamily="18" charset="0"/>
              </a:rPr>
              <a:t> 2/15</a:t>
            </a:r>
            <a:r>
              <a:rPr lang="en-US" sz="2200" dirty="0">
                <a:solidFill>
                  <a:schemeClr val="tx2">
                    <a:lumMod val="60000"/>
                    <a:lumOff val="40000"/>
                  </a:schemeClr>
                </a:solidFill>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1/1  – 3/31	[</a:t>
            </a:r>
            <a:r>
              <a:rPr lang="en-US" sz="2200" dirty="0">
                <a:solidFill>
                  <a:schemeClr val="accent3">
                    <a:lumMod val="75000"/>
                  </a:schemeClr>
                </a:solidFill>
                <a:latin typeface="Times New Roman" panose="02020603050405020304" pitchFamily="18" charset="0"/>
                <a:cs typeface="Times New Roman" panose="02020603050405020304" pitchFamily="18" charset="0"/>
              </a:rPr>
              <a:t>1/1 – 3/31</a:t>
            </a:r>
            <a:r>
              <a:rPr lang="en-US" sz="2200" dirty="0">
                <a:latin typeface="Times New Roman" panose="02020603050405020304" pitchFamily="18" charset="0"/>
                <a:cs typeface="Times New Roman" panose="02020603050405020304" pitchFamily="18" charset="0"/>
              </a:rPr>
              <a:t>, </a:t>
            </a:r>
            <a:r>
              <a:rPr lang="en-US" sz="2200" dirty="0">
                <a:solidFill>
                  <a:srgbClr val="F68222"/>
                </a:solidFill>
                <a:latin typeface="Times New Roman" panose="02020603050405020304" pitchFamily="18" charset="0"/>
                <a:cs typeface="Times New Roman" panose="02020603050405020304" pitchFamily="18" charset="0"/>
              </a:rPr>
              <a:t>4/1 – 5/15]</a:t>
            </a:r>
            <a:r>
              <a:rPr lang="en-US" sz="2200" dirty="0">
                <a:latin typeface="Times New Roman" panose="02020603050405020304" pitchFamily="18" charset="0"/>
                <a:cs typeface="Times New Roman" panose="02020603050405020304" pitchFamily="18" charset="0"/>
              </a:rPr>
              <a:t>	         </a:t>
            </a:r>
            <a:r>
              <a:rPr lang="en-US" sz="2200" dirty="0">
                <a:solidFill>
                  <a:schemeClr val="accent3">
                    <a:lumMod val="75000"/>
                  </a:schemeClr>
                </a:solidFill>
                <a:latin typeface="Times New Roman" panose="02020603050405020304" pitchFamily="18" charset="0"/>
                <a:cs typeface="Times New Roman" panose="02020603050405020304" pitchFamily="18" charset="0"/>
              </a:rPr>
              <a:t>4/5                </a:t>
            </a:r>
            <a:r>
              <a:rPr lang="en-US" sz="2200" dirty="0">
                <a:latin typeface="Times New Roman" panose="02020603050405020304" pitchFamily="18" charset="0"/>
                <a:cs typeface="Times New Roman" panose="02020603050405020304" pitchFamily="18" charset="0"/>
              </a:rPr>
              <a:t>5/15</a:t>
            </a:r>
          </a:p>
          <a:p>
            <a:pPr marL="0" indent="0">
              <a:buNone/>
            </a:pPr>
            <a:r>
              <a:rPr lang="en-US" sz="2200" dirty="0">
                <a:latin typeface="Times New Roman" panose="02020603050405020304" pitchFamily="18" charset="0"/>
                <a:cs typeface="Times New Roman" panose="02020603050405020304" pitchFamily="18" charset="0"/>
              </a:rPr>
              <a:t>4/1 – 6/30	[</a:t>
            </a:r>
            <a:r>
              <a:rPr lang="en-US" sz="2200" dirty="0">
                <a:solidFill>
                  <a:schemeClr val="accent6"/>
                </a:solidFill>
                <a:latin typeface="Times New Roman" panose="02020603050405020304" pitchFamily="18" charset="0"/>
                <a:cs typeface="Times New Roman" panose="02020603050405020304" pitchFamily="18" charset="0"/>
              </a:rPr>
              <a:t>4/1 – 6/30</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7/1 – 8/15]</a:t>
            </a:r>
            <a:r>
              <a:rPr lang="en-US" sz="2200" dirty="0">
                <a:latin typeface="Times New Roman" panose="02020603050405020304" pitchFamily="18" charset="0"/>
                <a:cs typeface="Times New Roman" panose="02020603050405020304" pitchFamily="18" charset="0"/>
              </a:rPr>
              <a:t>	        </a:t>
            </a:r>
            <a:r>
              <a:rPr lang="en-US" sz="2200" dirty="0">
                <a:solidFill>
                  <a:schemeClr val="accent6"/>
                </a:solidFill>
                <a:latin typeface="Times New Roman" panose="02020603050405020304" pitchFamily="18" charset="0"/>
                <a:cs typeface="Times New Roman" panose="02020603050405020304" pitchFamily="18" charset="0"/>
              </a:rPr>
              <a:t> 7/5	</a:t>
            </a:r>
            <a:r>
              <a:rPr lang="en-US" sz="2200" dirty="0">
                <a:latin typeface="Times New Roman" panose="02020603050405020304" pitchFamily="18" charset="0"/>
                <a:cs typeface="Times New Roman" panose="02020603050405020304" pitchFamily="18" charset="0"/>
              </a:rPr>
              <a:t>	8/15	</a:t>
            </a:r>
          </a:p>
          <a:p>
            <a:pPr marL="0" indent="0">
              <a:buNone/>
            </a:pP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10/5</a:t>
            </a:r>
          </a:p>
          <a:p>
            <a:pPr marL="0" indent="0">
              <a:buNone/>
            </a:pPr>
            <a:endParaRPr lang="en-US" sz="2700" dirty="0"/>
          </a:p>
        </p:txBody>
      </p:sp>
    </p:spTree>
    <p:extLst>
      <p:ext uri="{BB962C8B-B14F-4D97-AF65-F5344CB8AC3E}">
        <p14:creationId xmlns:p14="http://schemas.microsoft.com/office/powerpoint/2010/main" val="3516357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12578"/>
            <a:ext cx="6781800" cy="706572"/>
          </a:xfrm>
        </p:spPr>
        <p:txBody>
          <a:bodyPr>
            <a:normAutofit/>
          </a:bodyPr>
          <a:lstStyle/>
          <a:p>
            <a:r>
              <a:rPr lang="en-US" sz="3600" b="1" dirty="0">
                <a:latin typeface="Times New Roman" panose="02020603050405020304" pitchFamily="18" charset="0"/>
                <a:cs typeface="Times New Roman" panose="02020603050405020304" pitchFamily="18" charset="0"/>
              </a:rPr>
              <a:t>ESSER Reporting Due Dates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6297488"/>
              </p:ext>
            </p:extLst>
          </p:nvPr>
        </p:nvGraphicFramePr>
        <p:xfrm>
          <a:off x="452074" y="935595"/>
          <a:ext cx="8229603" cy="4105512"/>
        </p:xfrm>
        <a:graphic>
          <a:graphicData uri="http://schemas.openxmlformats.org/drawingml/2006/table">
            <a:tbl>
              <a:tblPr>
                <a:tableStyleId>{5C22544A-7EE6-4342-B048-85BDC9FD1C3A}</a:tableStyleId>
              </a:tblPr>
              <a:tblGrid>
                <a:gridCol w="914401">
                  <a:extLst>
                    <a:ext uri="{9D8B030D-6E8A-4147-A177-3AD203B41FA5}">
                      <a16:colId xmlns:a16="http://schemas.microsoft.com/office/drawing/2014/main" val="799024407"/>
                    </a:ext>
                  </a:extLst>
                </a:gridCol>
                <a:gridCol w="2495412">
                  <a:extLst>
                    <a:ext uri="{9D8B030D-6E8A-4147-A177-3AD203B41FA5}">
                      <a16:colId xmlns:a16="http://schemas.microsoft.com/office/drawing/2014/main" val="519872237"/>
                    </a:ext>
                  </a:extLst>
                </a:gridCol>
                <a:gridCol w="484808">
                  <a:extLst>
                    <a:ext uri="{9D8B030D-6E8A-4147-A177-3AD203B41FA5}">
                      <a16:colId xmlns:a16="http://schemas.microsoft.com/office/drawing/2014/main" val="1319392197"/>
                    </a:ext>
                  </a:extLst>
                </a:gridCol>
                <a:gridCol w="2747240">
                  <a:extLst>
                    <a:ext uri="{9D8B030D-6E8A-4147-A177-3AD203B41FA5}">
                      <a16:colId xmlns:a16="http://schemas.microsoft.com/office/drawing/2014/main" val="2757189096"/>
                    </a:ext>
                  </a:extLst>
                </a:gridCol>
                <a:gridCol w="1587742">
                  <a:extLst>
                    <a:ext uri="{9D8B030D-6E8A-4147-A177-3AD203B41FA5}">
                      <a16:colId xmlns:a16="http://schemas.microsoft.com/office/drawing/2014/main" val="937534997"/>
                    </a:ext>
                  </a:extLst>
                </a:gridCol>
              </a:tblGrid>
              <a:tr h="461581">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Fiscal Quarter</a:t>
                      </a:r>
                      <a:endParaRPr lang="en-US" sz="14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Expenditure Amount</a:t>
                      </a:r>
                      <a:endParaRPr lang="en-US" sz="14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Date Submitted To SCDE</a:t>
                      </a:r>
                      <a:endParaRPr lang="en-US" sz="14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Report on by Date</a:t>
                      </a:r>
                      <a:endParaRPr lang="en-US" sz="14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025647285"/>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$8,141.89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11/13/2020 2:04:16 PM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449778711"/>
                  </a:ext>
                </a:extLst>
              </a:tr>
              <a:tr h="301664">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$3,868.56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11/13/2020 2:04:16 PM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86801089"/>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$1,139.67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11/13/2020 2:04:16 PM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1062284999"/>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$75,872.36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11/13/2020 2:04:16 PM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507552947"/>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$65,931.50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11/13/2020 2:04:16 PM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400640236"/>
                  </a:ext>
                </a:extLst>
              </a:tr>
              <a:tr h="232063">
                <a:tc>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TOTAL</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$154,953.98</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3102044219"/>
                  </a:ext>
                </a:extLst>
              </a:tr>
              <a:tr h="232063">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4005846449"/>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$28,580.06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1/15/2021 10:56:13 AM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4/5/2021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1790636856"/>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$6,709.82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1/15/2021 10:56:13 AM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4/5/2021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802353403"/>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$277.82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1/15/2021 10:56:13 AM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4/5/2021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691577223"/>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$94.55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1/15/2021 10:56:13 AM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4/5/2021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597896259"/>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$10,629.58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1/15/2021 10:56:13 AM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4/5/2021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2547386507"/>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$2,326.76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1/15/2021 10:56:13 AM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4/5/2021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3495877010"/>
                  </a:ext>
                </a:extLst>
              </a:tr>
              <a:tr h="23206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[Q2]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$13,813.25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1/15/2021 10:56:13 AM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4/5/2021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704" marR="2704" marT="2704" marB="0" anchor="b"/>
                </a:tc>
                <a:extLst>
                  <a:ext uri="{0D108BD9-81ED-4DB2-BD59-A6C34878D82A}">
                    <a16:rowId xmlns:a16="http://schemas.microsoft.com/office/drawing/2014/main" val="454453397"/>
                  </a:ext>
                </a:extLst>
              </a:tr>
              <a:tr h="203373">
                <a:tc>
                  <a:txBody>
                    <a:bodyPr/>
                    <a:lstStyle/>
                    <a:p>
                      <a:pPr algn="l" fontAlgn="b"/>
                      <a:endParaRPr lang="en-US" sz="1400" b="0" i="0" u="none" strike="noStrike" dirty="0">
                        <a:solidFill>
                          <a:srgbClr val="000000"/>
                        </a:solidFill>
                        <a:effectLst/>
                        <a:latin typeface="Calibri" panose="020F0502020204030204" pitchFamily="34" charset="0"/>
                      </a:endParaRPr>
                    </a:p>
                  </a:txBody>
                  <a:tcPr marL="2704" marR="2704" marT="2704" marB="0" anchor="b"/>
                </a:tc>
                <a:tc>
                  <a:txBody>
                    <a:bodyPr/>
                    <a:lstStyle/>
                    <a:p>
                      <a:pPr algn="r" fontAlgn="b"/>
                      <a:endParaRPr lang="en-US" sz="1400" b="0" i="0" u="none" strike="noStrike" dirty="0">
                        <a:solidFill>
                          <a:srgbClr val="000000"/>
                        </a:solidFill>
                        <a:effectLst/>
                        <a:latin typeface="Calibri" panose="020F0502020204030204" pitchFamily="34" charset="0"/>
                      </a:endParaRPr>
                    </a:p>
                  </a:txBody>
                  <a:tcPr marL="2704" marR="2704" marT="2704"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704" marR="2704" marT="2704"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704" marR="2704" marT="2704"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2704" marR="2704" marT="2704" marB="0" anchor="b"/>
                </a:tc>
                <a:extLst>
                  <a:ext uri="{0D108BD9-81ED-4DB2-BD59-A6C34878D82A}">
                    <a16:rowId xmlns:a16="http://schemas.microsoft.com/office/drawing/2014/main" val="586680249"/>
                  </a:ext>
                </a:extLst>
              </a:tr>
              <a:tr h="103970">
                <a:tc>
                  <a:txBody>
                    <a:bodyPr/>
                    <a:lstStyle/>
                    <a:p>
                      <a:pPr algn="ctr" fontAlgn="b"/>
                      <a:endParaRPr lang="en-US" sz="700" b="1" i="0" u="none" strike="noStrike" dirty="0">
                        <a:solidFill>
                          <a:srgbClr val="000000"/>
                        </a:solidFill>
                        <a:effectLst/>
                        <a:latin typeface="Calibri" panose="020F0502020204030204" pitchFamily="34" charset="0"/>
                      </a:endParaRPr>
                    </a:p>
                  </a:txBody>
                  <a:tcPr marL="2704" marR="2704" marT="2704" marB="0" anchor="b"/>
                </a:tc>
                <a:tc>
                  <a:txBody>
                    <a:bodyPr/>
                    <a:lstStyle/>
                    <a:p>
                      <a:pPr algn="r" fontAlgn="b"/>
                      <a:endParaRPr lang="en-US" sz="700" b="1" i="0" u="none" strike="noStrike" dirty="0">
                        <a:solidFill>
                          <a:srgbClr val="000000"/>
                        </a:solidFill>
                        <a:effectLst/>
                        <a:latin typeface="Calibri" panose="020F0502020204030204" pitchFamily="34" charset="0"/>
                      </a:endParaRPr>
                    </a:p>
                  </a:txBody>
                  <a:tcPr marL="2704" marR="2704" marT="2704" marB="0" anchor="b"/>
                </a:tc>
                <a:tc>
                  <a:txBody>
                    <a:bodyPr/>
                    <a:lstStyle/>
                    <a:p>
                      <a:pPr algn="l" fontAlgn="b"/>
                      <a:endParaRPr lang="en-US" sz="700" b="0" i="0" u="none" strike="noStrike" dirty="0">
                        <a:solidFill>
                          <a:srgbClr val="000000"/>
                        </a:solidFill>
                        <a:effectLst/>
                        <a:latin typeface="Calibri" panose="020F0502020204030204" pitchFamily="34" charset="0"/>
                      </a:endParaRPr>
                    </a:p>
                  </a:txBody>
                  <a:tcPr marL="2704" marR="2704" marT="2704" marB="0" anchor="b"/>
                </a:tc>
                <a:tc>
                  <a:txBody>
                    <a:bodyPr/>
                    <a:lstStyle/>
                    <a:p>
                      <a:pPr algn="l" fontAlgn="b"/>
                      <a:endParaRPr lang="en-US" sz="700" b="0" i="0" u="none" strike="noStrike" dirty="0">
                        <a:solidFill>
                          <a:srgbClr val="000000"/>
                        </a:solidFill>
                        <a:effectLst/>
                        <a:latin typeface="Calibri" panose="020F0502020204030204" pitchFamily="34" charset="0"/>
                      </a:endParaRPr>
                    </a:p>
                  </a:txBody>
                  <a:tcPr marL="2704" marR="2704" marT="2704" marB="0" anchor="b"/>
                </a:tc>
                <a:tc>
                  <a:txBody>
                    <a:bodyPr/>
                    <a:lstStyle/>
                    <a:p>
                      <a:pPr algn="ctr" fontAlgn="b"/>
                      <a:endParaRPr lang="en-US" sz="700" b="0" i="0" u="none" strike="noStrike" dirty="0">
                        <a:solidFill>
                          <a:srgbClr val="000000"/>
                        </a:solidFill>
                        <a:effectLst/>
                        <a:latin typeface="Calibri" panose="020F0502020204030204" pitchFamily="34" charset="0"/>
                      </a:endParaRPr>
                    </a:p>
                  </a:txBody>
                  <a:tcPr marL="2704" marR="2704" marT="2704" marB="0" anchor="b"/>
                </a:tc>
                <a:extLst>
                  <a:ext uri="{0D108BD9-81ED-4DB2-BD59-A6C34878D82A}">
                    <a16:rowId xmlns:a16="http://schemas.microsoft.com/office/drawing/2014/main" val="2916012104"/>
                  </a:ext>
                </a:extLst>
              </a:tr>
            </a:tbl>
          </a:graphicData>
        </a:graphic>
      </p:graphicFrame>
      <p:sp>
        <p:nvSpPr>
          <p:cNvPr id="4" name="Slide Number Placeholder 3"/>
          <p:cNvSpPr>
            <a:spLocks noGrp="1"/>
          </p:cNvSpPr>
          <p:nvPr>
            <p:ph type="sldNum" sz="quarter" idx="4294967295"/>
          </p:nvPr>
        </p:nvSpPr>
        <p:spPr/>
        <p:txBody>
          <a:bodyPr/>
          <a:lstStyle/>
          <a:p>
            <a:fld id="{2638198E-7845-4843-8114-6B9DA8FD3EF6}" type="slidenum">
              <a:rPr lang="en-US" smtClean="0"/>
              <a:t>23</a:t>
            </a:fld>
            <a:endParaRPr lang="en-US" dirty="0"/>
          </a:p>
        </p:txBody>
      </p:sp>
    </p:spTree>
    <p:extLst>
      <p:ext uri="{BB962C8B-B14F-4D97-AF65-F5344CB8AC3E}">
        <p14:creationId xmlns:p14="http://schemas.microsoft.com/office/powerpoint/2010/main" val="1378558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5978"/>
            <a:ext cx="6781800" cy="1146572"/>
          </a:xfrm>
        </p:spPr>
        <p:txBody>
          <a:bodyPr>
            <a:noAutofit/>
          </a:bodyPr>
          <a:lstStyle/>
          <a:p>
            <a:r>
              <a:rPr lang="en-US" sz="4000" b="1" dirty="0">
                <a:latin typeface="Times New Roman" panose="02020603050405020304" pitchFamily="18" charset="0"/>
                <a:cs typeface="Times New Roman" panose="02020603050405020304" pitchFamily="18" charset="0"/>
              </a:rPr>
              <a:t>ESSER Reporting Due Dates</a:t>
            </a:r>
            <a:endParaRPr lang="en-US" sz="4000" dirty="0"/>
          </a:p>
        </p:txBody>
      </p:sp>
      <p:sp>
        <p:nvSpPr>
          <p:cNvPr id="3" name="Content Placeholder 2"/>
          <p:cNvSpPr>
            <a:spLocks noGrp="1"/>
          </p:cNvSpPr>
          <p:nvPr>
            <p:ph idx="1"/>
          </p:nvPr>
        </p:nvSpPr>
        <p:spPr>
          <a:xfrm>
            <a:off x="457200" y="1200154"/>
            <a:ext cx="8229600" cy="3840956"/>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GAPS</a:t>
            </a:r>
          </a:p>
          <a:p>
            <a:r>
              <a:rPr lang="en-US" sz="2400" dirty="0">
                <a:latin typeface="Times New Roman" panose="02020603050405020304" pitchFamily="18" charset="0"/>
                <a:cs typeface="Times New Roman" panose="02020603050405020304" pitchFamily="18" charset="0"/>
              </a:rPr>
              <a:t>Admin Tab</a:t>
            </a:r>
          </a:p>
          <a:p>
            <a:pPr lvl="1"/>
            <a:r>
              <a:rPr lang="en-US" sz="2400" dirty="0">
                <a:latin typeface="Times New Roman" panose="02020603050405020304" pitchFamily="18" charset="0"/>
                <a:cs typeface="Times New Roman" panose="02020603050405020304" pitchFamily="18" charset="0"/>
              </a:rPr>
              <a:t>Reports</a:t>
            </a:r>
          </a:p>
          <a:p>
            <a:pPr lvl="2"/>
            <a:r>
              <a:rPr lang="en-US" dirty="0">
                <a:latin typeface="Times New Roman" panose="02020603050405020304" pitchFamily="18" charset="0"/>
                <a:cs typeface="Times New Roman" panose="02020603050405020304" pitchFamily="18" charset="0"/>
              </a:rPr>
              <a:t>Expenditure Report</a:t>
            </a:r>
          </a:p>
          <a:p>
            <a:pPr lvl="3"/>
            <a:r>
              <a:rPr lang="en-US" sz="2400" dirty="0">
                <a:latin typeface="Times New Roman" panose="02020603050405020304" pitchFamily="18" charset="0"/>
                <a:cs typeface="Times New Roman" panose="02020603050405020304" pitchFamily="18" charset="0"/>
              </a:rPr>
              <a:t>Grant</a:t>
            </a:r>
          </a:p>
          <a:p>
            <a:pPr lvl="4"/>
            <a:r>
              <a:rPr lang="en-US" sz="2400" dirty="0">
                <a:latin typeface="Times New Roman" panose="02020603050405020304" pitchFamily="18" charset="0"/>
                <a:cs typeface="Times New Roman" panose="02020603050405020304" pitchFamily="18" charset="0"/>
              </a:rPr>
              <a:t>Sub Recipient</a:t>
            </a:r>
          </a:p>
          <a:p>
            <a:pPr lvl="5"/>
            <a:r>
              <a:rPr lang="en-US" sz="2400" dirty="0">
                <a:latin typeface="Times New Roman" panose="02020603050405020304" pitchFamily="18" charset="0"/>
                <a:cs typeface="Times New Roman" panose="02020603050405020304" pitchFamily="18" charset="0"/>
              </a:rPr>
              <a:t>Expenditure Detail</a:t>
            </a:r>
          </a:p>
          <a:p>
            <a:pPr lvl="6"/>
            <a:r>
              <a:rPr lang="en-US" sz="2400" dirty="0">
                <a:latin typeface="Times New Roman" panose="02020603050405020304" pitchFamily="18" charset="0"/>
                <a:cs typeface="Times New Roman" panose="02020603050405020304" pitchFamily="18" charset="0"/>
              </a:rPr>
              <a:t>Export to EXCEL</a:t>
            </a:r>
          </a:p>
          <a:p>
            <a:pPr marL="0" indent="0">
              <a:buNone/>
            </a:pPr>
            <a:endParaRPr lang="en-US" dirty="0"/>
          </a:p>
          <a:p>
            <a:pPr marL="0" indent="0">
              <a:buNone/>
            </a:pPr>
            <a:endParaRPr lang="en-US" dirty="0"/>
          </a:p>
        </p:txBody>
      </p:sp>
      <p:sp>
        <p:nvSpPr>
          <p:cNvPr id="4" name="Slide Number Placeholder 3"/>
          <p:cNvSpPr>
            <a:spLocks noGrp="1"/>
          </p:cNvSpPr>
          <p:nvPr>
            <p:ph type="sldNum" sz="quarter" idx="4294967295"/>
          </p:nvPr>
        </p:nvSpPr>
        <p:spPr/>
        <p:txBody>
          <a:bodyPr/>
          <a:lstStyle/>
          <a:p>
            <a:fld id="{2638198E-7845-4843-8114-6B9DA8FD3EF6}" type="slidenum">
              <a:rPr lang="en-US" smtClean="0"/>
              <a:t>24</a:t>
            </a:fld>
            <a:endParaRPr lang="en-US" dirty="0"/>
          </a:p>
        </p:txBody>
      </p:sp>
    </p:spTree>
    <p:extLst>
      <p:ext uri="{BB962C8B-B14F-4D97-AF65-F5344CB8AC3E}">
        <p14:creationId xmlns:p14="http://schemas.microsoft.com/office/powerpoint/2010/main" val="4165138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Claims Deadlines</a:t>
            </a:r>
          </a:p>
        </p:txBody>
      </p:sp>
      <p:sp>
        <p:nvSpPr>
          <p:cNvPr id="3" name="Content Placeholder 2"/>
          <p:cNvSpPr>
            <a:spLocks noGrp="1"/>
          </p:cNvSpPr>
          <p:nvPr>
            <p:ph idx="1"/>
          </p:nvPr>
        </p:nvSpPr>
        <p:spPr>
          <a:xfrm>
            <a:off x="457200" y="1200151"/>
            <a:ext cx="8229600" cy="3771899"/>
          </a:xfrm>
        </p:spPr>
        <p:txBody>
          <a:bodyPr>
            <a:normAutofit fontScale="85000" lnSpcReduction="20000"/>
          </a:bodyPr>
          <a:lstStyle/>
          <a:p>
            <a:pPr marL="0" indent="0">
              <a:buNone/>
            </a:pPr>
            <a:r>
              <a:rPr lang="en-US" sz="2925" b="1" u="sng" dirty="0">
                <a:latin typeface="Times New Roman" panose="02020603050405020304" pitchFamily="18" charset="0"/>
                <a:cs typeface="Times New Roman" panose="02020603050405020304" pitchFamily="18" charset="0"/>
              </a:rPr>
              <a:t>Expenditure Dates				Claims Deadlines</a:t>
            </a:r>
          </a:p>
          <a:p>
            <a:pPr marL="0" indent="0">
              <a:buNone/>
            </a:pPr>
            <a:endParaRPr lang="en-US" sz="2700"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Quarter 1 </a:t>
            </a:r>
            <a:r>
              <a:rPr lang="en-US" sz="3000" dirty="0">
                <a:latin typeface="Times New Roman" panose="02020603050405020304" pitchFamily="18" charset="0"/>
                <a:cs typeface="Times New Roman" panose="02020603050405020304" pitchFamily="18" charset="0"/>
              </a:rPr>
              <a:t>(7/1 – 9/30) 		- Due by 11/15</a:t>
            </a:r>
            <a:endParaRPr lang="en-US" sz="3000" b="1" u="sng"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Quarter 2 </a:t>
            </a:r>
            <a:r>
              <a:rPr lang="en-US" sz="3000" dirty="0">
                <a:latin typeface="Times New Roman" panose="02020603050405020304" pitchFamily="18" charset="0"/>
                <a:cs typeface="Times New Roman" panose="02020603050405020304" pitchFamily="18" charset="0"/>
              </a:rPr>
              <a:t>(10/1 – 12/31) 	- Due by 2/15</a:t>
            </a:r>
            <a:endParaRPr lang="en-US" sz="3000" b="1" u="sng"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Quarter 3 </a:t>
            </a:r>
            <a:r>
              <a:rPr lang="en-US" sz="3000" dirty="0">
                <a:latin typeface="Times New Roman" panose="02020603050405020304" pitchFamily="18" charset="0"/>
                <a:cs typeface="Times New Roman" panose="02020603050405020304" pitchFamily="18" charset="0"/>
              </a:rPr>
              <a:t>(1/1 – 3/31) 		- Due by 5/15</a:t>
            </a:r>
            <a:endParaRPr lang="en-US" sz="3000" b="1" u="sng"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Quarter 4 </a:t>
            </a:r>
            <a:r>
              <a:rPr lang="en-US" sz="3000" dirty="0">
                <a:latin typeface="Times New Roman" panose="02020603050405020304" pitchFamily="18" charset="0"/>
                <a:cs typeface="Times New Roman" panose="02020603050405020304" pitchFamily="18" charset="0"/>
              </a:rPr>
              <a:t>(4/1 – 6/30) 		- Due by 8/15</a:t>
            </a:r>
          </a:p>
          <a:p>
            <a:pPr marL="0" indent="0">
              <a:buNone/>
            </a:pPr>
            <a:r>
              <a:rPr lang="en-US" sz="3000" dirty="0">
                <a:solidFill>
                  <a:schemeClr val="accent1">
                    <a:lumMod val="75000"/>
                  </a:schemeClr>
                </a:solidFill>
                <a:latin typeface="Times New Roman" panose="02020603050405020304" pitchFamily="18" charset="0"/>
                <a:cs typeface="Times New Roman" panose="02020603050405020304" pitchFamily="18" charset="0"/>
              </a:rPr>
              <a:t>--------------------------------------------------------------------</a:t>
            </a:r>
          </a:p>
          <a:p>
            <a:r>
              <a:rPr lang="en-US" sz="3000" dirty="0">
                <a:latin typeface="Times New Roman" panose="02020603050405020304" pitchFamily="18" charset="0"/>
                <a:cs typeface="Times New Roman" panose="02020603050405020304" pitchFamily="18" charset="0"/>
              </a:rPr>
              <a:t>State Grants in GAPS – Earlier Final Claim Deadline </a:t>
            </a:r>
          </a:p>
          <a:p>
            <a:pPr lvl="1"/>
            <a:r>
              <a:rPr lang="en-US" sz="2700" dirty="0">
                <a:latin typeface="Times New Roman" panose="02020603050405020304" pitchFamily="18" charset="0"/>
                <a:cs typeface="Times New Roman" panose="02020603050405020304" pitchFamily="18" charset="0"/>
              </a:rPr>
              <a:t> 	Refer to GAN </a:t>
            </a:r>
          </a:p>
          <a:p>
            <a:pPr marL="0" indent="0">
              <a:buNone/>
            </a:pPr>
            <a:endParaRPr lang="en-US" sz="2100" dirty="0"/>
          </a:p>
        </p:txBody>
      </p:sp>
    </p:spTree>
    <p:extLst>
      <p:ext uri="{BB962C8B-B14F-4D97-AF65-F5344CB8AC3E}">
        <p14:creationId xmlns:p14="http://schemas.microsoft.com/office/powerpoint/2010/main" val="3419810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159374"/>
            <a:ext cx="6781800" cy="857250"/>
          </a:xfrm>
        </p:spPr>
        <p:txBody>
          <a:bodyPr>
            <a:normAutofit/>
          </a:bodyPr>
          <a:lstStyle/>
          <a:p>
            <a:r>
              <a:rPr lang="en-US" sz="3600" b="1" dirty="0">
                <a:latin typeface="Times New Roman" panose="02020603050405020304" pitchFamily="18" charset="0"/>
                <a:cs typeface="Times New Roman" panose="02020603050405020304" pitchFamily="18" charset="0"/>
              </a:rPr>
              <a:t>GAPS Updates</a:t>
            </a:r>
          </a:p>
        </p:txBody>
      </p:sp>
      <p:sp>
        <p:nvSpPr>
          <p:cNvPr id="3" name="Content Placeholder 2"/>
          <p:cNvSpPr>
            <a:spLocks noGrp="1"/>
          </p:cNvSpPr>
          <p:nvPr>
            <p:ph idx="1"/>
          </p:nvPr>
        </p:nvSpPr>
        <p:spPr>
          <a:xfrm>
            <a:off x="495300" y="1911724"/>
            <a:ext cx="8229600" cy="2209800"/>
          </a:xfrm>
        </p:spPr>
        <p:txBody>
          <a:bodyPr>
            <a:normAutofit/>
          </a:bodyPr>
          <a:lstStyle/>
          <a:p>
            <a:pPr marL="0" indent="0" algn="ctr">
              <a:buNone/>
            </a:pPr>
            <a:endParaRPr lang="en-US" dirty="0"/>
          </a:p>
          <a:p>
            <a:pPr marL="0" indent="0">
              <a:buNone/>
            </a:pPr>
            <a:endParaRPr lang="en-US" sz="8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232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GAPS Role Descriptions</a:t>
            </a:r>
          </a:p>
        </p:txBody>
      </p:sp>
      <p:sp>
        <p:nvSpPr>
          <p:cNvPr id="3" name="Content Placeholder 2"/>
          <p:cNvSpPr>
            <a:spLocks noGrp="1"/>
          </p:cNvSpPr>
          <p:nvPr>
            <p:ph idx="1"/>
          </p:nvPr>
        </p:nvSpPr>
        <p:spPr>
          <a:xfrm>
            <a:off x="457200" y="1276350"/>
            <a:ext cx="8229600" cy="3394472"/>
          </a:xfrm>
        </p:spPr>
        <p:txBody>
          <a:bodyPr>
            <a:normAutofit fontScale="85000" lnSpcReduction="20000"/>
          </a:bodyPr>
          <a:lstStyle/>
          <a:p>
            <a:pPr marL="0" indent="0">
              <a:buNone/>
            </a:pPr>
            <a:r>
              <a:rPr lang="en-US" sz="2800" b="1" dirty="0">
                <a:latin typeface="Times New Roman" panose="02020603050405020304" pitchFamily="18" charset="0"/>
                <a:cs typeface="Times New Roman" panose="02020603050405020304" pitchFamily="18" charset="0"/>
              </a:rPr>
              <a:t>   Three Roles are Needed in GAPS </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a:t>
            </a:r>
          </a:p>
          <a:p>
            <a:pPr lvl="1"/>
            <a:r>
              <a:rPr lang="en-US" b="1" u="sng" dirty="0">
                <a:latin typeface="Times New Roman" panose="02020603050405020304" pitchFamily="18" charset="0"/>
                <a:cs typeface="Times New Roman" panose="02020603050405020304" pitchFamily="18" charset="0"/>
              </a:rPr>
              <a:t>Grant Coordinator </a:t>
            </a:r>
            <a:r>
              <a:rPr lang="en-US" dirty="0">
                <a:latin typeface="Times New Roman" panose="02020603050405020304" pitchFamily="18" charset="0"/>
                <a:cs typeface="Times New Roman" panose="02020603050405020304" pitchFamily="18" charset="0"/>
              </a:rPr>
              <a:t>– Enters Budget and Budget Amendments</a:t>
            </a:r>
          </a:p>
          <a:p>
            <a:endParaRPr lang="en-US" sz="2800" dirty="0">
              <a:latin typeface="Times New Roman" panose="02020603050405020304" pitchFamily="18" charset="0"/>
              <a:cs typeface="Times New Roman" panose="02020603050405020304" pitchFamily="18" charset="0"/>
            </a:endParaRPr>
          </a:p>
          <a:p>
            <a:pPr lvl="1"/>
            <a:r>
              <a:rPr lang="en-US" b="1" u="sng" dirty="0">
                <a:latin typeface="Times New Roman" panose="02020603050405020304" pitchFamily="18" charset="0"/>
                <a:cs typeface="Times New Roman" panose="02020603050405020304" pitchFamily="18" charset="0"/>
              </a:rPr>
              <a:t>Sub Recipient Finance </a:t>
            </a:r>
            <a:r>
              <a:rPr lang="en-US" dirty="0">
                <a:latin typeface="Times New Roman" panose="02020603050405020304" pitchFamily="18" charset="0"/>
                <a:cs typeface="Times New Roman" panose="02020603050405020304" pitchFamily="18" charset="0"/>
              </a:rPr>
              <a:t>– Approves Budgets, Amendments,  and Enters Expenditures</a:t>
            </a:r>
          </a:p>
          <a:p>
            <a:endParaRPr lang="en-US" sz="2800" dirty="0">
              <a:latin typeface="Times New Roman" panose="02020603050405020304" pitchFamily="18" charset="0"/>
              <a:cs typeface="Times New Roman" panose="02020603050405020304" pitchFamily="18" charset="0"/>
            </a:endParaRPr>
          </a:p>
          <a:p>
            <a:pPr lvl="1"/>
            <a:r>
              <a:rPr lang="en-US" b="1" u="sng" dirty="0">
                <a:latin typeface="Times New Roman" panose="02020603050405020304" pitchFamily="18" charset="0"/>
                <a:cs typeface="Times New Roman" panose="02020603050405020304" pitchFamily="18" charset="0"/>
              </a:rPr>
              <a:t>Finance Approver </a:t>
            </a:r>
            <a:r>
              <a:rPr lang="en-US" dirty="0">
                <a:latin typeface="Times New Roman" panose="02020603050405020304" pitchFamily="18" charset="0"/>
                <a:cs typeface="Times New Roman" panose="02020603050405020304" pitchFamily="18" charset="0"/>
              </a:rPr>
              <a:t>– Approves Expenditures</a:t>
            </a:r>
          </a:p>
          <a:p>
            <a:endParaRPr lang="en-US" dirty="0"/>
          </a:p>
          <a:p>
            <a:endParaRPr lang="en-US" dirty="0"/>
          </a:p>
        </p:txBody>
      </p:sp>
    </p:spTree>
    <p:extLst>
      <p:ext uri="{BB962C8B-B14F-4D97-AF65-F5344CB8AC3E}">
        <p14:creationId xmlns:p14="http://schemas.microsoft.com/office/powerpoint/2010/main" val="918174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GAPS Reminders</a:t>
            </a:r>
          </a:p>
        </p:txBody>
      </p:sp>
      <p:sp>
        <p:nvSpPr>
          <p:cNvPr id="3" name="Content Placeholder 2"/>
          <p:cNvSpPr>
            <a:spLocks noGrp="1"/>
          </p:cNvSpPr>
          <p:nvPr>
            <p:ph idx="1"/>
          </p:nvPr>
        </p:nvSpPr>
        <p:spPr/>
        <p:txBody>
          <a:bodyPr>
            <a:normAutofit fontScale="92500" lnSpcReduction="20000"/>
          </a:bodyPr>
          <a:lstStyle/>
          <a:p>
            <a:endParaRPr lang="en-US" dirty="0"/>
          </a:p>
          <a:p>
            <a:r>
              <a:rPr lang="en-US" b="1" dirty="0">
                <a:latin typeface="Times New Roman" panose="02020603050405020304" pitchFamily="18" charset="0"/>
                <a:cs typeface="Times New Roman" panose="02020603050405020304" pitchFamily="18" charset="0"/>
              </a:rPr>
              <a:t>Check Roles in GAPS </a:t>
            </a:r>
            <a:r>
              <a:rPr lang="en-US" dirty="0">
                <a:latin typeface="Times New Roman" panose="02020603050405020304" pitchFamily="18" charset="0"/>
                <a:cs typeface="Times New Roman" panose="02020603050405020304" pitchFamily="18" charset="0"/>
              </a:rPr>
              <a:t>– Assure Someone is Assigned to Enter Claim (</a:t>
            </a:r>
            <a:r>
              <a:rPr lang="en-US" b="1" dirty="0">
                <a:latin typeface="Times New Roman" panose="02020603050405020304" pitchFamily="18" charset="0"/>
                <a:cs typeface="Times New Roman" panose="02020603050405020304" pitchFamily="18" charset="0"/>
              </a:rPr>
              <a:t>Sub Recipient Finance</a:t>
            </a:r>
            <a:r>
              <a:rPr lang="en-US" dirty="0">
                <a:latin typeface="Times New Roman" panose="02020603050405020304" pitchFamily="18" charset="0"/>
                <a:cs typeface="Times New Roman" panose="02020603050405020304" pitchFamily="18" charset="0"/>
              </a:rPr>
              <a:t>), and to Approve Claim (</a:t>
            </a:r>
            <a:r>
              <a:rPr lang="en-US" b="1" dirty="0">
                <a:latin typeface="Times New Roman" panose="02020603050405020304" pitchFamily="18" charset="0"/>
                <a:cs typeface="Times New Roman" panose="02020603050405020304" pitchFamily="18" charset="0"/>
              </a:rPr>
              <a:t>Finance Approver</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Check your Claim Submission - </a:t>
            </a:r>
            <a:r>
              <a:rPr lang="en-US" dirty="0">
                <a:latin typeface="Times New Roman" panose="02020603050405020304" pitchFamily="18" charset="0"/>
                <a:cs typeface="Times New Roman" panose="02020603050405020304" pitchFamily="18" charset="0"/>
              </a:rPr>
              <a:t>Assure the Claim has Been </a:t>
            </a:r>
            <a:r>
              <a:rPr lang="en-US" b="1" i="1" dirty="0">
                <a:latin typeface="Times New Roman" panose="02020603050405020304" pitchFamily="18" charset="0"/>
                <a:cs typeface="Times New Roman" panose="02020603050405020304" pitchFamily="18" charset="0"/>
              </a:rPr>
              <a:t>Submitted to SCDE Finance</a:t>
            </a:r>
          </a:p>
        </p:txBody>
      </p:sp>
    </p:spTree>
    <p:extLst>
      <p:ext uri="{BB962C8B-B14F-4D97-AF65-F5344CB8AC3E}">
        <p14:creationId xmlns:p14="http://schemas.microsoft.com/office/powerpoint/2010/main" val="46165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Times New Roman" panose="02020603050405020304" pitchFamily="18" charset="0"/>
                <a:cs typeface="Times New Roman" panose="02020603050405020304" pitchFamily="18" charset="0"/>
              </a:rPr>
              <a:t>To Access Grants Accounting Staff Listing</a:t>
            </a:r>
          </a:p>
        </p:txBody>
      </p:sp>
      <p:sp>
        <p:nvSpPr>
          <p:cNvPr id="3" name="Content Placeholder 2"/>
          <p:cNvSpPr>
            <a:spLocks noGrp="1"/>
          </p:cNvSpPr>
          <p:nvPr>
            <p:ph idx="1"/>
          </p:nvPr>
        </p:nvSpPr>
        <p:spPr/>
        <p:txBody>
          <a:bodyPr/>
          <a:lstStyle/>
          <a:p>
            <a:pPr marL="0" indent="0">
              <a:buNone/>
            </a:pPr>
            <a:r>
              <a:rPr lang="en-US" sz="2700" b="1" u="sng" dirty="0">
                <a:latin typeface="Times New Roman" panose="02020603050405020304" pitchFamily="18" charset="0"/>
                <a:cs typeface="Times New Roman" panose="02020603050405020304" pitchFamily="18" charset="0"/>
              </a:rPr>
              <a:t>Contact Information</a:t>
            </a:r>
            <a:r>
              <a:rPr lang="en-US" sz="2700" dirty="0">
                <a:latin typeface="Times New Roman" panose="02020603050405020304" pitchFamily="18" charset="0"/>
                <a:cs typeface="Times New Roman" panose="02020603050405020304" pitchFamily="18" charset="0"/>
              </a:rPr>
              <a:t>:</a:t>
            </a:r>
          </a:p>
          <a:p>
            <a:pPr marL="0" indent="0">
              <a:buNone/>
            </a:pPr>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SCDE Website</a:t>
            </a:r>
          </a:p>
          <a:p>
            <a:pPr marL="342900" lvl="1" indent="0">
              <a:buNone/>
            </a:pPr>
            <a:r>
              <a:rPr lang="en-US" sz="2700" dirty="0">
                <a:latin typeface="Times New Roman" panose="02020603050405020304" pitchFamily="18" charset="0"/>
                <a:cs typeface="Times New Roman" panose="02020603050405020304" pitchFamily="18" charset="0"/>
              </a:rPr>
              <a:t>- Finance</a:t>
            </a:r>
          </a:p>
          <a:p>
            <a:pPr marL="685800" lvl="2" indent="0">
              <a:buNone/>
            </a:pPr>
            <a:r>
              <a:rPr lang="en-US" sz="2700" dirty="0">
                <a:latin typeface="Times New Roman" panose="02020603050405020304" pitchFamily="18" charset="0"/>
                <a:cs typeface="Times New Roman" panose="02020603050405020304" pitchFamily="18" charset="0"/>
              </a:rPr>
              <a:t>- Grants Accounting</a:t>
            </a:r>
          </a:p>
          <a:p>
            <a:pPr marL="1028700" lvl="3" indent="0">
              <a:buNone/>
            </a:pPr>
            <a:r>
              <a:rPr lang="en-US" sz="2700" dirty="0">
                <a:latin typeface="Times New Roman" panose="02020603050405020304" pitchFamily="18" charset="0"/>
                <a:cs typeface="Times New Roman" panose="02020603050405020304" pitchFamily="18" charset="0"/>
              </a:rPr>
              <a:t>- Grants Accounting Assignment List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70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20277"/>
            <a:ext cx="6781800" cy="857250"/>
          </a:xfrm>
        </p:spPr>
        <p:txBody>
          <a:bodyPr>
            <a:normAutofit/>
          </a:bodyPr>
          <a:lstStyle/>
          <a:p>
            <a:r>
              <a:rPr lang="en-US" sz="4000" dirty="0">
                <a:latin typeface="Times New Roman" panose="02020603050405020304" pitchFamily="18" charset="0"/>
                <a:cs typeface="Times New Roman" panose="02020603050405020304" pitchFamily="18" charset="0"/>
              </a:rPr>
              <a:t>Revenue Projections</a:t>
            </a:r>
          </a:p>
        </p:txBody>
      </p:sp>
      <p:sp>
        <p:nvSpPr>
          <p:cNvPr id="3" name="Content Placeholder 2"/>
          <p:cNvSpPr>
            <a:spLocks noGrp="1"/>
          </p:cNvSpPr>
          <p:nvPr>
            <p:ph idx="1"/>
          </p:nvPr>
        </p:nvSpPr>
        <p:spPr>
          <a:xfrm>
            <a:off x="533400" y="1428751"/>
            <a:ext cx="8229600" cy="3394472"/>
          </a:xfrm>
        </p:spPr>
        <p:txBody>
          <a:bodyPr/>
          <a:lstStyle/>
          <a:p>
            <a:pPr marL="0" indent="0">
              <a:buNone/>
            </a:pPr>
            <a:r>
              <a:rPr lang="en-US" dirty="0">
                <a:latin typeface="Times New Roman" panose="02020603050405020304" pitchFamily="18" charset="0"/>
                <a:cs typeface="Times New Roman" panose="02020603050405020304" pitchFamily="18" charset="0"/>
              </a:rPr>
              <a:t>The Board of Economic Advisors (BEA) meets on November 10, 2021 to consider a revised GF revenue estimate for FY 22 and adopt a preliminary GF estimate for FY 23.</a:t>
            </a:r>
          </a:p>
        </p:txBody>
      </p:sp>
    </p:spTree>
    <p:extLst>
      <p:ext uri="{BB962C8B-B14F-4D97-AF65-F5344CB8AC3E}">
        <p14:creationId xmlns:p14="http://schemas.microsoft.com/office/powerpoint/2010/main" val="1569232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Grants Accounting Staff</a:t>
            </a:r>
          </a:p>
        </p:txBody>
      </p:sp>
      <p:sp>
        <p:nvSpPr>
          <p:cNvPr id="3" name="Content Placeholder 2"/>
          <p:cNvSpPr>
            <a:spLocks noGrp="1"/>
          </p:cNvSpPr>
          <p:nvPr>
            <p:ph idx="1"/>
          </p:nvPr>
        </p:nvSpPr>
        <p:spPr>
          <a:xfrm>
            <a:off x="443023" y="1509713"/>
            <a:ext cx="8229600" cy="3394472"/>
          </a:xfrm>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Sequoyah Burden </a:t>
            </a:r>
            <a:r>
              <a:rPr lang="en-US" dirty="0">
                <a:latin typeface="Times New Roman" panose="02020603050405020304" pitchFamily="18" charset="0"/>
                <a:cs typeface="Times New Roman" panose="02020603050405020304" pitchFamily="18" charset="0"/>
              </a:rPr>
              <a:t>– Grants Accounting Manager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sburden@ed.sc.gov</a:t>
            </a:r>
          </a:p>
          <a:p>
            <a:r>
              <a:rPr lang="en-US" b="1" dirty="0">
                <a:latin typeface="Times New Roman" panose="02020603050405020304" pitchFamily="18" charset="0"/>
                <a:cs typeface="Times New Roman" panose="02020603050405020304" pitchFamily="18" charset="0"/>
              </a:rPr>
              <a:t>AiLisa Evans </a:t>
            </a:r>
            <a:r>
              <a:rPr lang="en-US" dirty="0">
                <a:latin typeface="Times New Roman" panose="02020603050405020304" pitchFamily="18" charset="0"/>
                <a:cs typeface="Times New Roman" panose="02020603050405020304" pitchFamily="18" charset="0"/>
              </a:rPr>
              <a:t>– Title IV, Title II, Title I N&amp;D, English Language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aaevans@ed.sc.gov</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Brittany Riley </a:t>
            </a:r>
            <a:r>
              <a:rPr lang="en-US" dirty="0">
                <a:latin typeface="Times New Roman" panose="02020603050405020304" pitchFamily="18" charset="0"/>
                <a:cs typeface="Times New Roman" panose="02020603050405020304" pitchFamily="18" charset="0"/>
              </a:rPr>
              <a:t>– Title I, CATE, REAP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briley@ed.sc.gov</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Freddie Williamson </a:t>
            </a:r>
            <a:r>
              <a:rPr lang="en-US" dirty="0">
                <a:latin typeface="Times New Roman" panose="02020603050405020304" pitchFamily="18" charset="0"/>
                <a:cs typeface="Times New Roman" panose="02020603050405020304" pitchFamily="18" charset="0"/>
              </a:rPr>
              <a:t>– IDEA, Migrant Education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flwilliamson@ed.sc.gov </a:t>
            </a:r>
          </a:p>
        </p:txBody>
      </p:sp>
      <p:sp>
        <p:nvSpPr>
          <p:cNvPr id="4" name="Slide Number Placeholder 3"/>
          <p:cNvSpPr>
            <a:spLocks noGrp="1"/>
          </p:cNvSpPr>
          <p:nvPr>
            <p:ph type="sldNum" sz="quarter" idx="4294967295"/>
          </p:nvPr>
        </p:nvSpPr>
        <p:spPr/>
        <p:txBody>
          <a:bodyPr/>
          <a:lstStyle/>
          <a:p>
            <a:fld id="{2638198E-7845-4843-8114-6B9DA8FD3EF6}" type="slidenum">
              <a:rPr lang="en-US" smtClean="0"/>
              <a:t>30</a:t>
            </a:fld>
            <a:endParaRPr lang="en-US" dirty="0"/>
          </a:p>
        </p:txBody>
      </p:sp>
    </p:spTree>
    <p:extLst>
      <p:ext uri="{BB962C8B-B14F-4D97-AF65-F5344CB8AC3E}">
        <p14:creationId xmlns:p14="http://schemas.microsoft.com/office/powerpoint/2010/main" val="3820159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Grants Accounting Staff</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b="1" dirty="0">
                <a:latin typeface="Times New Roman" panose="02020603050405020304" pitchFamily="18" charset="0"/>
                <a:cs typeface="Times New Roman" panose="02020603050405020304" pitchFamily="18" charset="0"/>
              </a:rPr>
              <a:t>Pearlie Gantt </a:t>
            </a:r>
            <a:r>
              <a:rPr lang="en-US" dirty="0">
                <a:latin typeface="Times New Roman" panose="02020603050405020304" pitchFamily="18" charset="0"/>
                <a:cs typeface="Times New Roman" panose="02020603050405020304" pitchFamily="18" charset="0"/>
              </a:rPr>
              <a:t>– School Improvement, Charter, 21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Century, EEDA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pjgantt@ed.sc.gov</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Heather Snelgrove </a:t>
            </a:r>
            <a:r>
              <a:rPr lang="en-US" dirty="0">
                <a:latin typeface="Times New Roman" panose="02020603050405020304" pitchFamily="18" charset="0"/>
                <a:cs typeface="Times New Roman" panose="02020603050405020304" pitchFamily="18" charset="0"/>
              </a:rPr>
              <a:t>- Fresh Fruits and Vegetables, Child Nutrition Breakfast and Lunch, School Food Equipment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hsnelgrove@ed.sc.gov</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Kermit Hines </a:t>
            </a:r>
            <a:r>
              <a:rPr lang="en-US" dirty="0">
                <a:latin typeface="Times New Roman" panose="02020603050405020304" pitchFamily="18" charset="0"/>
                <a:cs typeface="Times New Roman" panose="02020603050405020304" pitchFamily="18" charset="0"/>
              </a:rPr>
              <a:t>-  CARES, ESSER II, ESSER III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kmhines@ed.sc.gov</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Becky Behles </a:t>
            </a:r>
            <a:r>
              <a:rPr lang="en-US" dirty="0">
                <a:latin typeface="Times New Roman" panose="02020603050405020304" pitchFamily="18" charset="0"/>
                <a:cs typeface="Times New Roman" panose="02020603050405020304" pitchFamily="18" charset="0"/>
              </a:rPr>
              <a:t>-  Migrant, State Assessment - </a:t>
            </a:r>
            <a:r>
              <a:rPr lang="en-US" dirty="0">
                <a:solidFill>
                  <a:schemeClr val="tx2">
                    <a:lumMod val="60000"/>
                    <a:lumOff val="40000"/>
                  </a:schemeClr>
                </a:solidFill>
                <a:latin typeface="Times New Roman" panose="02020603050405020304" pitchFamily="18" charset="0"/>
                <a:cs typeface="Times New Roman" panose="02020603050405020304" pitchFamily="18" charset="0"/>
              </a:rPr>
              <a:t>rmbehles@ed.sc.gov</a:t>
            </a:r>
          </a:p>
          <a:p>
            <a:pPr marL="0" indent="0">
              <a:buNone/>
            </a:pPr>
            <a:endParaRPr lang="en-US" dirty="0"/>
          </a:p>
        </p:txBody>
      </p:sp>
      <p:sp>
        <p:nvSpPr>
          <p:cNvPr id="4" name="Slide Number Placeholder 3"/>
          <p:cNvSpPr>
            <a:spLocks noGrp="1"/>
          </p:cNvSpPr>
          <p:nvPr>
            <p:ph type="sldNum" sz="quarter" idx="4294967295"/>
          </p:nvPr>
        </p:nvSpPr>
        <p:spPr/>
        <p:txBody>
          <a:bodyPr/>
          <a:lstStyle/>
          <a:p>
            <a:fld id="{2638198E-7845-4843-8114-6B9DA8FD3EF6}" type="slidenum">
              <a:rPr lang="en-US" smtClean="0"/>
              <a:t>31</a:t>
            </a:fld>
            <a:endParaRPr lang="en-US" dirty="0"/>
          </a:p>
        </p:txBody>
      </p:sp>
    </p:spTree>
    <p:extLst>
      <p:ext uri="{BB962C8B-B14F-4D97-AF65-F5344CB8AC3E}">
        <p14:creationId xmlns:p14="http://schemas.microsoft.com/office/powerpoint/2010/main" val="268205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190750"/>
            <a:ext cx="6781800" cy="857250"/>
          </a:xfrm>
        </p:spPr>
        <p:txBody>
          <a:bodyPr>
            <a:noAutofit/>
          </a:bodyPr>
          <a:lstStyle/>
          <a:p>
            <a:r>
              <a:rPr lang="en-US" sz="4800" b="1" dirty="0">
                <a:latin typeface="Times New Roman" panose="02020603050405020304" pitchFamily="18" charset="0"/>
                <a:cs typeface="Times New Roman" panose="02020603050405020304" pitchFamily="18" charset="0"/>
              </a:rPr>
              <a:t>Financial Services Update</a:t>
            </a:r>
            <a:r>
              <a:rPr lang="en-US" sz="3600" b="1" dirty="0"/>
              <a:t/>
            </a:r>
            <a:br>
              <a:rPr lang="en-US" sz="3600" b="1" dirty="0"/>
            </a:br>
            <a:endParaRPr lang="en-US" sz="3600" dirty="0"/>
          </a:p>
        </p:txBody>
      </p:sp>
      <p:sp>
        <p:nvSpPr>
          <p:cNvPr id="4" name="AutoShape 2" descr="Image result for update pic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update pics"/>
          <p:cNvSpPr>
            <a:spLocks noChangeAspect="1" noChangeArrowheads="1"/>
          </p:cNvSpPr>
          <p:nvPr/>
        </p:nvSpPr>
        <p:spPr bwMode="auto">
          <a:xfrm>
            <a:off x="307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817867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229600" cy="457200"/>
          </a:xfrm>
        </p:spPr>
        <p:txBody>
          <a:bodyPr>
            <a:noAutofit/>
          </a:bodyPr>
          <a:lstStyle/>
          <a:p>
            <a:r>
              <a:rPr lang="en-US" sz="4000" b="1" u="sng" dirty="0">
                <a:latin typeface="Times New Roman" panose="02020603050405020304" pitchFamily="18" charset="0"/>
                <a:cs typeface="Times New Roman" panose="02020603050405020304" pitchFamily="18" charset="0"/>
              </a:rPr>
              <a:t>Important Dates</a:t>
            </a:r>
          </a:p>
        </p:txBody>
      </p:sp>
      <p:sp>
        <p:nvSpPr>
          <p:cNvPr id="3" name="Content Placeholder 2"/>
          <p:cNvSpPr>
            <a:spLocks noGrp="1"/>
          </p:cNvSpPr>
          <p:nvPr>
            <p:ph idx="1"/>
          </p:nvPr>
        </p:nvSpPr>
        <p:spPr>
          <a:xfrm>
            <a:off x="487017" y="1123951"/>
            <a:ext cx="8229600" cy="396240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45</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Day Pupil Accounting</a:t>
            </a:r>
          </a:p>
          <a:p>
            <a:pPr>
              <a:buFont typeface="Wingdings" panose="05000000000000000000" pitchFamily="2" charset="2"/>
              <a:buChar char="v"/>
            </a:pPr>
            <a:r>
              <a:rPr lang="en-US" sz="2400" b="1" dirty="0">
                <a:latin typeface="Times New Roman" panose="02020603050405020304" pitchFamily="18" charset="0"/>
                <a:cs typeface="Times New Roman" panose="02020603050405020304" pitchFamily="18" charset="0"/>
              </a:rPr>
              <a:t>October 25, 2021 – November 12, 2021</a:t>
            </a:r>
          </a:p>
          <a:p>
            <a:pPr>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135</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Day Pupil Accounting</a:t>
            </a:r>
          </a:p>
          <a:p>
            <a:pPr>
              <a:buFont typeface="Wingdings" panose="05000000000000000000" pitchFamily="2" charset="2"/>
              <a:buChar char="v"/>
            </a:pPr>
            <a:r>
              <a:rPr lang="en-US" sz="2400" b="1" dirty="0">
                <a:latin typeface="Times New Roman" panose="02020603050405020304" pitchFamily="18" charset="0"/>
                <a:cs typeface="Times New Roman" panose="02020603050405020304" pitchFamily="18" charset="0"/>
              </a:rPr>
              <a:t>March 23, 2022 – April 8, 2022</a:t>
            </a:r>
          </a:p>
          <a:p>
            <a:pPr>
              <a:buFont typeface="Wingdings" panose="05000000000000000000" pitchFamily="2" charset="2"/>
              <a:buChar char="v"/>
            </a:pP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December 1, 2021</a:t>
            </a:r>
          </a:p>
          <a:p>
            <a:pPr>
              <a:buFont typeface="Wingdings" panose="05000000000000000000" pitchFamily="2" charset="2"/>
              <a:buChar char="v"/>
            </a:pPr>
            <a:r>
              <a:rPr lang="en-US" sz="2400" b="1" dirty="0">
                <a:latin typeface="Times New Roman" panose="02020603050405020304" pitchFamily="18" charset="0"/>
                <a:cs typeface="Times New Roman" panose="02020603050405020304" pitchFamily="18" charset="0"/>
              </a:rPr>
              <a:t>Audits, In$ite, and ESSA Financial Transparency Report</a:t>
            </a:r>
          </a:p>
          <a:p>
            <a:pPr>
              <a:buFont typeface="Wingdings" panose="05000000000000000000" pitchFamily="2" charset="2"/>
              <a:buChar char="v"/>
            </a:pPr>
            <a:endParaRPr lang="en-US" b="1" dirty="0"/>
          </a:p>
        </p:txBody>
      </p:sp>
    </p:spTree>
    <p:extLst>
      <p:ext uri="{BB962C8B-B14F-4D97-AF65-F5344CB8AC3E}">
        <p14:creationId xmlns:p14="http://schemas.microsoft.com/office/powerpoint/2010/main" val="433730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latin typeface="Times New Roman" panose="02020603050405020304" pitchFamily="18" charset="0"/>
                <a:cs typeface="Times New Roman" panose="02020603050405020304" pitchFamily="18" charset="0"/>
              </a:rPr>
              <a:t>45 Day Verification</a:t>
            </a:r>
          </a:p>
        </p:txBody>
      </p:sp>
      <p:sp>
        <p:nvSpPr>
          <p:cNvPr id="3" name="Content Placeholder 2"/>
          <p:cNvSpPr>
            <a:spLocks noGrp="1"/>
          </p:cNvSpPr>
          <p:nvPr>
            <p:ph idx="1"/>
          </p:nvPr>
        </p:nvSpPr>
        <p:spPr>
          <a:xfrm>
            <a:off x="457200" y="1200150"/>
            <a:ext cx="8229600" cy="3428999"/>
          </a:xfrm>
        </p:spPr>
        <p:txBody>
          <a:bodyPr>
            <a:normAutofit/>
          </a:bodyPr>
          <a:lstStyle/>
          <a:p>
            <a:r>
              <a:rPr lang="en-US" sz="2200" dirty="0">
                <a:latin typeface="Times New Roman" panose="02020603050405020304" pitchFamily="18" charset="0"/>
                <a:cs typeface="Times New Roman" panose="02020603050405020304" pitchFamily="18" charset="0"/>
              </a:rPr>
              <a:t>Review extracted reports and confirm data matches on the Financial Services webpage, the </a:t>
            </a:r>
            <a:r>
              <a:rPr lang="en-US" sz="2200" u="sng" dirty="0">
                <a:latin typeface="Times New Roman" panose="02020603050405020304" pitchFamily="18" charset="0"/>
                <a:cs typeface="Times New Roman" panose="02020603050405020304" pitchFamily="18" charset="0"/>
              </a:rPr>
              <a:t>District Superintendent or designee must sign </a:t>
            </a:r>
            <a:r>
              <a:rPr lang="en-US" sz="2200" dirty="0">
                <a:latin typeface="Times New Roman" panose="02020603050405020304" pitchFamily="18" charset="0"/>
                <a:cs typeface="Times New Roman" panose="02020603050405020304" pitchFamily="18" charset="0"/>
              </a:rPr>
              <a:t>the PowerSchool extract reports and email them to Melanie Cooper,</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a:solidFill>
                  <a:schemeClr val="accent1">
                    <a:lumMod val="75000"/>
                  </a:schemeClr>
                </a:solidFill>
                <a:latin typeface="Times New Roman" panose="02020603050405020304" pitchFamily="18" charset="0"/>
                <a:cs typeface="Times New Roman" panose="02020603050405020304" pitchFamily="18" charset="0"/>
                <a:hlinkClick r:id="rId3"/>
              </a:rPr>
              <a:t>mcooper@ed.sc.gov</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by November 12, 2021.</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Upload the Academic Assistance Add-On weightings file provided by ORDA. (Wyatt Cothran)</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Ensure your district has uploaded the latest SEI file (September)</a:t>
            </a:r>
          </a:p>
          <a:p>
            <a:pPr marL="0" indent="0">
              <a:buNone/>
            </a:pPr>
            <a:endParaRPr lang="en-US" sz="2400" dirty="0">
              <a:solidFill>
                <a:schemeClr val="accent1">
                  <a:lumMod val="75000"/>
                </a:schemeClr>
              </a:solidFill>
            </a:endParaRPr>
          </a:p>
          <a:p>
            <a:pPr marL="0" indent="0">
              <a:buNone/>
            </a:pPr>
            <a:endParaRPr lang="en-US" dirty="0"/>
          </a:p>
        </p:txBody>
      </p:sp>
      <p:sp>
        <p:nvSpPr>
          <p:cNvPr id="4" name="Slide Number Placeholder 3"/>
          <p:cNvSpPr>
            <a:spLocks noGrp="1"/>
          </p:cNvSpPr>
          <p:nvPr>
            <p:ph type="sldNum" sz="quarter" idx="4294967295"/>
          </p:nvPr>
        </p:nvSpPr>
        <p:spPr/>
        <p:txBody>
          <a:bodyPr/>
          <a:lstStyle/>
          <a:p>
            <a:fld id="{2638198E-7845-4843-8114-6B9DA8FD3EF6}" type="slidenum">
              <a:rPr lang="en-US" smtClean="0"/>
              <a:t>34</a:t>
            </a:fld>
            <a:endParaRPr lang="en-US" dirty="0"/>
          </a:p>
        </p:txBody>
      </p:sp>
    </p:spTree>
    <p:extLst>
      <p:ext uri="{BB962C8B-B14F-4D97-AF65-F5344CB8AC3E}">
        <p14:creationId xmlns:p14="http://schemas.microsoft.com/office/powerpoint/2010/main" val="1458722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anose="02020603050405020304" pitchFamily="18" charset="0"/>
                <a:cs typeface="Times New Roman" panose="02020603050405020304" pitchFamily="18" charset="0"/>
              </a:rPr>
              <a:t>FY 2020-21 Administrative Cost Reporting</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Districts are to Post the </a:t>
            </a:r>
            <a:r>
              <a:rPr lang="en-US" sz="2400" b="1" u="sng" dirty="0">
                <a:latin typeface="Times New Roman" panose="02020603050405020304" pitchFamily="18" charset="0"/>
                <a:cs typeface="Times New Roman" panose="02020603050405020304" pitchFamily="18" charset="0"/>
              </a:rPr>
              <a:t>Administrative Cost Report </a:t>
            </a:r>
            <a:r>
              <a:rPr lang="en-US" sz="2400" dirty="0">
                <a:latin typeface="Times New Roman" panose="02020603050405020304" pitchFamily="18" charset="0"/>
                <a:cs typeface="Times New Roman" panose="02020603050405020304" pitchFamily="18" charset="0"/>
              </a:rPr>
              <a:t>to the District Website no Later than 60 days After the December 1, </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Audit Submission Deadline</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Reference In$ite Crosswalk on our Website</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Provide </a:t>
            </a:r>
            <a:r>
              <a:rPr lang="en-US" sz="2400" b="1" u="sng" dirty="0">
                <a:latin typeface="Times New Roman" panose="02020603050405020304" pitchFamily="18" charset="0"/>
                <a:cs typeface="Times New Roman" panose="02020603050405020304" pitchFamily="18" charset="0"/>
              </a:rPr>
              <a:t>Daniel Haven (</a:t>
            </a:r>
            <a:r>
              <a:rPr lang="en-US" sz="2400" b="1" u="sng" dirty="0">
                <a:solidFill>
                  <a:srgbClr val="00B0F0"/>
                </a:solidFill>
                <a:latin typeface="Times New Roman" panose="02020603050405020304" pitchFamily="18" charset="0"/>
                <a:cs typeface="Times New Roman" panose="02020603050405020304" pitchFamily="18" charset="0"/>
              </a:rPr>
              <a:t>dbhaven@ed.sc.gov</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 Copy of the Report or a Link to the Report on Your Website. </a:t>
            </a:r>
          </a:p>
        </p:txBody>
      </p:sp>
      <p:sp>
        <p:nvSpPr>
          <p:cNvPr id="4" name="Slide Number Placeholder 3"/>
          <p:cNvSpPr>
            <a:spLocks noGrp="1"/>
          </p:cNvSpPr>
          <p:nvPr>
            <p:ph type="sldNum" sz="quarter" idx="4294967295"/>
          </p:nvPr>
        </p:nvSpPr>
        <p:spPr/>
        <p:txBody>
          <a:bodyPr/>
          <a:lstStyle/>
          <a:p>
            <a:fld id="{2638198E-7845-4843-8114-6B9DA8FD3EF6}" type="slidenum">
              <a:rPr lang="en-US" smtClean="0"/>
              <a:t>35</a:t>
            </a:fld>
            <a:endParaRPr lang="en-US" dirty="0"/>
          </a:p>
        </p:txBody>
      </p:sp>
    </p:spTree>
    <p:extLst>
      <p:ext uri="{BB962C8B-B14F-4D97-AF65-F5344CB8AC3E}">
        <p14:creationId xmlns:p14="http://schemas.microsoft.com/office/powerpoint/2010/main" val="3736249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latin typeface="Times New Roman" panose="02020603050405020304" pitchFamily="18" charset="0"/>
                <a:cs typeface="Times New Roman" panose="02020603050405020304" pitchFamily="18" charset="0"/>
              </a:rPr>
              <a:t>SC Educator Reminders</a:t>
            </a:r>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Purchased Service Teacher – </a:t>
            </a:r>
            <a:r>
              <a:rPr lang="en-US" sz="2200" b="1" u="sng" dirty="0">
                <a:latin typeface="Times New Roman" panose="02020603050405020304" pitchFamily="18" charset="0"/>
                <a:cs typeface="Times New Roman" panose="02020603050405020304" pitchFamily="18" charset="0"/>
              </a:rPr>
              <a:t>Position Code 46</a:t>
            </a:r>
          </a:p>
          <a:p>
            <a:pPr marL="0" indent="0">
              <a:buNone/>
            </a:pP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District Payroll Teacher – </a:t>
            </a:r>
            <a:r>
              <a:rPr lang="en-US" sz="2200" b="1" u="sng" dirty="0">
                <a:latin typeface="Times New Roman" panose="02020603050405020304" pitchFamily="18" charset="0"/>
                <a:cs typeface="Times New Roman" panose="02020603050405020304" pitchFamily="18" charset="0"/>
              </a:rPr>
              <a:t>Position Codes 03-09</a:t>
            </a:r>
          </a:p>
          <a:p>
            <a:pPr marL="0" indent="0">
              <a:buNone/>
            </a:pP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State Funded Reading/Literacy Coach must be </a:t>
            </a:r>
            <a:r>
              <a:rPr lang="en-US" sz="2200" b="1" u="sng" dirty="0">
                <a:latin typeface="Times New Roman" panose="02020603050405020304" pitchFamily="18" charset="0"/>
                <a:cs typeface="Times New Roman" panose="02020603050405020304" pitchFamily="18" charset="0"/>
              </a:rPr>
              <a:t>Coded as 87 </a:t>
            </a:r>
            <a:r>
              <a:rPr lang="en-US" sz="2200" dirty="0">
                <a:latin typeface="Times New Roman" panose="02020603050405020304" pitchFamily="18" charset="0"/>
                <a:cs typeface="Times New Roman" panose="02020603050405020304" pitchFamily="18" charset="0"/>
              </a:rPr>
              <a:t>in order to receive funding</a:t>
            </a:r>
          </a:p>
          <a:p>
            <a:pPr marL="0" indent="0">
              <a:buNone/>
            </a:pPr>
            <a:endParaRPr lang="en-US" sz="2250" dirty="0">
              <a:solidFill>
                <a:schemeClr val="accent1">
                  <a:lumMod val="75000"/>
                </a:schemeClr>
              </a:solidFill>
            </a:endParaRPr>
          </a:p>
          <a:p>
            <a:pPr marL="0" indent="0">
              <a:buNone/>
            </a:pPr>
            <a:endParaRPr lang="en-US" sz="2100" dirty="0"/>
          </a:p>
        </p:txBody>
      </p:sp>
      <p:sp>
        <p:nvSpPr>
          <p:cNvPr id="4" name="Slide Number Placeholder 3"/>
          <p:cNvSpPr>
            <a:spLocks noGrp="1"/>
          </p:cNvSpPr>
          <p:nvPr>
            <p:ph type="sldNum" sz="quarter" idx="4294967295"/>
          </p:nvPr>
        </p:nvSpPr>
        <p:spPr/>
        <p:txBody>
          <a:bodyPr/>
          <a:lstStyle/>
          <a:p>
            <a:fld id="{2638198E-7845-4843-8114-6B9DA8FD3EF6}"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2451710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a:latin typeface="Times New Roman" panose="02020603050405020304" pitchFamily="18" charset="0"/>
                <a:cs typeface="Times New Roman" panose="02020603050405020304" pitchFamily="18" charset="0"/>
              </a:rPr>
              <a:t>Contacts for Data Collection and SC Educator</a:t>
            </a:r>
          </a:p>
        </p:txBody>
      </p:sp>
      <p:sp>
        <p:nvSpPr>
          <p:cNvPr id="3" name="Content Placeholder 2"/>
          <p:cNvSpPr>
            <a:spLocks noGrp="1"/>
          </p:cNvSpPr>
          <p:nvPr>
            <p:ph idx="1"/>
          </p:nvPr>
        </p:nvSpPr>
        <p:spPr>
          <a:xfrm>
            <a:off x="457200" y="1200150"/>
            <a:ext cx="8229600" cy="4069560"/>
          </a:xfrm>
        </p:spPr>
        <p:txBody>
          <a:bodyPr>
            <a:normAutofit fontScale="70000" lnSpcReduction="20000"/>
          </a:bodyPr>
          <a:lstStyle/>
          <a:p>
            <a:r>
              <a:rPr lang="en-US" sz="3075" b="1" u="sng" dirty="0">
                <a:latin typeface="Times New Roman" panose="02020603050405020304" pitchFamily="18" charset="0"/>
                <a:cs typeface="Times New Roman" panose="02020603050405020304" pitchFamily="18" charset="0"/>
              </a:rPr>
              <a:t>Melanie Cooper, Financial Services Manager</a:t>
            </a:r>
          </a:p>
          <a:p>
            <a:pPr lvl="1">
              <a:buFont typeface="Wingdings" panose="05000000000000000000" pitchFamily="2" charset="2"/>
              <a:buChar char="Ø"/>
            </a:pPr>
            <a:r>
              <a:rPr lang="en-US" sz="3075" dirty="0">
                <a:latin typeface="Times New Roman" panose="02020603050405020304" pitchFamily="18" charset="0"/>
                <a:cs typeface="Times New Roman" panose="02020603050405020304" pitchFamily="18" charset="0"/>
              </a:rPr>
              <a:t>803-734-8135</a:t>
            </a:r>
          </a:p>
          <a:p>
            <a:pPr lvl="1">
              <a:buFont typeface="Wingdings" panose="05000000000000000000" pitchFamily="2" charset="2"/>
              <a:buChar char="Ø"/>
            </a:pPr>
            <a:r>
              <a:rPr lang="en-US" sz="3075" dirty="0">
                <a:latin typeface="Times New Roman" panose="02020603050405020304" pitchFamily="18" charset="0"/>
                <a:cs typeface="Times New Roman" panose="02020603050405020304" pitchFamily="18" charset="0"/>
                <a:hlinkClick r:id="rId3"/>
              </a:rPr>
              <a:t>mcooper@ed.sc.gov</a:t>
            </a:r>
            <a:endParaRPr lang="en-US" sz="3075" dirty="0">
              <a:latin typeface="Times New Roman" panose="02020603050405020304" pitchFamily="18" charset="0"/>
              <a:cs typeface="Times New Roman" panose="02020603050405020304" pitchFamily="18" charset="0"/>
            </a:endParaRPr>
          </a:p>
          <a:p>
            <a:pPr marL="342900" lvl="1" indent="0">
              <a:buNone/>
            </a:pPr>
            <a:endParaRPr lang="en-US" sz="3075" dirty="0">
              <a:latin typeface="Times New Roman" panose="02020603050405020304" pitchFamily="18" charset="0"/>
              <a:cs typeface="Times New Roman" panose="02020603050405020304" pitchFamily="18" charset="0"/>
            </a:endParaRPr>
          </a:p>
          <a:p>
            <a:r>
              <a:rPr lang="en-US" sz="3075" b="1" u="sng" dirty="0">
                <a:latin typeface="Times New Roman" panose="02020603050405020304" pitchFamily="18" charset="0"/>
                <a:cs typeface="Times New Roman" panose="02020603050405020304" pitchFamily="18" charset="0"/>
              </a:rPr>
              <a:t>Michael Scheele, Fiscal Analyst III – EIA</a:t>
            </a:r>
          </a:p>
          <a:p>
            <a:pPr lvl="1">
              <a:buFont typeface="Wingdings" panose="05000000000000000000" pitchFamily="2" charset="2"/>
              <a:buChar char="Ø"/>
            </a:pPr>
            <a:r>
              <a:rPr lang="en-US" sz="3075" dirty="0">
                <a:latin typeface="Times New Roman" panose="02020603050405020304" pitchFamily="18" charset="0"/>
                <a:cs typeface="Times New Roman" panose="02020603050405020304" pitchFamily="18" charset="0"/>
              </a:rPr>
              <a:t>803-734-8145</a:t>
            </a:r>
          </a:p>
          <a:p>
            <a:pPr lvl="1">
              <a:buFont typeface="Wingdings" panose="05000000000000000000" pitchFamily="2" charset="2"/>
              <a:buChar char="Ø"/>
            </a:pPr>
            <a:r>
              <a:rPr lang="en-US" sz="3075" dirty="0">
                <a:latin typeface="Times New Roman" panose="02020603050405020304" pitchFamily="18" charset="0"/>
                <a:cs typeface="Times New Roman" panose="02020603050405020304" pitchFamily="18" charset="0"/>
                <a:hlinkClick r:id="rId4"/>
              </a:rPr>
              <a:t>MScheele@ed.sc.gov</a:t>
            </a:r>
            <a:endParaRPr lang="en-US" sz="3075" dirty="0">
              <a:latin typeface="Times New Roman" panose="02020603050405020304" pitchFamily="18" charset="0"/>
              <a:cs typeface="Times New Roman" panose="02020603050405020304" pitchFamily="18" charset="0"/>
            </a:endParaRPr>
          </a:p>
          <a:p>
            <a:pPr marL="342900" lvl="1" indent="0">
              <a:buNone/>
            </a:pPr>
            <a:endParaRPr lang="en-US" sz="3075" dirty="0">
              <a:latin typeface="Times New Roman" panose="02020603050405020304" pitchFamily="18" charset="0"/>
              <a:cs typeface="Times New Roman" panose="02020603050405020304" pitchFamily="18" charset="0"/>
            </a:endParaRPr>
          </a:p>
          <a:p>
            <a:r>
              <a:rPr lang="en-US" sz="3075" b="1" u="sng" dirty="0">
                <a:latin typeface="Times New Roman" panose="02020603050405020304" pitchFamily="18" charset="0"/>
                <a:cs typeface="Times New Roman" panose="02020603050405020304" pitchFamily="18" charset="0"/>
              </a:rPr>
              <a:t>Desiree Williams, Fiscal Analyst III – EFA/SC EDUCATOR</a:t>
            </a:r>
          </a:p>
          <a:p>
            <a:pPr lvl="1">
              <a:buFont typeface="Wingdings" panose="05000000000000000000" pitchFamily="2" charset="2"/>
              <a:buChar char="Ø"/>
            </a:pPr>
            <a:r>
              <a:rPr lang="en-US" sz="3075" dirty="0">
                <a:latin typeface="Times New Roman" panose="02020603050405020304" pitchFamily="18" charset="0"/>
                <a:cs typeface="Times New Roman" panose="02020603050405020304" pitchFamily="18" charset="0"/>
              </a:rPr>
              <a:t>803-734-8393</a:t>
            </a:r>
          </a:p>
          <a:p>
            <a:pPr lvl="1">
              <a:buFont typeface="Wingdings" panose="05000000000000000000" pitchFamily="2" charset="2"/>
              <a:buChar char="Ø"/>
            </a:pPr>
            <a:r>
              <a:rPr lang="en-US" sz="3075" dirty="0">
                <a:latin typeface="Times New Roman" panose="02020603050405020304" pitchFamily="18" charset="0"/>
                <a:cs typeface="Times New Roman" panose="02020603050405020304" pitchFamily="18" charset="0"/>
                <a:hlinkClick r:id="rId5"/>
              </a:rPr>
              <a:t>dawilliams@ed.sc.gov</a:t>
            </a:r>
            <a:endParaRPr lang="en-US" sz="3075" dirty="0">
              <a:latin typeface="Times New Roman" panose="02020603050405020304" pitchFamily="18" charset="0"/>
              <a:cs typeface="Times New Roman" panose="02020603050405020304" pitchFamily="18" charset="0"/>
            </a:endParaRPr>
          </a:p>
          <a:p>
            <a:pPr marL="342900" lvl="1" indent="0">
              <a:buNone/>
            </a:pPr>
            <a:endParaRPr lang="en-US" dirty="0"/>
          </a:p>
        </p:txBody>
      </p:sp>
      <p:sp>
        <p:nvSpPr>
          <p:cNvPr id="4" name="Slide Number Placeholder 3"/>
          <p:cNvSpPr>
            <a:spLocks noGrp="1"/>
          </p:cNvSpPr>
          <p:nvPr>
            <p:ph type="sldNum" sz="quarter" idx="4294967295"/>
          </p:nvPr>
        </p:nvSpPr>
        <p:spPr/>
        <p:txBody>
          <a:bodyPr/>
          <a:lstStyle/>
          <a:p>
            <a:fld id="{2638198E-7845-4843-8114-6B9DA8FD3EF6}"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1343419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66950"/>
            <a:ext cx="6781800" cy="857250"/>
          </a:xfrm>
        </p:spPr>
        <p:txBody>
          <a:bodyPr>
            <a:noAutofit/>
          </a:bodyPr>
          <a:lstStyle/>
          <a:p>
            <a:r>
              <a:rPr lang="en-US" sz="6000" b="1" dirty="0">
                <a:latin typeface="Times New Roman" panose="02020603050405020304" pitchFamily="18" charset="0"/>
                <a:cs typeface="Times New Roman" panose="02020603050405020304" pitchFamily="18" charset="0"/>
              </a:rPr>
              <a:t>SCDE – Finance - Other Information</a:t>
            </a:r>
            <a:endParaRPr lang="en-US" sz="6000" dirty="0"/>
          </a:p>
        </p:txBody>
      </p:sp>
      <p:sp>
        <p:nvSpPr>
          <p:cNvPr id="4" name="AutoShape 2" descr="Image result for update pic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update pics"/>
          <p:cNvSpPr>
            <a:spLocks noChangeAspect="1" noChangeArrowheads="1"/>
          </p:cNvSpPr>
          <p:nvPr/>
        </p:nvSpPr>
        <p:spPr bwMode="auto">
          <a:xfrm>
            <a:off x="307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6545173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anose="02020603050405020304" pitchFamily="18" charset="0"/>
                <a:cs typeface="Times New Roman" panose="02020603050405020304" pitchFamily="18" charset="0"/>
              </a:rPr>
              <a:t>Important School District Memorandums</a:t>
            </a:r>
          </a:p>
        </p:txBody>
      </p:sp>
      <p:sp>
        <p:nvSpPr>
          <p:cNvPr id="3" name="Content Placeholder 2"/>
          <p:cNvSpPr>
            <a:spLocks noGrp="1"/>
          </p:cNvSpPr>
          <p:nvPr>
            <p:ph idx="1"/>
          </p:nvPr>
        </p:nvSpPr>
        <p:spPr>
          <a:xfrm>
            <a:off x="457200" y="1428750"/>
            <a:ext cx="8229600" cy="3394472"/>
          </a:xfrm>
        </p:spPr>
        <p:txBody>
          <a:bodyPr>
            <a:normAutofit/>
          </a:bodyPr>
          <a:lstStyle/>
          <a:p>
            <a:r>
              <a:rPr lang="en-US" sz="2200" dirty="0">
                <a:latin typeface="Times New Roman" panose="02020603050405020304" pitchFamily="18" charset="0"/>
                <a:cs typeface="Times New Roman" panose="02020603050405020304" pitchFamily="18" charset="0"/>
              </a:rPr>
              <a:t>Sent Weekly via email</a:t>
            </a:r>
          </a:p>
          <a:p>
            <a:r>
              <a:rPr lang="en-US" sz="2200" dirty="0">
                <a:latin typeface="Times New Roman" panose="02020603050405020304" pitchFamily="18" charset="0"/>
                <a:cs typeface="Times New Roman" panose="02020603050405020304" pitchFamily="18" charset="0"/>
              </a:rPr>
              <a:t>Email List Obtained from Agency’s District and Entity Information Management (DEIM) System  </a:t>
            </a:r>
          </a:p>
          <a:p>
            <a:r>
              <a:rPr lang="en-US" sz="2200" dirty="0">
                <a:latin typeface="Times New Roman" panose="02020603050405020304" pitchFamily="18" charset="0"/>
                <a:cs typeface="Times New Roman" panose="02020603050405020304" pitchFamily="18" charset="0"/>
              </a:rPr>
              <a:t>Email List is Pulled from the System Each Week.</a:t>
            </a:r>
          </a:p>
          <a:p>
            <a:r>
              <a:rPr lang="en-US" sz="2200" dirty="0">
                <a:latin typeface="Times New Roman" panose="02020603050405020304" pitchFamily="18" charset="0"/>
                <a:cs typeface="Times New Roman" panose="02020603050405020304" pitchFamily="18" charset="0"/>
              </a:rPr>
              <a:t>Your District’s Web Access Coordinator (WAC) Should Ensure the District’s Personnel List is Up to Date</a:t>
            </a:r>
          </a:p>
          <a:p>
            <a:pPr marL="0" indent="0">
              <a:buNone/>
            </a:pPr>
            <a:endParaRPr lang="en-US" sz="1800" dirty="0"/>
          </a:p>
        </p:txBody>
      </p:sp>
    </p:spTree>
    <p:extLst>
      <p:ext uri="{BB962C8B-B14F-4D97-AF65-F5344CB8AC3E}">
        <p14:creationId xmlns:p14="http://schemas.microsoft.com/office/powerpoint/2010/main" val="324674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FY 23 Budget Request</a:t>
            </a:r>
          </a:p>
        </p:txBody>
      </p:sp>
      <p:sp>
        <p:nvSpPr>
          <p:cNvPr id="3" name="Content Placeholder 2"/>
          <p:cNvSpPr>
            <a:spLocks noGrp="1"/>
          </p:cNvSpPr>
          <p:nvPr>
            <p:ph idx="1"/>
          </p:nvPr>
        </p:nvSpPr>
        <p:spPr>
          <a:xfrm>
            <a:off x="152400" y="1200150"/>
            <a:ext cx="8839200" cy="3809999"/>
          </a:xfrm>
        </p:spPr>
        <p:txBody>
          <a:bodyPr>
            <a:normAutofit/>
          </a:bodyPr>
          <a:lstStyle/>
          <a:p>
            <a:r>
              <a:rPr lang="en-US" dirty="0">
                <a:latin typeface="Times New Roman" panose="02020603050405020304" pitchFamily="18" charset="0"/>
                <a:cs typeface="Times New Roman" panose="02020603050405020304" pitchFamily="18" charset="0"/>
              </a:rPr>
              <a:t>State Aid to Classrooms: $226,343,614 </a:t>
            </a:r>
          </a:p>
          <a:p>
            <a:pPr lvl="1"/>
            <a:r>
              <a:rPr lang="en-US" sz="3200" dirty="0">
                <a:latin typeface="Times New Roman" panose="02020603050405020304" pitchFamily="18" charset="0"/>
                <a:cs typeface="Times New Roman" panose="02020603050405020304" pitchFamily="18" charset="0"/>
              </a:rPr>
              <a:t>Increased per pupil (BSC) by $30 </a:t>
            </a:r>
          </a:p>
          <a:p>
            <a:pPr lvl="1"/>
            <a:r>
              <a:rPr lang="en-US" sz="3200" dirty="0">
                <a:latin typeface="Times New Roman" panose="02020603050405020304" pitchFamily="18" charset="0"/>
                <a:cs typeface="Times New Roman" panose="02020603050405020304" pitchFamily="18" charset="0"/>
              </a:rPr>
              <a:t>Increase teacher salaries by 2% using same methodology as prior years. </a:t>
            </a:r>
          </a:p>
          <a:p>
            <a:pPr lvl="1"/>
            <a:r>
              <a:rPr lang="en-US" sz="3200" dirty="0">
                <a:latin typeface="Times New Roman" panose="02020603050405020304" pitchFamily="18" charset="0"/>
                <a:cs typeface="Times New Roman" panose="02020603050405020304" pitchFamily="18" charset="0"/>
              </a:rPr>
              <a:t>Increase the SMSS step increase for years 0-5</a:t>
            </a:r>
          </a:p>
        </p:txBody>
      </p:sp>
    </p:spTree>
    <p:extLst>
      <p:ext uri="{BB962C8B-B14F-4D97-AF65-F5344CB8AC3E}">
        <p14:creationId xmlns:p14="http://schemas.microsoft.com/office/powerpoint/2010/main" val="29629087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0000"/>
                </a:solidFill>
                <a:latin typeface="Times New Roman" panose="02020603050405020304" pitchFamily="18" charset="0"/>
                <a:ea typeface="Times New Roman" panose="02020603050405020304" pitchFamily="18" charset="0"/>
              </a:rPr>
              <a:t>District Signature Authorization Form</a:t>
            </a:r>
            <a:r>
              <a:rPr lang="en-US" sz="2700" dirty="0">
                <a:latin typeface="Times New Roman" panose="02020603050405020304" pitchFamily="18" charset="0"/>
                <a:ea typeface="Times New Roman" panose="02020603050405020304" pitchFamily="18" charset="0"/>
              </a:rPr>
              <a:t/>
            </a:r>
            <a:br>
              <a:rPr lang="en-US" sz="2700" dirty="0">
                <a:latin typeface="Times New Roman" panose="02020603050405020304" pitchFamily="18" charset="0"/>
                <a:ea typeface="Times New Roman" panose="02020603050405020304" pitchFamily="18" charset="0"/>
              </a:rPr>
            </a:br>
            <a:endParaRPr lang="en-US" sz="2700" dirty="0"/>
          </a:p>
        </p:txBody>
      </p:sp>
      <p:sp>
        <p:nvSpPr>
          <p:cNvPr id="3" name="Rectangle 2"/>
          <p:cNvSpPr/>
          <p:nvPr/>
        </p:nvSpPr>
        <p:spPr>
          <a:xfrm>
            <a:off x="457200" y="1394506"/>
            <a:ext cx="8229600" cy="3539430"/>
          </a:xfrm>
          <a:prstGeom prst="rect">
            <a:avLst/>
          </a:prstGeom>
        </p:spPr>
        <p:txBody>
          <a:bodyPr wrap="square">
            <a:spAutoFit/>
          </a:bodyPr>
          <a:lstStyle/>
          <a:p>
            <a:pPr marL="214313" indent="-214313">
              <a:buFont typeface="Arial" panose="020B0604020202020204" pitchFamily="34" charset="0"/>
              <a:buChar char="•"/>
            </a:pPr>
            <a:r>
              <a:rPr lang="en-US" sz="2400" b="1" dirty="0">
                <a:latin typeface="Times New Roman" panose="02020603050405020304" pitchFamily="18" charset="0"/>
                <a:ea typeface="Times New Roman" panose="02020603050405020304" pitchFamily="18" charset="0"/>
              </a:rPr>
              <a:t>Complete the Fiscal Year 2021 – 2022 District Signature Authorization Form </a:t>
            </a:r>
          </a:p>
          <a:p>
            <a:endParaRPr lang="en-US" sz="2200" dirty="0">
              <a:latin typeface="Times New Roman" panose="02020603050405020304" pitchFamily="18" charset="0"/>
              <a:ea typeface="Times New Roman" panose="02020603050405020304" pitchFamily="18" charset="0"/>
            </a:endParaRPr>
          </a:p>
          <a:p>
            <a:pPr marL="557213" lvl="1" indent="-214313">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rPr>
              <a:t> Report any finance personnel changes </a:t>
            </a:r>
          </a:p>
          <a:p>
            <a:pPr marL="557213" lvl="1" indent="-214313">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rPr>
              <a:t> Revisions to the signature authorization form should be sent to Kim Moss at </a:t>
            </a:r>
            <a:r>
              <a:rPr lang="en-US" sz="2200" dirty="0">
                <a:latin typeface="Times New Roman" panose="02020603050405020304" pitchFamily="18" charset="0"/>
                <a:ea typeface="Times New Roman" panose="02020603050405020304" pitchFamily="18" charset="0"/>
                <a:hlinkClick r:id="rId2"/>
              </a:rPr>
              <a:t>kmoss@ed.sc.gov</a:t>
            </a:r>
            <a:r>
              <a:rPr lang="en-US" sz="2200" dirty="0">
                <a:latin typeface="Times New Roman" panose="02020603050405020304" pitchFamily="18" charset="0"/>
                <a:ea typeface="Times New Roman" panose="02020603050405020304" pitchFamily="18" charset="0"/>
              </a:rPr>
              <a:t>.</a:t>
            </a:r>
          </a:p>
          <a:p>
            <a:endParaRPr lang="en-US" sz="2200" dirty="0">
              <a:latin typeface="Times New Roman" panose="02020603050405020304" pitchFamily="18" charset="0"/>
              <a:ea typeface="Times New Roman" panose="02020603050405020304" pitchFamily="18" charset="0"/>
            </a:endParaRPr>
          </a:p>
          <a:p>
            <a:pPr marL="214313" indent="-214313">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rPr>
              <a:t>Also, ensure your district is updating staff information through the SCDE Member Center – District &amp; Entity Information Management (DEIM)</a:t>
            </a:r>
          </a:p>
        </p:txBody>
      </p:sp>
    </p:spTree>
    <p:extLst>
      <p:ext uri="{BB962C8B-B14F-4D97-AF65-F5344CB8AC3E}">
        <p14:creationId xmlns:p14="http://schemas.microsoft.com/office/powerpoint/2010/main" val="2872432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209550"/>
            <a:ext cx="6781800" cy="857250"/>
          </a:xfrm>
        </p:spPr>
        <p:txBody>
          <a:bodyPr>
            <a:normAutofit/>
          </a:bodyPr>
          <a:lstStyle/>
          <a:p>
            <a:r>
              <a:rPr lang="en-US" sz="4000" b="1" dirty="0">
                <a:latin typeface="Times New Roman" panose="02020603050405020304" pitchFamily="18" charset="0"/>
                <a:cs typeface="Times New Roman" panose="02020603050405020304" pitchFamily="18" charset="0"/>
              </a:rPr>
              <a:t>SCDE – Finance Page</a:t>
            </a:r>
          </a:p>
        </p:txBody>
      </p:sp>
      <p:sp>
        <p:nvSpPr>
          <p:cNvPr id="3" name="Content Placeholder 2"/>
          <p:cNvSpPr>
            <a:spLocks noGrp="1"/>
          </p:cNvSpPr>
          <p:nvPr>
            <p:ph idx="1"/>
          </p:nvPr>
        </p:nvSpPr>
        <p:spPr>
          <a:xfrm>
            <a:off x="838200" y="1200150"/>
            <a:ext cx="8229600" cy="3394472"/>
          </a:xfrm>
        </p:spPr>
        <p:txBody>
          <a:bodyPr>
            <a:normAutofit/>
          </a:bodyPr>
          <a:lstStyle/>
          <a:p>
            <a:pPr marL="0" indent="0" algn="ctr">
              <a:buNone/>
            </a:pPr>
            <a:r>
              <a:rPr lang="en-US" dirty="0">
                <a:latin typeface="Times New Roman" panose="02020603050405020304" pitchFamily="18" charset="0"/>
                <a:cs typeface="Times New Roman" panose="02020603050405020304" pitchFamily="18" charset="0"/>
                <a:hlinkClick r:id="rId2"/>
              </a:rPr>
              <a:t>https://ed.sc.gov/finance/</a:t>
            </a: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Monthly Financial Newsletters</a:t>
            </a:r>
          </a:p>
          <a:p>
            <a:r>
              <a:rPr lang="en-US" sz="2400" dirty="0">
                <a:latin typeface="Times New Roman" panose="02020603050405020304" pitchFamily="18" charset="0"/>
                <a:cs typeface="Times New Roman" panose="02020603050405020304" pitchFamily="18" charset="0"/>
              </a:rPr>
              <a:t>Fiscal Practices Guidance</a:t>
            </a:r>
          </a:p>
          <a:p>
            <a:r>
              <a:rPr lang="en-US" sz="2400" dirty="0">
                <a:latin typeface="Times New Roman" panose="02020603050405020304" pitchFamily="18" charset="0"/>
                <a:cs typeface="Times New Roman" panose="02020603050405020304" pitchFamily="18" charset="0"/>
              </a:rPr>
              <a:t>Payment Information</a:t>
            </a:r>
          </a:p>
          <a:p>
            <a:r>
              <a:rPr lang="en-US" sz="2400" dirty="0">
                <a:latin typeface="Times New Roman" panose="02020603050405020304" pitchFamily="18" charset="0"/>
                <a:cs typeface="Times New Roman" panose="02020603050405020304" pitchFamily="18" charset="0"/>
              </a:rPr>
              <a:t>Student Data</a:t>
            </a:r>
          </a:p>
          <a:p>
            <a:r>
              <a:rPr lang="en-US" sz="2400" dirty="0">
                <a:latin typeface="Times New Roman" panose="02020603050405020304" pitchFamily="18" charset="0"/>
                <a:cs typeface="Times New Roman" panose="02020603050405020304" pitchFamily="18" charset="0"/>
              </a:rPr>
              <a:t>Contact Information</a:t>
            </a:r>
          </a:p>
          <a:p>
            <a:endParaRPr lang="en-US" dirty="0"/>
          </a:p>
        </p:txBody>
      </p:sp>
    </p:spTree>
    <p:extLst>
      <p:ext uri="{BB962C8B-B14F-4D97-AF65-F5344CB8AC3E}">
        <p14:creationId xmlns:p14="http://schemas.microsoft.com/office/powerpoint/2010/main" val="2475809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1600201" y="2185988"/>
            <a:ext cx="5714999" cy="685800"/>
          </a:xfrm>
        </p:spPr>
        <p:txBody>
          <a:bodyPr>
            <a:normAutofit fontScale="90000"/>
          </a:bodyPr>
          <a:lstStyle/>
          <a:p>
            <a:r>
              <a:rPr lang="en-US" sz="2700" b="1" dirty="0"/>
              <a:t/>
            </a:r>
            <a:br>
              <a:rPr lang="en-US" sz="2700" b="1" dirty="0"/>
            </a:br>
            <a:r>
              <a:rPr lang="en-US" sz="2025" b="1" dirty="0"/>
              <a:t/>
            </a:r>
            <a:br>
              <a:rPr lang="en-US" sz="2025" b="1" dirty="0"/>
            </a:br>
            <a:endParaRPr lang="en-US" dirty="0"/>
          </a:p>
        </p:txBody>
      </p:sp>
      <p:sp>
        <p:nvSpPr>
          <p:cNvPr id="4" name="Content Placeholder 2"/>
          <p:cNvSpPr txBox="1">
            <a:spLocks/>
          </p:cNvSpPr>
          <p:nvPr/>
        </p:nvSpPr>
        <p:spPr>
          <a:xfrm>
            <a:off x="2406553" y="3043239"/>
            <a:ext cx="1765398" cy="918865"/>
          </a:xfrm>
          <a:prstGeom prst="rect">
            <a:avLst/>
          </a:prstGeom>
        </p:spPr>
        <p:txBody>
          <a:bodyPr vert="horz" lIns="51435" tIns="25718" rIns="51435" bIns="25718" rtlCol="0" anchor="b">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buClr>
                <a:srgbClr val="629DD1"/>
              </a:buClr>
            </a:pPr>
            <a:endParaRPr lang="en-US" sz="2475" dirty="0">
              <a:solidFill>
                <a:srgbClr val="004080"/>
              </a:solidFill>
              <a:latin typeface="Georgia"/>
            </a:endParaRPr>
          </a:p>
        </p:txBody>
      </p:sp>
      <p:sp>
        <p:nvSpPr>
          <p:cNvPr id="2" name="Rectangle 1"/>
          <p:cNvSpPr/>
          <p:nvPr/>
        </p:nvSpPr>
        <p:spPr>
          <a:xfrm>
            <a:off x="1219201" y="1963348"/>
            <a:ext cx="6705600" cy="1723549"/>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SCDE Statewide Program on Fiscal Practices Update</a:t>
            </a:r>
            <a:r>
              <a:rPr lang="en-US" b="1" dirty="0"/>
              <a:t/>
            </a:r>
            <a:br>
              <a:rPr lang="en-US" b="1" dirty="0"/>
            </a:br>
            <a:endParaRPr lang="en-US" dirty="0"/>
          </a:p>
        </p:txBody>
      </p:sp>
    </p:spTree>
    <p:extLst>
      <p:ext uri="{BB962C8B-B14F-4D97-AF65-F5344CB8AC3E}">
        <p14:creationId xmlns:p14="http://schemas.microsoft.com/office/powerpoint/2010/main" val="4204096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09550"/>
            <a:ext cx="6781800" cy="857250"/>
          </a:xfrm>
        </p:spPr>
        <p:txBody>
          <a:bodyPr>
            <a:normAutofit/>
          </a:bodyPr>
          <a:lstStyle/>
          <a:p>
            <a:r>
              <a:rPr lang="en-US" sz="4000" b="1" dirty="0">
                <a:latin typeface="Times New Roman" panose="02020603050405020304" pitchFamily="18" charset="0"/>
                <a:cs typeface="Times New Roman" panose="02020603050405020304" pitchFamily="18" charset="0"/>
              </a:rPr>
              <a:t>Fiscal Practices Summary</a:t>
            </a:r>
          </a:p>
        </p:txBody>
      </p:sp>
      <p:sp>
        <p:nvSpPr>
          <p:cNvPr id="3" name="Content Placeholder 2"/>
          <p:cNvSpPr>
            <a:spLocks noGrp="1"/>
          </p:cNvSpPr>
          <p:nvPr>
            <p:ph idx="1"/>
          </p:nvPr>
        </p:nvSpPr>
        <p:spPr>
          <a:xfrm>
            <a:off x="762000" y="1352550"/>
            <a:ext cx="8077200" cy="3394472"/>
          </a:xfrm>
        </p:spPr>
        <p:txBody>
          <a:bodyPr>
            <a:normAutofit lnSpcReduction="10000"/>
          </a:bodyPr>
          <a:lstStyle/>
          <a:p>
            <a:pPr marL="0" indent="0">
              <a:buNone/>
            </a:pPr>
            <a:r>
              <a:rPr lang="en-US" sz="2400" b="1" dirty="0">
                <a:latin typeface="Times New Roman" panose="02020603050405020304" pitchFamily="18" charset="0"/>
                <a:cs typeface="Times New Roman" panose="02020603050405020304" pitchFamily="18" charset="0"/>
              </a:rPr>
              <a:t>As of July 1, 2021 – Nine (9) Districts on Declaration</a:t>
            </a: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5 - Watch Status</a:t>
            </a:r>
          </a:p>
          <a:p>
            <a:pPr marL="0" indent="0">
              <a:buNone/>
            </a:pPr>
            <a:r>
              <a:rPr lang="en-US" sz="2400" dirty="0">
                <a:latin typeface="Times New Roman" panose="02020603050405020304" pitchFamily="18" charset="0"/>
                <a:cs typeface="Times New Roman" panose="02020603050405020304" pitchFamily="18" charset="0"/>
              </a:rPr>
              <a:t>                      1 - Caution Status</a:t>
            </a:r>
          </a:p>
          <a:p>
            <a:pPr marL="0" indent="0">
              <a:buNone/>
            </a:pPr>
            <a:r>
              <a:rPr lang="en-US" sz="2400" dirty="0">
                <a:latin typeface="Times New Roman" panose="02020603050405020304" pitchFamily="18" charset="0"/>
                <a:cs typeface="Times New Roman" panose="02020603050405020304" pitchFamily="18" charset="0"/>
              </a:rPr>
              <a:t>                      3 - Emergency Status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All fiscal practice information can be found on the Department’s website</a:t>
            </a:r>
          </a:p>
          <a:p>
            <a:pPr marL="0" indent="0">
              <a:buNone/>
            </a:pPr>
            <a:endParaRPr lang="en-US" sz="2700"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50486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61950"/>
            <a:ext cx="6781800" cy="857250"/>
          </a:xfrm>
        </p:spPr>
        <p:txBody>
          <a:bodyPr>
            <a:normAutofit fontScale="90000"/>
          </a:bodyPr>
          <a:lstStyle/>
          <a:p>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Factors That Lead to Current Declarations</a:t>
            </a:r>
            <a:r>
              <a:rPr lang="en-US" b="1" dirty="0"/>
              <a:t/>
            </a:r>
            <a:br>
              <a:rPr lang="en-US" b="1" dirty="0"/>
            </a:br>
            <a:endParaRPr lang="en-US" dirty="0"/>
          </a:p>
        </p:txBody>
      </p:sp>
      <p:sp>
        <p:nvSpPr>
          <p:cNvPr id="3" name="Content Placeholder 2"/>
          <p:cNvSpPr>
            <a:spLocks noGrp="1"/>
          </p:cNvSpPr>
          <p:nvPr>
            <p:ph idx="1"/>
          </p:nvPr>
        </p:nvSpPr>
        <p:spPr>
          <a:xfrm>
            <a:off x="762000" y="1581150"/>
            <a:ext cx="7848600" cy="3295649"/>
          </a:xfrm>
        </p:spPr>
        <p:txBody>
          <a:bodyPr>
            <a:normAutofit/>
          </a:bodyPr>
          <a:lstStyle/>
          <a:p>
            <a:r>
              <a:rPr lang="en-US" sz="2200" dirty="0">
                <a:latin typeface="Times New Roman" panose="02020603050405020304" pitchFamily="18" charset="0"/>
                <a:cs typeface="Times New Roman" panose="02020603050405020304" pitchFamily="18" charset="0"/>
              </a:rPr>
              <a:t>2 - Non-Compliance of Minimum Fund Balance</a:t>
            </a:r>
          </a:p>
          <a:p>
            <a:pPr marL="0" indent="0">
              <a:buNone/>
            </a:pPr>
            <a:r>
              <a:rPr lang="en-US" sz="2200" dirty="0">
                <a:latin typeface="Times New Roman" panose="02020603050405020304" pitchFamily="18" charset="0"/>
                <a:cs typeface="Times New Roman" panose="02020603050405020304" pitchFamily="18" charset="0"/>
              </a:rPr>
              <a:t>          Requirement</a:t>
            </a:r>
          </a:p>
          <a:p>
            <a:r>
              <a:rPr lang="en-US" sz="2200" dirty="0">
                <a:latin typeface="Times New Roman" panose="02020603050405020304" pitchFamily="18" charset="0"/>
                <a:cs typeface="Times New Roman" panose="02020603050405020304" pitchFamily="18" charset="0"/>
              </a:rPr>
              <a:t>3 - Repeat Audit Findings</a:t>
            </a:r>
          </a:p>
          <a:p>
            <a:r>
              <a:rPr lang="en-US" sz="2200" dirty="0">
                <a:latin typeface="Times New Roman" panose="02020603050405020304" pitchFamily="18" charset="0"/>
                <a:cs typeface="Times New Roman" panose="02020603050405020304" pitchFamily="18" charset="0"/>
              </a:rPr>
              <a:t>1 - More than 60 Days Late with Audit Submission</a:t>
            </a:r>
          </a:p>
          <a:p>
            <a:r>
              <a:rPr lang="en-US" sz="2200" dirty="0">
                <a:latin typeface="Times New Roman" panose="02020603050405020304" pitchFamily="18" charset="0"/>
                <a:cs typeface="Times New Roman" panose="02020603050405020304" pitchFamily="18" charset="0"/>
              </a:rPr>
              <a:t>3 – More than three Fiscal Practice declarations in a   </a:t>
            </a:r>
          </a:p>
          <a:p>
            <a:pPr marL="0" indent="0">
              <a:buNone/>
            </a:pPr>
            <a:r>
              <a:rPr lang="en-US" sz="2200" dirty="0">
                <a:latin typeface="Times New Roman" panose="02020603050405020304" pitchFamily="18" charset="0"/>
                <a:cs typeface="Times New Roman" panose="02020603050405020304" pitchFamily="18" charset="0"/>
              </a:rPr>
              <a:t>          five year period</a:t>
            </a:r>
          </a:p>
          <a:p>
            <a:pPr marL="0" indent="0">
              <a:buNone/>
            </a:pPr>
            <a:endParaRPr lang="en-US" dirty="0"/>
          </a:p>
        </p:txBody>
      </p:sp>
    </p:spTree>
    <p:extLst>
      <p:ext uri="{BB962C8B-B14F-4D97-AF65-F5344CB8AC3E}">
        <p14:creationId xmlns:p14="http://schemas.microsoft.com/office/powerpoint/2010/main" val="1111753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Fiscal Practices - Reminder</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04950"/>
            <a:ext cx="7830671" cy="3394472"/>
          </a:xfrm>
        </p:spPr>
        <p:txBody>
          <a:bodyPr/>
          <a:lstStyle/>
          <a:p>
            <a:pPr marL="0" indent="0" algn="ctr">
              <a:buNone/>
            </a:pPr>
            <a:r>
              <a:rPr lang="en-US" b="1" i="1" dirty="0">
                <a:latin typeface="Times New Roman" panose="02020603050405020304" pitchFamily="18" charset="0"/>
                <a:cs typeface="Times New Roman" panose="02020603050405020304" pitchFamily="18" charset="0"/>
              </a:rPr>
              <a:t>Important Reminder </a:t>
            </a:r>
          </a:p>
          <a:p>
            <a:pPr marL="0" indent="0">
              <a:buNone/>
            </a:pPr>
            <a:endParaRPr lang="en-US" b="1" i="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If your district is placed on declaration for a 4</a:t>
            </a:r>
            <a:r>
              <a:rPr lang="en-US" b="1" baseline="30000" dirty="0">
                <a:latin typeface="Times New Roman" panose="02020603050405020304" pitchFamily="18" charset="0"/>
                <a:cs typeface="Times New Roman" panose="02020603050405020304" pitchFamily="18" charset="0"/>
              </a:rPr>
              <a:t>th</a:t>
            </a:r>
            <a:r>
              <a:rPr lang="en-US" b="1" dirty="0">
                <a:latin typeface="Times New Roman" panose="02020603050405020304" pitchFamily="18" charset="0"/>
                <a:cs typeface="Times New Roman" panose="02020603050405020304" pitchFamily="18" charset="0"/>
              </a:rPr>
              <a:t> consecutive year, regardless of the previous level, the SCDE shall assign an Emergency declaration</a:t>
            </a:r>
          </a:p>
          <a:p>
            <a:endParaRPr lang="en-US" dirty="0"/>
          </a:p>
        </p:txBody>
      </p:sp>
    </p:spTree>
    <p:extLst>
      <p:ext uri="{BB962C8B-B14F-4D97-AF65-F5344CB8AC3E}">
        <p14:creationId xmlns:p14="http://schemas.microsoft.com/office/powerpoint/2010/main" val="37037874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Fiscal Practices Summary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700" b="1" u="sng" dirty="0">
                <a:latin typeface="Times New Roman" panose="02020603050405020304" pitchFamily="18" charset="0"/>
                <a:cs typeface="Times New Roman" panose="02020603050405020304" pitchFamily="18" charset="0"/>
              </a:rPr>
              <a:t>Current Status of FY21 Audits</a:t>
            </a:r>
          </a:p>
          <a:p>
            <a:pPr marL="0" indent="0">
              <a:buNone/>
            </a:pPr>
            <a:endParaRPr lang="en-US" sz="2700" b="1"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Audits will be reviewed as received by the SCDE</a:t>
            </a:r>
          </a:p>
          <a:p>
            <a:pPr marL="0" indent="0">
              <a:buNone/>
            </a:pPr>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Deadline is December 1, 2021</a:t>
            </a:r>
          </a:p>
          <a:p>
            <a:pPr marL="0" indent="0">
              <a:buNone/>
            </a:pPr>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Districts will be put on fiscal declaration for submitting after January 30, 2022</a:t>
            </a:r>
          </a:p>
          <a:p>
            <a:pPr lvl="2"/>
            <a:endParaRPr lang="en-US" sz="2000" dirty="0">
              <a:latin typeface="Times New Roman" panose="02020603050405020304" pitchFamily="18" charset="0"/>
              <a:cs typeface="Times New Roman" panose="02020603050405020304" pitchFamily="18" charset="0"/>
            </a:endParaRPr>
          </a:p>
          <a:p>
            <a:pPr marL="685800" lvl="2"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453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Fiscal Practices Summary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342900" lvl="1" indent="0">
              <a:buFont typeface="Arial" panose="020B0604020202020204" pitchFamily="34" charset="0"/>
              <a:buNone/>
            </a:pPr>
            <a:r>
              <a:rPr lang="en-US" sz="2200" dirty="0">
                <a:latin typeface="Times New Roman" panose="02020603050405020304" pitchFamily="18" charset="0"/>
                <a:cs typeface="Times New Roman" panose="02020603050405020304" pitchFamily="18" charset="0"/>
              </a:rPr>
              <a:t>Districts will be informed by the SCDE by January 30, 2022 or sooner if:</a:t>
            </a:r>
          </a:p>
          <a:p>
            <a:pPr marL="342900" lvl="1" indent="0">
              <a:buFont typeface="Arial" panose="020B0604020202020204" pitchFamily="34" charset="0"/>
              <a:buNone/>
            </a:pPr>
            <a:endParaRPr lang="en-US" sz="2200" dirty="0">
              <a:latin typeface="Times New Roman" panose="02020603050405020304" pitchFamily="18" charset="0"/>
              <a:cs typeface="Times New Roman" panose="02020603050405020304" pitchFamily="18" charset="0"/>
            </a:endParaRPr>
          </a:p>
          <a:p>
            <a:pPr lvl="2"/>
            <a:r>
              <a:rPr lang="en-US" sz="2200" dirty="0">
                <a:latin typeface="Times New Roman" panose="02020603050405020304" pitchFamily="18" charset="0"/>
                <a:cs typeface="Times New Roman" panose="02020603050405020304" pitchFamily="18" charset="0"/>
              </a:rPr>
              <a:t>Placed on Declaration</a:t>
            </a:r>
          </a:p>
          <a:p>
            <a:pPr lvl="2"/>
            <a:r>
              <a:rPr lang="en-US" sz="2200" dirty="0">
                <a:latin typeface="Times New Roman" panose="02020603050405020304" pitchFamily="18" charset="0"/>
                <a:cs typeface="Times New Roman" panose="02020603050405020304" pitchFamily="18" charset="0"/>
              </a:rPr>
              <a:t>Have Declaration Status Continued</a:t>
            </a:r>
          </a:p>
          <a:p>
            <a:pPr lvl="2"/>
            <a:r>
              <a:rPr lang="en-US" sz="2200" dirty="0">
                <a:latin typeface="Times New Roman" panose="02020603050405020304" pitchFamily="18" charset="0"/>
                <a:cs typeface="Times New Roman" panose="02020603050405020304" pitchFamily="18" charset="0"/>
              </a:rPr>
              <a:t>Have Declaration Status Removed </a:t>
            </a:r>
            <a:endParaRPr lang="en-US" sz="2200" dirty="0"/>
          </a:p>
        </p:txBody>
      </p:sp>
    </p:spTree>
    <p:extLst>
      <p:ext uri="{BB962C8B-B14F-4D97-AF65-F5344CB8AC3E}">
        <p14:creationId xmlns:p14="http://schemas.microsoft.com/office/powerpoint/2010/main" val="1641316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52550"/>
            <a:ext cx="8229600" cy="3394472"/>
          </a:xfrm>
        </p:spPr>
        <p:txBody>
          <a:bodyPr>
            <a:normAutofit/>
          </a:bodyPr>
          <a:lstStyle/>
          <a:p>
            <a:pPr marL="0" indent="0" algn="ctr">
              <a:buNone/>
            </a:pPr>
            <a:r>
              <a:rPr lang="en-US" sz="7200" dirty="0">
                <a:latin typeface="Times New Roman" panose="02020603050405020304" pitchFamily="18" charset="0"/>
                <a:cs typeface="Times New Roman" panose="02020603050405020304" pitchFamily="18" charset="0"/>
              </a:rPr>
              <a:t>Questions</a:t>
            </a:r>
          </a:p>
          <a:p>
            <a:pPr marL="0" indent="0" algn="ctr">
              <a:buNone/>
            </a:pPr>
            <a:r>
              <a:rPr lang="en-US" sz="7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584326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38150"/>
            <a:ext cx="6781800" cy="857250"/>
          </a:xfrm>
        </p:spPr>
        <p:txBody>
          <a:bodyPr>
            <a:noAutofit/>
          </a:bodyPr>
          <a:lstStyle/>
          <a:p>
            <a:r>
              <a:rPr lang="en-US" sz="3600" b="1" dirty="0">
                <a:latin typeface="Times New Roman" panose="02020603050405020304" pitchFamily="18" charset="0"/>
                <a:cs typeface="Times New Roman" panose="02020603050405020304" pitchFamily="18" charset="0"/>
              </a:rPr>
              <a:t>Fiscal Practices</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Contact Information</a:t>
            </a:r>
          </a:p>
        </p:txBody>
      </p:sp>
      <p:sp>
        <p:nvSpPr>
          <p:cNvPr id="3" name="Content Placeholder 2"/>
          <p:cNvSpPr>
            <a:spLocks noGrp="1"/>
          </p:cNvSpPr>
          <p:nvPr>
            <p:ph idx="1"/>
          </p:nvPr>
        </p:nvSpPr>
        <p:spPr>
          <a:xfrm>
            <a:off x="457200" y="1714500"/>
            <a:ext cx="8229600" cy="3219450"/>
          </a:xfrm>
        </p:spPr>
        <p:txBody>
          <a:bodyPr>
            <a:normAutofit/>
          </a:bodyPr>
          <a:lstStyle/>
          <a:p>
            <a:pPr marL="0" indent="0">
              <a:buNone/>
            </a:pPr>
            <a:endParaRPr lang="en-US" dirty="0"/>
          </a:p>
          <a:p>
            <a:pPr marL="0" indent="0" algn="ctr">
              <a:buNone/>
            </a:pPr>
            <a:r>
              <a:rPr lang="en-US" sz="2700" b="1" u="sng" dirty="0">
                <a:latin typeface="Times New Roman" panose="02020603050405020304" pitchFamily="18" charset="0"/>
                <a:cs typeface="Times New Roman" panose="02020603050405020304" pitchFamily="18" charset="0"/>
              </a:rPr>
              <a:t>Daniel Haven, Fiscal Analyst</a:t>
            </a:r>
          </a:p>
          <a:p>
            <a:pPr marL="0" indent="0" algn="ctr">
              <a:buNone/>
            </a:pPr>
            <a:r>
              <a:rPr lang="en-US" sz="2700" dirty="0">
                <a:latin typeface="Times New Roman" panose="02020603050405020304" pitchFamily="18" charset="0"/>
                <a:cs typeface="Times New Roman" panose="02020603050405020304" pitchFamily="18" charset="0"/>
              </a:rPr>
              <a:t>(803) 734-0721</a:t>
            </a:r>
          </a:p>
          <a:p>
            <a:pPr marL="0" indent="0" algn="ctr">
              <a:buNone/>
            </a:pPr>
            <a:r>
              <a:rPr lang="en-US" sz="2700" dirty="0">
                <a:latin typeface="Times New Roman" panose="02020603050405020304" pitchFamily="18" charset="0"/>
                <a:cs typeface="Times New Roman" panose="02020603050405020304" pitchFamily="18" charset="0"/>
                <a:hlinkClick r:id="rId3"/>
              </a:rPr>
              <a:t>dbhaven@ed.sc.gov</a:t>
            </a:r>
            <a:endParaRPr lang="en-US" sz="2700" dirty="0">
              <a:latin typeface="Times New Roman" panose="02020603050405020304" pitchFamily="18" charset="0"/>
              <a:cs typeface="Times New Roman" panose="02020603050405020304" pitchFamily="18" charset="0"/>
            </a:endParaRPr>
          </a:p>
          <a:p>
            <a:pPr marL="0" indent="0">
              <a:buNone/>
            </a:pPr>
            <a:endParaRPr lang="en-US" sz="7200" dirty="0">
              <a:latin typeface="Times New Roman" panose="02020603050405020304" pitchFamily="18" charset="0"/>
              <a:cs typeface="Times New Roman" panose="02020603050405020304" pitchFamily="18" charset="0"/>
            </a:endParaRPr>
          </a:p>
          <a:p>
            <a:pPr marL="0" indent="0">
              <a:buNone/>
            </a:pPr>
            <a:endParaRPr lang="en-US" sz="3400" dirty="0">
              <a:latin typeface="Georgia" pitchFamily="18" charset="0"/>
            </a:endParaRPr>
          </a:p>
          <a:p>
            <a:pPr marL="0" indent="0">
              <a:buNone/>
            </a:pPr>
            <a:endParaRPr lang="en-US" sz="3400" dirty="0"/>
          </a:p>
        </p:txBody>
      </p:sp>
    </p:spTree>
    <p:extLst>
      <p:ext uri="{BB962C8B-B14F-4D97-AF65-F5344CB8AC3E}">
        <p14:creationId xmlns:p14="http://schemas.microsoft.com/office/powerpoint/2010/main" val="352869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Budget Request Continued</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Instructional Materials: </a:t>
            </a:r>
          </a:p>
          <a:p>
            <a:pPr lvl="1"/>
            <a:r>
              <a:rPr lang="en-US" sz="3200" dirty="0">
                <a:latin typeface="Times New Roman" panose="02020603050405020304" pitchFamily="18" charset="0"/>
                <a:cs typeface="Times New Roman" panose="02020603050405020304" pitchFamily="18" charset="0"/>
              </a:rPr>
              <a:t>$20,000,000 (Recurring); $80,000,000 (Non-Recurring) </a:t>
            </a:r>
          </a:p>
          <a:p>
            <a:pPr lvl="1"/>
            <a:r>
              <a:rPr lang="en-US" sz="3200" dirty="0">
                <a:latin typeface="Times New Roman" panose="02020603050405020304" pitchFamily="18" charset="0"/>
                <a:cs typeface="Times New Roman" panose="02020603050405020304" pitchFamily="18" charset="0"/>
              </a:rPr>
              <a:t>Instructional materials includes both print and digital access for social studies and science.</a:t>
            </a:r>
          </a:p>
          <a:p>
            <a:pPr marL="457200" lvl="1" indent="0">
              <a:buNone/>
            </a:pPr>
            <a:endParaRPr lang="en-US" sz="3200" dirty="0"/>
          </a:p>
        </p:txBody>
      </p:sp>
    </p:spTree>
    <p:extLst>
      <p:ext uri="{BB962C8B-B14F-4D97-AF65-F5344CB8AC3E}">
        <p14:creationId xmlns:p14="http://schemas.microsoft.com/office/powerpoint/2010/main" val="3546745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14451"/>
            <a:ext cx="7772400" cy="2288381"/>
          </a:xfrm>
        </p:spPr>
        <p:txBody>
          <a:bodyPr>
            <a:normAutofit fontScale="90000"/>
          </a:bodyPr>
          <a:lstStyle/>
          <a:p>
            <a:r>
              <a:rPr lang="en-US" dirty="0"/>
              <a:t/>
            </a:r>
            <a:br>
              <a:rPr lang="en-US" dirty="0"/>
            </a:br>
            <a:r>
              <a:rPr lang="en-US" dirty="0"/>
              <a:t/>
            </a:r>
            <a:br>
              <a:rPr lang="en-US" dirty="0"/>
            </a:br>
            <a:r>
              <a:rPr lang="en-US" b="1" dirty="0">
                <a:latin typeface="Times New Roman" panose="02020603050405020304" pitchFamily="18" charset="0"/>
                <a:cs typeface="Times New Roman" panose="02020603050405020304" pitchFamily="18" charset="0"/>
              </a:rPr>
              <a:t>SCDE Office of Auditing Services Update</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SCASBO 2021 FALL CONFERENCE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a:t>
            </a:r>
            <a:r>
              <a:rPr lang="en-US" sz="2700" b="1" dirty="0">
                <a:latin typeface="Times New Roman" panose="02020603050405020304" pitchFamily="18" charset="0"/>
                <a:cs typeface="Times New Roman" panose="02020603050405020304" pitchFamily="18" charset="0"/>
              </a:rPr>
              <a:t>Renewing Relationships for the New Normal”</a:t>
            </a:r>
            <a:br>
              <a:rPr lang="en-US" sz="2700"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November 4, 2021</a:t>
            </a:r>
          </a:p>
        </p:txBody>
      </p:sp>
    </p:spTree>
    <p:extLst>
      <p:ext uri="{BB962C8B-B14F-4D97-AF65-F5344CB8AC3E}">
        <p14:creationId xmlns:p14="http://schemas.microsoft.com/office/powerpoint/2010/main" val="12326343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 Annual Audit Requirements</a:t>
            </a:r>
          </a:p>
        </p:txBody>
      </p:sp>
      <p:sp>
        <p:nvSpPr>
          <p:cNvPr id="3" name="Content Placeholder 2"/>
          <p:cNvSpPr>
            <a:spLocks noGrp="1"/>
          </p:cNvSpPr>
          <p:nvPr>
            <p:ph idx="1"/>
          </p:nvPr>
        </p:nvSpPr>
        <p:spPr/>
        <p:txBody>
          <a:bodyPr>
            <a:normAutofit lnSpcReduction="10000"/>
          </a:bodyPr>
          <a:lstStyle/>
          <a:p>
            <a:r>
              <a:rPr lang="en-US" sz="2800" dirty="0">
                <a:latin typeface="Times New Roman" panose="02020603050405020304" pitchFamily="18" charset="0"/>
                <a:cs typeface="Times New Roman" panose="02020603050405020304" pitchFamily="18" charset="0"/>
              </a:rPr>
              <a:t>Due date established by SC Code of Laws 59-17-100 for school districts</a:t>
            </a:r>
          </a:p>
          <a:p>
            <a:pPr lvl="1"/>
            <a:r>
              <a:rPr lang="en-US" sz="2400" dirty="0">
                <a:latin typeface="Times New Roman" panose="02020603050405020304" pitchFamily="18" charset="0"/>
                <a:cs typeface="Times New Roman" panose="02020603050405020304" pitchFamily="18" charset="0"/>
              </a:rPr>
              <a:t>December 1 after close of the fiscal year</a:t>
            </a:r>
          </a:p>
          <a:p>
            <a:r>
              <a:rPr lang="en-US" sz="2800" dirty="0">
                <a:latin typeface="Times New Roman" panose="02020603050405020304" pitchFamily="18" charset="0"/>
                <a:cs typeface="Times New Roman" panose="02020603050405020304" pitchFamily="18" charset="0"/>
              </a:rPr>
              <a:t>SC Code of Law 59-40-50(B)(3)</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states that charter schools must adhere to same financial standards as other public schools</a:t>
            </a:r>
          </a:p>
          <a:p>
            <a:r>
              <a:rPr lang="en-US" sz="2800" dirty="0">
                <a:latin typeface="Times New Roman" panose="02020603050405020304" pitchFamily="18" charset="0"/>
                <a:cs typeface="Times New Roman" panose="02020603050405020304" pitchFamily="18" charset="0"/>
              </a:rPr>
              <a:t>State Board of Education Regulation 43-172 states charter schools must adhere to December 1 deadline</a:t>
            </a:r>
          </a:p>
          <a:p>
            <a:pPr marL="514350" lvl="1" indent="0">
              <a:buNone/>
            </a:pPr>
            <a:endParaRPr lang="en-US" dirty="0"/>
          </a:p>
        </p:txBody>
      </p:sp>
      <p:sp>
        <p:nvSpPr>
          <p:cNvPr id="4" name="Slide Number Placeholder 3"/>
          <p:cNvSpPr>
            <a:spLocks noGrp="1"/>
          </p:cNvSpPr>
          <p:nvPr>
            <p:ph type="sldNum" sz="quarter" idx="12"/>
          </p:nvPr>
        </p:nvSpPr>
        <p:spPr/>
        <p:txBody>
          <a:bodyPr/>
          <a:lstStyle/>
          <a:p>
            <a:fld id="{1C6C82A1-FCAE-4D8C-8424-8A101424AF8E}" type="slidenum">
              <a:rPr lang="en-US" altLang="en-US" smtClean="0"/>
              <a:pPr/>
              <a:t>51</a:t>
            </a:fld>
            <a:endParaRPr lang="en-US" altLang="en-US" dirty="0"/>
          </a:p>
        </p:txBody>
      </p:sp>
    </p:spTree>
    <p:extLst>
      <p:ext uri="{BB962C8B-B14F-4D97-AF65-F5344CB8AC3E}">
        <p14:creationId xmlns:p14="http://schemas.microsoft.com/office/powerpoint/2010/main" val="16839882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No Audit Extension</a:t>
            </a:r>
          </a:p>
        </p:txBody>
      </p:sp>
      <p:sp>
        <p:nvSpPr>
          <p:cNvPr id="3" name="Content Placeholder 2"/>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During last fiscal year, the State Superintendent was granted extraordinary powers that was used to extend deadlines and waive requirements</a:t>
            </a:r>
          </a:p>
          <a:p>
            <a:r>
              <a:rPr lang="en-US" dirty="0">
                <a:latin typeface="Times New Roman" panose="02020603050405020304" pitchFamily="18" charset="0"/>
                <a:cs typeface="Times New Roman" panose="02020603050405020304" pitchFamily="18" charset="0"/>
              </a:rPr>
              <a:t>This flexibility expired and the State Superintendent has NO authority this year to extend the audit deadline and extend other flexibilities</a:t>
            </a:r>
          </a:p>
        </p:txBody>
      </p:sp>
    </p:spTree>
    <p:extLst>
      <p:ext uri="{BB962C8B-B14F-4D97-AF65-F5344CB8AC3E}">
        <p14:creationId xmlns:p14="http://schemas.microsoft.com/office/powerpoint/2010/main" val="31266983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No Audit Extension</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Correspondence was distributed to district superintendents on July 27, 2021 regarding the expired flexibilities</a:t>
            </a:r>
          </a:p>
        </p:txBody>
      </p:sp>
    </p:spTree>
    <p:extLst>
      <p:ext uri="{BB962C8B-B14F-4D97-AF65-F5344CB8AC3E}">
        <p14:creationId xmlns:p14="http://schemas.microsoft.com/office/powerpoint/2010/main" val="35207335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 </a:t>
            </a:r>
            <a:r>
              <a:rPr lang="en-US" sz="4000" b="1" dirty="0">
                <a:latin typeface="Times New Roman" panose="02020603050405020304" pitchFamily="18" charset="0"/>
                <a:cs typeface="Times New Roman" panose="02020603050405020304" pitchFamily="18" charset="0"/>
              </a:rPr>
              <a:t>Annual Audit Requirements</a:t>
            </a:r>
          </a:p>
        </p:txBody>
      </p:sp>
      <p:sp>
        <p:nvSpPr>
          <p:cNvPr id="3" name="Content Placeholder 2"/>
          <p:cNvSpPr>
            <a:spLocks noGrp="1"/>
          </p:cNvSpPr>
          <p:nvPr>
            <p:ph idx="1"/>
          </p:nvPr>
        </p:nvSpPr>
        <p:spPr/>
        <p:txBody>
          <a:bodyPr>
            <a:normAutofit fontScale="70000" lnSpcReduction="20000"/>
          </a:bodyPr>
          <a:lstStyle/>
          <a:p>
            <a:r>
              <a:rPr lang="en-US" sz="2800" dirty="0">
                <a:latin typeface="Times New Roman" panose="02020603050405020304" pitchFamily="18" charset="0"/>
                <a:cs typeface="Times New Roman" panose="02020603050405020304" pitchFamily="18" charset="0"/>
              </a:rPr>
              <a:t>How to submit/what to submit</a:t>
            </a:r>
          </a:p>
          <a:p>
            <a:pPr lvl="1"/>
            <a:r>
              <a:rPr lang="en-US" sz="2400" dirty="0">
                <a:latin typeface="Times New Roman" panose="02020603050405020304" pitchFamily="18" charset="0"/>
                <a:cs typeface="Times New Roman" panose="02020603050405020304" pitchFamily="18" charset="0"/>
              </a:rPr>
              <a:t>Upload the following through the LEA Audit Reporting System (LARS)</a:t>
            </a:r>
          </a:p>
          <a:p>
            <a:pPr lvl="2"/>
            <a:r>
              <a:rPr lang="en-US" dirty="0">
                <a:latin typeface="Times New Roman" panose="02020603050405020304" pitchFamily="18" charset="0"/>
                <a:cs typeface="Times New Roman" panose="02020603050405020304" pitchFamily="18" charset="0"/>
              </a:rPr>
              <a:t>Full Audit Report </a:t>
            </a:r>
          </a:p>
          <a:p>
            <a:pPr lvl="3"/>
            <a:r>
              <a:rPr lang="en-US" dirty="0">
                <a:latin typeface="Times New Roman" panose="02020603050405020304" pitchFamily="18" charset="0"/>
                <a:cs typeface="Times New Roman" panose="02020603050405020304" pitchFamily="18" charset="0"/>
              </a:rPr>
              <a:t>Basic Financial Statements</a:t>
            </a:r>
          </a:p>
          <a:p>
            <a:pPr lvl="3"/>
            <a:r>
              <a:rPr lang="en-US" dirty="0">
                <a:latin typeface="Times New Roman" panose="02020603050405020304" pitchFamily="18" charset="0"/>
                <a:cs typeface="Times New Roman" panose="02020603050405020304" pitchFamily="18" charset="0"/>
              </a:rPr>
              <a:t>SCDE Supplemental Schedules</a:t>
            </a:r>
          </a:p>
          <a:p>
            <a:pPr lvl="3"/>
            <a:r>
              <a:rPr lang="en-US" dirty="0">
                <a:latin typeface="Times New Roman" panose="02020603050405020304" pitchFamily="18" charset="0"/>
                <a:cs typeface="Times New Roman" panose="02020603050405020304" pitchFamily="18" charset="0"/>
              </a:rPr>
              <a:t>Single Audit Section</a:t>
            </a:r>
          </a:p>
          <a:p>
            <a:pPr lvl="3"/>
            <a:r>
              <a:rPr lang="en-US" dirty="0">
                <a:latin typeface="Times New Roman" panose="02020603050405020304" pitchFamily="18" charset="0"/>
                <a:cs typeface="Times New Roman" panose="02020603050405020304" pitchFamily="18" charset="0"/>
              </a:rPr>
              <a:t>Schedule of Findings and Questioned Costs</a:t>
            </a:r>
          </a:p>
          <a:p>
            <a:pPr lvl="3"/>
            <a:r>
              <a:rPr lang="en-US" dirty="0">
                <a:latin typeface="Times New Roman" panose="02020603050405020304" pitchFamily="18" charset="0"/>
                <a:cs typeface="Times New Roman" panose="02020603050405020304" pitchFamily="18" charset="0"/>
              </a:rPr>
              <a:t>Corrective Action Plan</a:t>
            </a:r>
          </a:p>
          <a:p>
            <a:pPr lvl="3"/>
            <a:r>
              <a:rPr lang="en-US" dirty="0">
                <a:latin typeface="Times New Roman" panose="02020603050405020304" pitchFamily="18" charset="0"/>
                <a:cs typeface="Times New Roman" panose="02020603050405020304" pitchFamily="18" charset="0"/>
              </a:rPr>
              <a:t>Other required schedules, notes, etc.</a:t>
            </a:r>
          </a:p>
          <a:p>
            <a:pPr lvl="2"/>
            <a:r>
              <a:rPr lang="en-US" dirty="0">
                <a:latin typeface="Times New Roman" panose="02020603050405020304" pitchFamily="18" charset="0"/>
                <a:cs typeface="Times New Roman" panose="02020603050405020304" pitchFamily="18" charset="0"/>
              </a:rPr>
              <a:t>Management Letter, not management representation letter</a:t>
            </a:r>
          </a:p>
          <a:p>
            <a:pPr lvl="2"/>
            <a:r>
              <a:rPr lang="en-US" sz="2000" dirty="0">
                <a:latin typeface="Times New Roman" panose="02020603050405020304" pitchFamily="18" charset="0"/>
                <a:cs typeface="Times New Roman" panose="02020603050405020304" pitchFamily="18" charset="0"/>
              </a:rPr>
              <a:t>SCDE Supplemental Schedule Template</a:t>
            </a:r>
          </a:p>
          <a:p>
            <a:pPr lvl="2"/>
            <a:r>
              <a:rPr lang="en-US" sz="2000" dirty="0">
                <a:latin typeface="Times New Roman" panose="02020603050405020304" pitchFamily="18" charset="0"/>
                <a:cs typeface="Times New Roman" panose="02020603050405020304" pitchFamily="18" charset="0"/>
              </a:rPr>
              <a:t>Data Collection Form</a:t>
            </a:r>
          </a:p>
          <a:p>
            <a:pPr lvl="2"/>
            <a:r>
              <a:rPr lang="en-US" sz="2000" dirty="0">
                <a:latin typeface="Times New Roman" panose="02020603050405020304" pitchFamily="18" charset="0"/>
                <a:cs typeface="Times New Roman" panose="02020603050405020304" pitchFamily="18" charset="0"/>
              </a:rPr>
              <a:t>Input Supportive Information (Values must be to the hundredth place)</a:t>
            </a:r>
          </a:p>
          <a:p>
            <a:pPr marL="0" indent="0">
              <a:buNone/>
            </a:pPr>
            <a:endParaRPr lang="en-US" dirty="0"/>
          </a:p>
          <a:p>
            <a:pPr marL="514350" lvl="1" indent="0">
              <a:buNone/>
            </a:pPr>
            <a:endParaRPr lang="en-US" dirty="0"/>
          </a:p>
        </p:txBody>
      </p:sp>
      <p:sp>
        <p:nvSpPr>
          <p:cNvPr id="4" name="Slide Number Placeholder 3"/>
          <p:cNvSpPr>
            <a:spLocks noGrp="1"/>
          </p:cNvSpPr>
          <p:nvPr>
            <p:ph type="sldNum" sz="quarter" idx="12"/>
          </p:nvPr>
        </p:nvSpPr>
        <p:spPr/>
        <p:txBody>
          <a:bodyPr/>
          <a:lstStyle/>
          <a:p>
            <a:fld id="{1C6C82A1-FCAE-4D8C-8424-8A101424AF8E}" type="slidenum">
              <a:rPr lang="en-US" altLang="en-US" smtClean="0"/>
              <a:pPr/>
              <a:t>54</a:t>
            </a:fld>
            <a:endParaRPr lang="en-US" altLang="en-US" dirty="0"/>
          </a:p>
        </p:txBody>
      </p:sp>
    </p:spTree>
    <p:extLst>
      <p:ext uri="{BB962C8B-B14F-4D97-AF65-F5344CB8AC3E}">
        <p14:creationId xmlns:p14="http://schemas.microsoft.com/office/powerpoint/2010/main" val="16829228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Audit Submission</a:t>
            </a:r>
          </a:p>
        </p:txBody>
      </p:sp>
      <p:sp>
        <p:nvSpPr>
          <p:cNvPr id="3" name="Content Placeholder 2"/>
          <p:cNvSpPr>
            <a:spLocks noGrp="1"/>
          </p:cNvSpPr>
          <p:nvPr>
            <p:ph idx="1"/>
          </p:nvPr>
        </p:nvSpPr>
        <p:spPr>
          <a:xfrm>
            <a:off x="457200" y="1028700"/>
            <a:ext cx="8229600" cy="3600450"/>
          </a:xfrm>
        </p:spPr>
        <p:txBody>
          <a:bodyPr>
            <a:normAutofit lnSpcReduction="10000"/>
          </a:bodyPr>
          <a:lstStyle/>
          <a:p>
            <a:r>
              <a:rPr lang="en-US" dirty="0">
                <a:latin typeface="Times New Roman" panose="02020603050405020304" pitchFamily="18" charset="0"/>
                <a:cs typeface="Times New Roman" panose="02020603050405020304" pitchFamily="18" charset="0"/>
              </a:rPr>
              <a:t>Template upload</a:t>
            </a:r>
          </a:p>
          <a:p>
            <a:pPr lvl="1"/>
            <a:r>
              <a:rPr lang="en-US" dirty="0">
                <a:latin typeface="Times New Roman" panose="02020603050405020304" pitchFamily="18" charset="0"/>
                <a:cs typeface="Times New Roman" panose="02020603050405020304" pitchFamily="18" charset="0"/>
              </a:rPr>
              <a:t>Select the correct option (LEA, Charter, or Both)</a:t>
            </a:r>
          </a:p>
          <a:p>
            <a:pPr lvl="1"/>
            <a:r>
              <a:rPr lang="en-US" dirty="0">
                <a:latin typeface="Times New Roman" panose="02020603050405020304" pitchFamily="18" charset="0"/>
                <a:cs typeface="Times New Roman" panose="02020603050405020304" pitchFamily="18" charset="0"/>
              </a:rPr>
              <a:t>If incorrect option selected, revenue and expenditures could be double counted or under reported</a:t>
            </a:r>
          </a:p>
          <a:p>
            <a:pPr lvl="1"/>
            <a:r>
              <a:rPr lang="en-US" dirty="0">
                <a:latin typeface="Times New Roman" panose="02020603050405020304" pitchFamily="18" charset="0"/>
                <a:cs typeface="Times New Roman" panose="02020603050405020304" pitchFamily="18" charset="0"/>
              </a:rPr>
              <a:t>Have conversation with charter schools to inform them if their data has been blended with the sponsoring district’s data</a:t>
            </a:r>
          </a:p>
          <a:p>
            <a:pPr lvl="1"/>
            <a:endParaRPr lang="en-US" dirty="0"/>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C6C82A1-FCAE-4D8C-8424-8A101424AF8E}" type="slidenum">
              <a:rPr lang="en-US" altLang="en-US" smtClean="0"/>
              <a:pPr/>
              <a:t>55</a:t>
            </a:fld>
            <a:endParaRPr lang="en-US" altLang="en-US" dirty="0"/>
          </a:p>
        </p:txBody>
      </p:sp>
    </p:spTree>
    <p:extLst>
      <p:ext uri="{BB962C8B-B14F-4D97-AF65-F5344CB8AC3E}">
        <p14:creationId xmlns:p14="http://schemas.microsoft.com/office/powerpoint/2010/main" val="7608468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Audit Submission</a:t>
            </a:r>
          </a:p>
        </p:txBody>
      </p:sp>
      <p:sp>
        <p:nvSpPr>
          <p:cNvPr id="3" name="Content Placeholder 2"/>
          <p:cNvSpPr>
            <a:spLocks noGrp="1"/>
          </p:cNvSpPr>
          <p:nvPr>
            <p:ph idx="1"/>
          </p:nvPr>
        </p:nvSpPr>
        <p:spPr/>
        <p:txBody>
          <a:bodyPr/>
          <a:lstStyle/>
          <a:p>
            <a:pPr lvl="1"/>
            <a:r>
              <a:rPr lang="en-US" dirty="0">
                <a:latin typeface="Times New Roman" panose="02020603050405020304" pitchFamily="18" charset="0"/>
                <a:cs typeface="Times New Roman" panose="02020603050405020304" pitchFamily="18" charset="0"/>
              </a:rPr>
              <a:t>Ensure that transfers from one fund to the next net to $0 or an error will be noted</a:t>
            </a:r>
          </a:p>
          <a:p>
            <a:pPr lvl="1"/>
            <a:r>
              <a:rPr lang="en-US" dirty="0">
                <a:latin typeface="Times New Roman" panose="02020603050405020304" pitchFamily="18" charset="0"/>
                <a:cs typeface="Times New Roman" panose="02020603050405020304" pitchFamily="18" charset="0"/>
              </a:rPr>
              <a:t>Ensure that whole numbers are entered in each field to avoid rounding errors</a:t>
            </a:r>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1C6C82A1-FCAE-4D8C-8424-8A101424AF8E}" type="slidenum">
              <a:rPr lang="en-US" altLang="en-US" smtClean="0"/>
              <a:pPr/>
              <a:t>56</a:t>
            </a:fld>
            <a:endParaRPr lang="en-US" altLang="en-US" dirty="0"/>
          </a:p>
        </p:txBody>
      </p:sp>
    </p:spTree>
    <p:extLst>
      <p:ext uri="{BB962C8B-B14F-4D97-AF65-F5344CB8AC3E}">
        <p14:creationId xmlns:p14="http://schemas.microsoft.com/office/powerpoint/2010/main" val="9398624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9550"/>
            <a:ext cx="6781800" cy="857250"/>
          </a:xfrm>
        </p:spPr>
        <p:txBody>
          <a:bodyPr>
            <a:noAutofit/>
          </a:bodyPr>
          <a:lstStyle/>
          <a:p>
            <a:r>
              <a:rPr lang="en-US" sz="3200" b="1" dirty="0">
                <a:latin typeface="Times New Roman" panose="02020603050405020304" pitchFamily="18" charset="0"/>
                <a:cs typeface="Times New Roman" panose="02020603050405020304" pitchFamily="18" charset="0"/>
              </a:rPr>
              <a:t>Penalties for Late Audit Submission</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Districts will receive a risk rating of medium for the Audit Submission criterion on the risk assessment for an audit report submitted after the December 1 due date but within 30 days of the due date (on or before December 31)</a:t>
            </a:r>
          </a:p>
          <a:p>
            <a:r>
              <a:rPr lang="en-US" dirty="0">
                <a:latin typeface="Times New Roman" panose="02020603050405020304" pitchFamily="18" charset="0"/>
                <a:cs typeface="Times New Roman" panose="02020603050405020304" pitchFamily="18" charset="0"/>
              </a:rPr>
              <a:t>Districts who submit the audit report more than 30 days after the December 1 due date will receive a risk rating of high on the Audit Submission criterion (January 1 – January 30)</a:t>
            </a:r>
          </a:p>
          <a:p>
            <a:r>
              <a:rPr lang="en-US" dirty="0">
                <a:latin typeface="Times New Roman" panose="02020603050405020304" pitchFamily="18" charset="0"/>
                <a:cs typeface="Times New Roman" panose="02020603050405020304" pitchFamily="18" charset="0"/>
              </a:rPr>
              <a:t>Districts that submit audit report more than 60 days late will be in a state of at least fiscal watch under the Act 23, Fiscal Practices Legislation (January 31 or later)</a:t>
            </a:r>
          </a:p>
        </p:txBody>
      </p:sp>
    </p:spTree>
    <p:extLst>
      <p:ext uri="{BB962C8B-B14F-4D97-AF65-F5344CB8AC3E}">
        <p14:creationId xmlns:p14="http://schemas.microsoft.com/office/powerpoint/2010/main" val="24345234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Schedule of Expenditures of Federal Awards</a:t>
            </a:r>
          </a:p>
        </p:txBody>
      </p:sp>
      <p:sp>
        <p:nvSpPr>
          <p:cNvPr id="3" name="Content Placeholder 2"/>
          <p:cNvSpPr>
            <a:spLocks noGrp="1"/>
          </p:cNvSpPr>
          <p:nvPr>
            <p:ph idx="1"/>
          </p:nvPr>
        </p:nvSpPr>
        <p:spPr/>
        <p:txBody>
          <a:bodyPr>
            <a:normAutofit fontScale="55000" lnSpcReduction="20000"/>
          </a:bodyPr>
          <a:lstStyle/>
          <a:p>
            <a:r>
              <a:rPr lang="en-US" sz="2700" dirty="0">
                <a:latin typeface="Times New Roman" panose="02020603050405020304" pitchFamily="18" charset="0"/>
                <a:cs typeface="Times New Roman" panose="02020603050405020304" pitchFamily="18" charset="0"/>
              </a:rPr>
              <a:t>Include required detail of Federal awards in the SEFA (2 CFR Part 200.510 (b))</a:t>
            </a:r>
          </a:p>
          <a:p>
            <a:pPr lvl="1"/>
            <a:r>
              <a:rPr lang="en-US" sz="2700" dirty="0">
                <a:latin typeface="Times New Roman" panose="02020603050405020304" pitchFamily="18" charset="0"/>
                <a:cs typeface="Times New Roman" panose="02020603050405020304" pitchFamily="18" charset="0"/>
              </a:rPr>
              <a:t>List individual Federal programs by Federal agency. For a cluster of programs, provide the cluster name, list individual Federal programs within the cluster of programs, and provide the applicable Federal agency name.</a:t>
            </a:r>
          </a:p>
          <a:p>
            <a:pPr lvl="1"/>
            <a:r>
              <a:rPr lang="en-US" sz="2700" b="1" dirty="0">
                <a:latin typeface="Times New Roman" panose="02020603050405020304" pitchFamily="18" charset="0"/>
                <a:cs typeface="Times New Roman" panose="02020603050405020304" pitchFamily="18" charset="0"/>
              </a:rPr>
              <a:t>For Federal awards received as a subrecipient, the name of the pass-through entity and identifying number assigned by the pass-through entity</a:t>
            </a:r>
          </a:p>
          <a:p>
            <a:pPr lvl="1"/>
            <a:r>
              <a:rPr lang="en-US" sz="2700" dirty="0">
                <a:latin typeface="Times New Roman" panose="02020603050405020304" pitchFamily="18" charset="0"/>
                <a:cs typeface="Times New Roman" panose="02020603050405020304" pitchFamily="18" charset="0"/>
              </a:rPr>
              <a:t>Provide total Federal awards expended for each individual Federal program and the CFDA number or other identifying number when the CFDA information is not available. For a cluster of programs also provide the total for the cluster.</a:t>
            </a:r>
          </a:p>
          <a:p>
            <a:pPr lvl="1"/>
            <a:r>
              <a:rPr lang="en-US" sz="2700" dirty="0">
                <a:latin typeface="Times New Roman" panose="02020603050405020304" pitchFamily="18" charset="0"/>
                <a:cs typeface="Times New Roman" panose="02020603050405020304" pitchFamily="18" charset="0"/>
              </a:rPr>
              <a:t>Include the total amount provided to subrecipients from each Federal program</a:t>
            </a:r>
          </a:p>
          <a:p>
            <a:pPr lvl="1"/>
            <a:r>
              <a:rPr lang="en-US" sz="2700" dirty="0">
                <a:latin typeface="Times New Roman" panose="02020603050405020304" pitchFamily="18" charset="0"/>
                <a:cs typeface="Times New Roman" panose="02020603050405020304" pitchFamily="18" charset="0"/>
              </a:rPr>
              <a:t>For loan or loan guarantee programs described in 2 CFR Part 200.502, Basis for determining Federal awards expended, paragraph (b), identify in the notes to the schedule the balances outstanding at the end of the audit period. This is in addition to including the total Federal awards expended for loan or loan guarantee programs in the schedule.</a:t>
            </a:r>
          </a:p>
          <a:p>
            <a:pPr lvl="1"/>
            <a:r>
              <a:rPr lang="en-US" sz="2700" dirty="0">
                <a:latin typeface="Times New Roman" panose="02020603050405020304" pitchFamily="18" charset="0"/>
                <a:cs typeface="Times New Roman" panose="02020603050405020304" pitchFamily="18" charset="0"/>
              </a:rPr>
              <a:t>Note whether or not the auditee elected to use the 10% de minimis cost rate for indirect costs</a:t>
            </a:r>
          </a:p>
          <a:p>
            <a:pPr lvl="1"/>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9489175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Corrective Action Plan</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Submit corrective action plan (CAP) for findings with the required elements</a:t>
            </a:r>
          </a:p>
          <a:p>
            <a:pPr lvl="1"/>
            <a:r>
              <a:rPr lang="en-US" dirty="0">
                <a:latin typeface="Times New Roman" panose="02020603050405020304" pitchFamily="18" charset="0"/>
                <a:cs typeface="Times New Roman" panose="02020603050405020304" pitchFamily="18" charset="0"/>
              </a:rPr>
              <a:t>In addition to the auditee response to finding</a:t>
            </a:r>
          </a:p>
          <a:p>
            <a:pPr lvl="1"/>
            <a:r>
              <a:rPr lang="en-US" dirty="0">
                <a:latin typeface="Times New Roman" panose="02020603050405020304" pitchFamily="18" charset="0"/>
                <a:cs typeface="Times New Roman" panose="02020603050405020304" pitchFamily="18" charset="0"/>
              </a:rPr>
              <a:t>Name of the person responsible for completing the CAP</a:t>
            </a:r>
          </a:p>
          <a:p>
            <a:pPr lvl="1"/>
            <a:r>
              <a:rPr lang="en-US" dirty="0">
                <a:latin typeface="Times New Roman" panose="02020603050405020304" pitchFamily="18" charset="0"/>
                <a:cs typeface="Times New Roman" panose="02020603050405020304" pitchFamily="18" charset="0"/>
              </a:rPr>
              <a:t>Anticipated completion date</a:t>
            </a:r>
          </a:p>
          <a:p>
            <a:pPr lvl="1"/>
            <a:r>
              <a:rPr lang="en-US" dirty="0">
                <a:latin typeface="Times New Roman" panose="02020603050405020304" pitchFamily="18" charset="0"/>
                <a:cs typeface="Times New Roman" panose="02020603050405020304" pitchFamily="18" charset="0"/>
              </a:rPr>
              <a:t>Plan of action to correct deficiency</a:t>
            </a:r>
          </a:p>
          <a:p>
            <a:pPr lvl="1"/>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52356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Budget Request Continued</a:t>
            </a:r>
          </a:p>
        </p:txBody>
      </p:sp>
      <p:sp>
        <p:nvSpPr>
          <p:cNvPr id="3" name="Content Placeholder 2"/>
          <p:cNvSpPr>
            <a:spLocks noGrp="1"/>
          </p:cNvSpPr>
          <p:nvPr>
            <p:ph idx="1"/>
          </p:nvPr>
        </p:nvSpPr>
        <p:spPr>
          <a:xfrm>
            <a:off x="457200" y="1200150"/>
            <a:ext cx="8229600" cy="3809999"/>
          </a:xfrm>
        </p:spPr>
        <p:txBody>
          <a:bodyPr>
            <a:normAutofit/>
          </a:bodyPr>
          <a:lstStyle/>
          <a:p>
            <a:r>
              <a:rPr lang="en-US" dirty="0">
                <a:latin typeface="Times New Roman" panose="02020603050405020304" pitchFamily="18" charset="0"/>
                <a:cs typeface="Times New Roman" panose="02020603050405020304" pitchFamily="18" charset="0"/>
              </a:rPr>
              <a:t>Bus Driver Salary Increase:  $4,297,076 (Recurring)</a:t>
            </a:r>
          </a:p>
          <a:p>
            <a:pPr lvl="1"/>
            <a:r>
              <a:rPr lang="en-US" sz="3200" dirty="0">
                <a:latin typeface="Times New Roman" panose="02020603050405020304" pitchFamily="18" charset="0"/>
                <a:cs typeface="Times New Roman" panose="02020603050405020304" pitchFamily="18" charset="0"/>
              </a:rPr>
              <a:t>Salary Increase of 5%</a:t>
            </a:r>
          </a:p>
          <a:p>
            <a:pPr marL="457200" lvl="1" indent="0">
              <a:buNone/>
            </a:pPr>
            <a:endParaRPr lang="en-US" sz="3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School Effectiveness and VirtualSC: </a:t>
            </a:r>
          </a:p>
          <a:p>
            <a:pPr lvl="1"/>
            <a:r>
              <a:rPr lang="en-US" sz="3200" dirty="0">
                <a:latin typeface="Times New Roman" panose="02020603050405020304" pitchFamily="18" charset="0"/>
                <a:cs typeface="Times New Roman" panose="02020603050405020304" pitchFamily="18" charset="0"/>
              </a:rPr>
              <a:t>$5,403,760 (Recurring); 20 FTEs </a:t>
            </a:r>
          </a:p>
          <a:p>
            <a:pPr marL="457200" lvl="1" indent="0">
              <a:buNone/>
            </a:pPr>
            <a:endParaRPr lang="en-US" sz="3600" dirty="0"/>
          </a:p>
          <a:p>
            <a:pPr lvl="1"/>
            <a:endParaRPr lang="en-US" sz="3200" dirty="0"/>
          </a:p>
          <a:p>
            <a:pPr marL="457200" lvl="1" indent="0">
              <a:buNone/>
            </a:pPr>
            <a:endParaRPr lang="en-US" sz="3200" dirty="0"/>
          </a:p>
        </p:txBody>
      </p:sp>
    </p:spTree>
    <p:extLst>
      <p:ext uri="{BB962C8B-B14F-4D97-AF65-F5344CB8AC3E}">
        <p14:creationId xmlns:p14="http://schemas.microsoft.com/office/powerpoint/2010/main" val="25359735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OMB Data Collection Form</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Ensure language on data collection form agrees to language in the audit report</a:t>
            </a:r>
          </a:p>
          <a:p>
            <a:pPr lvl="1"/>
            <a:r>
              <a:rPr lang="en-US" dirty="0">
                <a:latin typeface="Times New Roman" panose="02020603050405020304" pitchFamily="18" charset="0"/>
                <a:cs typeface="Times New Roman" panose="02020603050405020304" pitchFamily="18" charset="0"/>
              </a:rPr>
              <a:t>Material weaknesses </a:t>
            </a:r>
          </a:p>
          <a:p>
            <a:pPr lvl="1"/>
            <a:r>
              <a:rPr lang="en-US" dirty="0">
                <a:latin typeface="Times New Roman" panose="02020603050405020304" pitchFamily="18" charset="0"/>
                <a:cs typeface="Times New Roman" panose="02020603050405020304" pitchFamily="18" charset="0"/>
              </a:rPr>
              <a:t>Major program</a:t>
            </a:r>
          </a:p>
          <a:p>
            <a:pPr lvl="1"/>
            <a:r>
              <a:rPr lang="en-US" dirty="0">
                <a:latin typeface="Times New Roman" panose="02020603050405020304" pitchFamily="18" charset="0"/>
                <a:cs typeface="Times New Roman" panose="02020603050405020304" pitchFamily="18" charset="0"/>
              </a:rPr>
              <a:t>Amount of Federal funds expended per program</a:t>
            </a:r>
          </a:p>
        </p:txBody>
      </p:sp>
    </p:spTree>
    <p:extLst>
      <p:ext uri="{BB962C8B-B14F-4D97-AF65-F5344CB8AC3E}">
        <p14:creationId xmlns:p14="http://schemas.microsoft.com/office/powerpoint/2010/main" val="5318629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ESSER I Monitoring</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OAS is continuing to monitor school district’s use of funds distributed to districts under the CARES Act (ESSER I)</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124670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ESSER I Monitoring</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Common Findings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Property records do not contain required elements per 2 CFR 200.313</a:t>
            </a:r>
          </a:p>
          <a:p>
            <a:pPr lvl="1"/>
            <a:r>
              <a:rPr lang="en-US" dirty="0">
                <a:latin typeface="Times New Roman" panose="02020603050405020304" pitchFamily="18" charset="0"/>
                <a:cs typeface="Times New Roman" panose="02020603050405020304" pitchFamily="18" charset="0"/>
              </a:rPr>
              <a:t>Description of the property</a:t>
            </a:r>
          </a:p>
          <a:p>
            <a:pPr lvl="1"/>
            <a:r>
              <a:rPr lang="en-US" dirty="0">
                <a:latin typeface="Times New Roman" panose="02020603050405020304" pitchFamily="18" charset="0"/>
                <a:cs typeface="Times New Roman" panose="02020603050405020304" pitchFamily="18" charset="0"/>
              </a:rPr>
              <a:t>Serial number or other identification number</a:t>
            </a:r>
          </a:p>
          <a:p>
            <a:pPr lvl="1"/>
            <a:r>
              <a:rPr lang="en-US" dirty="0">
                <a:latin typeface="Times New Roman" panose="02020603050405020304" pitchFamily="18" charset="0"/>
                <a:cs typeface="Times New Roman" panose="02020603050405020304" pitchFamily="18" charset="0"/>
              </a:rPr>
              <a:t>Source of funding including the FAIN</a:t>
            </a:r>
          </a:p>
          <a:p>
            <a:pPr lvl="1"/>
            <a:r>
              <a:rPr lang="en-US" dirty="0">
                <a:latin typeface="Times New Roman" panose="02020603050405020304" pitchFamily="18" charset="0"/>
                <a:cs typeface="Times New Roman" panose="02020603050405020304" pitchFamily="18" charset="0"/>
              </a:rPr>
              <a:t>Who holds the title</a:t>
            </a:r>
          </a:p>
          <a:p>
            <a:pPr marL="457200" lvl="1" indent="0">
              <a:buNone/>
            </a:pPr>
            <a:endParaRPr lang="en-US" dirty="0">
              <a:latin typeface="Times New Roman" panose="02020603050405020304" pitchFamily="18" charset="0"/>
              <a:cs typeface="Times New Roman" panose="02020603050405020304" pitchFamily="18" charset="0"/>
            </a:endParaRPr>
          </a:p>
          <a:p>
            <a:pPr marL="914400" lvl="2"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3486216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ESSER I Monitoring</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Common Findings</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Property records do not contain required elements per 2 CFR 200.313</a:t>
            </a:r>
          </a:p>
          <a:p>
            <a:pPr lvl="1"/>
            <a:r>
              <a:rPr lang="en-US" dirty="0">
                <a:latin typeface="Times New Roman" panose="02020603050405020304" pitchFamily="18" charset="0"/>
                <a:cs typeface="Times New Roman" panose="02020603050405020304" pitchFamily="18" charset="0"/>
              </a:rPr>
              <a:t>Acquisition date</a:t>
            </a:r>
          </a:p>
          <a:p>
            <a:pPr lvl="1"/>
            <a:r>
              <a:rPr lang="en-US" dirty="0">
                <a:latin typeface="Times New Roman" panose="02020603050405020304" pitchFamily="18" charset="0"/>
                <a:cs typeface="Times New Roman" panose="02020603050405020304" pitchFamily="18" charset="0"/>
              </a:rPr>
              <a:t>Cost of the property</a:t>
            </a:r>
          </a:p>
          <a:p>
            <a:pPr lvl="1"/>
            <a:r>
              <a:rPr lang="en-US" dirty="0">
                <a:latin typeface="Times New Roman" panose="02020603050405020304" pitchFamily="18" charset="0"/>
                <a:cs typeface="Times New Roman" panose="02020603050405020304" pitchFamily="18" charset="0"/>
              </a:rPr>
              <a:t>Percentage of federal participation in the project costs for the Federal award under which the property was acquired</a:t>
            </a:r>
          </a:p>
          <a:p>
            <a:pPr marL="457200" lvl="1" indent="0">
              <a:buNone/>
            </a:pPr>
            <a:endParaRPr lang="en-US" dirty="0">
              <a:latin typeface="Times New Roman" panose="02020603050405020304" pitchFamily="18" charset="0"/>
              <a:cs typeface="Times New Roman" panose="02020603050405020304" pitchFamily="18" charset="0"/>
            </a:endParaRPr>
          </a:p>
          <a:p>
            <a:pPr marL="914400" lvl="2"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9955471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ESSER I Monitoring</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Common Findings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Property records do not contain required elements per 2 CFR 200.313</a:t>
            </a:r>
          </a:p>
          <a:p>
            <a:pPr lvl="1"/>
            <a:r>
              <a:rPr lang="en-US" dirty="0">
                <a:latin typeface="Times New Roman" panose="02020603050405020304" pitchFamily="18" charset="0"/>
                <a:cs typeface="Times New Roman" panose="02020603050405020304" pitchFamily="18" charset="0"/>
              </a:rPr>
              <a:t>Location of property</a:t>
            </a:r>
          </a:p>
          <a:p>
            <a:pPr lvl="1"/>
            <a:r>
              <a:rPr lang="en-US" dirty="0">
                <a:latin typeface="Times New Roman" panose="02020603050405020304" pitchFamily="18" charset="0"/>
                <a:cs typeface="Times New Roman" panose="02020603050405020304" pitchFamily="18" charset="0"/>
              </a:rPr>
              <a:t>Use and condition of property</a:t>
            </a:r>
          </a:p>
          <a:p>
            <a:pPr lvl="1"/>
            <a:r>
              <a:rPr lang="en-US" dirty="0">
                <a:latin typeface="Times New Roman" panose="02020603050405020304" pitchFamily="18" charset="0"/>
                <a:cs typeface="Times New Roman" panose="02020603050405020304" pitchFamily="18" charset="0"/>
              </a:rPr>
              <a:t>Disposition data (date of disposal, sales price)</a:t>
            </a:r>
          </a:p>
          <a:p>
            <a:pPr marL="457200" lvl="1" indent="0">
              <a:buNone/>
            </a:pPr>
            <a:endParaRPr lang="en-US" dirty="0">
              <a:latin typeface="Times New Roman" panose="02020603050405020304" pitchFamily="18" charset="0"/>
              <a:cs typeface="Times New Roman" panose="02020603050405020304" pitchFamily="18" charset="0"/>
            </a:endParaRPr>
          </a:p>
          <a:p>
            <a:pPr marL="914400" lvl="2"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335727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ESSER I Monitoring</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Common Findings</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Written policies and procedures lack required elements for federal awards such as:</a:t>
            </a:r>
          </a:p>
          <a:p>
            <a:pPr lvl="1"/>
            <a:r>
              <a:rPr lang="en-US" dirty="0">
                <a:latin typeface="Times New Roman" panose="02020603050405020304" pitchFamily="18" charset="0"/>
                <a:cs typeface="Times New Roman" panose="02020603050405020304" pitchFamily="18" charset="0"/>
              </a:rPr>
              <a:t>Conflict of interest for those engaged in procuring goods and services</a:t>
            </a:r>
          </a:p>
          <a:p>
            <a:pPr lvl="1"/>
            <a:r>
              <a:rPr lang="en-US" dirty="0">
                <a:latin typeface="Times New Roman" panose="02020603050405020304" pitchFamily="18" charset="0"/>
                <a:cs typeface="Times New Roman" panose="02020603050405020304" pitchFamily="18" charset="0"/>
              </a:rPr>
              <a:t>Emergency pay procedures</a:t>
            </a:r>
          </a:p>
          <a:p>
            <a:pPr lvl="1"/>
            <a:r>
              <a:rPr lang="en-US" dirty="0">
                <a:latin typeface="Times New Roman" panose="02020603050405020304" pitchFamily="18" charset="0"/>
                <a:cs typeface="Times New Roman" panose="02020603050405020304" pitchFamily="18" charset="0"/>
              </a:rPr>
              <a:t>Time and effort procedures</a:t>
            </a:r>
          </a:p>
          <a:p>
            <a:pPr lvl="1"/>
            <a:r>
              <a:rPr lang="en-US" dirty="0">
                <a:latin typeface="Times New Roman" panose="02020603050405020304" pitchFamily="18" charset="0"/>
                <a:cs typeface="Times New Roman" panose="02020603050405020304" pitchFamily="18" charset="0"/>
              </a:rPr>
              <a:t>Allowability of costs</a:t>
            </a:r>
          </a:p>
          <a:p>
            <a:pPr marL="914400" lvl="2"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2360034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ESSER I Monitoring</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Common Findings</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Cash management procedures do not address the timing and frequency of requests for grant reimbursements</a:t>
            </a:r>
          </a:p>
          <a:p>
            <a:r>
              <a:rPr lang="en-US" dirty="0">
                <a:latin typeface="Times New Roman" panose="02020603050405020304" pitchFamily="18" charset="0"/>
                <a:cs typeface="Times New Roman" panose="02020603050405020304" pitchFamily="18" charset="0"/>
              </a:rPr>
              <a:t>Incorrect object codes used to charge expenditures</a:t>
            </a:r>
          </a:p>
          <a:p>
            <a:r>
              <a:rPr lang="en-US" dirty="0">
                <a:latin typeface="Times New Roman" panose="02020603050405020304" pitchFamily="18" charset="0"/>
                <a:cs typeface="Times New Roman" panose="02020603050405020304" pitchFamily="18" charset="0"/>
              </a:rPr>
              <a:t>Written record retention procedures do not conform to the SCDE record retention requirement of 6 years after the close of the grant</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640505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ESSER I Monitoring</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Common Findings</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Employees erroneously paid (underpaid or overpaid)</a:t>
            </a:r>
          </a:p>
          <a:p>
            <a:r>
              <a:rPr lang="en-US" dirty="0">
                <a:latin typeface="Times New Roman" panose="02020603050405020304" pitchFamily="18" charset="0"/>
                <a:cs typeface="Times New Roman" panose="02020603050405020304" pitchFamily="18" charset="0"/>
              </a:rPr>
              <a:t>Lack of time and effort documentation</a:t>
            </a:r>
          </a:p>
          <a:p>
            <a:r>
              <a:rPr lang="en-US" dirty="0">
                <a:latin typeface="Times New Roman" panose="02020603050405020304" pitchFamily="18" charset="0"/>
                <a:cs typeface="Times New Roman" panose="02020603050405020304" pitchFamily="18" charset="0"/>
              </a:rPr>
              <a:t>Financial policies and procedures not being followed</a:t>
            </a:r>
          </a:p>
          <a:p>
            <a:pPr lvl="1"/>
            <a:r>
              <a:rPr lang="en-US" dirty="0">
                <a:latin typeface="Times New Roman" panose="02020603050405020304" pitchFamily="18" charset="0"/>
                <a:cs typeface="Times New Roman" panose="02020603050405020304" pitchFamily="18" charset="0"/>
              </a:rPr>
              <a:t>Purchase orders not prepared</a:t>
            </a:r>
          </a:p>
          <a:p>
            <a:pPr lvl="1"/>
            <a:r>
              <a:rPr lang="en-US" dirty="0">
                <a:latin typeface="Times New Roman" panose="02020603050405020304" pitchFamily="18" charset="0"/>
                <a:cs typeface="Times New Roman" panose="02020603050405020304" pitchFamily="18" charset="0"/>
              </a:rPr>
              <a:t>Lack of required approvals for payment</a:t>
            </a:r>
          </a:p>
          <a:p>
            <a:pPr marL="457200" lvl="1" indent="0">
              <a:buNone/>
            </a:pPr>
            <a:endParaRPr lang="en-US" dirty="0">
              <a:latin typeface="Times New Roman" panose="02020603050405020304" pitchFamily="18" charset="0"/>
              <a:cs typeface="Times New Roman" panose="02020603050405020304" pitchFamily="18" charset="0"/>
            </a:endParaRPr>
          </a:p>
          <a:p>
            <a:pPr marL="914400" lvl="2"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5332735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Other OAS Audits</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CoronaVirus Relief Funds:</a:t>
            </a:r>
          </a:p>
          <a:p>
            <a:pPr lvl="2"/>
            <a:r>
              <a:rPr lang="en-US" sz="4000" dirty="0">
                <a:latin typeface="Times New Roman" panose="02020603050405020304" pitchFamily="18" charset="0"/>
                <a:cs typeface="Times New Roman" panose="02020603050405020304" pitchFamily="18" charset="0"/>
              </a:rPr>
              <a:t>LEAP</a:t>
            </a:r>
          </a:p>
          <a:p>
            <a:pPr lvl="2"/>
            <a:r>
              <a:rPr lang="en-US" sz="4000" dirty="0">
                <a:latin typeface="Times New Roman" panose="02020603050405020304" pitchFamily="18" charset="0"/>
                <a:cs typeface="Times New Roman" panose="02020603050405020304" pitchFamily="18" charset="0"/>
              </a:rPr>
              <a:t>ARC</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1265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OAS External Audits</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Pre-Award Audits </a:t>
            </a:r>
          </a:p>
          <a:p>
            <a:r>
              <a:rPr lang="en-US" sz="3600" dirty="0">
                <a:latin typeface="Times New Roman" panose="02020603050405020304" pitchFamily="18" charset="0"/>
                <a:cs typeface="Times New Roman" panose="02020603050405020304" pitchFamily="18" charset="0"/>
              </a:rPr>
              <a:t>Limited Scope Audits</a:t>
            </a:r>
          </a:p>
          <a:p>
            <a:r>
              <a:rPr lang="en-US" sz="3600" dirty="0">
                <a:latin typeface="Times New Roman" panose="02020603050405020304" pitchFamily="18" charset="0"/>
                <a:cs typeface="Times New Roman" panose="02020603050405020304" pitchFamily="18" charset="0"/>
              </a:rPr>
              <a:t>State Allocation Audits</a:t>
            </a:r>
          </a:p>
          <a:p>
            <a:r>
              <a:rPr lang="en-US" sz="3600" dirty="0">
                <a:latin typeface="Times New Roman" panose="02020603050405020304" pitchFamily="18" charset="0"/>
                <a:cs typeface="Times New Roman" panose="02020603050405020304" pitchFamily="18" charset="0"/>
              </a:rPr>
              <a:t>Fiscal Practices Audits</a:t>
            </a:r>
          </a:p>
          <a:p>
            <a:r>
              <a:rPr lang="en-US" sz="3600" dirty="0">
                <a:latin typeface="Times New Roman" panose="02020603050405020304" pitchFamily="18" charset="0"/>
                <a:cs typeface="Times New Roman" panose="02020603050405020304" pitchFamily="18" charset="0"/>
              </a:rPr>
              <a:t>Forensic Audits</a:t>
            </a:r>
          </a:p>
        </p:txBody>
      </p:sp>
    </p:spTree>
    <p:extLst>
      <p:ext uri="{BB962C8B-B14F-4D97-AF65-F5344CB8AC3E}">
        <p14:creationId xmlns:p14="http://schemas.microsoft.com/office/powerpoint/2010/main" val="129227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Budget Request Continued</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Aid to Districts:</a:t>
            </a:r>
          </a:p>
          <a:p>
            <a:pPr lvl="1"/>
            <a:r>
              <a:rPr lang="en-US" sz="3200" dirty="0">
                <a:latin typeface="Times New Roman" panose="02020603050405020304" pitchFamily="18" charset="0"/>
                <a:cs typeface="Times New Roman" panose="02020603050405020304" pitchFamily="18" charset="0"/>
              </a:rPr>
              <a:t>$10,000,000 (Non-recurring)</a:t>
            </a:r>
          </a:p>
          <a:p>
            <a:pPr marL="457200" lvl="1" indent="0">
              <a:buNone/>
            </a:pPr>
            <a:endParaRPr lang="en-US" sz="3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Bus Lease/Purchase:</a:t>
            </a:r>
          </a:p>
          <a:p>
            <a:pPr lvl="1"/>
            <a:r>
              <a:rPr lang="en-US" sz="3200" dirty="0">
                <a:latin typeface="Times New Roman" panose="02020603050405020304" pitchFamily="18" charset="0"/>
                <a:cs typeface="Times New Roman" panose="02020603050405020304" pitchFamily="18" charset="0"/>
              </a:rPr>
              <a:t>$12,000,000 (Recurring) </a:t>
            </a:r>
          </a:p>
        </p:txBody>
      </p:sp>
    </p:spTree>
    <p:extLst>
      <p:ext uri="{BB962C8B-B14F-4D97-AF65-F5344CB8AC3E}">
        <p14:creationId xmlns:p14="http://schemas.microsoft.com/office/powerpoint/2010/main" val="28412051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New Staff</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Xiao “Michelle” Chen, Fiscal Practices and State </a:t>
            </a:r>
          </a:p>
          <a:p>
            <a:pPr marL="457200" lvl="1" indent="0">
              <a:buNone/>
            </a:pPr>
            <a:r>
              <a:rPr lang="en-US" dirty="0">
                <a:latin typeface="Times New Roman" panose="02020603050405020304" pitchFamily="18" charset="0"/>
                <a:cs typeface="Times New Roman" panose="02020603050405020304" pitchFamily="18" charset="0"/>
              </a:rPr>
              <a:t>Allocations </a:t>
            </a:r>
            <a:r>
              <a:rPr lang="en-US" dirty="0" smtClean="0">
                <a:latin typeface="Times New Roman" panose="02020603050405020304" pitchFamily="18" charset="0"/>
                <a:cs typeface="Times New Roman" panose="02020603050405020304" pitchFamily="18" charset="0"/>
              </a:rPr>
              <a:t>Auditor</a:t>
            </a:r>
          </a:p>
          <a:p>
            <a:pPr marL="457200" lvl="1" indent="0">
              <a:buNone/>
            </a:pPr>
            <a:endParaRPr lang="en-US"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Peggy Scott, State Allocations Auditor</a:t>
            </a:r>
          </a:p>
        </p:txBody>
      </p:sp>
    </p:spTree>
    <p:extLst>
      <p:ext uri="{BB962C8B-B14F-4D97-AF65-F5344CB8AC3E}">
        <p14:creationId xmlns:p14="http://schemas.microsoft.com/office/powerpoint/2010/main" val="6329589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0"/>
            <a:ext cx="8229600" cy="3394472"/>
          </a:xfrm>
        </p:spPr>
        <p:txBody>
          <a:bodyPr>
            <a:normAutofit/>
          </a:bodyPr>
          <a:lstStyle/>
          <a:p>
            <a:pPr marL="0" indent="0" algn="ctr">
              <a:buNone/>
            </a:pPr>
            <a:r>
              <a:rPr lang="en-US" sz="7200" dirty="0">
                <a:latin typeface="Times New Roman" panose="02020603050405020304" pitchFamily="18" charset="0"/>
                <a:cs typeface="Times New Roman" panose="02020603050405020304" pitchFamily="18" charset="0"/>
              </a:rPr>
              <a:t>Questions</a:t>
            </a:r>
          </a:p>
          <a:p>
            <a:pPr marL="0" indent="0" algn="ctr">
              <a:buNone/>
            </a:pPr>
            <a:r>
              <a:rPr lang="en-US" sz="7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586666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anose="02020603050405020304" pitchFamily="18" charset="0"/>
                <a:cs typeface="Times New Roman" panose="02020603050405020304" pitchFamily="18" charset="0"/>
              </a:rPr>
              <a:t>Office of Auditing Services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Contact Information</a:t>
            </a:r>
          </a:p>
        </p:txBody>
      </p:sp>
      <p:sp>
        <p:nvSpPr>
          <p:cNvPr id="3" name="Content Placeholder 2"/>
          <p:cNvSpPr>
            <a:spLocks noGrp="1"/>
          </p:cNvSpPr>
          <p:nvPr>
            <p:ph idx="1"/>
          </p:nvPr>
        </p:nvSpPr>
        <p:spPr>
          <a:xfrm>
            <a:off x="457200" y="1200150"/>
            <a:ext cx="8229600" cy="3733799"/>
          </a:xfrm>
        </p:spPr>
        <p:txBody>
          <a:bodyPr>
            <a:normAutofit fontScale="25000" lnSpcReduction="20000"/>
          </a:bodyPr>
          <a:lstStyle/>
          <a:p>
            <a:pPr marL="0" indent="0">
              <a:buNone/>
            </a:pPr>
            <a:endParaRPr lang="en-US" dirty="0"/>
          </a:p>
          <a:p>
            <a:pPr marL="0" indent="0">
              <a:buNone/>
            </a:pPr>
            <a:r>
              <a:rPr lang="en-US" sz="7200" b="1" dirty="0">
                <a:latin typeface="Times New Roman" panose="02020603050405020304" pitchFamily="18" charset="0"/>
                <a:cs typeface="Times New Roman" panose="02020603050405020304" pitchFamily="18" charset="0"/>
              </a:rPr>
              <a:t>Melissa A. Myers, Director</a:t>
            </a:r>
          </a:p>
          <a:p>
            <a:pPr marL="0" indent="0">
              <a:buNone/>
            </a:pPr>
            <a:r>
              <a:rPr lang="en-US" sz="7200" dirty="0">
                <a:latin typeface="Times New Roman" panose="02020603050405020304" pitchFamily="18" charset="0"/>
                <a:cs typeface="Times New Roman" panose="02020603050405020304" pitchFamily="18" charset="0"/>
              </a:rPr>
              <a:t>(803) 734-8453</a:t>
            </a:r>
          </a:p>
          <a:p>
            <a:pPr marL="0" indent="0">
              <a:buNone/>
            </a:pPr>
            <a:r>
              <a:rPr lang="en-US" sz="7200" dirty="0">
                <a:latin typeface="Times New Roman" panose="02020603050405020304" pitchFamily="18" charset="0"/>
                <a:cs typeface="Times New Roman" panose="02020603050405020304" pitchFamily="18" charset="0"/>
                <a:hlinkClick r:id="rId3"/>
              </a:rPr>
              <a:t>mmyers@ed.sc.gov</a:t>
            </a:r>
            <a:r>
              <a:rPr lang="en-US" sz="7200" dirty="0">
                <a:latin typeface="Times New Roman" panose="02020603050405020304" pitchFamily="18" charset="0"/>
                <a:cs typeface="Times New Roman" panose="02020603050405020304" pitchFamily="18" charset="0"/>
              </a:rPr>
              <a:t> </a:t>
            </a:r>
          </a:p>
          <a:p>
            <a:pPr marL="0" indent="0">
              <a:buNone/>
            </a:pPr>
            <a:endParaRPr lang="en-US" sz="7200" dirty="0">
              <a:latin typeface="Times New Roman" panose="02020603050405020304" pitchFamily="18" charset="0"/>
              <a:cs typeface="Times New Roman" panose="02020603050405020304" pitchFamily="18" charset="0"/>
            </a:endParaRPr>
          </a:p>
          <a:p>
            <a:pPr marL="0" indent="0">
              <a:buNone/>
            </a:pPr>
            <a:r>
              <a:rPr lang="en-US" sz="7200" b="1" dirty="0">
                <a:latin typeface="Times New Roman" panose="02020603050405020304" pitchFamily="18" charset="0"/>
                <a:cs typeface="Times New Roman" panose="02020603050405020304" pitchFamily="18" charset="0"/>
              </a:rPr>
              <a:t>Hershula Davis, Audits Manager</a:t>
            </a:r>
          </a:p>
          <a:p>
            <a:pPr marL="0" indent="0">
              <a:buNone/>
            </a:pPr>
            <a:r>
              <a:rPr lang="en-US" sz="7200" dirty="0">
                <a:latin typeface="Times New Roman" panose="02020603050405020304" pitchFamily="18" charset="0"/>
                <a:cs typeface="Times New Roman" panose="02020603050405020304" pitchFamily="18" charset="0"/>
              </a:rPr>
              <a:t>(803) 734-6022</a:t>
            </a:r>
          </a:p>
          <a:p>
            <a:pPr marL="0" indent="0">
              <a:buNone/>
            </a:pPr>
            <a:r>
              <a:rPr lang="en-US" sz="7200" dirty="0">
                <a:latin typeface="Times New Roman" panose="02020603050405020304" pitchFamily="18" charset="0"/>
                <a:cs typeface="Times New Roman" panose="02020603050405020304" pitchFamily="18" charset="0"/>
                <a:hlinkClick r:id="rId4"/>
              </a:rPr>
              <a:t>hdavis@ed.sc.gov</a:t>
            </a:r>
            <a:endParaRPr lang="en-US" sz="7200" dirty="0">
              <a:latin typeface="Times New Roman" panose="02020603050405020304" pitchFamily="18" charset="0"/>
              <a:cs typeface="Times New Roman" panose="02020603050405020304" pitchFamily="18" charset="0"/>
            </a:endParaRPr>
          </a:p>
          <a:p>
            <a:pPr marL="0" indent="0">
              <a:buNone/>
            </a:pPr>
            <a:endParaRPr lang="en-US" sz="7200" dirty="0">
              <a:latin typeface="Times New Roman" panose="02020603050405020304" pitchFamily="18" charset="0"/>
              <a:cs typeface="Times New Roman" panose="02020603050405020304" pitchFamily="18" charset="0"/>
            </a:endParaRPr>
          </a:p>
          <a:p>
            <a:pPr marL="0" indent="0">
              <a:buNone/>
            </a:pPr>
            <a:r>
              <a:rPr lang="en-US" sz="7200" b="1" dirty="0">
                <a:latin typeface="Times New Roman" panose="02020603050405020304" pitchFamily="18" charset="0"/>
                <a:cs typeface="Times New Roman" panose="02020603050405020304" pitchFamily="18" charset="0"/>
              </a:rPr>
              <a:t>Wanda Johnson, Administrative Assistant</a:t>
            </a:r>
          </a:p>
          <a:p>
            <a:pPr marL="0" indent="0">
              <a:buNone/>
            </a:pPr>
            <a:r>
              <a:rPr lang="en-US" sz="7200" dirty="0">
                <a:latin typeface="Times New Roman" panose="02020603050405020304" pitchFamily="18" charset="0"/>
                <a:cs typeface="Times New Roman" panose="02020603050405020304" pitchFamily="18" charset="0"/>
              </a:rPr>
              <a:t>(803) 734-8180</a:t>
            </a:r>
          </a:p>
          <a:p>
            <a:pPr marL="0" indent="0">
              <a:buNone/>
            </a:pPr>
            <a:r>
              <a:rPr lang="en-US" sz="7200" dirty="0">
                <a:latin typeface="Times New Roman" panose="02020603050405020304" pitchFamily="18" charset="0"/>
                <a:cs typeface="Times New Roman" panose="02020603050405020304" pitchFamily="18" charset="0"/>
                <a:hlinkClick r:id="rId5"/>
              </a:rPr>
              <a:t>wjohnson@ed.sc.gov</a:t>
            </a:r>
            <a:endParaRPr lang="en-US" sz="7200" dirty="0">
              <a:latin typeface="Times New Roman" panose="02020603050405020304" pitchFamily="18" charset="0"/>
              <a:cs typeface="Times New Roman" panose="02020603050405020304" pitchFamily="18" charset="0"/>
            </a:endParaRPr>
          </a:p>
          <a:p>
            <a:pPr marL="0" indent="0">
              <a:buNone/>
            </a:pPr>
            <a:endParaRPr lang="en-US" sz="7200" dirty="0">
              <a:latin typeface="Times New Roman" panose="02020603050405020304" pitchFamily="18" charset="0"/>
              <a:cs typeface="Times New Roman" panose="02020603050405020304" pitchFamily="18" charset="0"/>
            </a:endParaRPr>
          </a:p>
          <a:p>
            <a:pPr marL="0" indent="0">
              <a:buNone/>
            </a:pPr>
            <a:r>
              <a:rPr lang="en-US" sz="7200" b="1" dirty="0">
                <a:latin typeface="Times New Roman" panose="02020603050405020304" pitchFamily="18" charset="0"/>
                <a:cs typeface="Times New Roman" panose="02020603050405020304" pitchFamily="18" charset="0"/>
                <a:hlinkClick r:id="rId6"/>
              </a:rPr>
              <a:t>auditingservices@ed.sc.gov</a:t>
            </a:r>
            <a:endParaRPr lang="en-US" sz="7200" b="1" dirty="0">
              <a:latin typeface="Times New Roman" panose="02020603050405020304" pitchFamily="18" charset="0"/>
              <a:cs typeface="Times New Roman" panose="02020603050405020304" pitchFamily="18" charset="0"/>
            </a:endParaRPr>
          </a:p>
          <a:p>
            <a:pPr marL="0" indent="0">
              <a:buNone/>
            </a:pPr>
            <a:endParaRPr lang="en-US" sz="3400" dirty="0">
              <a:latin typeface="Georgia" pitchFamily="18" charset="0"/>
            </a:endParaRPr>
          </a:p>
          <a:p>
            <a:pPr marL="0" indent="0">
              <a:buNone/>
            </a:pPr>
            <a:endParaRPr lang="en-US" sz="3400" dirty="0"/>
          </a:p>
        </p:txBody>
      </p:sp>
    </p:spTree>
    <p:extLst>
      <p:ext uri="{BB962C8B-B14F-4D97-AF65-F5344CB8AC3E}">
        <p14:creationId xmlns:p14="http://schemas.microsoft.com/office/powerpoint/2010/main" val="122600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Budget Request Continued</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Capital Funding for Disadvantaged Schools:</a:t>
            </a:r>
          </a:p>
          <a:p>
            <a:pPr lvl="1"/>
            <a:r>
              <a:rPr lang="en-US" sz="3200" dirty="0">
                <a:latin typeface="Times New Roman" panose="02020603050405020304" pitchFamily="18" charset="0"/>
                <a:cs typeface="Times New Roman" panose="02020603050405020304" pitchFamily="18" charset="0"/>
              </a:rPr>
              <a:t>$75,000,000 (Non-recurring)</a:t>
            </a:r>
          </a:p>
          <a:p>
            <a:pPr lvl="1">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Regional Technology and Broadband Support:</a:t>
            </a:r>
          </a:p>
          <a:p>
            <a:pPr lvl="1"/>
            <a:r>
              <a:rPr lang="en-US" sz="3200" dirty="0">
                <a:latin typeface="Times New Roman" panose="02020603050405020304" pitchFamily="18" charset="0"/>
                <a:cs typeface="Times New Roman" panose="02020603050405020304" pitchFamily="18" charset="0"/>
              </a:rPr>
              <a:t>$600,000 (Recurring); 6 FTEs</a:t>
            </a:r>
          </a:p>
          <a:p>
            <a:pPr lvl="1"/>
            <a:endParaRPr lang="en-US" dirty="0"/>
          </a:p>
          <a:p>
            <a:pPr marL="457200" lvl="1" indent="0">
              <a:buNone/>
            </a:pPr>
            <a:endParaRPr lang="en-US" dirty="0"/>
          </a:p>
        </p:txBody>
      </p:sp>
    </p:spTree>
    <p:extLst>
      <p:ext uri="{BB962C8B-B14F-4D97-AF65-F5344CB8AC3E}">
        <p14:creationId xmlns:p14="http://schemas.microsoft.com/office/powerpoint/2010/main" val="105062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Budget Request Continued</a:t>
            </a:r>
          </a:p>
        </p:txBody>
      </p:sp>
      <p:sp>
        <p:nvSpPr>
          <p:cNvPr id="3" name="Content Placeholder 2"/>
          <p:cNvSpPr>
            <a:spLocks noGrp="1"/>
          </p:cNvSpPr>
          <p:nvPr>
            <p:ph idx="1"/>
          </p:nvPr>
        </p:nvSpPr>
        <p:spPr>
          <a:xfrm>
            <a:off x="457200" y="1246450"/>
            <a:ext cx="8229600" cy="3394472"/>
          </a:xfrm>
        </p:spPr>
        <p:txBody>
          <a:bodyPr>
            <a:normAutofit lnSpcReduction="10000"/>
          </a:bodyPr>
          <a:lstStyle/>
          <a:p>
            <a:r>
              <a:rPr lang="en-US" dirty="0">
                <a:latin typeface="Times New Roman" panose="02020603050405020304" pitchFamily="18" charset="0"/>
                <a:cs typeface="Times New Roman" panose="02020603050405020304" pitchFamily="18" charset="0"/>
              </a:rPr>
              <a:t>Student Information System:</a:t>
            </a:r>
          </a:p>
          <a:p>
            <a:pPr lvl="1"/>
            <a:r>
              <a:rPr lang="en-US" sz="3200" dirty="0">
                <a:latin typeface="Times New Roman" panose="02020603050405020304" pitchFamily="18" charset="0"/>
                <a:cs typeface="Times New Roman" panose="02020603050405020304" pitchFamily="18" charset="0"/>
              </a:rPr>
              <a:t>$3,200,000 (Recurring) </a:t>
            </a:r>
          </a:p>
          <a:p>
            <a:pPr marL="457200" lvl="1" indent="0">
              <a:buNone/>
            </a:pPr>
            <a:endParaRPr lang="en-US" sz="3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Innovative Career and Technology Programming:</a:t>
            </a:r>
          </a:p>
          <a:p>
            <a:pPr lvl="1"/>
            <a:r>
              <a:rPr lang="en-US" sz="3200" dirty="0">
                <a:latin typeface="Times New Roman" panose="02020603050405020304" pitchFamily="18" charset="0"/>
                <a:cs typeface="Times New Roman" panose="02020603050405020304" pitchFamily="18" charset="0"/>
              </a:rPr>
              <a:t>$5,000,000 (Recurring) </a:t>
            </a:r>
          </a:p>
          <a:p>
            <a:endParaRPr lang="en-US" dirty="0"/>
          </a:p>
        </p:txBody>
      </p:sp>
    </p:spTree>
    <p:extLst>
      <p:ext uri="{BB962C8B-B14F-4D97-AF65-F5344CB8AC3E}">
        <p14:creationId xmlns:p14="http://schemas.microsoft.com/office/powerpoint/2010/main" val="733184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5192</TotalTime>
  <Words>3121</Words>
  <Application>Microsoft Office PowerPoint</Application>
  <PresentationFormat>On-screen Show (16:9)</PresentationFormat>
  <Paragraphs>566</Paragraphs>
  <Slides>72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72</vt:i4>
      </vt:variant>
    </vt:vector>
  </HeadingPairs>
  <TitlesOfParts>
    <vt:vector size="80" baseType="lpstr">
      <vt:lpstr>Arial</vt:lpstr>
      <vt:lpstr>Calibri</vt:lpstr>
      <vt:lpstr>Garamond</vt:lpstr>
      <vt:lpstr>Georgia</vt:lpstr>
      <vt:lpstr>Times</vt:lpstr>
      <vt:lpstr>Times New Roman</vt:lpstr>
      <vt:lpstr>Wingdings</vt:lpstr>
      <vt:lpstr>Office Theme</vt:lpstr>
      <vt:lpstr>  South Carolina Department of Education Update  SCASBO 2021 FALL CONFERENCE    Renewing Relationships for the New Normal November 4, 2021</vt:lpstr>
      <vt:lpstr>Budget Statistics</vt:lpstr>
      <vt:lpstr>Revenue Projections</vt:lpstr>
      <vt:lpstr>FY 23 Budget Request</vt:lpstr>
      <vt:lpstr>Budget Request Continued</vt:lpstr>
      <vt:lpstr>Budget Request Continued</vt:lpstr>
      <vt:lpstr>Budget Request Continued</vt:lpstr>
      <vt:lpstr>Budget Request Continued</vt:lpstr>
      <vt:lpstr>Budget Request Continued</vt:lpstr>
      <vt:lpstr>Budget Request Continued</vt:lpstr>
      <vt:lpstr>Additional Information</vt:lpstr>
      <vt:lpstr>Additional Information</vt:lpstr>
      <vt:lpstr>PowerPoint Presentation</vt:lpstr>
      <vt:lpstr>      Grants Update</vt:lpstr>
      <vt:lpstr>CRF, ARC, LEAP, Additional Cost Per Meal</vt:lpstr>
      <vt:lpstr> CRF – Per Pupil Reporting Dates </vt:lpstr>
      <vt:lpstr>CRF Per-Pupil Reporting Requirements</vt:lpstr>
      <vt:lpstr>CRF Per-Pupil Reporting Requirements</vt:lpstr>
      <vt:lpstr>ESSER Reporting Requirements</vt:lpstr>
      <vt:lpstr> ESSER Reporting Requirements </vt:lpstr>
      <vt:lpstr>ESSER Reporting Requirement </vt:lpstr>
      <vt:lpstr>ESSER Reporting Due Dates</vt:lpstr>
      <vt:lpstr>ESSER Reporting Due Dates</vt:lpstr>
      <vt:lpstr>ESSER Reporting Due Dates</vt:lpstr>
      <vt:lpstr>Claims Deadlines</vt:lpstr>
      <vt:lpstr>GAPS Updates</vt:lpstr>
      <vt:lpstr>GAPS Role Descriptions</vt:lpstr>
      <vt:lpstr>GAPS Reminders</vt:lpstr>
      <vt:lpstr>To Access Grants Accounting Staff Listing</vt:lpstr>
      <vt:lpstr>Grants Accounting Staff</vt:lpstr>
      <vt:lpstr>Grants Accounting Staff</vt:lpstr>
      <vt:lpstr>Financial Services Update </vt:lpstr>
      <vt:lpstr>Important Dates</vt:lpstr>
      <vt:lpstr>45 Day Verification</vt:lpstr>
      <vt:lpstr>FY 2020-21 Administrative Cost Reporting</vt:lpstr>
      <vt:lpstr>SC Educator Reminders</vt:lpstr>
      <vt:lpstr>Contacts for Data Collection and SC Educator</vt:lpstr>
      <vt:lpstr>SCDE – Finance - Other Information</vt:lpstr>
      <vt:lpstr>Important School District Memorandums</vt:lpstr>
      <vt:lpstr>District Signature Authorization Form </vt:lpstr>
      <vt:lpstr>SCDE – Finance Page</vt:lpstr>
      <vt:lpstr>  </vt:lpstr>
      <vt:lpstr>Fiscal Practices Summary</vt:lpstr>
      <vt:lpstr> Factors That Lead to Current Declarations </vt:lpstr>
      <vt:lpstr>Fiscal Practices - Reminder</vt:lpstr>
      <vt:lpstr>Fiscal Practices Summary</vt:lpstr>
      <vt:lpstr>Fiscal Practices Summary</vt:lpstr>
      <vt:lpstr>PowerPoint Presentation</vt:lpstr>
      <vt:lpstr>Fiscal Practices Contact Information</vt:lpstr>
      <vt:lpstr>  SCDE Office of Auditing Services Update  SCASBO 2021 FALL CONFERENCE   “Renewing Relationships for the New Normal” November 4, 2021</vt:lpstr>
      <vt:lpstr> Annual Audit Requirements</vt:lpstr>
      <vt:lpstr>No Audit Extension</vt:lpstr>
      <vt:lpstr>No Audit Extension</vt:lpstr>
      <vt:lpstr> Annual Audit Requirements</vt:lpstr>
      <vt:lpstr>Audit Submission</vt:lpstr>
      <vt:lpstr>Audit Submission</vt:lpstr>
      <vt:lpstr>Penalties for Late Audit Submission</vt:lpstr>
      <vt:lpstr>Schedule of Expenditures of Federal Awards</vt:lpstr>
      <vt:lpstr>Corrective Action Plan</vt:lpstr>
      <vt:lpstr>OMB Data Collection Form</vt:lpstr>
      <vt:lpstr>ESSER I Monitoring</vt:lpstr>
      <vt:lpstr>ESSER I Monitoring Common Findings</vt:lpstr>
      <vt:lpstr>ESSER I Monitoring Common Findings</vt:lpstr>
      <vt:lpstr>ESSER I Monitoring Common Findings</vt:lpstr>
      <vt:lpstr>ESSER I Monitoring Common Findings</vt:lpstr>
      <vt:lpstr>ESSER I Monitoring Common Findings</vt:lpstr>
      <vt:lpstr>ESSER I Monitoring Common Findings</vt:lpstr>
      <vt:lpstr>Other OAS Audits</vt:lpstr>
      <vt:lpstr>OAS External Audits</vt:lpstr>
      <vt:lpstr>New Staff</vt:lpstr>
      <vt:lpstr>PowerPoint Presentation</vt:lpstr>
      <vt:lpstr>Office of Auditing Services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Myers</dc:creator>
  <cp:lastModifiedBy>Williams, Nancy N</cp:lastModifiedBy>
  <cp:revision>193</cp:revision>
  <cp:lastPrinted>2016-03-07T22:16:27Z</cp:lastPrinted>
  <dcterms:created xsi:type="dcterms:W3CDTF">2015-06-24T16:45:20Z</dcterms:created>
  <dcterms:modified xsi:type="dcterms:W3CDTF">2021-11-03T21:18:22Z</dcterms:modified>
</cp:coreProperties>
</file>