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382" r:id="rId2"/>
    <p:sldId id="436" r:id="rId3"/>
    <p:sldId id="437" r:id="rId4"/>
    <p:sldId id="438" r:id="rId5"/>
    <p:sldId id="439" r:id="rId6"/>
    <p:sldId id="440" r:id="rId7"/>
    <p:sldId id="443" r:id="rId8"/>
    <p:sldId id="445" r:id="rId9"/>
    <p:sldId id="447" r:id="rId10"/>
    <p:sldId id="448" r:id="rId11"/>
    <p:sldId id="451" r:id="rId12"/>
    <p:sldId id="452" r:id="rId13"/>
    <p:sldId id="453" r:id="rId14"/>
    <p:sldId id="454" r:id="rId15"/>
    <p:sldId id="455" r:id="rId16"/>
    <p:sldId id="456" r:id="rId17"/>
    <p:sldId id="457" r:id="rId18"/>
    <p:sldId id="458" r:id="rId19"/>
    <p:sldId id="459" r:id="rId20"/>
    <p:sldId id="460" r:id="rId21"/>
    <p:sldId id="461" r:id="rId22"/>
    <p:sldId id="462" r:id="rId23"/>
    <p:sldId id="463" r:id="rId24"/>
    <p:sldId id="464" r:id="rId25"/>
    <p:sldId id="465" r:id="rId26"/>
    <p:sldId id="466" r:id="rId27"/>
    <p:sldId id="467" r:id="rId28"/>
    <p:sldId id="468" r:id="rId29"/>
    <p:sldId id="469" r:id="rId30"/>
    <p:sldId id="470" r:id="rId31"/>
    <p:sldId id="471" r:id="rId32"/>
    <p:sldId id="472" r:id="rId33"/>
    <p:sldId id="473" r:id="rId3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ED4B9B3-1210-42A4-9EE2-69478BFCF116}">
          <p14:sldIdLst>
            <p14:sldId id="382"/>
            <p14:sldId id="436"/>
            <p14:sldId id="437"/>
            <p14:sldId id="438"/>
            <p14:sldId id="439"/>
            <p14:sldId id="440"/>
            <p14:sldId id="443"/>
            <p14:sldId id="445"/>
            <p14:sldId id="447"/>
            <p14:sldId id="448"/>
            <p14:sldId id="451"/>
            <p14:sldId id="452"/>
            <p14:sldId id="453"/>
            <p14:sldId id="454"/>
            <p14:sldId id="455"/>
            <p14:sldId id="456"/>
            <p14:sldId id="457"/>
            <p14:sldId id="458"/>
            <p14:sldId id="459"/>
            <p14:sldId id="460"/>
            <p14:sldId id="461"/>
            <p14:sldId id="462"/>
            <p14:sldId id="463"/>
            <p14:sldId id="464"/>
            <p14:sldId id="465"/>
            <p14:sldId id="466"/>
            <p14:sldId id="467"/>
            <p14:sldId id="468"/>
            <p14:sldId id="469"/>
            <p14:sldId id="470"/>
            <p14:sldId id="471"/>
            <p14:sldId id="472"/>
            <p14:sldId id="4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09" autoAdjust="0"/>
    <p:restoredTop sz="90349" autoAdjust="0"/>
  </p:normalViewPr>
  <p:slideViewPr>
    <p:cSldViewPr>
      <p:cViewPr varScale="1">
        <p:scale>
          <a:sx n="54" d="100"/>
          <a:sy n="54" d="100"/>
        </p:scale>
        <p:origin x="91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D1F11BFE-7AFF-43CF-98CE-1D7169FB53F6}" type="datetimeFigureOut">
              <a:rPr lang="en-US" smtClean="0"/>
              <a:t>3/10/2022</a:t>
            </a:fld>
            <a:endParaRPr lang="en-US" dirty="0"/>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13D2B4DE-5168-4832-98DA-D36D64FB37C6}" type="slidenum">
              <a:rPr lang="en-US" smtClean="0"/>
              <a:t>‹#›</a:t>
            </a:fld>
            <a:endParaRPr lang="en-US" dirty="0"/>
          </a:p>
        </p:txBody>
      </p:sp>
    </p:spTree>
    <p:extLst>
      <p:ext uri="{BB962C8B-B14F-4D97-AF65-F5344CB8AC3E}">
        <p14:creationId xmlns:p14="http://schemas.microsoft.com/office/powerpoint/2010/main" val="4194083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861B4ABD-7033-4F3D-8B47-6179C8E481BC}" type="datetimeFigureOut">
              <a:rPr lang="en-US" smtClean="0"/>
              <a:t>3/10/2022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E8598CD4-DA43-4E7F-A175-89F02E4F1443}" type="slidenum">
              <a:rPr lang="en-US" smtClean="0"/>
              <a:t>‹#›</a:t>
            </a:fld>
            <a:endParaRPr lang="en-US" dirty="0"/>
          </a:p>
        </p:txBody>
      </p:sp>
    </p:spTree>
    <p:extLst>
      <p:ext uri="{BB962C8B-B14F-4D97-AF65-F5344CB8AC3E}">
        <p14:creationId xmlns:p14="http://schemas.microsoft.com/office/powerpoint/2010/main" val="1597035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1</a:t>
            </a:fld>
            <a:endParaRPr lang="en-US" dirty="0"/>
          </a:p>
        </p:txBody>
      </p:sp>
    </p:spTree>
    <p:extLst>
      <p:ext uri="{BB962C8B-B14F-4D97-AF65-F5344CB8AC3E}">
        <p14:creationId xmlns:p14="http://schemas.microsoft.com/office/powerpoint/2010/main" val="3883563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there</a:t>
            </a:r>
            <a:r>
              <a:rPr lang="en-US" baseline="0" dirty="0" smtClean="0"/>
              <a:t> are Maintenance of Equity requirements at both the State Level and the local LEA level.  At the state level again funds to high poverty schools can’t dip below 2019 levels. And for high need LEAs, the state does not disproportionately reduce State funding.( High need is highest are districts that collectively serve not less than 50% of state’s enrollment when ranked by Census Poverty).  (High poverty are districts that collectively serve not less than 20% of the state’s enrollment when ranked by Census poverty).</a:t>
            </a:r>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2</a:t>
            </a:fld>
            <a:endParaRPr lang="en-US" dirty="0"/>
          </a:p>
        </p:txBody>
      </p:sp>
    </p:spTree>
    <p:extLst>
      <p:ext uri="{BB962C8B-B14F-4D97-AF65-F5344CB8AC3E}">
        <p14:creationId xmlns:p14="http://schemas.microsoft.com/office/powerpoint/2010/main" val="1520515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if you have 8 schools divided by 4 results in</a:t>
            </a:r>
            <a:r>
              <a:rPr lang="en-US" baseline="0" dirty="0" smtClean="0"/>
              <a:t> 2 schools in each quartile.  If there are 10 schools divided by 4 results in 2.5 schools so you round up to 3 to determine the highest poverty schools.</a:t>
            </a:r>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6</a:t>
            </a:fld>
            <a:endParaRPr lang="en-US" dirty="0"/>
          </a:p>
        </p:txBody>
      </p:sp>
    </p:spTree>
    <p:extLst>
      <p:ext uri="{BB962C8B-B14F-4D97-AF65-F5344CB8AC3E}">
        <p14:creationId xmlns:p14="http://schemas.microsoft.com/office/powerpoint/2010/main" val="1827110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exception for #4 can be submitted</a:t>
            </a:r>
            <a:r>
              <a:rPr lang="en-US" baseline="0" dirty="0" smtClean="0"/>
              <a:t> to SCDE but it still </a:t>
            </a:r>
            <a:r>
              <a:rPr lang="en-US" dirty="0" smtClean="0"/>
              <a:t>requires</a:t>
            </a:r>
            <a:r>
              <a:rPr lang="en-US" baseline="0" dirty="0" smtClean="0"/>
              <a:t> a case by case review from the US Department of education.</a:t>
            </a:r>
          </a:p>
          <a:p>
            <a:r>
              <a:rPr lang="en-US" baseline="0" dirty="0" smtClean="0"/>
              <a:t>Remember Districts that are consolidating on July 1, 2022 will not be eligible for an exception due to district size and single grade span with a single school.</a:t>
            </a:r>
            <a:endParaRPr lang="en-US" dirty="0"/>
          </a:p>
        </p:txBody>
      </p:sp>
      <p:sp>
        <p:nvSpPr>
          <p:cNvPr id="4" name="Slide Number Placeholder 3"/>
          <p:cNvSpPr>
            <a:spLocks noGrp="1"/>
          </p:cNvSpPr>
          <p:nvPr>
            <p:ph type="sldNum" sz="quarter" idx="10"/>
          </p:nvPr>
        </p:nvSpPr>
        <p:spPr/>
        <p:txBody>
          <a:bodyPr/>
          <a:lstStyle/>
          <a:p>
            <a:fld id="{E8598CD4-DA43-4E7F-A175-89F02E4F1443}" type="slidenum">
              <a:rPr lang="en-US" smtClean="0"/>
              <a:t>12</a:t>
            </a:fld>
            <a:endParaRPr lang="en-US" dirty="0"/>
          </a:p>
        </p:txBody>
      </p:sp>
    </p:spTree>
    <p:extLst>
      <p:ext uri="{BB962C8B-B14F-4D97-AF65-F5344CB8AC3E}">
        <p14:creationId xmlns:p14="http://schemas.microsoft.com/office/powerpoint/2010/main" val="2345667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2C16DF3-811B-469A-B3B9-02B77EECE27F}" type="datetimeFigureOut">
              <a:rPr lang="en-US" smtClean="0"/>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1405209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C16DF3-811B-469A-B3B9-02B77EECE27F}" type="datetimeFigureOut">
              <a:rPr lang="en-US" smtClean="0"/>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266048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C16DF3-811B-469A-B3B9-02B77EECE27F}" type="datetimeFigureOut">
              <a:rPr lang="en-US" smtClean="0"/>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3220942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C16DF3-811B-469A-B3B9-02B77EECE27F}" type="datetimeFigureOut">
              <a:rPr lang="en-US" smtClean="0"/>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981455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C16DF3-811B-469A-B3B9-02B77EECE27F}" type="datetimeFigureOut">
              <a:rPr lang="en-US" smtClean="0"/>
              <a:t>3/10/2022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3577372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C16DF3-811B-469A-B3B9-02B77EECE27F}" type="datetimeFigureOut">
              <a:rPr lang="en-US" smtClean="0"/>
              <a:t>3/10/2022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4084846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C16DF3-811B-469A-B3B9-02B77EECE27F}" type="datetimeFigureOut">
              <a:rPr lang="en-US" smtClean="0"/>
              <a:t>3/10/2022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1732392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C16DF3-811B-469A-B3B9-02B77EECE27F}" type="datetimeFigureOut">
              <a:rPr lang="en-US" smtClean="0"/>
              <a:t>3/10/2022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1197937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C16DF3-811B-469A-B3B9-02B77EECE27F}" type="datetimeFigureOut">
              <a:rPr lang="en-US" smtClean="0"/>
              <a:t>3/10/2022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1029213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C16DF3-811B-469A-B3B9-02B77EECE27F}" type="datetimeFigureOut">
              <a:rPr lang="en-US" smtClean="0"/>
              <a:t>3/10/2022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372187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C16DF3-811B-469A-B3B9-02B77EECE27F}" type="datetimeFigureOut">
              <a:rPr lang="en-US" smtClean="0"/>
              <a:t>3/10/2022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E661DF-55FA-4353-A2AE-5F29D93CA8BE}" type="slidenum">
              <a:rPr lang="en-US" smtClean="0"/>
              <a:t>‹#›</a:t>
            </a:fld>
            <a:endParaRPr lang="en-US" dirty="0"/>
          </a:p>
        </p:txBody>
      </p:sp>
    </p:spTree>
    <p:extLst>
      <p:ext uri="{BB962C8B-B14F-4D97-AF65-F5344CB8AC3E}">
        <p14:creationId xmlns:p14="http://schemas.microsoft.com/office/powerpoint/2010/main" val="2698788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5000" y="274638"/>
            <a:ext cx="6781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C16DF3-811B-469A-B3B9-02B77EECE27F}" type="datetimeFigureOut">
              <a:rPr lang="en-US" smtClean="0"/>
              <a:t>3/10/2022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E661DF-55FA-4353-A2AE-5F29D93CA8BE}" type="slidenum">
              <a:rPr lang="en-US" smtClean="0"/>
              <a:t>‹#›</a:t>
            </a:fld>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04800" y="152400"/>
            <a:ext cx="1400590" cy="1295400"/>
          </a:xfrm>
          <a:prstGeom prst="rect">
            <a:avLst/>
          </a:prstGeom>
        </p:spPr>
      </p:pic>
    </p:spTree>
    <p:extLst>
      <p:ext uri="{BB962C8B-B14F-4D97-AF65-F5344CB8AC3E}">
        <p14:creationId xmlns:p14="http://schemas.microsoft.com/office/powerpoint/2010/main" val="2443336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aramond" panose="02020404030301010803"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aramond" panose="02020404030301010803"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aramond" panose="02020404030301010803"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aramond" panose="02020404030301010803"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aramond" panose="02020404030301010803"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oese.ed.gov/offices/american-rescue-plan/american-rescue-plan-elementary-and-secondary-school-emergency-relief/maintenance-of-equit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hyperlink" Target="mailto:grantsaccounting@ed.sc.gov"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04800" y="1600200"/>
            <a:ext cx="8610600" cy="4525963"/>
          </a:xfrm>
        </p:spPr>
        <p:txBody>
          <a:bodyPr>
            <a:normAutofit fontScale="92500"/>
          </a:bodyPr>
          <a:lstStyle/>
          <a:p>
            <a:pPr marL="0" indent="0" algn="ctr">
              <a:buNone/>
            </a:pPr>
            <a:r>
              <a:rPr lang="en-US" sz="4800" dirty="0" smtClean="0">
                <a:latin typeface="Times New Roman" panose="02020603050405020304" pitchFamily="18" charset="0"/>
                <a:ea typeface="+mj-ea"/>
                <a:cs typeface="Times New Roman" panose="02020603050405020304" pitchFamily="18" charset="0"/>
              </a:rPr>
              <a:t>Maintenance of Equity Requirements</a:t>
            </a:r>
            <a:endParaRPr lang="en-US" sz="4800" dirty="0" smtClean="0">
              <a:latin typeface="Times New Roman" panose="02020603050405020304" pitchFamily="18" charset="0"/>
              <a:cs typeface="Times New Roman" panose="02020603050405020304" pitchFamily="18" charset="0"/>
            </a:endParaRPr>
          </a:p>
          <a:p>
            <a:pPr marL="0" lvl="0" indent="0" algn="ctr">
              <a:buNone/>
            </a:pPr>
            <a:r>
              <a:rPr lang="en-US" sz="4200" dirty="0" smtClean="0">
                <a:solidFill>
                  <a:prstClr val="black">
                    <a:tint val="75000"/>
                  </a:prstClr>
                </a:solidFill>
              </a:rPr>
              <a:t>Nancy Williams and Steven </a:t>
            </a:r>
            <a:r>
              <a:rPr lang="en-US" sz="4200" dirty="0">
                <a:solidFill>
                  <a:prstClr val="black">
                    <a:tint val="75000"/>
                  </a:prstClr>
                </a:solidFill>
              </a:rPr>
              <a:t>Strother</a:t>
            </a:r>
          </a:p>
          <a:p>
            <a:pPr marL="0" lvl="0" indent="0" algn="ctr">
              <a:buNone/>
            </a:pPr>
            <a:endParaRPr lang="en-US" sz="3900" b="1" dirty="0" smtClean="0">
              <a:solidFill>
                <a:prstClr val="black"/>
              </a:solidFill>
              <a:latin typeface="Times New Roman"/>
            </a:endParaRPr>
          </a:p>
          <a:p>
            <a:pPr marL="0" lvl="0" indent="0" algn="ctr">
              <a:buNone/>
            </a:pPr>
            <a:r>
              <a:rPr lang="en-US" sz="3900" b="1" dirty="0" smtClean="0">
                <a:solidFill>
                  <a:prstClr val="black"/>
                </a:solidFill>
                <a:latin typeface="Times New Roman"/>
              </a:rPr>
              <a:t>SCASBO </a:t>
            </a:r>
            <a:r>
              <a:rPr lang="en-US" sz="3900" b="1" dirty="0">
                <a:solidFill>
                  <a:prstClr val="black"/>
                </a:solidFill>
                <a:latin typeface="Times New Roman"/>
              </a:rPr>
              <a:t>2022 Spring Conference</a:t>
            </a:r>
          </a:p>
          <a:p>
            <a:pPr marL="0" lvl="0" indent="0" algn="ctr">
              <a:buNone/>
            </a:pPr>
            <a:r>
              <a:rPr lang="en-US" sz="3900" b="1" dirty="0">
                <a:solidFill>
                  <a:prstClr val="black"/>
                </a:solidFill>
                <a:latin typeface="Times New Roman" panose="02020603050405020304" pitchFamily="18" charset="0"/>
                <a:cs typeface="Times New Roman" panose="02020603050405020304" pitchFamily="18" charset="0"/>
              </a:rPr>
              <a:t>“Power of the Past, Force of the Future”</a:t>
            </a:r>
          </a:p>
          <a:p>
            <a:pPr marL="0" lvl="0" indent="0" algn="ctr">
              <a:buNone/>
            </a:pPr>
            <a:r>
              <a:rPr lang="en-US" sz="3900" b="1" dirty="0">
                <a:solidFill>
                  <a:prstClr val="black"/>
                </a:solidFill>
                <a:latin typeface="Times New Roman" panose="02020603050405020304" pitchFamily="18" charset="0"/>
                <a:cs typeface="Times New Roman" panose="02020603050405020304" pitchFamily="18" charset="0"/>
              </a:rPr>
              <a:t>March 10, 2022</a:t>
            </a:r>
            <a:endParaRPr lang="en-US" sz="3900" b="1" dirty="0">
              <a:solidFill>
                <a:prstClr val="black">
                  <a:tint val="75000"/>
                </a:prstClr>
              </a:solidFill>
              <a:latin typeface="Times New Roman" panose="02020603050405020304" pitchFamily="18" charset="0"/>
              <a:cs typeface="Times New Roman" panose="02020603050405020304" pitchFamily="18" charset="0"/>
            </a:endParaRPr>
          </a:p>
          <a:p>
            <a:pPr marL="0" indent="0" algn="ctr">
              <a:buNone/>
            </a:pPr>
            <a:endParaRPr lang="en-US" sz="2800" dirty="0" smtClean="0"/>
          </a:p>
        </p:txBody>
      </p:sp>
    </p:spTree>
    <p:extLst>
      <p:ext uri="{BB962C8B-B14F-4D97-AF65-F5344CB8AC3E}">
        <p14:creationId xmlns:p14="http://schemas.microsoft.com/office/powerpoint/2010/main" val="36578604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Determining Whether Staffing Equity is Maintained</a:t>
            </a:r>
            <a:endParaRPr lang="en-US" dirty="0"/>
          </a:p>
        </p:txBody>
      </p:sp>
      <p:sp>
        <p:nvSpPr>
          <p:cNvPr id="3" name="Content Placeholder 2"/>
          <p:cNvSpPr>
            <a:spLocks noGrp="1"/>
          </p:cNvSpPr>
          <p:nvPr>
            <p:ph idx="1"/>
          </p:nvPr>
        </p:nvSpPr>
        <p:spPr/>
        <p:txBody>
          <a:bodyPr>
            <a:normAutofit/>
          </a:bodyPr>
          <a:lstStyle/>
          <a:p>
            <a:r>
              <a:rPr lang="en-US" dirty="0"/>
              <a:t>Determine </a:t>
            </a:r>
            <a:r>
              <a:rPr lang="en-US" dirty="0" smtClean="0"/>
              <a:t>the per-pupil </a:t>
            </a:r>
            <a:r>
              <a:rPr lang="en-US" dirty="0"/>
              <a:t>reduction </a:t>
            </a:r>
            <a:r>
              <a:rPr lang="en-US" dirty="0" smtClean="0"/>
              <a:t>in FTEs, if any, for FY 22 for </a:t>
            </a:r>
            <a:r>
              <a:rPr lang="en-US" dirty="0"/>
              <a:t>the LEA as a </a:t>
            </a:r>
            <a:r>
              <a:rPr lang="en-US" dirty="0" smtClean="0"/>
              <a:t>whole</a:t>
            </a:r>
          </a:p>
          <a:p>
            <a:pPr marL="0" indent="0">
              <a:buNone/>
            </a:pPr>
            <a:endParaRPr lang="en-US" dirty="0" smtClean="0"/>
          </a:p>
          <a:p>
            <a:r>
              <a:rPr lang="en-US" dirty="0">
                <a:solidFill>
                  <a:prstClr val="black"/>
                </a:solidFill>
              </a:rPr>
              <a:t>Determine the per-pupil reduction of FTEs, if any, for FY 22 for </a:t>
            </a:r>
            <a:r>
              <a:rPr lang="en-US" b="1" dirty="0">
                <a:solidFill>
                  <a:prstClr val="black"/>
                </a:solidFill>
              </a:rPr>
              <a:t>each</a:t>
            </a:r>
            <a:r>
              <a:rPr lang="en-US" dirty="0">
                <a:solidFill>
                  <a:prstClr val="black"/>
                </a:solidFill>
              </a:rPr>
              <a:t> high poverty school in the LEA</a:t>
            </a:r>
            <a:r>
              <a:rPr lang="en-US" dirty="0" smtClean="0">
                <a:solidFill>
                  <a:prstClr val="black"/>
                </a:solidFill>
              </a:rPr>
              <a:t>.</a:t>
            </a:r>
          </a:p>
          <a:p>
            <a:pPr marL="0" indent="0">
              <a:buNone/>
            </a:pPr>
            <a:endParaRPr lang="en-US" dirty="0" smtClean="0">
              <a:solidFill>
                <a:prstClr val="black"/>
              </a:solidFill>
            </a:endParaRPr>
          </a:p>
          <a:p>
            <a:r>
              <a:rPr lang="en-US" dirty="0" smtClean="0">
                <a:solidFill>
                  <a:prstClr val="black"/>
                </a:solidFill>
              </a:rPr>
              <a:t>Compare</a:t>
            </a:r>
          </a:p>
          <a:p>
            <a:pPr marL="0" indent="0">
              <a:buNone/>
            </a:pPr>
            <a:endParaRPr lang="en-US" dirty="0">
              <a:solidFill>
                <a:prstClr val="black"/>
              </a:solidFill>
            </a:endParaRP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5893880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543800" cy="1143000"/>
          </a:xfrm>
        </p:spPr>
        <p:txBody>
          <a:bodyPr>
            <a:normAutofit fontScale="90000"/>
          </a:bodyPr>
          <a:lstStyle/>
          <a:p>
            <a:r>
              <a:rPr lang="en-US" dirty="0" smtClean="0"/>
              <a:t>Must an LEA Meet Both Requirements to be Compliant?</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dirty="0" smtClean="0"/>
              <a:t>Yes, an LEA that receives ARP ESSER funds must maintain both fiscal and staff equity.</a:t>
            </a:r>
            <a:endParaRPr lang="en-US" dirty="0"/>
          </a:p>
        </p:txBody>
      </p:sp>
    </p:spTree>
    <p:extLst>
      <p:ext uri="{BB962C8B-B14F-4D97-AF65-F5344CB8AC3E}">
        <p14:creationId xmlns:p14="http://schemas.microsoft.com/office/powerpoint/2010/main" val="2591499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MOEquity</a:t>
            </a:r>
            <a:r>
              <a:rPr lang="en-US" dirty="0" smtClean="0"/>
              <a:t> Exceptions</a:t>
            </a:r>
            <a:endParaRPr lang="en-US" dirty="0"/>
          </a:p>
        </p:txBody>
      </p:sp>
      <p:sp>
        <p:nvSpPr>
          <p:cNvPr id="3" name="Content Placeholder 2"/>
          <p:cNvSpPr>
            <a:spLocks noGrp="1"/>
          </p:cNvSpPr>
          <p:nvPr>
            <p:ph idx="1"/>
          </p:nvPr>
        </p:nvSpPr>
        <p:spPr>
          <a:xfrm>
            <a:off x="457200" y="1600200"/>
            <a:ext cx="8229600" cy="4495800"/>
          </a:xfrm>
        </p:spPr>
        <p:txBody>
          <a:bodyPr>
            <a:normAutofit fontScale="40000" lnSpcReduction="20000"/>
          </a:bodyPr>
          <a:lstStyle/>
          <a:p>
            <a:pPr marL="0" indent="0">
              <a:buNone/>
            </a:pPr>
            <a:r>
              <a:rPr lang="en-US" sz="6000" dirty="0"/>
              <a:t>An LEA need not maintain equity if the LEA— </a:t>
            </a:r>
          </a:p>
          <a:p>
            <a:pPr marL="0" indent="0">
              <a:buNone/>
            </a:pPr>
            <a:endParaRPr lang="en-US" sz="6000" dirty="0" smtClean="0"/>
          </a:p>
          <a:p>
            <a:pPr marL="0" indent="0">
              <a:buNone/>
            </a:pPr>
            <a:r>
              <a:rPr lang="en-US" sz="6000" dirty="0" smtClean="0"/>
              <a:t>1</a:t>
            </a:r>
            <a:r>
              <a:rPr lang="en-US" sz="6000" dirty="0"/>
              <a:t>. Has a total enrollment of less than 1,000 </a:t>
            </a:r>
            <a:r>
              <a:rPr lang="en-US" sz="6000" dirty="0" smtClean="0"/>
              <a:t>students</a:t>
            </a:r>
            <a:r>
              <a:rPr lang="en-US" sz="6000" dirty="0"/>
              <a:t>; </a:t>
            </a:r>
          </a:p>
          <a:p>
            <a:pPr marL="0" indent="0">
              <a:buNone/>
            </a:pPr>
            <a:endParaRPr lang="en-US" sz="6000" dirty="0" smtClean="0"/>
          </a:p>
          <a:p>
            <a:pPr marL="0" indent="0">
              <a:buNone/>
            </a:pPr>
            <a:r>
              <a:rPr lang="en-US" sz="6000" dirty="0" smtClean="0"/>
              <a:t>2</a:t>
            </a:r>
            <a:r>
              <a:rPr lang="en-US" sz="6000" dirty="0"/>
              <a:t>. Operates a single school; </a:t>
            </a:r>
          </a:p>
          <a:p>
            <a:pPr marL="0" indent="0">
              <a:buNone/>
            </a:pPr>
            <a:endParaRPr lang="en-US" sz="6000" dirty="0" smtClean="0"/>
          </a:p>
          <a:p>
            <a:pPr marL="0" indent="0">
              <a:buNone/>
            </a:pPr>
            <a:r>
              <a:rPr lang="en-US" sz="6000" dirty="0" smtClean="0"/>
              <a:t>3</a:t>
            </a:r>
            <a:r>
              <a:rPr lang="en-US" sz="6000" dirty="0"/>
              <a:t>. Serves all students within each grade span with a single </a:t>
            </a:r>
            <a:r>
              <a:rPr lang="en-US" sz="6000" dirty="0" smtClean="0"/>
              <a:t>school</a:t>
            </a:r>
            <a:r>
              <a:rPr lang="en-US" sz="6000" dirty="0"/>
              <a:t>; or </a:t>
            </a:r>
          </a:p>
          <a:p>
            <a:pPr marL="0" indent="0">
              <a:buNone/>
            </a:pPr>
            <a:endParaRPr lang="en-US" sz="6000" dirty="0" smtClean="0"/>
          </a:p>
          <a:p>
            <a:pPr marL="0" indent="0">
              <a:buNone/>
            </a:pPr>
            <a:r>
              <a:rPr lang="en-US" sz="6000" dirty="0" smtClean="0"/>
              <a:t>4</a:t>
            </a:r>
            <a:r>
              <a:rPr lang="en-US" sz="6000" dirty="0"/>
              <a:t>. Demonstrates an exceptional or uncontrollable </a:t>
            </a:r>
            <a:r>
              <a:rPr lang="en-US" sz="6000" dirty="0" smtClean="0"/>
              <a:t>circumstance</a:t>
            </a:r>
            <a:r>
              <a:rPr lang="en-US" sz="6000" dirty="0"/>
              <a:t>, such as unpredictable changes in student </a:t>
            </a:r>
            <a:r>
              <a:rPr lang="en-US" sz="6000" dirty="0" smtClean="0"/>
              <a:t>enrollment </a:t>
            </a:r>
            <a:r>
              <a:rPr lang="en-US" sz="6000" dirty="0"/>
              <a:t>or a precipitous decline in the financial </a:t>
            </a:r>
            <a:r>
              <a:rPr lang="en-US" sz="6000" dirty="0" smtClean="0"/>
              <a:t>resources </a:t>
            </a:r>
            <a:r>
              <a:rPr lang="en-US" sz="6000" dirty="0"/>
              <a:t>of the LEA as determined by the Secretary. </a:t>
            </a:r>
          </a:p>
          <a:p>
            <a:pPr marL="0" indent="0">
              <a:buNone/>
            </a:pPr>
            <a:endParaRPr lang="en-US" dirty="0"/>
          </a:p>
        </p:txBody>
      </p:sp>
    </p:spTree>
    <p:extLst>
      <p:ext uri="{BB962C8B-B14F-4D97-AF65-F5344CB8AC3E}">
        <p14:creationId xmlns:p14="http://schemas.microsoft.com/office/powerpoint/2010/main" val="1774538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Transparency</a:t>
            </a:r>
            <a:endParaRPr lang="en-US" dirty="0"/>
          </a:p>
        </p:txBody>
      </p:sp>
      <p:sp>
        <p:nvSpPr>
          <p:cNvPr id="3" name="Content Placeholder 2"/>
          <p:cNvSpPr>
            <a:spLocks noGrp="1"/>
          </p:cNvSpPr>
          <p:nvPr>
            <p:ph idx="1"/>
          </p:nvPr>
        </p:nvSpPr>
        <p:spPr>
          <a:xfrm>
            <a:off x="457200" y="1600200"/>
            <a:ext cx="8229600" cy="4648200"/>
          </a:xfrm>
        </p:spPr>
        <p:txBody>
          <a:bodyPr>
            <a:normAutofit fontScale="62500" lnSpcReduction="20000"/>
          </a:bodyPr>
          <a:lstStyle/>
          <a:p>
            <a:pPr marL="0" indent="0">
              <a:buNone/>
            </a:pPr>
            <a:r>
              <a:rPr lang="en-US" dirty="0"/>
              <a:t>Each LEA should consider making publicly available data and information such as: </a:t>
            </a:r>
            <a:endParaRPr lang="en-US" dirty="0" smtClean="0"/>
          </a:p>
          <a:p>
            <a:pPr marL="0" indent="0">
              <a:buNone/>
            </a:pPr>
            <a:endParaRPr lang="en-US" dirty="0"/>
          </a:p>
          <a:p>
            <a:pPr marL="514350" indent="-514350">
              <a:buAutoNum type="arabicPeriod"/>
            </a:pPr>
            <a:r>
              <a:rPr lang="en-US" dirty="0" smtClean="0"/>
              <a:t>Which </a:t>
            </a:r>
            <a:r>
              <a:rPr lang="en-US" dirty="0"/>
              <a:t>schools are identified as high-poverty schools in the LEA and demographic information for each such school compared to the entire LEA; </a:t>
            </a:r>
          </a:p>
          <a:p>
            <a:pPr marL="514350" indent="-514350">
              <a:buAutoNum type="arabicPeriod"/>
            </a:pPr>
            <a:r>
              <a:rPr lang="en-US" dirty="0" smtClean="0"/>
              <a:t>The </a:t>
            </a:r>
            <a:r>
              <a:rPr lang="en-US" dirty="0"/>
              <a:t>per-pupil amount of funding for each high-poverty school in the LEA in FYs 2021, 2022 and 2023; </a:t>
            </a:r>
            <a:endParaRPr lang="en-US" dirty="0" smtClean="0"/>
          </a:p>
          <a:p>
            <a:pPr marL="514350" indent="-514350">
              <a:buAutoNum type="arabicPeriod"/>
            </a:pPr>
            <a:r>
              <a:rPr lang="en-US" dirty="0" smtClean="0"/>
              <a:t>The </a:t>
            </a:r>
            <a:r>
              <a:rPr lang="en-US" dirty="0"/>
              <a:t>per-pupil amount of funding in the aggregate for all schools in the LEA in FYs 2021, 2022 and </a:t>
            </a:r>
            <a:r>
              <a:rPr lang="en-US" dirty="0" smtClean="0"/>
              <a:t>2023; </a:t>
            </a:r>
          </a:p>
          <a:p>
            <a:pPr marL="514350" indent="-514350">
              <a:buAutoNum type="arabicPeriod"/>
            </a:pPr>
            <a:r>
              <a:rPr lang="en-US" dirty="0" smtClean="0"/>
              <a:t>The per-pupil number of FTEs for each high-poverty school in the LEA in FYs 2021, 2022 and 2023; </a:t>
            </a:r>
          </a:p>
          <a:p>
            <a:pPr marL="514350" indent="-514350">
              <a:buAutoNum type="arabicPeriod"/>
            </a:pPr>
            <a:r>
              <a:rPr lang="en-US" dirty="0" smtClean="0"/>
              <a:t>The </a:t>
            </a:r>
            <a:r>
              <a:rPr lang="en-US" dirty="0"/>
              <a:t>per-pupil number of FTEs in the aggregate for all schools in the LEA in FYs 2021, 2022 and 2023; and </a:t>
            </a:r>
            <a:endParaRPr lang="en-US" dirty="0" smtClean="0"/>
          </a:p>
          <a:p>
            <a:pPr marL="514350" indent="-514350">
              <a:buAutoNum type="arabicPeriod"/>
            </a:pPr>
            <a:r>
              <a:rPr lang="en-US" dirty="0" smtClean="0"/>
              <a:t>Whether </a:t>
            </a:r>
            <a:r>
              <a:rPr lang="en-US" dirty="0"/>
              <a:t>the LEA did not maintain equity for any high-poverty school in FY 2022 or 2023. </a:t>
            </a:r>
          </a:p>
          <a:p>
            <a:pPr marL="0" indent="0">
              <a:buNone/>
            </a:pPr>
            <a:endParaRPr lang="en-US" dirty="0"/>
          </a:p>
        </p:txBody>
      </p:sp>
    </p:spTree>
    <p:extLst>
      <p:ext uri="{BB962C8B-B14F-4D97-AF65-F5344CB8AC3E}">
        <p14:creationId xmlns:p14="http://schemas.microsoft.com/office/powerpoint/2010/main" val="1928024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87552"/>
            <a:ext cx="6781800" cy="1143000"/>
          </a:xfrm>
        </p:spPr>
        <p:txBody>
          <a:bodyPr/>
          <a:lstStyle/>
          <a:p>
            <a:r>
              <a:rPr lang="en-US" dirty="0" smtClean="0"/>
              <a:t>State Transparency</a:t>
            </a:r>
            <a:endParaRPr lang="en-US" dirty="0"/>
          </a:p>
        </p:txBody>
      </p:sp>
      <p:sp>
        <p:nvSpPr>
          <p:cNvPr id="3" name="Content Placeholder 2"/>
          <p:cNvSpPr>
            <a:spLocks noGrp="1"/>
          </p:cNvSpPr>
          <p:nvPr>
            <p:ph idx="1"/>
          </p:nvPr>
        </p:nvSpPr>
        <p:spPr>
          <a:xfrm>
            <a:off x="609600" y="1600200"/>
            <a:ext cx="8077200" cy="5257800"/>
          </a:xfrm>
        </p:spPr>
        <p:txBody>
          <a:bodyPr>
            <a:normAutofit fontScale="92500" lnSpcReduction="20000"/>
          </a:bodyPr>
          <a:lstStyle/>
          <a:p>
            <a:pPr marL="0" indent="0">
              <a:buNone/>
            </a:pPr>
            <a:r>
              <a:rPr lang="en-US" dirty="0" smtClean="0"/>
              <a:t>Each SEA was required to report the following information by July 31, 2021:</a:t>
            </a:r>
          </a:p>
          <a:p>
            <a:endParaRPr lang="en-US" sz="2800" dirty="0"/>
          </a:p>
          <a:p>
            <a:pPr marL="0" indent="0">
              <a:buNone/>
            </a:pPr>
            <a:r>
              <a:rPr lang="en-US" sz="2800" dirty="0" smtClean="0"/>
              <a:t>1</a:t>
            </a:r>
            <a:r>
              <a:rPr lang="en-US" sz="2800" dirty="0"/>
              <a:t>. A list of the State’s high-need LEAs including NCES LEA/district ID; </a:t>
            </a:r>
          </a:p>
          <a:p>
            <a:pPr marL="0" indent="0">
              <a:buNone/>
            </a:pPr>
            <a:r>
              <a:rPr lang="en-US" sz="2800" dirty="0"/>
              <a:t>2. The statewide per-pupil amount of State funds provided to all LEAs in the State in FY 2021; </a:t>
            </a:r>
          </a:p>
          <a:p>
            <a:pPr marL="0" indent="0">
              <a:buNone/>
            </a:pPr>
            <a:r>
              <a:rPr lang="en-US" sz="2800" dirty="0" smtClean="0"/>
              <a:t>3. The </a:t>
            </a:r>
            <a:r>
              <a:rPr lang="en-US" sz="2800" dirty="0"/>
              <a:t>statewide per-pupil amount of State funds provided to all LEAs in the State in FY 2022 (if available); </a:t>
            </a:r>
          </a:p>
          <a:p>
            <a:pPr marL="0" indent="0">
              <a:buNone/>
            </a:pPr>
            <a:r>
              <a:rPr lang="en-US" sz="2800" dirty="0"/>
              <a:t>4. The per-pupil amount of State funds provided to each high-need LEA in the State in FY 2021; </a:t>
            </a:r>
          </a:p>
          <a:p>
            <a:pPr marL="0" indent="0">
              <a:buNone/>
            </a:pPr>
            <a:r>
              <a:rPr lang="en-US" sz="2800" dirty="0"/>
              <a:t>5. The per-pupil amount of State funds provided to each high-need LEA in the State in FY 2022 (if available);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483083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Transparency</a:t>
            </a:r>
            <a:endParaRPr lang="en-US" dirty="0"/>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pPr marL="0" indent="0">
              <a:buNone/>
            </a:pPr>
            <a:r>
              <a:rPr lang="en-US" dirty="0"/>
              <a:t>6. A list of the State’s highest-poverty LEAs including NCES LEA/district ID; </a:t>
            </a:r>
            <a:endParaRPr lang="en-US" dirty="0" smtClean="0"/>
          </a:p>
          <a:p>
            <a:pPr marL="0" indent="0">
              <a:buNone/>
            </a:pPr>
            <a:endParaRPr lang="en-US" dirty="0"/>
          </a:p>
          <a:p>
            <a:pPr marL="0" indent="0">
              <a:buNone/>
            </a:pPr>
            <a:r>
              <a:rPr lang="en-US" dirty="0"/>
              <a:t>7. The per-pupil amount of State funding provided for each highest-poverty LEA in FY 2019; </a:t>
            </a:r>
            <a:endParaRPr lang="en-US" dirty="0" smtClean="0"/>
          </a:p>
          <a:p>
            <a:pPr marL="0" indent="0">
              <a:buNone/>
            </a:pPr>
            <a:endParaRPr lang="en-US" dirty="0"/>
          </a:p>
          <a:p>
            <a:pPr marL="0" indent="0">
              <a:buNone/>
            </a:pPr>
            <a:r>
              <a:rPr lang="en-US" dirty="0"/>
              <a:t>8. The per-pupil amount of State funding provided for each highest-poverty LEA in FYs 2022 (if available); and </a:t>
            </a:r>
            <a:endParaRPr lang="en-US" dirty="0" smtClean="0"/>
          </a:p>
          <a:p>
            <a:pPr marL="0" indent="0">
              <a:buNone/>
            </a:pPr>
            <a:endParaRPr lang="en-US" dirty="0"/>
          </a:p>
          <a:p>
            <a:pPr marL="0" indent="0">
              <a:buNone/>
            </a:pPr>
            <a:r>
              <a:rPr lang="en-US" dirty="0"/>
              <a:t>9. A list of the high-poverty schools in each LEA in the State (including the NCES school ID) for which it must maintain equity in FY 2022 (which may be provided via a link to a website if the State posts such information on its public website). </a:t>
            </a:r>
            <a:endParaRPr lang="en-US" dirty="0" smtClean="0"/>
          </a:p>
          <a:p>
            <a:pPr marL="0" indent="0">
              <a:buNone/>
            </a:pPr>
            <a:endParaRPr lang="en-US" dirty="0"/>
          </a:p>
          <a:p>
            <a:pPr marL="0" indent="0">
              <a:buNone/>
            </a:pPr>
            <a:r>
              <a:rPr lang="en-US" dirty="0" smtClean="0"/>
              <a:t>Information for all states available at the link below:</a:t>
            </a:r>
          </a:p>
          <a:p>
            <a:pPr marL="0" indent="0">
              <a:buNone/>
            </a:pPr>
            <a:r>
              <a:rPr lang="en-US" dirty="0">
                <a:hlinkClick r:id="rId2"/>
              </a:rPr>
              <a:t>https://oese.ed.gov/offices/american-rescue-plan/american-rescue-plan-elementary-and-secondary-school-emergency-relief/maintenance-of-equity</a:t>
            </a:r>
            <a:r>
              <a:rPr lang="en-US" dirty="0" smtClean="0">
                <a:hlinkClick r:id="rId2"/>
              </a:rPr>
              <a:t>/</a:t>
            </a:r>
            <a:endParaRPr lang="en-US" dirty="0" smtClean="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798987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6781800" cy="1143000"/>
          </a:xfrm>
        </p:spPr>
        <p:txBody>
          <a:bodyPr>
            <a:noAutofit/>
          </a:bodyPr>
          <a:lstStyle/>
          <a:p>
            <a:r>
              <a:rPr lang="en-US" sz="3600" b="1" dirty="0" smtClean="0">
                <a:latin typeface="Times New Roman" panose="02020603050405020304" pitchFamily="18" charset="0"/>
                <a:cs typeface="Times New Roman" panose="02020603050405020304" pitchFamily="18" charset="0"/>
              </a:rPr>
              <a:t>Gather School and Pupil Information</a:t>
            </a:r>
            <a:endParaRPr lang="en-US" sz="3600" b="1" dirty="0">
              <a:latin typeface="Times New Roman" panose="02020603050405020304" pitchFamily="18" charset="0"/>
              <a:cs typeface="Times New Roman" panose="02020603050405020304" pitchFamily="18" charset="0"/>
            </a:endParaRPr>
          </a:p>
        </p:txBody>
      </p:sp>
      <p:sp>
        <p:nvSpPr>
          <p:cNvPr id="3" name="Rectangle 2"/>
          <p:cNvSpPr/>
          <p:nvPr/>
        </p:nvSpPr>
        <p:spPr>
          <a:xfrm>
            <a:off x="447502" y="1524000"/>
            <a:ext cx="8229600" cy="5786199"/>
          </a:xfrm>
          <a:prstGeom prst="rect">
            <a:avLst/>
          </a:prstGeom>
        </p:spPr>
        <p:txBody>
          <a:bodyPr wrap="square">
            <a:spAutoFit/>
          </a:bodyPr>
          <a:lstStyle/>
          <a:p>
            <a:r>
              <a:rPr lang="en-US" sz="3200" dirty="0" smtClean="0">
                <a:latin typeface="Times New Roman" panose="02020603050405020304" pitchFamily="18" charset="0"/>
                <a:cs typeface="Times New Roman" panose="02020603050405020304" pitchFamily="18" charset="0"/>
              </a:rPr>
              <a:t>Gather School and Pupil Information for FY21 and FY22</a:t>
            </a:r>
          </a:p>
          <a:p>
            <a:pPr marL="914400" lvl="1"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SDE Website</a:t>
            </a:r>
          </a:p>
          <a:p>
            <a:pPr marL="1371600" lvl="2"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Financial Services</a:t>
            </a:r>
          </a:p>
          <a:p>
            <a:pPr marL="1828800" lvl="3"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Membership Counts</a:t>
            </a:r>
          </a:p>
          <a:p>
            <a:pPr marL="2286000" lvl="4"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2020-2021; 2021-2022</a:t>
            </a:r>
            <a:endParaRPr lang="en-US" sz="3200" dirty="0">
              <a:latin typeface="Times New Roman" panose="02020603050405020304" pitchFamily="18" charset="0"/>
              <a:cs typeface="Times New Roman" panose="02020603050405020304" pitchFamily="18" charset="0"/>
            </a:endParaRPr>
          </a:p>
          <a:p>
            <a:pPr marL="2743200" lvl="5"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By School</a:t>
            </a:r>
          </a:p>
          <a:p>
            <a:pPr marL="3200400" lvl="6"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Select District</a:t>
            </a:r>
          </a:p>
          <a:p>
            <a:pPr marL="3657600" lvl="7"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Under School – Select “All”</a:t>
            </a:r>
          </a:p>
          <a:p>
            <a:endParaRPr lang="en-US" sz="32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947886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6781800" cy="1143000"/>
          </a:xfrm>
        </p:spPr>
        <p:txBody>
          <a:bodyPr>
            <a:noAutofit/>
          </a:bodyPr>
          <a:lstStyle/>
          <a:p>
            <a:r>
              <a:rPr lang="en-US" sz="3600" b="1" dirty="0" smtClean="0">
                <a:latin typeface="Times New Roman" panose="02020603050405020304" pitchFamily="18" charset="0"/>
                <a:cs typeface="Times New Roman" panose="02020603050405020304" pitchFamily="18" charset="0"/>
              </a:rPr>
              <a:t>Gather School and Pupil Information</a:t>
            </a:r>
            <a:endParaRPr lang="en-US" sz="3600" b="1" dirty="0">
              <a:latin typeface="Times New Roman" panose="02020603050405020304" pitchFamily="18" charset="0"/>
              <a:cs typeface="Times New Roman" panose="02020603050405020304" pitchFamily="18" charset="0"/>
            </a:endParaRPr>
          </a:p>
        </p:txBody>
      </p:sp>
      <p:sp>
        <p:nvSpPr>
          <p:cNvPr id="3" name="Rectangle 2"/>
          <p:cNvSpPr/>
          <p:nvPr/>
        </p:nvSpPr>
        <p:spPr>
          <a:xfrm>
            <a:off x="457200" y="2209800"/>
            <a:ext cx="8229600" cy="3323987"/>
          </a:xfrm>
          <a:prstGeom prst="rect">
            <a:avLst/>
          </a:prstGeom>
        </p:spPr>
        <p:txBody>
          <a:bodyPr wrap="square">
            <a:spAutoFit/>
          </a:bodyPr>
          <a:lstStyle/>
          <a:p>
            <a:r>
              <a:rPr lang="en-US" sz="3200" dirty="0" smtClean="0">
                <a:solidFill>
                  <a:prstClr val="black"/>
                </a:solidFill>
                <a:latin typeface="Times New Roman" panose="02020603050405020304" pitchFamily="18" charset="0"/>
                <a:cs typeface="Times New Roman" panose="02020603050405020304" pitchFamily="18" charset="0"/>
              </a:rPr>
              <a:t>From this information, the following can be gathered for each applicable FY</a:t>
            </a:r>
          </a:p>
          <a:p>
            <a:pPr marL="457200" indent="-457200">
              <a:buFont typeface="Arial" panose="020B0604020202020204" pitchFamily="34" charset="0"/>
              <a:buChar char="•"/>
            </a:pPr>
            <a:r>
              <a:rPr lang="en-US" sz="3200" dirty="0" smtClean="0">
                <a:solidFill>
                  <a:prstClr val="black"/>
                </a:solidFill>
                <a:latin typeface="Times New Roman" panose="02020603050405020304" pitchFamily="18" charset="0"/>
                <a:cs typeface="Times New Roman" panose="02020603050405020304" pitchFamily="18" charset="0"/>
              </a:rPr>
              <a:t>School’s in the LEA</a:t>
            </a:r>
          </a:p>
          <a:p>
            <a:pPr marL="457200" indent="-457200">
              <a:buFont typeface="Arial" panose="020B0604020202020204" pitchFamily="34" charset="0"/>
              <a:buChar char="•"/>
            </a:pPr>
            <a:r>
              <a:rPr lang="en-US" sz="3200" dirty="0" smtClean="0">
                <a:solidFill>
                  <a:prstClr val="black"/>
                </a:solidFill>
                <a:latin typeface="Times New Roman" panose="02020603050405020304" pitchFamily="18" charset="0"/>
                <a:cs typeface="Times New Roman" panose="02020603050405020304" pitchFamily="18" charset="0"/>
              </a:rPr>
              <a:t>ADM per school</a:t>
            </a:r>
          </a:p>
          <a:p>
            <a:pPr marL="457200" indent="-457200">
              <a:buFont typeface="Arial" panose="020B0604020202020204" pitchFamily="34" charset="0"/>
              <a:buChar char="•"/>
            </a:pPr>
            <a:r>
              <a:rPr lang="en-US" sz="3200" dirty="0" smtClean="0">
                <a:solidFill>
                  <a:prstClr val="black"/>
                </a:solidFill>
                <a:latin typeface="Times New Roman" panose="02020603050405020304" pitchFamily="18" charset="0"/>
                <a:cs typeface="Times New Roman" panose="02020603050405020304" pitchFamily="18" charset="0"/>
              </a:rPr>
              <a:t>PIP per school</a:t>
            </a:r>
          </a:p>
          <a:p>
            <a:endParaRPr lang="en-US" sz="3200" dirty="0" smtClean="0">
              <a:solidFill>
                <a:prstClr val="black"/>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dirty="0">
              <a:solidFill>
                <a:prstClr val="black"/>
              </a:solidFill>
            </a:endParaRPr>
          </a:p>
        </p:txBody>
      </p:sp>
    </p:spTree>
    <p:extLst>
      <p:ext uri="{BB962C8B-B14F-4D97-AF65-F5344CB8AC3E}">
        <p14:creationId xmlns:p14="http://schemas.microsoft.com/office/powerpoint/2010/main" val="2672736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6781800" cy="1143000"/>
          </a:xfrm>
        </p:spPr>
        <p:txBody>
          <a:bodyPr>
            <a:noAutofit/>
          </a:bodyPr>
          <a:lstStyle/>
          <a:p>
            <a:r>
              <a:rPr lang="en-US" sz="3600" b="1" dirty="0" smtClean="0">
                <a:latin typeface="Times New Roman" panose="02020603050405020304" pitchFamily="18" charset="0"/>
                <a:cs typeface="Times New Roman" panose="02020603050405020304" pitchFamily="18" charset="0"/>
              </a:rPr>
              <a:t>Determine Funding for each Fiscal Year (FY21 and FY22)</a:t>
            </a:r>
            <a:endParaRPr lang="en-US" sz="3600" b="1" dirty="0">
              <a:latin typeface="Times New Roman" panose="02020603050405020304" pitchFamily="18" charset="0"/>
              <a:cs typeface="Times New Roman" panose="02020603050405020304" pitchFamily="18" charset="0"/>
            </a:endParaRPr>
          </a:p>
        </p:txBody>
      </p:sp>
      <p:sp>
        <p:nvSpPr>
          <p:cNvPr id="3" name="Rectangle 2"/>
          <p:cNvSpPr/>
          <p:nvPr/>
        </p:nvSpPr>
        <p:spPr>
          <a:xfrm>
            <a:off x="609600" y="1600200"/>
            <a:ext cx="7848600" cy="4801314"/>
          </a:xfrm>
          <a:prstGeom prst="rect">
            <a:avLst/>
          </a:prstGeom>
        </p:spPr>
        <p:txBody>
          <a:bodyPr wrap="square">
            <a:spAutoFit/>
          </a:bodyPr>
          <a:lstStyle/>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Determine Per-Pupil Funding for FY22 and FY21</a:t>
            </a:r>
          </a:p>
          <a:p>
            <a:endParaRPr lang="en-US" sz="32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 Include </a:t>
            </a:r>
            <a:r>
              <a:rPr lang="en-US" sz="3200" b="1" i="1" dirty="0">
                <a:latin typeface="Times New Roman" panose="02020603050405020304" pitchFamily="18" charset="0"/>
                <a:cs typeface="Times New Roman" panose="02020603050405020304" pitchFamily="18" charset="0"/>
              </a:rPr>
              <a:t>all sources of State and local funds</a:t>
            </a:r>
            <a:r>
              <a:rPr lang="en-US" sz="3200" dirty="0">
                <a:latin typeface="Times New Roman" panose="02020603050405020304" pitchFamily="18" charset="0"/>
                <a:cs typeface="Times New Roman" panose="02020603050405020304" pitchFamily="18" charset="0"/>
              </a:rPr>
              <a:t> the LEA has </a:t>
            </a:r>
            <a:r>
              <a:rPr lang="en-US" sz="3200" u="sng" dirty="0">
                <a:latin typeface="Times New Roman" panose="02020603050405020304" pitchFamily="18" charset="0"/>
                <a:cs typeface="Times New Roman" panose="02020603050405020304" pitchFamily="18" charset="0"/>
              </a:rPr>
              <a:t>available</a:t>
            </a:r>
            <a:r>
              <a:rPr lang="en-US" sz="3200" dirty="0">
                <a:latin typeface="Times New Roman" panose="02020603050405020304" pitchFamily="18" charset="0"/>
                <a:cs typeface="Times New Roman" panose="02020603050405020304" pitchFamily="18" charset="0"/>
              </a:rPr>
              <a:t> for current expenditures for free public </a:t>
            </a:r>
            <a:r>
              <a:rPr lang="en-US" sz="3200" dirty="0" smtClean="0">
                <a:latin typeface="Times New Roman" panose="02020603050405020304" pitchFamily="18" charset="0"/>
                <a:cs typeface="Times New Roman" panose="02020603050405020304" pitchFamily="18" charset="0"/>
              </a:rPr>
              <a:t>education</a:t>
            </a:r>
          </a:p>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Available – Expenditure Budget, not Actual Expenditures</a:t>
            </a:r>
          </a:p>
          <a:p>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99596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6781800" cy="1143000"/>
          </a:xfrm>
        </p:spPr>
        <p:txBody>
          <a:bodyPr>
            <a:noAutofit/>
          </a:bodyPr>
          <a:lstStyle/>
          <a:p>
            <a:r>
              <a:rPr lang="en-US" sz="3600" b="1" dirty="0" smtClean="0">
                <a:latin typeface="Times New Roman" panose="02020603050405020304" pitchFamily="18" charset="0"/>
                <a:cs typeface="Times New Roman" panose="02020603050405020304" pitchFamily="18" charset="0"/>
              </a:rPr>
              <a:t>Gather Funding Information for FY21 and FY22</a:t>
            </a:r>
            <a:endParaRPr lang="en-US" sz="3600" dirty="0"/>
          </a:p>
        </p:txBody>
      </p:sp>
      <p:sp>
        <p:nvSpPr>
          <p:cNvPr id="3" name="Rectangle 2"/>
          <p:cNvSpPr/>
          <p:nvPr/>
        </p:nvSpPr>
        <p:spPr>
          <a:xfrm>
            <a:off x="533400" y="1752600"/>
            <a:ext cx="7848600" cy="5509200"/>
          </a:xfrm>
          <a:prstGeom prst="rect">
            <a:avLst/>
          </a:prstGeom>
        </p:spPr>
        <p:txBody>
          <a:bodyPr wrap="square">
            <a:spAutoFit/>
          </a:bodyPr>
          <a:lstStyle/>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Obtain funding information (approved budgets) for:</a:t>
            </a:r>
          </a:p>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Funds </a:t>
            </a:r>
          </a:p>
          <a:p>
            <a:pPr marL="914400" lvl="1"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100</a:t>
            </a:r>
          </a:p>
          <a:p>
            <a:pPr marL="914400" lvl="1"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300-399</a:t>
            </a:r>
          </a:p>
          <a:p>
            <a:pPr marL="914400" lvl="1"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900-999</a:t>
            </a:r>
            <a:endParaRPr lang="en-US" sz="3200" dirty="0" smtClean="0">
              <a:latin typeface="Times New Roman" panose="02020603050405020304" pitchFamily="18" charset="0"/>
              <a:cs typeface="Times New Roman" panose="02020603050405020304" pitchFamily="18" charset="0"/>
            </a:endParaRPr>
          </a:p>
          <a:p>
            <a:pPr marL="914400" lvl="1"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For all School locations</a:t>
            </a:r>
          </a:p>
          <a:p>
            <a:pPr marL="914400" lvl="1" indent="-457200">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a:p>
            <a:pPr marL="914400" lvl="1"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Exclude the following:</a:t>
            </a:r>
          </a:p>
          <a:p>
            <a:pPr marL="457200" indent="-457200">
              <a:buFont typeface="Arial" panose="020B0604020202020204" pitchFamily="34" charset="0"/>
              <a:buChar char="•"/>
            </a:pPr>
            <a:endParaRPr lang="en-US" sz="32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4281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Maintenance of Equity (</a:t>
            </a:r>
            <a:r>
              <a:rPr lang="en-US" dirty="0" err="1" smtClean="0"/>
              <a:t>MOEquity</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pPr marL="457200" lvl="1" indent="0">
              <a:buNone/>
            </a:pPr>
            <a:r>
              <a:rPr lang="en-US" dirty="0" smtClean="0"/>
              <a:t>A set of new fiscal equity requirements in ARP ESSER that ensures the following:</a:t>
            </a:r>
          </a:p>
          <a:p>
            <a:pPr lvl="1">
              <a:buFont typeface="Arial" panose="020B0604020202020204" pitchFamily="34" charset="0"/>
              <a:buChar char="•"/>
            </a:pPr>
            <a:r>
              <a:rPr lang="en-US" dirty="0" smtClean="0"/>
              <a:t>An SEA does not disproportionately reduce per-pupil State funding to high-need LEAs.</a:t>
            </a:r>
          </a:p>
          <a:p>
            <a:pPr lvl="1">
              <a:buFont typeface="Arial" panose="020B0604020202020204" pitchFamily="34" charset="0"/>
              <a:buChar char="•"/>
            </a:pPr>
            <a:r>
              <a:rPr lang="en-US" dirty="0" smtClean="0"/>
              <a:t>An SEA does not reduce per-pupil State funding to the highest-poverty LEAs below their FY 2019 levels.</a:t>
            </a:r>
            <a:endParaRPr lang="en-US" dirty="0"/>
          </a:p>
          <a:p>
            <a:pPr lvl="1">
              <a:buFont typeface="Arial" panose="020B0604020202020204" pitchFamily="34" charset="0"/>
              <a:buChar char="•"/>
            </a:pPr>
            <a:r>
              <a:rPr lang="en-US" dirty="0" smtClean="0"/>
              <a:t>An </a:t>
            </a:r>
            <a:r>
              <a:rPr lang="en-US" dirty="0"/>
              <a:t>LEA does not disproportionately reduce State and local per-pupil funding in high-poverty </a:t>
            </a:r>
            <a:r>
              <a:rPr lang="en-US" dirty="0" smtClean="0"/>
              <a:t>schools</a:t>
            </a:r>
            <a:endParaRPr lang="en-US" dirty="0"/>
          </a:p>
          <a:p>
            <a:pPr lvl="1">
              <a:buFont typeface="Arial" panose="020B0604020202020204" pitchFamily="34" charset="0"/>
              <a:buChar char="•"/>
            </a:pPr>
            <a:r>
              <a:rPr lang="en-US" dirty="0"/>
              <a:t>An LEA does not disproportionately reduce the number of full-time-equivalent (FTE) staff per-pupil in high-poverty schools</a:t>
            </a:r>
          </a:p>
          <a:p>
            <a:endParaRPr lang="en-US" dirty="0"/>
          </a:p>
        </p:txBody>
      </p:sp>
    </p:spTree>
    <p:extLst>
      <p:ext uri="{BB962C8B-B14F-4D97-AF65-F5344CB8AC3E}">
        <p14:creationId xmlns:p14="http://schemas.microsoft.com/office/powerpoint/2010/main" val="13464873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6781800" cy="1143000"/>
          </a:xfrm>
        </p:spPr>
        <p:txBody>
          <a:bodyPr>
            <a:noAutofit/>
          </a:bodyPr>
          <a:lstStyle/>
          <a:p>
            <a:r>
              <a:rPr lang="en-US" sz="3600" b="1" dirty="0">
                <a:latin typeface="Times New Roman" panose="02020603050405020304" pitchFamily="18" charset="0"/>
                <a:cs typeface="Times New Roman" panose="02020603050405020304" pitchFamily="18" charset="0"/>
              </a:rPr>
              <a:t>Gather Funding Information for FY21 and FY22</a:t>
            </a:r>
            <a:endParaRPr lang="en-US" sz="3600" dirty="0"/>
          </a:p>
        </p:txBody>
      </p:sp>
      <p:sp>
        <p:nvSpPr>
          <p:cNvPr id="3" name="Rectangle 2"/>
          <p:cNvSpPr/>
          <p:nvPr/>
        </p:nvSpPr>
        <p:spPr>
          <a:xfrm>
            <a:off x="533400" y="1981200"/>
            <a:ext cx="8001000" cy="3539430"/>
          </a:xfrm>
          <a:prstGeom prst="rect">
            <a:avLst/>
          </a:prstGeom>
        </p:spPr>
        <p:txBody>
          <a:bodyPr wrap="square">
            <a:spAutoFit/>
          </a:bodyPr>
          <a:lstStyle/>
          <a:p>
            <a:r>
              <a:rPr lang="en-US" sz="3200" b="1" dirty="0">
                <a:latin typeface="Times New Roman" panose="02020603050405020304" pitchFamily="18" charset="0"/>
                <a:cs typeface="Times New Roman" panose="02020603050405020304" pitchFamily="18" charset="0"/>
              </a:rPr>
              <a:t>Exclude</a:t>
            </a:r>
            <a:r>
              <a:rPr lang="en-US" sz="3200" dirty="0">
                <a:latin typeface="Times New Roman" panose="02020603050405020304" pitchFamily="18" charset="0"/>
                <a:cs typeface="Times New Roman" panose="02020603050405020304" pitchFamily="18" charset="0"/>
              </a:rPr>
              <a:t> </a:t>
            </a:r>
          </a:p>
          <a:p>
            <a:pPr marL="457200" indent="-457200">
              <a:buFont typeface="Arial" panose="020B0604020202020204" pitchFamily="34" charset="0"/>
              <a:buChar char="•"/>
            </a:pPr>
            <a:r>
              <a:rPr lang="en-US" sz="3200" dirty="0" smtClean="0">
                <a:solidFill>
                  <a:prstClr val="black"/>
                </a:solidFill>
                <a:latin typeface="Times New Roman" panose="02020603050405020304" pitchFamily="18" charset="0"/>
                <a:cs typeface="Times New Roman" panose="02020603050405020304" pitchFamily="18" charset="0"/>
              </a:rPr>
              <a:t>Capital outlay (Objects 5XX)</a:t>
            </a:r>
            <a:endParaRPr lang="en-US" sz="3200" dirty="0">
              <a:solidFill>
                <a:prstClr val="black"/>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a:solidFill>
                  <a:prstClr val="black"/>
                </a:solidFill>
                <a:latin typeface="Times New Roman" panose="02020603050405020304" pitchFamily="18" charset="0"/>
                <a:cs typeface="Times New Roman" panose="02020603050405020304" pitchFamily="18" charset="0"/>
              </a:rPr>
              <a:t>Debt </a:t>
            </a:r>
            <a:r>
              <a:rPr lang="en-US" sz="3200" dirty="0" smtClean="0">
                <a:solidFill>
                  <a:prstClr val="black"/>
                </a:solidFill>
                <a:latin typeface="Times New Roman" panose="02020603050405020304" pitchFamily="18" charset="0"/>
                <a:cs typeface="Times New Roman" panose="02020603050405020304" pitchFamily="18" charset="0"/>
              </a:rPr>
              <a:t>service (Functions 5XX)</a:t>
            </a:r>
            <a:endParaRPr lang="en-US" sz="3200" dirty="0">
              <a:solidFill>
                <a:prstClr val="black"/>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a:solidFill>
                  <a:prstClr val="black"/>
                </a:solidFill>
                <a:latin typeface="Times New Roman" panose="02020603050405020304" pitchFamily="18" charset="0"/>
                <a:cs typeface="Times New Roman" panose="02020603050405020304" pitchFamily="18" charset="0"/>
              </a:rPr>
              <a:t>Federal </a:t>
            </a:r>
            <a:r>
              <a:rPr lang="en-US" sz="3200" dirty="0" smtClean="0">
                <a:solidFill>
                  <a:prstClr val="black"/>
                </a:solidFill>
                <a:latin typeface="Times New Roman" panose="02020603050405020304" pitchFamily="18" charset="0"/>
                <a:cs typeface="Times New Roman" panose="02020603050405020304" pitchFamily="18" charset="0"/>
              </a:rPr>
              <a:t>funds </a:t>
            </a:r>
            <a:r>
              <a:rPr lang="en-US" sz="3200" dirty="0">
                <a:latin typeface="Times New Roman" panose="02020603050405020304" pitchFamily="18" charset="0"/>
                <a:cs typeface="Times New Roman" panose="02020603050405020304" pitchFamily="18" charset="0"/>
              </a:rPr>
              <a:t>(Funds 2XX or 4XXX Revenue)</a:t>
            </a:r>
            <a:endParaRPr lang="en-US" sz="3200" dirty="0">
              <a:solidFill>
                <a:prstClr val="black"/>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a:solidFill>
                  <a:prstClr val="black"/>
                </a:solidFill>
                <a:latin typeface="Times New Roman" panose="02020603050405020304" pitchFamily="18" charset="0"/>
                <a:cs typeface="Times New Roman" panose="02020603050405020304" pitchFamily="18" charset="0"/>
              </a:rPr>
              <a:t>Charitable contributions from private </a:t>
            </a:r>
            <a:r>
              <a:rPr lang="en-US" sz="3200" dirty="0" smtClean="0">
                <a:solidFill>
                  <a:prstClr val="black"/>
                </a:solidFill>
                <a:latin typeface="Times New Roman" panose="02020603050405020304" pitchFamily="18" charset="0"/>
                <a:cs typeface="Times New Roman" panose="02020603050405020304" pitchFamily="18" charset="0"/>
              </a:rPr>
              <a:t>donors (Captured under Revenue 1920)</a:t>
            </a:r>
            <a:endParaRPr lang="en-US" sz="32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0082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28600"/>
            <a:ext cx="6781800" cy="1143000"/>
          </a:xfrm>
        </p:spPr>
        <p:txBody>
          <a:bodyPr>
            <a:noAutofit/>
          </a:bodyPr>
          <a:lstStyle/>
          <a:p>
            <a:r>
              <a:rPr lang="en-US" sz="3600" b="1" dirty="0">
                <a:latin typeface="Times New Roman" panose="02020603050405020304" pitchFamily="18" charset="0"/>
                <a:cs typeface="Times New Roman" panose="02020603050405020304" pitchFamily="18" charset="0"/>
              </a:rPr>
              <a:t>Gather Funding Information for FY21 and </a:t>
            </a:r>
            <a:r>
              <a:rPr lang="en-US" sz="3600" b="1" dirty="0" smtClean="0">
                <a:latin typeface="Times New Roman" panose="02020603050405020304" pitchFamily="18" charset="0"/>
                <a:cs typeface="Times New Roman" panose="02020603050405020304" pitchFamily="18" charset="0"/>
              </a:rPr>
              <a:t>FY22</a:t>
            </a:r>
            <a:endParaRPr lang="en-US" sz="3600" dirty="0">
              <a:latin typeface="Times New Roman" panose="02020603050405020304" pitchFamily="18" charset="0"/>
              <a:cs typeface="Times New Roman" panose="02020603050405020304" pitchFamily="18" charset="0"/>
            </a:endParaRPr>
          </a:p>
        </p:txBody>
      </p:sp>
      <p:sp>
        <p:nvSpPr>
          <p:cNvPr id="3" name="Rectangle 2"/>
          <p:cNvSpPr/>
          <p:nvPr/>
        </p:nvSpPr>
        <p:spPr>
          <a:xfrm>
            <a:off x="762000" y="1905000"/>
            <a:ext cx="7924800" cy="3539430"/>
          </a:xfrm>
          <a:prstGeom prst="rect">
            <a:avLst/>
          </a:prstGeom>
        </p:spPr>
        <p:txBody>
          <a:bodyPr wrap="square">
            <a:spAutoFit/>
          </a:bodyPr>
          <a:lstStyle/>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The LEA must use consistent funding sources from year to year and document its sources of </a:t>
            </a:r>
            <a:r>
              <a:rPr lang="en-US" sz="3200" dirty="0" smtClean="0">
                <a:latin typeface="Times New Roman" panose="02020603050405020304" pitchFamily="18" charset="0"/>
                <a:cs typeface="Times New Roman" panose="02020603050405020304" pitchFamily="18" charset="0"/>
              </a:rPr>
              <a:t>data</a:t>
            </a:r>
          </a:p>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These </a:t>
            </a:r>
            <a:r>
              <a:rPr lang="en-US" sz="3200" dirty="0">
                <a:latin typeface="Times New Roman" panose="02020603050405020304" pitchFamily="18" charset="0"/>
                <a:cs typeface="Times New Roman" panose="02020603050405020304" pitchFamily="18" charset="0"/>
              </a:rPr>
              <a:t>data should be consistent with sources of </a:t>
            </a:r>
            <a:r>
              <a:rPr lang="en-US" sz="3200" i="1" dirty="0">
                <a:latin typeface="Times New Roman" panose="02020603050405020304" pitchFamily="18" charset="0"/>
                <a:cs typeface="Times New Roman" panose="02020603050405020304" pitchFamily="18" charset="0"/>
              </a:rPr>
              <a:t>State and local funding </a:t>
            </a:r>
            <a:r>
              <a:rPr lang="en-US" sz="3200" dirty="0">
                <a:latin typeface="Times New Roman" panose="02020603050405020304" pitchFamily="18" charset="0"/>
                <a:cs typeface="Times New Roman" panose="02020603050405020304" pitchFamily="18" charset="0"/>
              </a:rPr>
              <a:t>that an LEA uses to report for the purposes of per-pupil </a:t>
            </a:r>
            <a:r>
              <a:rPr lang="en-US" sz="3200" dirty="0" smtClean="0">
                <a:latin typeface="Times New Roman" panose="02020603050405020304" pitchFamily="18" charset="0"/>
                <a:cs typeface="Times New Roman" panose="02020603050405020304" pitchFamily="18" charset="0"/>
              </a:rPr>
              <a:t>expenditures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7286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00" y="76200"/>
            <a:ext cx="6781800" cy="1143000"/>
          </a:xfrm>
        </p:spPr>
        <p:txBody>
          <a:bodyPr>
            <a:noAutofit/>
          </a:bodyPr>
          <a:lstStyle/>
          <a:p>
            <a:r>
              <a:rPr lang="en-US" sz="3200" b="1" dirty="0" smtClean="0">
                <a:latin typeface="Times New Roman" panose="02020603050405020304" pitchFamily="18" charset="0"/>
                <a:cs typeface="Times New Roman" panose="02020603050405020304" pitchFamily="18" charset="0"/>
              </a:rPr>
              <a:t>Gather Staffing Data </a:t>
            </a:r>
            <a:br>
              <a:rPr lang="en-US" sz="3200"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for FY21 and FY22 </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953000"/>
          </a:xfrm>
        </p:spPr>
        <p:txBody>
          <a:bodyPr>
            <a:normAutofit/>
          </a:bodyPr>
          <a:lstStyle/>
          <a:p>
            <a:pPr lvl="2">
              <a:lnSpc>
                <a:spcPct val="90000"/>
              </a:lnSpc>
            </a:pPr>
            <a:r>
              <a:rPr lang="en-US" sz="3200" dirty="0" smtClean="0">
                <a:latin typeface="Times New Roman" panose="02020603050405020304" pitchFamily="18" charset="0"/>
                <a:cs typeface="Times New Roman" panose="02020603050405020304" pitchFamily="18" charset="0"/>
              </a:rPr>
              <a:t>All </a:t>
            </a:r>
            <a:r>
              <a:rPr lang="en-US" sz="3200" dirty="0">
                <a:latin typeface="Times New Roman" panose="02020603050405020304" pitchFamily="18" charset="0"/>
                <a:cs typeface="Times New Roman" panose="02020603050405020304" pitchFamily="18" charset="0"/>
              </a:rPr>
              <a:t>paid staff (instructional and non-instructional</a:t>
            </a:r>
            <a:r>
              <a:rPr lang="en-US" sz="3200" dirty="0" smtClean="0">
                <a:latin typeface="Times New Roman" panose="02020603050405020304" pitchFamily="18" charset="0"/>
                <a:cs typeface="Times New Roman" panose="02020603050405020304" pitchFamily="18" charset="0"/>
              </a:rPr>
              <a:t>)</a:t>
            </a:r>
          </a:p>
          <a:p>
            <a:pPr lvl="3">
              <a:lnSpc>
                <a:spcPct val="90000"/>
              </a:lnSpc>
            </a:pPr>
            <a:r>
              <a:rPr lang="en-US" sz="2900" dirty="0" smtClean="0">
                <a:latin typeface="Times New Roman" panose="02020603050405020304" pitchFamily="18" charset="0"/>
                <a:cs typeface="Times New Roman" panose="02020603050405020304" pitchFamily="18" charset="0"/>
              </a:rPr>
              <a:t>Payroll employees</a:t>
            </a:r>
          </a:p>
          <a:p>
            <a:pPr marL="1028700" lvl="3" indent="0">
              <a:lnSpc>
                <a:spcPct val="90000"/>
              </a:lnSpc>
              <a:buNone/>
            </a:pPr>
            <a:endParaRPr lang="en-US" sz="2900" dirty="0">
              <a:latin typeface="Times New Roman" panose="02020603050405020304" pitchFamily="18" charset="0"/>
              <a:cs typeface="Times New Roman" panose="02020603050405020304" pitchFamily="18" charset="0"/>
            </a:endParaRPr>
          </a:p>
          <a:p>
            <a:pPr lvl="2">
              <a:lnSpc>
                <a:spcPct val="90000"/>
              </a:lnSpc>
            </a:pPr>
            <a:r>
              <a:rPr lang="en-US" sz="3200" dirty="0">
                <a:latin typeface="Times New Roman" panose="02020603050405020304" pitchFamily="18" charset="0"/>
                <a:cs typeface="Times New Roman" panose="02020603050405020304" pitchFamily="18" charset="0"/>
              </a:rPr>
              <a:t>Those hired by contract who perform school-level </a:t>
            </a:r>
            <a:r>
              <a:rPr lang="en-US" sz="3200" dirty="0" smtClean="0">
                <a:latin typeface="Times New Roman" panose="02020603050405020304" pitchFamily="18" charset="0"/>
                <a:cs typeface="Times New Roman" panose="02020603050405020304" pitchFamily="18" charset="0"/>
              </a:rPr>
              <a:t>services</a:t>
            </a:r>
          </a:p>
          <a:p>
            <a:pPr lvl="3">
              <a:lnSpc>
                <a:spcPct val="90000"/>
              </a:lnSpc>
            </a:pPr>
            <a:r>
              <a:rPr lang="en-US" sz="2900" dirty="0">
                <a:latin typeface="Times New Roman" panose="02020603050405020304" pitchFamily="18" charset="0"/>
                <a:cs typeface="Times New Roman" panose="02020603050405020304" pitchFamily="18" charset="0"/>
              </a:rPr>
              <a:t> </a:t>
            </a:r>
            <a:r>
              <a:rPr lang="en-US" sz="2900" dirty="0" smtClean="0">
                <a:latin typeface="Times New Roman" panose="02020603050405020304" pitchFamily="18" charset="0"/>
                <a:cs typeface="Times New Roman" panose="02020603050405020304" pitchFamily="18" charset="0"/>
              </a:rPr>
              <a:t>Paid through A/P</a:t>
            </a:r>
            <a:endParaRPr lang="en-US" sz="2900" dirty="0">
              <a:latin typeface="Times New Roman" panose="02020603050405020304" pitchFamily="18" charset="0"/>
              <a:cs typeface="Times New Roman" panose="02020603050405020304" pitchFamily="18" charset="0"/>
            </a:endParaRPr>
          </a:p>
          <a:p>
            <a:pPr marL="685800" lvl="2" indent="0">
              <a:lnSpc>
                <a:spcPct val="90000"/>
              </a:lnSpc>
              <a:buNone/>
            </a:pPr>
            <a:r>
              <a:rPr lang="en-US" sz="2800" dirty="0"/>
              <a:t>		</a:t>
            </a:r>
            <a:r>
              <a:rPr lang="en-US" dirty="0"/>
              <a:t>			</a:t>
            </a:r>
            <a:endParaRPr lang="en-US" dirty="0" smtClean="0"/>
          </a:p>
          <a:p>
            <a:pPr marL="0" indent="0">
              <a:buNone/>
            </a:pPr>
            <a:endParaRPr lang="en-US" dirty="0" smtClean="0"/>
          </a:p>
        </p:txBody>
      </p:sp>
    </p:spTree>
    <p:extLst>
      <p:ext uri="{BB962C8B-B14F-4D97-AF65-F5344CB8AC3E}">
        <p14:creationId xmlns:p14="http://schemas.microsoft.com/office/powerpoint/2010/main" val="695812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6781800" cy="1143000"/>
          </a:xfrm>
        </p:spPr>
        <p:txBody>
          <a:bodyPr>
            <a:normAutofit fontScale="90000"/>
          </a:bodyPr>
          <a:lstStyle/>
          <a:p>
            <a:r>
              <a:rPr lang="en-US" sz="3600" b="1" dirty="0" smtClean="0">
                <a:latin typeface="Times New Roman" panose="02020603050405020304" pitchFamily="18" charset="0"/>
                <a:cs typeface="Times New Roman" panose="02020603050405020304" pitchFamily="18" charset="0"/>
              </a:rPr>
              <a:t>Gather Staffing Data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for FY21 and FY22</a:t>
            </a:r>
            <a:endParaRPr lang="en-US" dirty="0">
              <a:solidFill>
                <a:srgbClr val="FF0000"/>
              </a:solidFill>
            </a:endParaRPr>
          </a:p>
        </p:txBody>
      </p:sp>
      <p:sp>
        <p:nvSpPr>
          <p:cNvPr id="3" name="Rectangle 2"/>
          <p:cNvSpPr/>
          <p:nvPr/>
        </p:nvSpPr>
        <p:spPr>
          <a:xfrm>
            <a:off x="457200" y="1752600"/>
            <a:ext cx="8382000" cy="5355312"/>
          </a:xfrm>
          <a:prstGeom prst="rect">
            <a:avLst/>
          </a:prstGeom>
        </p:spPr>
        <p:txBody>
          <a:bodyPr wrap="square">
            <a:spAutoFit/>
          </a:bodyPr>
          <a:lstStyle/>
          <a:p>
            <a:pPr marL="457200" indent="-457200">
              <a:buFont typeface="Arial" panose="020B0604020202020204" pitchFamily="34" charset="0"/>
              <a:buChar char="•"/>
            </a:pPr>
            <a:r>
              <a:rPr lang="en-US" sz="3200" dirty="0" smtClean="0">
                <a:solidFill>
                  <a:prstClr val="black"/>
                </a:solidFill>
                <a:latin typeface="Times New Roman" panose="02020603050405020304" pitchFamily="18" charset="0"/>
                <a:cs typeface="Times New Roman" panose="02020603050405020304" pitchFamily="18" charset="0"/>
              </a:rPr>
              <a:t>Pull SC Educator/ PCS Data for School Level Staff</a:t>
            </a:r>
            <a:endParaRPr lang="en-US" sz="3200" dirty="0">
              <a:solidFill>
                <a:prstClr val="black"/>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smtClean="0">
                <a:solidFill>
                  <a:prstClr val="black"/>
                </a:solidFill>
                <a:latin typeface="Times New Roman" panose="02020603050405020304" pitchFamily="18" charset="0"/>
                <a:cs typeface="Times New Roman" panose="02020603050405020304" pitchFamily="18" charset="0"/>
              </a:rPr>
              <a:t>Pull any other accounting system report to assure contract employees through A/P are captured</a:t>
            </a:r>
          </a:p>
          <a:p>
            <a:pPr marL="457200" indent="-457200">
              <a:buFont typeface="Arial" panose="020B0604020202020204" pitchFamily="34" charset="0"/>
              <a:buChar char="•"/>
            </a:pPr>
            <a:r>
              <a:rPr lang="en-US" sz="3200" dirty="0">
                <a:solidFill>
                  <a:prstClr val="black"/>
                </a:solidFill>
                <a:latin typeface="Times New Roman" panose="02020603050405020304" pitchFamily="18" charset="0"/>
                <a:cs typeface="Times New Roman" panose="02020603050405020304" pitchFamily="18" charset="0"/>
              </a:rPr>
              <a:t>Determine all FTE’s for each school</a:t>
            </a:r>
            <a:endParaRPr lang="en-US" sz="3200" dirty="0" smtClean="0">
              <a:solidFill>
                <a:prstClr val="black"/>
              </a:solidFill>
              <a:latin typeface="Times New Roman" panose="02020603050405020304" pitchFamily="18" charset="0"/>
              <a:cs typeface="Times New Roman" panose="02020603050405020304" pitchFamily="18" charset="0"/>
            </a:endParaRPr>
          </a:p>
          <a:p>
            <a:endParaRPr lang="en-US" sz="3200" dirty="0" smtClean="0">
              <a:solidFill>
                <a:prstClr val="black"/>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i="1" dirty="0" smtClean="0">
                <a:solidFill>
                  <a:prstClr val="black"/>
                </a:solidFill>
                <a:latin typeface="Times New Roman" panose="02020603050405020304" pitchFamily="18" charset="0"/>
                <a:cs typeface="Times New Roman" panose="02020603050405020304" pitchFamily="18" charset="0"/>
              </a:rPr>
              <a:t>Example of SC Educator Report</a:t>
            </a:r>
          </a:p>
          <a:p>
            <a:endParaRPr lang="en-US" sz="3200" i="1" dirty="0" smtClean="0">
              <a:solidFill>
                <a:prstClr val="black"/>
              </a:solidFill>
              <a:latin typeface="Times New Roman" panose="02020603050405020304" pitchFamily="18" charset="0"/>
              <a:cs typeface="Times New Roman" panose="02020603050405020304" pitchFamily="18" charset="0"/>
            </a:endParaRPr>
          </a:p>
          <a:p>
            <a:r>
              <a:rPr lang="en-US" dirty="0" smtClean="0">
                <a:solidFill>
                  <a:prstClr val="black"/>
                </a:solidFill>
              </a:rPr>
              <a:t>	</a:t>
            </a:r>
            <a:endParaRPr lang="en-US" dirty="0">
              <a:solidFill>
                <a:prstClr val="black"/>
              </a:solidFill>
            </a:endParaRPr>
          </a:p>
          <a:p>
            <a:endParaRPr lang="en-US" dirty="0">
              <a:solidFill>
                <a:prstClr val="black"/>
              </a:solidFill>
              <a:ea typeface="Calibri" panose="020F0502020204030204" pitchFamily="34" charset="0"/>
              <a:cs typeface="Arial" panose="020B0604020202020204" pitchFamily="34" charset="0"/>
            </a:endParaRPr>
          </a:p>
          <a:p>
            <a:endParaRPr lang="en-US" dirty="0">
              <a:solidFill>
                <a:prstClr val="black"/>
              </a:solidFill>
            </a:endParaRPr>
          </a:p>
        </p:txBody>
      </p:sp>
    </p:spTree>
    <p:extLst>
      <p:ext uri="{BB962C8B-B14F-4D97-AF65-F5344CB8AC3E}">
        <p14:creationId xmlns:p14="http://schemas.microsoft.com/office/powerpoint/2010/main" val="1370947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6781800" cy="1143000"/>
          </a:xfrm>
        </p:spPr>
        <p:txBody>
          <a:bodyPr>
            <a:noAutofit/>
          </a:bodyPr>
          <a:lstStyle/>
          <a:p>
            <a:r>
              <a:rPr lang="en-US" sz="3600" b="1" dirty="0" err="1" smtClean="0">
                <a:latin typeface="Times New Roman" panose="02020603050405020304" pitchFamily="18" charset="0"/>
                <a:cs typeface="Times New Roman" panose="02020603050405020304" pitchFamily="18" charset="0"/>
              </a:rPr>
              <a:t>MOEquity</a:t>
            </a:r>
            <a:r>
              <a:rPr lang="en-US" sz="3600" b="1" dirty="0" smtClean="0">
                <a:latin typeface="Times New Roman" panose="02020603050405020304" pitchFamily="18" charset="0"/>
                <a:cs typeface="Times New Roman" panose="02020603050405020304" pitchFamily="18" charset="0"/>
              </a:rPr>
              <a:t> Reporting Tool</a:t>
            </a:r>
            <a:endParaRPr lang="en-US" sz="3600" dirty="0">
              <a:solidFill>
                <a:srgbClr val="FF0000"/>
              </a:solidFill>
            </a:endParaRPr>
          </a:p>
        </p:txBody>
      </p:sp>
      <p:sp>
        <p:nvSpPr>
          <p:cNvPr id="3" name="Rectangle 2"/>
          <p:cNvSpPr/>
          <p:nvPr/>
        </p:nvSpPr>
        <p:spPr>
          <a:xfrm>
            <a:off x="493690" y="1676400"/>
            <a:ext cx="7812110" cy="3539430"/>
          </a:xfrm>
          <a:prstGeom prst="rect">
            <a:avLst/>
          </a:prstGeom>
        </p:spPr>
        <p:txBody>
          <a:bodyPr wrap="square">
            <a:spAutoFit/>
          </a:bodyPr>
          <a:lstStyle/>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Once data is gathered for FY21and FY22</a:t>
            </a:r>
          </a:p>
          <a:p>
            <a:pPr marL="914400" lvl="1"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Schools in the LEA</a:t>
            </a:r>
          </a:p>
          <a:p>
            <a:pPr marL="914400" lvl="1"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PIP information</a:t>
            </a:r>
          </a:p>
          <a:p>
            <a:pPr marL="914400" lvl="1"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ADM</a:t>
            </a:r>
          </a:p>
          <a:p>
            <a:pPr marL="914400" lvl="1"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Funding information</a:t>
            </a:r>
          </a:p>
          <a:p>
            <a:pPr marL="914400" lvl="1"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FTE information</a:t>
            </a:r>
          </a:p>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Begin entering data into Reporting Tool</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34372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6781800" cy="1143000"/>
          </a:xfrm>
        </p:spPr>
        <p:txBody>
          <a:bodyPr>
            <a:noAutofit/>
          </a:bodyPr>
          <a:lstStyle/>
          <a:p>
            <a:r>
              <a:rPr lang="en-US" sz="3600" b="1" dirty="0" err="1">
                <a:latin typeface="Times New Roman" panose="02020603050405020304" pitchFamily="18" charset="0"/>
                <a:cs typeface="Times New Roman" panose="02020603050405020304" pitchFamily="18" charset="0"/>
              </a:rPr>
              <a:t>MOEquity</a:t>
            </a:r>
            <a:r>
              <a:rPr lang="en-US" sz="3600" b="1" dirty="0">
                <a:latin typeface="Times New Roman" panose="02020603050405020304" pitchFamily="18" charset="0"/>
                <a:cs typeface="Times New Roman" panose="02020603050405020304" pitchFamily="18" charset="0"/>
              </a:rPr>
              <a:t> Reporting Tool</a:t>
            </a:r>
            <a:endParaRPr lang="en-US" sz="3600" dirty="0">
              <a:solidFill>
                <a:srgbClr val="FF0000"/>
              </a:solidFill>
            </a:endParaRPr>
          </a:p>
        </p:txBody>
      </p:sp>
      <p:sp>
        <p:nvSpPr>
          <p:cNvPr id="3" name="Rectangle 2"/>
          <p:cNvSpPr/>
          <p:nvPr/>
        </p:nvSpPr>
        <p:spPr>
          <a:xfrm>
            <a:off x="493690" y="2133600"/>
            <a:ext cx="7812110" cy="2554545"/>
          </a:xfrm>
          <a:prstGeom prst="rect">
            <a:avLst/>
          </a:prstGeom>
        </p:spPr>
        <p:txBody>
          <a:bodyPr wrap="square">
            <a:spAutoFit/>
          </a:bodyPr>
          <a:lstStyle/>
          <a:p>
            <a:pPr marL="457200" indent="-457200">
              <a:buFont typeface="Arial" panose="020B0604020202020204" pitchFamily="34" charset="0"/>
              <a:buChar char="•"/>
            </a:pPr>
            <a:r>
              <a:rPr lang="en-US" sz="3200" dirty="0" smtClean="0">
                <a:solidFill>
                  <a:prstClr val="black"/>
                </a:solidFill>
                <a:latin typeface="Times New Roman" panose="02020603050405020304" pitchFamily="18" charset="0"/>
                <a:cs typeface="Times New Roman" panose="02020603050405020304" pitchFamily="18" charset="0"/>
              </a:rPr>
              <a:t>Sheet 1 - Compliance Tab</a:t>
            </a:r>
          </a:p>
          <a:p>
            <a:pPr marL="457200" indent="-457200">
              <a:buFont typeface="Arial" panose="020B0604020202020204" pitchFamily="34" charset="0"/>
              <a:buChar char="•"/>
            </a:pPr>
            <a:r>
              <a:rPr lang="en-US" sz="3200" dirty="0" smtClean="0">
                <a:solidFill>
                  <a:prstClr val="black"/>
                </a:solidFill>
                <a:latin typeface="Times New Roman" panose="02020603050405020304" pitchFamily="18" charset="0"/>
                <a:cs typeface="Times New Roman" panose="02020603050405020304" pitchFamily="18" charset="0"/>
              </a:rPr>
              <a:t>Sheet 2 – Source data for FY21 Fiscal and Staffing data – District Wide</a:t>
            </a:r>
          </a:p>
          <a:p>
            <a:pPr marL="457200" indent="-457200">
              <a:buFont typeface="Arial" panose="020B0604020202020204" pitchFamily="34" charset="0"/>
              <a:buChar char="•"/>
            </a:pPr>
            <a:r>
              <a:rPr lang="en-US" sz="3200" dirty="0" smtClean="0">
                <a:solidFill>
                  <a:prstClr val="black"/>
                </a:solidFill>
                <a:latin typeface="Times New Roman" panose="02020603050405020304" pitchFamily="18" charset="0"/>
                <a:cs typeface="Times New Roman" panose="02020603050405020304" pitchFamily="18" charset="0"/>
              </a:rPr>
              <a:t>Sheet 3 – Source data for FY22 Fiscal and Staffing data – District Wide</a:t>
            </a:r>
          </a:p>
        </p:txBody>
      </p:sp>
    </p:spTree>
    <p:extLst>
      <p:ext uri="{BB962C8B-B14F-4D97-AF65-F5344CB8AC3E}">
        <p14:creationId xmlns:p14="http://schemas.microsoft.com/office/powerpoint/2010/main" val="42700536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6781800" cy="1143000"/>
          </a:xfrm>
        </p:spPr>
        <p:txBody>
          <a:bodyPr>
            <a:noAutofit/>
          </a:bodyPr>
          <a:lstStyle/>
          <a:p>
            <a:r>
              <a:rPr lang="en-US" sz="3600" b="1" dirty="0" err="1">
                <a:latin typeface="Times New Roman" panose="02020603050405020304" pitchFamily="18" charset="0"/>
                <a:cs typeface="Times New Roman" panose="02020603050405020304" pitchFamily="18" charset="0"/>
              </a:rPr>
              <a:t>MOEquity</a:t>
            </a:r>
            <a:r>
              <a:rPr lang="en-US" sz="3600" b="1" dirty="0">
                <a:latin typeface="Times New Roman" panose="02020603050405020304" pitchFamily="18" charset="0"/>
                <a:cs typeface="Times New Roman" panose="02020603050405020304" pitchFamily="18" charset="0"/>
              </a:rPr>
              <a:t> Reporting Tool</a:t>
            </a:r>
            <a:endParaRPr lang="en-US" sz="3600" dirty="0">
              <a:solidFill>
                <a:srgbClr val="FF0000"/>
              </a:solidFill>
            </a:endParaRPr>
          </a:p>
        </p:txBody>
      </p:sp>
      <p:sp>
        <p:nvSpPr>
          <p:cNvPr id="3" name="Rectangle 2"/>
          <p:cNvSpPr/>
          <p:nvPr/>
        </p:nvSpPr>
        <p:spPr>
          <a:xfrm>
            <a:off x="493690" y="2362200"/>
            <a:ext cx="7812110" cy="2554545"/>
          </a:xfrm>
          <a:prstGeom prst="rect">
            <a:avLst/>
          </a:prstGeom>
        </p:spPr>
        <p:txBody>
          <a:bodyPr wrap="square">
            <a:spAutoFit/>
          </a:bodyPr>
          <a:lstStyle/>
          <a:p>
            <a:pPr marL="457200" indent="-457200">
              <a:buFont typeface="Arial" panose="020B0604020202020204" pitchFamily="34" charset="0"/>
              <a:buChar char="•"/>
            </a:pPr>
            <a:r>
              <a:rPr lang="en-US" sz="3200" dirty="0">
                <a:solidFill>
                  <a:prstClr val="black"/>
                </a:solidFill>
                <a:latin typeface="Times New Roman" panose="02020603050405020304" pitchFamily="18" charset="0"/>
                <a:cs typeface="Times New Roman" panose="02020603050405020304" pitchFamily="18" charset="0"/>
              </a:rPr>
              <a:t>Sheet 4 – source data for FY21 Fiscal and Staffing data – Grade-span</a:t>
            </a:r>
          </a:p>
          <a:p>
            <a:pPr marL="457200" indent="-457200">
              <a:buFont typeface="Arial" panose="020B0604020202020204" pitchFamily="34" charset="0"/>
              <a:buChar char="•"/>
            </a:pPr>
            <a:r>
              <a:rPr lang="en-US" sz="3200" dirty="0">
                <a:solidFill>
                  <a:prstClr val="black"/>
                </a:solidFill>
                <a:latin typeface="Times New Roman" panose="02020603050405020304" pitchFamily="18" charset="0"/>
                <a:cs typeface="Times New Roman" panose="02020603050405020304" pitchFamily="18" charset="0"/>
              </a:rPr>
              <a:t>Sheet 5 - source data for FY22 Fiscal and Staffing data – Grade-span</a:t>
            </a:r>
          </a:p>
          <a:p>
            <a:endParaRPr lang="en-US" sz="32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71565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6781800" cy="1143000"/>
          </a:xfrm>
        </p:spPr>
        <p:txBody>
          <a:bodyPr>
            <a:noAutofit/>
          </a:bodyPr>
          <a:lstStyle/>
          <a:p>
            <a:r>
              <a:rPr lang="en-US" sz="3600" b="1" dirty="0" err="1">
                <a:latin typeface="Times New Roman" panose="02020603050405020304" pitchFamily="18" charset="0"/>
                <a:cs typeface="Times New Roman" panose="02020603050405020304" pitchFamily="18" charset="0"/>
              </a:rPr>
              <a:t>MOEquity</a:t>
            </a:r>
            <a:r>
              <a:rPr lang="en-US" sz="3600" b="1" dirty="0">
                <a:latin typeface="Times New Roman" panose="02020603050405020304" pitchFamily="18" charset="0"/>
                <a:cs typeface="Times New Roman" panose="02020603050405020304" pitchFamily="18" charset="0"/>
              </a:rPr>
              <a:t> Reporting Tool</a:t>
            </a:r>
            <a:endParaRPr lang="en-US" sz="3600" dirty="0">
              <a:solidFill>
                <a:srgbClr val="FF0000"/>
              </a:solidFill>
            </a:endParaRPr>
          </a:p>
        </p:txBody>
      </p:sp>
      <p:sp>
        <p:nvSpPr>
          <p:cNvPr id="3" name="Rectangle 2"/>
          <p:cNvSpPr/>
          <p:nvPr/>
        </p:nvSpPr>
        <p:spPr>
          <a:xfrm>
            <a:off x="493690" y="2362200"/>
            <a:ext cx="7812110" cy="4031873"/>
          </a:xfrm>
          <a:prstGeom prst="rect">
            <a:avLst/>
          </a:prstGeom>
        </p:spPr>
        <p:txBody>
          <a:bodyPr wrap="square">
            <a:spAutoFit/>
          </a:bodyPr>
          <a:lstStyle/>
          <a:p>
            <a:pPr marL="457200" indent="-457200">
              <a:buFont typeface="Arial" panose="020B0604020202020204" pitchFamily="34" charset="0"/>
              <a:buChar char="•"/>
            </a:pPr>
            <a:r>
              <a:rPr lang="en-US" sz="3200" dirty="0" smtClean="0">
                <a:solidFill>
                  <a:prstClr val="black"/>
                </a:solidFill>
                <a:latin typeface="Times New Roman" panose="02020603050405020304" pitchFamily="18" charset="0"/>
                <a:cs typeface="Times New Roman" panose="02020603050405020304" pitchFamily="18" charset="0"/>
              </a:rPr>
              <a:t>Enter appropriated data into sheets 2 and 3 first</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After Data is Entered for Tabs 2 and 3</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Sort by Column PIP/ADM /Values /Largest to Smallest</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Save Data </a:t>
            </a:r>
          </a:p>
          <a:p>
            <a:endParaRPr lang="en-US" sz="3200" dirty="0">
              <a:solidFill>
                <a:prstClr val="black"/>
              </a:solidFill>
              <a:latin typeface="Times New Roman" panose="02020603050405020304" pitchFamily="18" charset="0"/>
              <a:cs typeface="Times New Roman" panose="02020603050405020304" pitchFamily="18" charset="0"/>
            </a:endParaRPr>
          </a:p>
          <a:p>
            <a:endParaRPr lang="en-US" sz="32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2411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6781800" cy="1143000"/>
          </a:xfrm>
        </p:spPr>
        <p:txBody>
          <a:bodyPr>
            <a:noAutofit/>
          </a:bodyPr>
          <a:lstStyle/>
          <a:p>
            <a:r>
              <a:rPr lang="en-US" sz="3600" b="1" dirty="0" err="1">
                <a:latin typeface="Times New Roman" panose="02020603050405020304" pitchFamily="18" charset="0"/>
                <a:cs typeface="Times New Roman" panose="02020603050405020304" pitchFamily="18" charset="0"/>
              </a:rPr>
              <a:t>MOEquity</a:t>
            </a:r>
            <a:r>
              <a:rPr lang="en-US" sz="3600" b="1" dirty="0">
                <a:latin typeface="Times New Roman" panose="02020603050405020304" pitchFamily="18" charset="0"/>
                <a:cs typeface="Times New Roman" panose="02020603050405020304" pitchFamily="18" charset="0"/>
              </a:rPr>
              <a:t> Reporting Tool</a:t>
            </a:r>
            <a:endParaRPr lang="en-US" sz="3600" dirty="0">
              <a:solidFill>
                <a:srgbClr val="FF0000"/>
              </a:solidFill>
            </a:endParaRPr>
          </a:p>
        </p:txBody>
      </p:sp>
      <p:sp>
        <p:nvSpPr>
          <p:cNvPr id="3" name="Rectangle 2"/>
          <p:cNvSpPr/>
          <p:nvPr/>
        </p:nvSpPr>
        <p:spPr>
          <a:xfrm>
            <a:off x="493690" y="2362200"/>
            <a:ext cx="7812110" cy="3046988"/>
          </a:xfrm>
          <a:prstGeom prst="rect">
            <a:avLst/>
          </a:prstGeom>
        </p:spPr>
        <p:txBody>
          <a:bodyPr wrap="square">
            <a:spAutoFit/>
          </a:bodyPr>
          <a:lstStyle/>
          <a:p>
            <a:pPr marL="457200" indent="-457200">
              <a:buFont typeface="Arial" panose="020B0604020202020204" pitchFamily="34" charset="0"/>
              <a:buChar char="•"/>
            </a:pPr>
            <a:r>
              <a:rPr lang="en-US" sz="3200" dirty="0" smtClean="0">
                <a:solidFill>
                  <a:prstClr val="black"/>
                </a:solidFill>
                <a:latin typeface="Times New Roman" panose="02020603050405020304" pitchFamily="18" charset="0"/>
                <a:cs typeface="Times New Roman" panose="02020603050405020304" pitchFamily="18" charset="0"/>
              </a:rPr>
              <a:t>Sort data on tabs 4 and 5 by:</a:t>
            </a:r>
          </a:p>
          <a:p>
            <a:pPr marL="914400" lvl="1"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Grade-Span </a:t>
            </a:r>
            <a:r>
              <a:rPr lang="en-US" sz="3200" dirty="0">
                <a:latin typeface="Times New Roman" panose="02020603050405020304" pitchFamily="18" charset="0"/>
                <a:cs typeface="Times New Roman" panose="02020603050405020304" pitchFamily="18" charset="0"/>
              </a:rPr>
              <a:t>/ Values / A - Z </a:t>
            </a:r>
          </a:p>
          <a:p>
            <a:pPr marL="457200" indent="-457200">
              <a:buFont typeface="Arial" panose="020B0604020202020204" pitchFamily="34" charset="0"/>
              <a:buChar char="•"/>
            </a:pPr>
            <a:endParaRPr lang="en-US" sz="3200" dirty="0">
              <a:solidFill>
                <a:prstClr val="black"/>
              </a:solidFill>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en-US" sz="3200" dirty="0">
                <a:solidFill>
                  <a:prstClr val="black"/>
                </a:solidFill>
                <a:latin typeface="Times New Roman" panose="02020603050405020304" pitchFamily="18" charset="0"/>
                <a:cs typeface="Times New Roman" panose="02020603050405020304" pitchFamily="18" charset="0"/>
              </a:rPr>
              <a:t>Save Data </a:t>
            </a:r>
          </a:p>
          <a:p>
            <a:endParaRPr lang="en-US" sz="3200" dirty="0">
              <a:solidFill>
                <a:prstClr val="black"/>
              </a:solidFill>
              <a:latin typeface="Times New Roman" panose="02020603050405020304" pitchFamily="18" charset="0"/>
              <a:cs typeface="Times New Roman" panose="02020603050405020304" pitchFamily="18" charset="0"/>
            </a:endParaRPr>
          </a:p>
          <a:p>
            <a:endParaRPr lang="en-US" sz="32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8049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04800"/>
            <a:ext cx="6781800" cy="1143000"/>
          </a:xfrm>
        </p:spPr>
        <p:txBody>
          <a:bodyPr>
            <a:noAutofit/>
          </a:bodyPr>
          <a:lstStyle/>
          <a:p>
            <a:r>
              <a:rPr lang="en-US" sz="3600" b="1" dirty="0">
                <a:latin typeface="Times New Roman" panose="02020603050405020304" pitchFamily="18" charset="0"/>
                <a:cs typeface="Times New Roman" panose="02020603050405020304" pitchFamily="18" charset="0"/>
              </a:rPr>
              <a:t>Determining </a:t>
            </a:r>
            <a:r>
              <a:rPr lang="en-US" sz="3600" b="1" dirty="0" smtClean="0">
                <a:latin typeface="Times New Roman" panose="02020603050405020304" pitchFamily="18" charset="0"/>
                <a:cs typeface="Times New Roman" panose="02020603050405020304" pitchFamily="18" charset="0"/>
              </a:rPr>
              <a:t>Number of High </a:t>
            </a:r>
            <a:r>
              <a:rPr lang="en-US" sz="3600" b="1" dirty="0">
                <a:latin typeface="Times New Roman" panose="02020603050405020304" pitchFamily="18" charset="0"/>
                <a:cs typeface="Times New Roman" panose="02020603050405020304" pitchFamily="18" charset="0"/>
              </a:rPr>
              <a:t>Poverty Schools</a:t>
            </a:r>
            <a:endParaRPr lang="en-US" sz="3600" dirty="0"/>
          </a:p>
        </p:txBody>
      </p:sp>
      <p:sp>
        <p:nvSpPr>
          <p:cNvPr id="3" name="Rectangle 2"/>
          <p:cNvSpPr/>
          <p:nvPr/>
        </p:nvSpPr>
        <p:spPr>
          <a:xfrm>
            <a:off x="381000" y="2057400"/>
            <a:ext cx="8153400" cy="3539430"/>
          </a:xfrm>
          <a:prstGeom prst="rect">
            <a:avLst/>
          </a:prstGeom>
        </p:spPr>
        <p:txBody>
          <a:bodyPr wrap="square">
            <a:spAutoFit/>
          </a:bodyPr>
          <a:lstStyle/>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N</a:t>
            </a:r>
            <a:r>
              <a:rPr lang="en-US" sz="3200" dirty="0" smtClean="0">
                <a:latin typeface="Times New Roman" panose="02020603050405020304" pitchFamily="18" charset="0"/>
                <a:cs typeface="Times New Roman" panose="02020603050405020304" pitchFamily="18" charset="0"/>
              </a:rPr>
              <a:t>umber of schools in the LEA</a:t>
            </a:r>
          </a:p>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Divide by 4</a:t>
            </a:r>
          </a:p>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If number is not a whole number – Round up</a:t>
            </a:r>
          </a:p>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This is the </a:t>
            </a:r>
            <a:r>
              <a:rPr lang="en-US" sz="3200" i="1" dirty="0" smtClean="0">
                <a:latin typeface="Times New Roman" panose="02020603050405020304" pitchFamily="18" charset="0"/>
                <a:cs typeface="Times New Roman" panose="02020603050405020304" pitchFamily="18" charset="0"/>
              </a:rPr>
              <a:t>number</a:t>
            </a:r>
            <a:r>
              <a:rPr lang="en-US" sz="3200" dirty="0" smtClean="0">
                <a:latin typeface="Times New Roman" panose="02020603050405020304" pitchFamily="18" charset="0"/>
                <a:cs typeface="Times New Roman" panose="02020603050405020304" pitchFamily="18" charset="0"/>
              </a:rPr>
              <a:t> of schools to consider High Poverty (highest quartile)</a:t>
            </a:r>
          </a:p>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See Reporting Tool</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723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 </a:t>
            </a:r>
            <a:r>
              <a:rPr lang="en-US" dirty="0" err="1" smtClean="0"/>
              <a:t>MOEquity</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Under Section 2004 (c) of the ARP Act, as a condition of receiving ARP ESSR funds, an LEA may not in each of FY 22 or 23, </a:t>
            </a:r>
          </a:p>
          <a:p>
            <a:pPr marL="0" indent="0">
              <a:buNone/>
            </a:pPr>
            <a:endParaRPr lang="en-US" dirty="0" smtClean="0"/>
          </a:p>
          <a:p>
            <a:r>
              <a:rPr lang="en-US" dirty="0" smtClean="0"/>
              <a:t>Reduce combined State and local per-pupil funding for any high-poverty school by an amount that exceeds the total reduction, if any, of combined State and local per-pupil funding for all schools in the LEA.</a:t>
            </a:r>
            <a:endParaRPr lang="en-US" dirty="0"/>
          </a:p>
        </p:txBody>
      </p:sp>
    </p:spTree>
    <p:extLst>
      <p:ext uri="{BB962C8B-B14F-4D97-AF65-F5344CB8AC3E}">
        <p14:creationId xmlns:p14="http://schemas.microsoft.com/office/powerpoint/2010/main" val="12056446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04800"/>
            <a:ext cx="6781800" cy="1143000"/>
          </a:xfrm>
        </p:spPr>
        <p:txBody>
          <a:bodyPr>
            <a:noAutofit/>
          </a:bodyPr>
          <a:lstStyle/>
          <a:p>
            <a:r>
              <a:rPr lang="en-US" sz="3600" b="1" dirty="0" err="1" smtClean="0">
                <a:latin typeface="Times New Roman" panose="02020603050405020304" pitchFamily="18" charset="0"/>
                <a:cs typeface="Times New Roman" panose="02020603050405020304" pitchFamily="18" charset="0"/>
              </a:rPr>
              <a:t>MOEquity</a:t>
            </a:r>
            <a:r>
              <a:rPr lang="en-US" sz="3600" b="1" dirty="0" smtClean="0">
                <a:latin typeface="Times New Roman" panose="02020603050405020304" pitchFamily="18" charset="0"/>
                <a:cs typeface="Times New Roman" panose="02020603050405020304" pitchFamily="18" charset="0"/>
              </a:rPr>
              <a:t> Compliance</a:t>
            </a:r>
            <a:endParaRPr lang="en-US" sz="3600" dirty="0"/>
          </a:p>
        </p:txBody>
      </p:sp>
      <p:sp>
        <p:nvSpPr>
          <p:cNvPr id="3" name="Rectangle 2"/>
          <p:cNvSpPr/>
          <p:nvPr/>
        </p:nvSpPr>
        <p:spPr>
          <a:xfrm>
            <a:off x="381000" y="2057400"/>
            <a:ext cx="8153400" cy="3539430"/>
          </a:xfrm>
          <a:prstGeom prst="rect">
            <a:avLst/>
          </a:prstGeom>
        </p:spPr>
        <p:txBody>
          <a:bodyPr wrap="square">
            <a:spAutoFit/>
          </a:bodyPr>
          <a:lstStyle/>
          <a:p>
            <a:pPr marL="457200" indent="-457200">
              <a:buFont typeface="Arial" panose="020B0604020202020204" pitchFamily="34" charset="0"/>
              <a:buChar char="•"/>
            </a:pPr>
            <a:r>
              <a:rPr lang="en-US" sz="3200" dirty="0" smtClean="0">
                <a:solidFill>
                  <a:prstClr val="black"/>
                </a:solidFill>
                <a:latin typeface="Times New Roman" panose="02020603050405020304" pitchFamily="18" charset="0"/>
                <a:cs typeface="Times New Roman" panose="02020603050405020304" pitchFamily="18" charset="0"/>
              </a:rPr>
              <a:t>Determine quartile</a:t>
            </a:r>
          </a:p>
          <a:p>
            <a:pPr marL="457200" indent="-457200">
              <a:buFont typeface="Arial" panose="020B0604020202020204" pitchFamily="34" charset="0"/>
              <a:buChar char="•"/>
            </a:pPr>
            <a:r>
              <a:rPr lang="en-US" sz="3200" dirty="0" smtClean="0">
                <a:solidFill>
                  <a:prstClr val="black"/>
                </a:solidFill>
                <a:latin typeface="Times New Roman" panose="02020603050405020304" pitchFamily="18" charset="0"/>
                <a:cs typeface="Times New Roman" panose="02020603050405020304" pitchFamily="18" charset="0"/>
              </a:rPr>
              <a:t>Determine High Poverty Schools – District Wide and/ or Grade-span</a:t>
            </a:r>
          </a:p>
          <a:p>
            <a:pPr marL="457200" indent="-457200">
              <a:buFont typeface="Arial" panose="020B0604020202020204" pitchFamily="34" charset="0"/>
              <a:buChar char="•"/>
            </a:pPr>
            <a:r>
              <a:rPr lang="en-US" sz="3200" dirty="0" smtClean="0">
                <a:solidFill>
                  <a:prstClr val="black"/>
                </a:solidFill>
                <a:latin typeface="Times New Roman" panose="02020603050405020304" pitchFamily="18" charset="0"/>
                <a:cs typeface="Times New Roman" panose="02020603050405020304" pitchFamily="18" charset="0"/>
              </a:rPr>
              <a:t>Determine Fiscal Equity – District Wide and/or Grade-span</a:t>
            </a:r>
          </a:p>
          <a:p>
            <a:pPr marL="457200" indent="-457200">
              <a:buFont typeface="Arial" panose="020B0604020202020204" pitchFamily="34" charset="0"/>
              <a:buChar char="•"/>
            </a:pPr>
            <a:r>
              <a:rPr lang="en-US" sz="3200" dirty="0" smtClean="0">
                <a:solidFill>
                  <a:prstClr val="black"/>
                </a:solidFill>
                <a:latin typeface="Times New Roman" panose="02020603050405020304" pitchFamily="18" charset="0"/>
                <a:cs typeface="Times New Roman" panose="02020603050405020304" pitchFamily="18" charset="0"/>
              </a:rPr>
              <a:t>Determine Staffing Equity – District Wide and/or Grade-span</a:t>
            </a:r>
            <a:endParaRPr lang="en-US" sz="32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51673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6781800" cy="1143000"/>
          </a:xfrm>
        </p:spPr>
        <p:txBody>
          <a:bodyPr>
            <a:noAutofit/>
          </a:bodyPr>
          <a:lstStyle/>
          <a:p>
            <a:r>
              <a:rPr lang="en-US" sz="3600" b="1" dirty="0" smtClean="0">
                <a:solidFill>
                  <a:srgbClr val="FF0000"/>
                </a:solidFill>
                <a:latin typeface="Times New Roman" panose="02020603050405020304" pitchFamily="18" charset="0"/>
                <a:cs typeface="Times New Roman" panose="02020603050405020304" pitchFamily="18" charset="0"/>
              </a:rPr>
              <a:t>Fiscal Equity </a:t>
            </a: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Compliance Date</a:t>
            </a:r>
            <a:endParaRPr lang="en-US" sz="3600" b="1" dirty="0">
              <a:latin typeface="Times New Roman" panose="02020603050405020304" pitchFamily="18" charset="0"/>
              <a:cs typeface="Times New Roman" panose="02020603050405020304" pitchFamily="18" charset="0"/>
            </a:endParaRPr>
          </a:p>
        </p:txBody>
      </p:sp>
      <p:sp>
        <p:nvSpPr>
          <p:cNvPr id="3" name="Rectangle 2"/>
          <p:cNvSpPr/>
          <p:nvPr/>
        </p:nvSpPr>
        <p:spPr>
          <a:xfrm>
            <a:off x="838200" y="2057400"/>
            <a:ext cx="7543800" cy="3046988"/>
          </a:xfrm>
          <a:prstGeom prst="rect">
            <a:avLst/>
          </a:prstGeom>
        </p:spPr>
        <p:txBody>
          <a:bodyPr wrap="square">
            <a:spAutoFit/>
          </a:bodyPr>
          <a:lstStyle/>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Each LEA </a:t>
            </a:r>
            <a:r>
              <a:rPr lang="en-US" sz="3200" dirty="0">
                <a:latin typeface="Times New Roman" panose="02020603050405020304" pitchFamily="18" charset="0"/>
                <a:cs typeface="Times New Roman" panose="02020603050405020304" pitchFamily="18" charset="0"/>
              </a:rPr>
              <a:t>must </a:t>
            </a:r>
            <a:r>
              <a:rPr lang="en-US" sz="3200" dirty="0" smtClean="0">
                <a:latin typeface="Times New Roman" panose="02020603050405020304" pitchFamily="18" charset="0"/>
                <a:cs typeface="Times New Roman" panose="02020603050405020304" pitchFamily="18" charset="0"/>
              </a:rPr>
              <a:t>determine compliance </a:t>
            </a:r>
            <a:r>
              <a:rPr lang="en-US" sz="3200" dirty="0">
                <a:latin typeface="Times New Roman" panose="02020603050405020304" pitchFamily="18" charset="0"/>
                <a:cs typeface="Times New Roman" panose="02020603050405020304" pitchFamily="18" charset="0"/>
              </a:rPr>
              <a:t>once it has final appropriated and allocated amounts that are </a:t>
            </a:r>
            <a:r>
              <a:rPr lang="en-US" sz="3200" i="1" dirty="0">
                <a:latin typeface="Times New Roman" panose="02020603050405020304" pitchFamily="18" charset="0"/>
                <a:cs typeface="Times New Roman" panose="02020603050405020304" pitchFamily="18" charset="0"/>
              </a:rPr>
              <a:t>available</a:t>
            </a:r>
            <a:r>
              <a:rPr lang="en-US" sz="3200" dirty="0">
                <a:latin typeface="Times New Roman" panose="02020603050405020304" pitchFamily="18" charset="0"/>
                <a:cs typeface="Times New Roman" panose="02020603050405020304" pitchFamily="18" charset="0"/>
              </a:rPr>
              <a:t> for current expenditures </a:t>
            </a:r>
            <a:r>
              <a:rPr lang="en-US" sz="3200" dirty="0" smtClean="0">
                <a:latin typeface="Times New Roman" panose="02020603050405020304" pitchFamily="18" charset="0"/>
                <a:cs typeface="Times New Roman" panose="02020603050405020304" pitchFamily="18" charset="0"/>
              </a:rPr>
              <a:t>for </a:t>
            </a:r>
            <a:r>
              <a:rPr lang="en-US" sz="3200" dirty="0">
                <a:latin typeface="Times New Roman" panose="02020603050405020304" pitchFamily="18" charset="0"/>
                <a:cs typeface="Times New Roman" panose="02020603050405020304" pitchFamily="18" charset="0"/>
              </a:rPr>
              <a:t>the applicable fiscal </a:t>
            </a:r>
            <a:r>
              <a:rPr lang="en-US" sz="3200" dirty="0" smtClean="0">
                <a:latin typeface="Times New Roman" panose="02020603050405020304" pitchFamily="18" charset="0"/>
                <a:cs typeface="Times New Roman" panose="02020603050405020304" pitchFamily="18" charset="0"/>
              </a:rPr>
              <a:t>year</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8384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00" y="152400"/>
            <a:ext cx="6781800" cy="1143000"/>
          </a:xfrm>
        </p:spPr>
        <p:txBody>
          <a:bodyPr>
            <a:noAutofit/>
          </a:bodyPr>
          <a:lstStyle/>
          <a:p>
            <a:r>
              <a:rPr lang="en-US" sz="3600" b="1" dirty="0" smtClean="0">
                <a:solidFill>
                  <a:srgbClr val="FF0000"/>
                </a:solidFill>
                <a:latin typeface="Times New Roman" panose="02020603050405020304" pitchFamily="18" charset="0"/>
                <a:cs typeface="Times New Roman" panose="02020603050405020304" pitchFamily="18" charset="0"/>
              </a:rPr>
              <a:t>Staffing Equity </a:t>
            </a: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Compliance Date</a:t>
            </a:r>
            <a:endParaRPr lang="en-US" sz="3600" dirty="0"/>
          </a:p>
        </p:txBody>
      </p:sp>
      <p:sp>
        <p:nvSpPr>
          <p:cNvPr id="3" name="Rectangle 2"/>
          <p:cNvSpPr/>
          <p:nvPr/>
        </p:nvSpPr>
        <p:spPr>
          <a:xfrm>
            <a:off x="685800" y="2133600"/>
            <a:ext cx="7772400" cy="2062103"/>
          </a:xfrm>
          <a:prstGeom prst="rect">
            <a:avLst/>
          </a:prstGeom>
        </p:spPr>
        <p:txBody>
          <a:bodyPr wrap="square">
            <a:spAutoFit/>
          </a:bodyPr>
          <a:lstStyle/>
          <a:p>
            <a:pPr marL="914400" marR="0" indent="-457200">
              <a:spcBef>
                <a:spcPts val="0"/>
              </a:spcBef>
              <a:spcAft>
                <a:spcPts val="0"/>
              </a:spcAft>
              <a:buFont typeface="Arial" panose="020B0604020202020204" pitchFamily="34" charset="0"/>
              <a:buChar char="•"/>
            </a:pPr>
            <a:r>
              <a:rPr lang="en-US" sz="3200" dirty="0" smtClean="0">
                <a:latin typeface="Times New Roman" panose="02020603050405020304" pitchFamily="18" charset="0"/>
                <a:ea typeface="Calibri" panose="020F0502020204030204" pitchFamily="34" charset="0"/>
                <a:cs typeface="Arial" panose="020B0604020202020204" pitchFamily="34" charset="0"/>
              </a:rPr>
              <a:t>Each LEA must determine compliance </a:t>
            </a:r>
            <a:r>
              <a:rPr lang="en-US" sz="3200" dirty="0">
                <a:latin typeface="Times New Roman" panose="02020603050405020304" pitchFamily="18" charset="0"/>
                <a:ea typeface="Calibri" panose="020F0502020204030204" pitchFamily="34" charset="0"/>
                <a:cs typeface="Arial" panose="020B0604020202020204" pitchFamily="34" charset="0"/>
              </a:rPr>
              <a:t>once both enrollment data and staffing decisions are final for a specific school </a:t>
            </a:r>
            <a:r>
              <a:rPr lang="en-US" sz="3200" dirty="0" smtClean="0">
                <a:latin typeface="Times New Roman" panose="02020603050405020304" pitchFamily="18" charset="0"/>
                <a:ea typeface="Calibri" panose="020F0502020204030204" pitchFamily="34" charset="0"/>
                <a:cs typeface="Arial" panose="020B0604020202020204" pitchFamily="34" charset="0"/>
              </a:rPr>
              <a:t>year</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383840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00" y="152400"/>
            <a:ext cx="6781800" cy="1143000"/>
          </a:xfrm>
        </p:spPr>
        <p:txBody>
          <a:bodyPr>
            <a:noAutofit/>
          </a:bodyPr>
          <a:lstStyle/>
          <a:p>
            <a:r>
              <a:rPr lang="en-US" sz="3600" b="1" dirty="0" smtClean="0">
                <a:latin typeface="Times New Roman" panose="02020603050405020304" pitchFamily="18" charset="0"/>
                <a:cs typeface="Times New Roman" panose="02020603050405020304" pitchFamily="18" charset="0"/>
              </a:rPr>
              <a:t>Reporting Compliance Date</a:t>
            </a:r>
            <a:endParaRPr lang="en-US" sz="3600" dirty="0"/>
          </a:p>
        </p:txBody>
      </p:sp>
      <p:sp>
        <p:nvSpPr>
          <p:cNvPr id="3" name="Rectangle 2"/>
          <p:cNvSpPr/>
          <p:nvPr/>
        </p:nvSpPr>
        <p:spPr>
          <a:xfrm>
            <a:off x="685800" y="1752600"/>
            <a:ext cx="7772400" cy="4031873"/>
          </a:xfrm>
          <a:prstGeom prst="rect">
            <a:avLst/>
          </a:prstGeom>
        </p:spPr>
        <p:txBody>
          <a:bodyPr wrap="square">
            <a:spAutoFit/>
          </a:bodyPr>
          <a:lstStyle/>
          <a:p>
            <a:pPr marL="9144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F</a:t>
            </a:r>
            <a:r>
              <a:rPr kumimoji="0" lang="en-US" sz="3200" b="0" i="0" u="none" strike="noStrike" kern="1200" cap="none" spc="0" normalizeH="0" baseline="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or</a:t>
            </a:r>
            <a:r>
              <a:rPr kumimoji="0" lang="en-US" sz="3200" b="0" i="0" u="none" strike="noStrike" kern="1200" cap="none" spc="0" normalizeH="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FY 22 </a:t>
            </a:r>
            <a:r>
              <a:rPr kumimoji="0" lang="en-US" sz="3200" b="0" i="0" u="none" strike="noStrike" kern="1200" cap="none" spc="0" normalizeH="0" noProof="0" dirty="0" smtClean="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Fiscal Equity </a:t>
            </a:r>
            <a:r>
              <a:rPr kumimoji="0" lang="en-US" sz="3200" b="0" i="0" u="none" strike="noStrike" kern="1200" cap="none" spc="0" normalizeH="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and </a:t>
            </a:r>
            <a:r>
              <a:rPr kumimoji="0" lang="en-US" sz="3200" b="0" i="0" u="none" strike="noStrike" kern="1200" cap="none" spc="0" normalizeH="0" noProof="0" dirty="0" smtClean="0">
                <a:ln>
                  <a:noFill/>
                </a:ln>
                <a:solidFill>
                  <a:srgbClr val="FF0000"/>
                </a:solidFill>
                <a:effectLst/>
                <a:uLnTx/>
                <a:uFillTx/>
                <a:latin typeface="Times New Roman" panose="02020603050405020304" pitchFamily="18" charset="0"/>
                <a:ea typeface="Calibri" panose="020F0502020204030204" pitchFamily="34" charset="0"/>
                <a:cs typeface="Times New Roman" panose="02020603050405020304" pitchFamily="18" charset="0"/>
              </a:rPr>
              <a:t>Staffing Equity</a:t>
            </a:r>
            <a:r>
              <a:rPr lang="en-US" sz="32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kumimoji="0" lang="en-US" sz="3200" b="0" i="0" u="none" strike="noStrike" kern="1200" cap="none" spc="0" normalizeH="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Compliance</a:t>
            </a:r>
          </a:p>
          <a:p>
            <a:pPr marL="457200" marR="0" lvl="0" algn="l" defTabSz="914400" rtl="0" eaLnBrk="1" fontAlgn="auto" latinLnBrk="0" hangingPunct="1">
              <a:lnSpc>
                <a:spcPct val="100000"/>
              </a:lnSpc>
              <a:spcBef>
                <a:spcPts val="0"/>
              </a:spcBef>
              <a:spcAft>
                <a:spcPts val="0"/>
              </a:spcAft>
              <a:buClrTx/>
              <a:buSzTx/>
              <a:tabLst/>
              <a:defRPr/>
            </a:pPr>
            <a:endParaRPr kumimoji="0" lang="en-US" sz="3200" b="0" i="0" u="none" strike="noStrike" kern="1200" cap="none" spc="0" normalizeH="0" noProof="0" dirty="0" smtClean="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9144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C</a:t>
            </a:r>
            <a:r>
              <a:rPr lang="en-US" sz="3200" baseline="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omplete</a:t>
            </a:r>
            <a:r>
              <a:rPr lang="en-US" sz="3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 Reporting Tool and send to </a:t>
            </a:r>
            <a:r>
              <a:rPr lang="en-US" sz="3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hlinkClick r:id="rId2"/>
              </a:rPr>
              <a:t>grantsaccounting@ed.sc.gov</a:t>
            </a:r>
            <a:endParaRPr lang="en-US" sz="3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457200" marR="0" lvl="0" algn="l" defTabSz="914400" rtl="0" eaLnBrk="1" fontAlgn="auto" latinLnBrk="0" hangingPunct="1">
              <a:lnSpc>
                <a:spcPct val="100000"/>
              </a:lnSpc>
              <a:spcBef>
                <a:spcPts val="0"/>
              </a:spcBef>
              <a:spcAft>
                <a:spcPts val="0"/>
              </a:spcAft>
              <a:buClrTx/>
              <a:buSzTx/>
              <a:tabLst/>
              <a:defRPr/>
            </a:pPr>
            <a:endParaRPr lang="en-US" sz="3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9144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dirty="0" smtClean="0">
                <a:solidFill>
                  <a:prstClr val="black"/>
                </a:solidFill>
                <a:latin typeface="Times New Roman" panose="02020603050405020304" pitchFamily="18" charset="0"/>
                <a:ea typeface="Calibri" panose="020F0502020204030204" pitchFamily="34" charset="0"/>
                <a:cs typeface="Times New Roman" panose="02020603050405020304" pitchFamily="18" charset="0"/>
              </a:rPr>
              <a:t>Due Date – May 13, 2022</a:t>
            </a:r>
          </a:p>
          <a:p>
            <a:pPr marL="9144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63477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LEA </a:t>
            </a:r>
            <a:r>
              <a:rPr lang="en-US" dirty="0" err="1">
                <a:solidFill>
                  <a:prstClr val="black"/>
                </a:solidFill>
              </a:rPr>
              <a:t>MOEquity</a:t>
            </a:r>
            <a:endParaRPr lang="en-US" dirty="0"/>
          </a:p>
        </p:txBody>
      </p:sp>
      <p:sp>
        <p:nvSpPr>
          <p:cNvPr id="3" name="Content Placeholder 2"/>
          <p:cNvSpPr>
            <a:spLocks noGrp="1"/>
          </p:cNvSpPr>
          <p:nvPr>
            <p:ph idx="1"/>
          </p:nvPr>
        </p:nvSpPr>
        <p:spPr/>
        <p:txBody>
          <a:bodyPr/>
          <a:lstStyle/>
          <a:p>
            <a:pPr marL="0" indent="0">
              <a:buNone/>
            </a:pPr>
            <a:r>
              <a:rPr lang="en-US" dirty="0" smtClean="0"/>
              <a:t>An </a:t>
            </a:r>
            <a:r>
              <a:rPr lang="en-US" dirty="0"/>
              <a:t>LEA may not in each of FY 22 or 23, </a:t>
            </a:r>
            <a:endParaRPr lang="en-US" dirty="0" smtClean="0"/>
          </a:p>
          <a:p>
            <a:pPr marL="0" indent="0">
              <a:buNone/>
            </a:pPr>
            <a:endParaRPr lang="en-US" dirty="0" smtClean="0"/>
          </a:p>
          <a:p>
            <a:pPr lvl="1">
              <a:buFont typeface="Arial" panose="020B0604020202020204" pitchFamily="34" charset="0"/>
              <a:buChar char="•"/>
            </a:pPr>
            <a:r>
              <a:rPr lang="en-US" dirty="0" smtClean="0"/>
              <a:t>Reduce the number of FTE staff per-pupil in any high-poverty school by an amount that exceeds the total reduction, if any, of FTE staff per-pupil in all schools in the LEA.</a:t>
            </a:r>
            <a:endParaRPr lang="en-US" dirty="0"/>
          </a:p>
          <a:p>
            <a:endParaRPr lang="en-US" dirty="0"/>
          </a:p>
        </p:txBody>
      </p:sp>
    </p:spTree>
    <p:extLst>
      <p:ext uri="{BB962C8B-B14F-4D97-AF65-F5344CB8AC3E}">
        <p14:creationId xmlns:p14="http://schemas.microsoft.com/office/powerpoint/2010/main" val="3089386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 high-poverty school?</a:t>
            </a:r>
            <a:endParaRPr lang="en-US" dirty="0"/>
          </a:p>
        </p:txBody>
      </p:sp>
      <p:sp>
        <p:nvSpPr>
          <p:cNvPr id="3" name="Content Placeholder 2"/>
          <p:cNvSpPr>
            <a:spLocks noGrp="1"/>
          </p:cNvSpPr>
          <p:nvPr>
            <p:ph idx="1"/>
          </p:nvPr>
        </p:nvSpPr>
        <p:spPr/>
        <p:txBody>
          <a:bodyPr/>
          <a:lstStyle/>
          <a:p>
            <a:r>
              <a:rPr lang="en-US" dirty="0"/>
              <a:t>A “high-poverty school” is, with respect to a school served by an LEA, a school that is in the highest quartile of schools served by the LEA based on the percentage of economically disadvantaged students in the </a:t>
            </a:r>
            <a:r>
              <a:rPr lang="en-US" dirty="0" smtClean="0"/>
              <a:t>school.</a:t>
            </a:r>
            <a:endParaRPr lang="en-US" dirty="0"/>
          </a:p>
          <a:p>
            <a:pPr marL="0" indent="0">
              <a:buNone/>
            </a:pPr>
            <a:endParaRPr lang="en-US" dirty="0" smtClean="0"/>
          </a:p>
          <a:p>
            <a:r>
              <a:rPr lang="en-US" dirty="0" smtClean="0"/>
              <a:t>LEAs should use pupils in poverty (PIP) data to make this determination.</a:t>
            </a:r>
            <a:endParaRPr lang="en-US" dirty="0"/>
          </a:p>
        </p:txBody>
      </p:sp>
    </p:spTree>
    <p:extLst>
      <p:ext uri="{BB962C8B-B14F-4D97-AF65-F5344CB8AC3E}">
        <p14:creationId xmlns:p14="http://schemas.microsoft.com/office/powerpoint/2010/main" val="39026351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determine High-Poverty Schools</a:t>
            </a:r>
            <a:endParaRPr lang="en-US" dirty="0"/>
          </a:p>
        </p:txBody>
      </p:sp>
      <p:sp>
        <p:nvSpPr>
          <p:cNvPr id="3" name="Content Placeholder 2"/>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Rank each school in the LEA by its percentage of economically disadvantaged </a:t>
            </a:r>
            <a:r>
              <a:rPr lang="en-US" dirty="0" smtClean="0">
                <a:latin typeface="Times New Roman" panose="02020603050405020304" pitchFamily="18" charset="0"/>
                <a:cs typeface="Times New Roman" panose="02020603050405020304" pitchFamily="18" charset="0"/>
              </a:rPr>
              <a:t>students (PIP), </a:t>
            </a:r>
            <a:r>
              <a:rPr lang="en-US" dirty="0">
                <a:latin typeface="Times New Roman" panose="02020603050405020304" pitchFamily="18" charset="0"/>
                <a:cs typeface="Times New Roman" panose="02020603050405020304" pitchFamily="18" charset="0"/>
              </a:rPr>
              <a:t>from highest percentage to lowest percentage, in each fiscal </a:t>
            </a:r>
            <a:r>
              <a:rPr lang="en-US" dirty="0" smtClean="0">
                <a:latin typeface="Times New Roman" panose="02020603050405020304" pitchFamily="18" charset="0"/>
                <a:cs typeface="Times New Roman" panose="02020603050405020304" pitchFamily="18" charset="0"/>
              </a:rPr>
              <a:t>year. </a:t>
            </a:r>
            <a:r>
              <a:rPr lang="en-US" dirty="0">
                <a:latin typeface="Times New Roman" panose="02020603050405020304" pitchFamily="18" charset="0"/>
                <a:cs typeface="Times New Roman" panose="02020603050405020304" pitchFamily="18" charset="0"/>
              </a:rPr>
              <a:t>An LEA may rank its schools within the LEA as a whole or within each grade span — e.g., K-5, 6-8, </a:t>
            </a:r>
            <a:r>
              <a:rPr lang="en-US" dirty="0" smtClean="0">
                <a:latin typeface="Times New Roman" panose="02020603050405020304" pitchFamily="18" charset="0"/>
                <a:cs typeface="Times New Roman" panose="02020603050405020304" pitchFamily="18" charset="0"/>
              </a:rPr>
              <a:t>9-12</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Divide the total number of schools in the LEA by 4 to determine the number of schools in the highest quartile. </a:t>
            </a:r>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97474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7239000" cy="1143000"/>
          </a:xfrm>
        </p:spPr>
        <p:txBody>
          <a:bodyPr>
            <a:normAutofit fontScale="90000"/>
          </a:bodyPr>
          <a:lstStyle/>
          <a:p>
            <a:r>
              <a:rPr lang="en-US" dirty="0" smtClean="0"/>
              <a:t>Determining Per-Pupil funding for High Poverty Schools</a:t>
            </a:r>
            <a:endParaRPr lang="en-US" dirty="0"/>
          </a:p>
        </p:txBody>
      </p:sp>
      <p:sp>
        <p:nvSpPr>
          <p:cNvPr id="3" name="Content Placeholder 2"/>
          <p:cNvSpPr>
            <a:spLocks noGrp="1"/>
          </p:cNvSpPr>
          <p:nvPr>
            <p:ph idx="1"/>
          </p:nvPr>
        </p:nvSpPr>
        <p:spPr>
          <a:xfrm>
            <a:off x="304800" y="1600200"/>
            <a:ext cx="8382000" cy="4876800"/>
          </a:xfrm>
        </p:spPr>
        <p:txBody>
          <a:bodyPr>
            <a:normAutofit/>
          </a:bodyPr>
          <a:lstStyle/>
          <a:p>
            <a:r>
              <a:rPr lang="en-US" dirty="0" smtClean="0"/>
              <a:t>Determine state and local per-pupil reduction for the LEA as a whole</a:t>
            </a:r>
          </a:p>
          <a:p>
            <a:pPr marL="0" indent="0">
              <a:buNone/>
            </a:pPr>
            <a:endParaRPr lang="en-US" dirty="0"/>
          </a:p>
          <a:p>
            <a:r>
              <a:rPr lang="en-US" dirty="0"/>
              <a:t>Determine the per-pupil reduction of State and local funding, if any, for FY 22 for each high poverty school in the LEA</a:t>
            </a:r>
            <a:r>
              <a:rPr lang="en-US" dirty="0" smtClean="0"/>
              <a:t>.</a:t>
            </a:r>
            <a:endParaRPr lang="en-US" dirty="0"/>
          </a:p>
          <a:p>
            <a:endParaRPr lang="en-US" dirty="0" smtClean="0"/>
          </a:p>
        </p:txBody>
      </p:sp>
    </p:spTree>
    <p:extLst>
      <p:ext uri="{BB962C8B-B14F-4D97-AF65-F5344CB8AC3E}">
        <p14:creationId xmlns:p14="http://schemas.microsoft.com/office/powerpoint/2010/main" val="2586533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391400" cy="1143000"/>
          </a:xfrm>
        </p:spPr>
        <p:txBody>
          <a:bodyPr>
            <a:normAutofit fontScale="90000"/>
          </a:bodyPr>
          <a:lstStyle/>
          <a:p>
            <a:r>
              <a:rPr lang="en-US" dirty="0"/>
              <a:t>Determining Per-Pupil funding for High Poverty Schools</a:t>
            </a:r>
          </a:p>
        </p:txBody>
      </p:sp>
      <p:sp>
        <p:nvSpPr>
          <p:cNvPr id="3" name="Content Placeholder 2"/>
          <p:cNvSpPr>
            <a:spLocks noGrp="1"/>
          </p:cNvSpPr>
          <p:nvPr>
            <p:ph idx="1"/>
          </p:nvPr>
        </p:nvSpPr>
        <p:spPr/>
        <p:txBody>
          <a:bodyPr>
            <a:normAutofit lnSpcReduction="10000"/>
          </a:bodyPr>
          <a:lstStyle/>
          <a:p>
            <a:pPr marL="0" indent="0">
              <a:buNone/>
            </a:pPr>
            <a:r>
              <a:rPr lang="en-US" dirty="0" smtClean="0"/>
              <a:t>Compare </a:t>
            </a:r>
            <a:r>
              <a:rPr lang="en-US" dirty="0"/>
              <a:t>the per-pupil reduction, if any, for </a:t>
            </a:r>
            <a:r>
              <a:rPr lang="en-US" b="1" dirty="0"/>
              <a:t>each</a:t>
            </a:r>
            <a:r>
              <a:rPr lang="en-US" dirty="0"/>
              <a:t> high-poverty </a:t>
            </a:r>
            <a:r>
              <a:rPr lang="en-US" dirty="0" smtClean="0"/>
              <a:t>school with </a:t>
            </a:r>
            <a:r>
              <a:rPr lang="en-US" dirty="0"/>
              <a:t>the per-pupil reduction in State and local funds to all schools in the </a:t>
            </a:r>
            <a:r>
              <a:rPr lang="en-US" dirty="0" smtClean="0"/>
              <a:t>LEA. If </a:t>
            </a:r>
            <a:r>
              <a:rPr lang="en-US" dirty="0"/>
              <a:t>any high-poverty school receives a reduction in the per-pupil amount of State and local funds that is greater than the amount </a:t>
            </a:r>
            <a:r>
              <a:rPr lang="en-US" dirty="0" smtClean="0"/>
              <a:t>of the reduction in state and local funds for the LEA as a whole, </a:t>
            </a:r>
            <a:r>
              <a:rPr lang="en-US" dirty="0"/>
              <a:t>the LEA has not maintained fiscal equity under section 2004(c)(1)(A) of the ARP Act for FY 2022 with respect to that high-poverty school. </a:t>
            </a:r>
          </a:p>
          <a:p>
            <a:endParaRPr lang="en-US" dirty="0"/>
          </a:p>
        </p:txBody>
      </p:sp>
    </p:spTree>
    <p:extLst>
      <p:ext uri="{BB962C8B-B14F-4D97-AF65-F5344CB8AC3E}">
        <p14:creationId xmlns:p14="http://schemas.microsoft.com/office/powerpoint/2010/main" val="18253806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Staffing Equity</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An LEA must maintain staff equity in an high-poverty school</a:t>
            </a:r>
            <a:r>
              <a:rPr lang="en-US" sz="3600" dirty="0"/>
              <a:t>	</a:t>
            </a:r>
            <a:r>
              <a:rPr lang="en-US" sz="2800" dirty="0"/>
              <a:t>		</a:t>
            </a:r>
            <a:endParaRPr lang="en-US" sz="2800" dirty="0" smtClean="0"/>
          </a:p>
          <a:p>
            <a:pPr marL="0" indent="0">
              <a:buNone/>
            </a:pPr>
            <a:r>
              <a:rPr lang="en-US" dirty="0"/>
              <a:t>			</a:t>
            </a:r>
            <a:endParaRPr lang="en-US" dirty="0" smtClean="0"/>
          </a:p>
          <a:p>
            <a:r>
              <a:rPr lang="en-US" dirty="0"/>
              <a:t>An LEA determines whether it maintains staffing equity once both enrollment data and staffing decisions are final for a specific school year.</a:t>
            </a:r>
          </a:p>
          <a:p>
            <a:pPr marL="0" indent="0">
              <a:buNone/>
            </a:pPr>
            <a:endParaRPr lang="en-US" dirty="0" smtClean="0"/>
          </a:p>
        </p:txBody>
      </p:sp>
    </p:spTree>
    <p:extLst>
      <p:ext uri="{BB962C8B-B14F-4D97-AF65-F5344CB8AC3E}">
        <p14:creationId xmlns:p14="http://schemas.microsoft.com/office/powerpoint/2010/main" val="2456095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6347</TotalTime>
  <Words>1842</Words>
  <Application>Microsoft Office PowerPoint</Application>
  <PresentationFormat>On-screen Show (4:3)</PresentationFormat>
  <Paragraphs>199</Paragraphs>
  <Slides>33</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Garamond</vt:lpstr>
      <vt:lpstr>Georgia</vt:lpstr>
      <vt:lpstr>Times New Roman</vt:lpstr>
      <vt:lpstr>Office Theme</vt:lpstr>
      <vt:lpstr>PowerPoint Presentation</vt:lpstr>
      <vt:lpstr>What is Maintenance of Equity (MOEquity)?</vt:lpstr>
      <vt:lpstr>LEA MOEquity</vt:lpstr>
      <vt:lpstr>LEA MOEquity</vt:lpstr>
      <vt:lpstr>What is a high-poverty school?</vt:lpstr>
      <vt:lpstr>How to determine High-Poverty Schools</vt:lpstr>
      <vt:lpstr>Determining Per-Pupil funding for High Poverty Schools</vt:lpstr>
      <vt:lpstr>Determining Per-Pupil funding for High Poverty Schools</vt:lpstr>
      <vt:lpstr>Staffing Equity</vt:lpstr>
      <vt:lpstr>Determining Whether Staffing Equity is Maintained</vt:lpstr>
      <vt:lpstr>Must an LEA Meet Both Requirements to be Compliant?</vt:lpstr>
      <vt:lpstr>MOEquity Exceptions</vt:lpstr>
      <vt:lpstr>Transparency</vt:lpstr>
      <vt:lpstr>State Transparency</vt:lpstr>
      <vt:lpstr>State Transparency</vt:lpstr>
      <vt:lpstr>Gather School and Pupil Information</vt:lpstr>
      <vt:lpstr>Gather School and Pupil Information</vt:lpstr>
      <vt:lpstr>Determine Funding for each Fiscal Year (FY21 and FY22)</vt:lpstr>
      <vt:lpstr>Gather Funding Information for FY21 and FY22</vt:lpstr>
      <vt:lpstr>Gather Funding Information for FY21 and FY22</vt:lpstr>
      <vt:lpstr>Gather Funding Information for FY21 and FY22</vt:lpstr>
      <vt:lpstr>Gather Staffing Data  for FY21 and FY22 </vt:lpstr>
      <vt:lpstr>Gather Staffing Data  for FY21 and FY22</vt:lpstr>
      <vt:lpstr>MOEquity Reporting Tool</vt:lpstr>
      <vt:lpstr>MOEquity Reporting Tool</vt:lpstr>
      <vt:lpstr>MOEquity Reporting Tool</vt:lpstr>
      <vt:lpstr>MOEquity Reporting Tool</vt:lpstr>
      <vt:lpstr>MOEquity Reporting Tool</vt:lpstr>
      <vt:lpstr>Determining Number of High Poverty Schools</vt:lpstr>
      <vt:lpstr>MOEquity Compliance</vt:lpstr>
      <vt:lpstr>Fiscal Equity  Compliance Date</vt:lpstr>
      <vt:lpstr>Staffing Equity  Compliance Date</vt:lpstr>
      <vt:lpstr>Reporting Compliance Date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Williams, NanMyers, Melissa A;cy</dc:creator>
  <cp:lastModifiedBy>Steven Strother</cp:lastModifiedBy>
  <cp:revision>258</cp:revision>
  <cp:lastPrinted>2022-01-18T21:56:01Z</cp:lastPrinted>
  <dcterms:created xsi:type="dcterms:W3CDTF">2015-06-24T16:45:20Z</dcterms:created>
  <dcterms:modified xsi:type="dcterms:W3CDTF">2022-03-10T12:25:19Z</dcterms:modified>
</cp:coreProperties>
</file>