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1"/>
  </p:notesMasterIdLst>
  <p:handoutMasterIdLst>
    <p:handoutMasterId r:id="rId72"/>
  </p:handoutMasterIdLst>
  <p:sldIdLst>
    <p:sldId id="258" r:id="rId2"/>
    <p:sldId id="608" r:id="rId3"/>
    <p:sldId id="609" r:id="rId4"/>
    <p:sldId id="610" r:id="rId5"/>
    <p:sldId id="611" r:id="rId6"/>
    <p:sldId id="612" r:id="rId7"/>
    <p:sldId id="613" r:id="rId8"/>
    <p:sldId id="614" r:id="rId9"/>
    <p:sldId id="615" r:id="rId10"/>
    <p:sldId id="616" r:id="rId11"/>
    <p:sldId id="579" r:id="rId12"/>
    <p:sldId id="581" r:id="rId13"/>
    <p:sldId id="385" r:id="rId14"/>
    <p:sldId id="388" r:id="rId15"/>
    <p:sldId id="391" r:id="rId16"/>
    <p:sldId id="403" r:id="rId17"/>
    <p:sldId id="405" r:id="rId18"/>
    <p:sldId id="406" r:id="rId19"/>
    <p:sldId id="408" r:id="rId20"/>
    <p:sldId id="582" r:id="rId21"/>
    <p:sldId id="414" r:id="rId22"/>
    <p:sldId id="417" r:id="rId23"/>
    <p:sldId id="419" r:id="rId24"/>
    <p:sldId id="421" r:id="rId25"/>
    <p:sldId id="423" r:id="rId26"/>
    <p:sldId id="586" r:id="rId27"/>
    <p:sldId id="587" r:id="rId28"/>
    <p:sldId id="588" r:id="rId29"/>
    <p:sldId id="589" r:id="rId30"/>
    <p:sldId id="590" r:id="rId31"/>
    <p:sldId id="591" r:id="rId32"/>
    <p:sldId id="592" r:id="rId33"/>
    <p:sldId id="593" r:id="rId34"/>
    <p:sldId id="594" r:id="rId35"/>
    <p:sldId id="595" r:id="rId36"/>
    <p:sldId id="596" r:id="rId37"/>
    <p:sldId id="597" r:id="rId38"/>
    <p:sldId id="598" r:id="rId39"/>
    <p:sldId id="599" r:id="rId40"/>
    <p:sldId id="583" r:id="rId41"/>
    <p:sldId id="427" r:id="rId42"/>
    <p:sldId id="432" r:id="rId43"/>
    <p:sldId id="435" r:id="rId44"/>
    <p:sldId id="438" r:id="rId45"/>
    <p:sldId id="585" r:id="rId46"/>
    <p:sldId id="600" r:id="rId47"/>
    <p:sldId id="601" r:id="rId48"/>
    <p:sldId id="602" r:id="rId49"/>
    <p:sldId id="577" r:id="rId50"/>
    <p:sldId id="473" r:id="rId51"/>
    <p:sldId id="584" r:id="rId52"/>
    <p:sldId id="604" r:id="rId53"/>
    <p:sldId id="605" r:id="rId54"/>
    <p:sldId id="606" r:id="rId55"/>
    <p:sldId id="618" r:id="rId56"/>
    <p:sldId id="619" r:id="rId57"/>
    <p:sldId id="620" r:id="rId58"/>
    <p:sldId id="621" r:id="rId59"/>
    <p:sldId id="622" r:id="rId60"/>
    <p:sldId id="623" r:id="rId61"/>
    <p:sldId id="624" r:id="rId62"/>
    <p:sldId id="625" r:id="rId63"/>
    <p:sldId id="626" r:id="rId64"/>
    <p:sldId id="627" r:id="rId65"/>
    <p:sldId id="628" r:id="rId66"/>
    <p:sldId id="629" r:id="rId67"/>
    <p:sldId id="630" r:id="rId68"/>
    <p:sldId id="631" r:id="rId69"/>
    <p:sldId id="632" r:id="rId70"/>
  </p:sldIdLst>
  <p:sldSz cx="12192000" cy="6858000"/>
  <p:notesSz cx="6858000" cy="9144000"/>
  <p:custDataLst>
    <p:tags r:id="rId7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388" autoAdjust="0"/>
  </p:normalViewPr>
  <p:slideViewPr>
    <p:cSldViewPr>
      <p:cViewPr varScale="1">
        <p:scale>
          <a:sx n="98" d="100"/>
          <a:sy n="98" d="100"/>
        </p:scale>
        <p:origin x="276" y="90"/>
      </p:cViewPr>
      <p:guideLst>
        <p:guide orient="horz" pos="2160"/>
        <p:guide pos="3840"/>
      </p:guideLst>
    </p:cSldViewPr>
  </p:slideViewPr>
  <p:outlineViewPr>
    <p:cViewPr>
      <p:scale>
        <a:sx n="33" d="100"/>
        <a:sy n="33" d="100"/>
      </p:scale>
      <p:origin x="0" y="-10928"/>
    </p:cViewPr>
  </p:outlineViewPr>
  <p:notesTextViewPr>
    <p:cViewPr>
      <p:scale>
        <a:sx n="1" d="1"/>
        <a:sy n="1" d="1"/>
      </p:scale>
      <p:origin x="0" y="0"/>
    </p:cViewPr>
  </p:notesTextViewPr>
  <p:notesViewPr>
    <p:cSldViewPr>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BF1B3-D54A-4A8D-92AA-7B31EBF8B582}" type="datetimeFigureOut">
              <a:rPr lang="en-US" smtClean="0"/>
              <a:t>3/16/2022</a:t>
            </a:fld>
            <a:endParaRPr lang="en-US" dirty="0"/>
          </a:p>
        </p:txBody>
      </p:sp>
      <p:sp>
        <p:nvSpPr>
          <p:cNvPr id="4" name="Footer Placeholder 3"/>
          <p:cNvSpPr>
            <a:spLocks noGrp="1"/>
          </p:cNvSpPr>
          <p:nvPr>
            <p:ph type="ftr" sz="quarter" idx="2"/>
          </p:nvPr>
        </p:nvSpPr>
        <p:spPr>
          <a:xfrm>
            <a:off x="76200" y="8610600"/>
            <a:ext cx="5410200" cy="457200"/>
          </a:xfrm>
          <a:prstGeom prst="rect">
            <a:avLst/>
          </a:prstGeom>
        </p:spPr>
        <p:txBody>
          <a:bodyPr vert="horz" lIns="91440" tIns="45720" rIns="91440" bIns="45720" rtlCol="0" anchor="b"/>
          <a:lstStyle>
            <a:lvl1pPr algn="l">
              <a:defRPr sz="1200"/>
            </a:lvl1pPr>
          </a:lstStyle>
          <a:p>
            <a:r>
              <a:rPr lang="en-US" dirty="0">
                <a:latin typeface="Times New Roman" panose="02020603050405020304" pitchFamily="18" charset="0"/>
                <a:cs typeface="Times New Roman" panose="02020603050405020304" pitchFamily="18" charset="0"/>
              </a:rPr>
              <a:t>South Carolina Department of Education</a:t>
            </a:r>
          </a:p>
        </p:txBody>
      </p:sp>
      <p:sp>
        <p:nvSpPr>
          <p:cNvPr id="5" name="Slide Number Placeholder 4"/>
          <p:cNvSpPr>
            <a:spLocks noGrp="1"/>
          </p:cNvSpPr>
          <p:nvPr>
            <p:ph type="sldNum" sz="quarter" idx="3"/>
          </p:nvPr>
        </p:nvSpPr>
        <p:spPr>
          <a:xfrm>
            <a:off x="6019800" y="8610600"/>
            <a:ext cx="760413" cy="457200"/>
          </a:xfrm>
          <a:prstGeom prst="rect">
            <a:avLst/>
          </a:prstGeom>
        </p:spPr>
        <p:txBody>
          <a:bodyPr vert="horz" lIns="91440" tIns="45720" rIns="91440" bIns="45720" rtlCol="0" anchor="b"/>
          <a:lstStyle>
            <a:lvl1pPr algn="r">
              <a:defRPr sz="1200"/>
            </a:lvl1pPr>
          </a:lstStyle>
          <a:p>
            <a:fld id="{39184511-D9F4-4BA0-9D09-BB9CF2585151}" type="slidenum">
              <a:rPr lang="en-US" smtClean="0">
                <a:latin typeface="Times New Roman" panose="02020603050405020304" pitchFamily="18" charset="0"/>
                <a:cs typeface="Times New Roman" panose="02020603050405020304" pitchFamily="18" charset="0"/>
              </a:rPr>
              <a:t>‹#›</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61641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6200" y="8610600"/>
            <a:ext cx="2971800" cy="457200"/>
          </a:xfrm>
          <a:prstGeom prst="rect">
            <a:avLst/>
          </a:prstGeom>
        </p:spPr>
        <p:txBody>
          <a:bodyPr vert="horz" lIns="91440" tIns="45720" rIns="91440" bIns="45720" rtlCol="0" anchor="b"/>
          <a:lstStyle>
            <a:lvl1pPr algn="l">
              <a:defRPr sz="1200">
                <a:latin typeface="Times New Roman" panose="02020603050405020304" pitchFamily="18" charset="0"/>
                <a:cs typeface="Times New Roman" panose="02020603050405020304" pitchFamily="18" charset="0"/>
              </a:defRPr>
            </a:lvl1pPr>
          </a:lstStyle>
          <a:p>
            <a:r>
              <a:rPr lang="en-US" dirty="0"/>
              <a:t>South Carolina Department of Education</a:t>
            </a:r>
          </a:p>
        </p:txBody>
      </p:sp>
      <p:sp>
        <p:nvSpPr>
          <p:cNvPr id="7" name="Slide Number Placeholder 6"/>
          <p:cNvSpPr>
            <a:spLocks noGrp="1"/>
          </p:cNvSpPr>
          <p:nvPr>
            <p:ph type="sldNum" sz="quarter" idx="5"/>
          </p:nvPr>
        </p:nvSpPr>
        <p:spPr>
          <a:xfrm>
            <a:off x="3810000" y="8610600"/>
            <a:ext cx="2971800" cy="457200"/>
          </a:xfrm>
          <a:prstGeom prst="rect">
            <a:avLst/>
          </a:prstGeom>
        </p:spPr>
        <p:txBody>
          <a:bodyPr vert="horz" lIns="91440" tIns="45720" rIns="91440" bIns="45720" rtlCol="0" anchor="b"/>
          <a:lstStyle>
            <a:lvl1pPr algn="r">
              <a:defRPr sz="1200">
                <a:latin typeface="Times New Roman" panose="02020603050405020304" pitchFamily="18" charset="0"/>
                <a:cs typeface="Times New Roman" panose="02020603050405020304" pitchFamily="18" charset="0"/>
              </a:defRPr>
            </a:lvl1pPr>
          </a:lstStyle>
          <a:p>
            <a:fld id="{9091D14C-FD63-4621-8F63-9ECEE9A5DEDE}" type="slidenum">
              <a:rPr lang="en-US" smtClean="0"/>
              <a:pPr/>
              <a:t>‹#›</a:t>
            </a:fld>
            <a:endParaRPr lang="en-US" dirty="0"/>
          </a:p>
        </p:txBody>
      </p:sp>
    </p:spTree>
    <p:extLst>
      <p:ext uri="{BB962C8B-B14F-4D97-AF65-F5344CB8AC3E}">
        <p14:creationId xmlns:p14="http://schemas.microsoft.com/office/powerpoint/2010/main" val="295771147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projected data is for FY 2023 but using the weightings currently in place in FY 2022 before any new funding model changes.</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2</a:t>
            </a:fld>
            <a:endParaRPr lang="en-US" dirty="0"/>
          </a:p>
        </p:txBody>
      </p:sp>
    </p:spTree>
    <p:extLst>
      <p:ext uri="{BB962C8B-B14F-4D97-AF65-F5344CB8AC3E}">
        <p14:creationId xmlns:p14="http://schemas.microsoft.com/office/powerpoint/2010/main" val="217142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55</a:t>
            </a:fld>
            <a:endParaRPr lang="en-US" dirty="0"/>
          </a:p>
        </p:txBody>
      </p:sp>
    </p:spTree>
    <p:extLst>
      <p:ext uri="{BB962C8B-B14F-4D97-AF65-F5344CB8AC3E}">
        <p14:creationId xmlns:p14="http://schemas.microsoft.com/office/powerpoint/2010/main" val="592126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The due date in Section</a:t>
            </a:r>
            <a:r>
              <a:rPr lang="en-US" baseline="0" dirty="0"/>
              <a:t> 59-17-100 of the SC Code of Laws is December 1. Since December 1, 2019 was on Sunday, so FY 2019-20 audit reports were due on Monday, December 2, 2019. </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56</a:t>
            </a:fld>
            <a:endParaRPr lang="en-US" dirty="0"/>
          </a:p>
        </p:txBody>
      </p:sp>
    </p:spTree>
    <p:extLst>
      <p:ext uri="{BB962C8B-B14F-4D97-AF65-F5344CB8AC3E}">
        <p14:creationId xmlns:p14="http://schemas.microsoft.com/office/powerpoint/2010/main" val="2075849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Details</a:t>
            </a:r>
            <a:r>
              <a:rPr lang="en-US" baseline="0" dirty="0"/>
              <a:t> of the risk score are sent automatically and medium risk and high risk subrecipients. Risk details will be sent to low risk subrecipients upon request.</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61</a:t>
            </a:fld>
            <a:endParaRPr lang="en-US" dirty="0"/>
          </a:p>
        </p:txBody>
      </p:sp>
    </p:spTree>
    <p:extLst>
      <p:ext uri="{BB962C8B-B14F-4D97-AF65-F5344CB8AC3E}">
        <p14:creationId xmlns:p14="http://schemas.microsoft.com/office/powerpoint/2010/main" val="618025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62</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786164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68</a:t>
            </a:fld>
            <a:endParaRPr lang="en-US" dirty="0"/>
          </a:p>
        </p:txBody>
      </p:sp>
    </p:spTree>
    <p:extLst>
      <p:ext uri="{BB962C8B-B14F-4D97-AF65-F5344CB8AC3E}">
        <p14:creationId xmlns:p14="http://schemas.microsoft.com/office/powerpoint/2010/main" val="2859025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69</a:t>
            </a:fld>
            <a:endParaRPr lang="en-US" dirty="0"/>
          </a:p>
        </p:txBody>
      </p:sp>
    </p:spTree>
    <p:extLst>
      <p:ext uri="{BB962C8B-B14F-4D97-AF65-F5344CB8AC3E}">
        <p14:creationId xmlns:p14="http://schemas.microsoft.com/office/powerpoint/2010/main" val="139229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$227</a:t>
            </a:r>
            <a:r>
              <a:rPr lang="en-US" baseline="0" dirty="0"/>
              <a:t> million includes the funding to hold districts harmless, annualize the non-recurring revenue received by Charters in FY 22, and fund special schools and career centers.   We will create a revenue code in both the GF and EIA to account for this revenue.  The EIA revenue can be transferred to the GF.</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3</a:t>
            </a:fld>
            <a:endParaRPr lang="en-US" dirty="0"/>
          </a:p>
        </p:txBody>
      </p:sp>
    </p:spTree>
    <p:extLst>
      <p:ext uri="{BB962C8B-B14F-4D97-AF65-F5344CB8AC3E}">
        <p14:creationId xmlns:p14="http://schemas.microsoft.com/office/powerpoint/2010/main" val="178277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Ranking</a:t>
            </a:r>
            <a:r>
              <a:rPr lang="en-US" baseline="0" dirty="0"/>
              <a:t> will be established by averaging the district’s ITA, the county ITA, and the county’s per capita income.  The 25 topped ranked district’s will receive a facility assessment review by a design professional.  Any selected district’s must be able to show that they can put up some funding to help with the construction.</a:t>
            </a:r>
          </a:p>
          <a:p>
            <a:endParaRPr lang="en-US" baseline="0" dirty="0"/>
          </a:p>
          <a:p>
            <a:r>
              <a:rPr lang="en-US" baseline="0" dirty="0"/>
              <a:t>In addition to this $140 million, SCDE also has the $100 million appropriated in FY 22 and $38 million from the ESSER State Reserve.</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4</a:t>
            </a:fld>
            <a:endParaRPr lang="en-US" dirty="0"/>
          </a:p>
        </p:txBody>
      </p:sp>
    </p:spTree>
    <p:extLst>
      <p:ext uri="{BB962C8B-B14F-4D97-AF65-F5344CB8AC3E}">
        <p14:creationId xmlns:p14="http://schemas.microsoft.com/office/powerpoint/2010/main" val="330570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the $525million</a:t>
            </a:r>
            <a:r>
              <a:rPr lang="en-US" baseline="0" dirty="0"/>
              <a:t> roughly $159 million will go to schools or districts</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5</a:t>
            </a:fld>
            <a:endParaRPr lang="en-US" dirty="0"/>
          </a:p>
        </p:txBody>
      </p:sp>
    </p:spTree>
    <p:extLst>
      <p:ext uri="{BB962C8B-B14F-4D97-AF65-F5344CB8AC3E}">
        <p14:creationId xmlns:p14="http://schemas.microsoft.com/office/powerpoint/2010/main" val="1668008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a:t>
            </a:r>
            <a:r>
              <a:rPr lang="en-US" baseline="0" dirty="0"/>
              <a:t> we determine the amount of funding for school district’s from the $101 million appropriated for health insurance, a portion will go out under 3181 and the other portion will be included in the new funding formula.  Likewise the district portion of the funding for the 1% retirement increase will go out under 3180.</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7</a:t>
            </a:fld>
            <a:endParaRPr lang="en-US" dirty="0"/>
          </a:p>
        </p:txBody>
      </p:sp>
    </p:spTree>
    <p:extLst>
      <p:ext uri="{BB962C8B-B14F-4D97-AF65-F5344CB8AC3E}">
        <p14:creationId xmlns:p14="http://schemas.microsoft.com/office/powerpoint/2010/main" val="223887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Differs from H.3590</a:t>
            </a:r>
            <a:r>
              <a:rPr lang="en-US" baseline="0" dirty="0"/>
              <a:t> which requires a pilot of a % percentage of teachers in schools with an excellent rating or those in a critical geographic area.  </a:t>
            </a:r>
          </a:p>
          <a:p>
            <a:endParaRPr lang="en-US" baseline="0" dirty="0"/>
          </a:p>
          <a:p>
            <a:r>
              <a:rPr lang="en-US" baseline="0" dirty="0"/>
              <a:t>Remember if under the old formula, you won’t receive funding for non-certified teachers.  If under the new funding methodology, you have flexibility to use the funding as you see fit.</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8</a:t>
            </a:fld>
            <a:endParaRPr lang="en-US" dirty="0"/>
          </a:p>
        </p:txBody>
      </p:sp>
    </p:spTree>
    <p:extLst>
      <p:ext uri="{BB962C8B-B14F-4D97-AF65-F5344CB8AC3E}">
        <p14:creationId xmlns:p14="http://schemas.microsoft.com/office/powerpoint/2010/main" val="3739004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much like the current language in the S.935 the ESA bill, the state average of state</a:t>
            </a:r>
            <a:r>
              <a:rPr lang="en-US" baseline="0" dirty="0"/>
              <a:t> funding per pupil as determined by RFA is being used as a means of the reduction. </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9</a:t>
            </a:fld>
            <a:endParaRPr lang="en-US" dirty="0"/>
          </a:p>
        </p:txBody>
      </p:sp>
    </p:spTree>
    <p:extLst>
      <p:ext uri="{BB962C8B-B14F-4D97-AF65-F5344CB8AC3E}">
        <p14:creationId xmlns:p14="http://schemas.microsoft.com/office/powerpoint/2010/main" val="709759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Projections</a:t>
            </a:r>
            <a:r>
              <a:rPr lang="en-US" baseline="0" dirty="0"/>
              <a:t> will be out based on the House Version of the budget before March 25</a:t>
            </a:r>
            <a:r>
              <a:rPr lang="en-US" baseline="30000" dirty="0"/>
              <a:t>th</a:t>
            </a:r>
            <a:r>
              <a:rPr lang="en-US" baseline="0" dirty="0"/>
              <a:t>.  The SMSS will only list one amount like the proviso.  There will be no need to have a line for EFA and one for EIA should the new funding model become final.  Districts would have to figure out how to comply with the increase for social workers, OT/PT, nurses, orientation/mobility instructors, and audiologists especially for the portion that is not federally funded.</a:t>
            </a:r>
          </a:p>
          <a:p>
            <a:endParaRPr lang="en-US" baseline="0" dirty="0"/>
          </a:p>
          <a:p>
            <a:r>
              <a:rPr lang="en-US" baseline="0" dirty="0"/>
              <a:t>Kenzie will be sending fiscal impacts</a:t>
            </a:r>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10</a:t>
            </a:fld>
            <a:endParaRPr lang="en-US" dirty="0"/>
          </a:p>
        </p:txBody>
      </p:sp>
    </p:spTree>
    <p:extLst>
      <p:ext uri="{BB962C8B-B14F-4D97-AF65-F5344CB8AC3E}">
        <p14:creationId xmlns:p14="http://schemas.microsoft.com/office/powerpoint/2010/main" val="76573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South Carolina Department of Education</a:t>
            </a:r>
          </a:p>
        </p:txBody>
      </p:sp>
      <p:sp>
        <p:nvSpPr>
          <p:cNvPr id="5" name="Slide Number Placeholder 4"/>
          <p:cNvSpPr>
            <a:spLocks noGrp="1"/>
          </p:cNvSpPr>
          <p:nvPr>
            <p:ph type="sldNum" sz="quarter" idx="11"/>
          </p:nvPr>
        </p:nvSpPr>
        <p:spPr/>
        <p:txBody>
          <a:bodyPr/>
          <a:lstStyle/>
          <a:p>
            <a:fld id="{9091D14C-FD63-4621-8F63-9ECEE9A5DEDE}" type="slidenum">
              <a:rPr lang="en-US" smtClean="0"/>
              <a:pPr/>
              <a:t>53</a:t>
            </a:fld>
            <a:endParaRPr lang="en-US" dirty="0"/>
          </a:p>
        </p:txBody>
      </p:sp>
    </p:spTree>
    <p:extLst>
      <p:ext uri="{BB962C8B-B14F-4D97-AF65-F5344CB8AC3E}">
        <p14:creationId xmlns:p14="http://schemas.microsoft.com/office/powerpoint/2010/main" val="2874711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203" y="152400"/>
            <a:ext cx="1920240" cy="1828800"/>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200" y="6125942"/>
            <a:ext cx="8229600" cy="731520"/>
          </a:xfrm>
          <a:prstGeom prst="rect">
            <a:avLst/>
          </a:prstGeom>
        </p:spPr>
      </p:pic>
    </p:spTree>
    <p:extLst>
      <p:ext uri="{BB962C8B-B14F-4D97-AF65-F5344CB8AC3E}">
        <p14:creationId xmlns:p14="http://schemas.microsoft.com/office/powerpoint/2010/main" val="91888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163721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212954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3645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103034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3200"/>
            </a:lvl1pPr>
            <a:lvl2pPr>
              <a:defRPr sz="3200"/>
            </a:lvl2pPr>
            <a:lvl3pPr>
              <a:defRPr sz="28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600205"/>
            <a:ext cx="5384800" cy="4525963"/>
          </a:xfrm>
        </p:spPr>
        <p:txBody>
          <a:bodyPr/>
          <a:lstStyle>
            <a:lvl1pPr>
              <a:defRPr sz="3200"/>
            </a:lvl1pPr>
            <a:lvl2pPr>
              <a:defRPr sz="3200"/>
            </a:lvl2pPr>
            <a:lvl3pPr>
              <a:defRPr sz="2800"/>
            </a:lvl3pPr>
            <a:lvl4pPr>
              <a:defRPr sz="2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200769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397958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347247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51452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normAutofit/>
          </a:bodyPr>
          <a:lstStyle>
            <a:lvl1pPr algn="l">
              <a:defRPr sz="2800" b="1"/>
            </a:lvl1pPr>
          </a:lstStyle>
          <a:p>
            <a:r>
              <a:rPr lang="en-US"/>
              <a:t>Click to edit Master title style</a:t>
            </a:r>
            <a:endParaRPr lang="en-US" dirty="0"/>
          </a:p>
        </p:txBody>
      </p:sp>
      <p:sp>
        <p:nvSpPr>
          <p:cNvPr id="3" name="Content Placeholder 2"/>
          <p:cNvSpPr>
            <a:spLocks noGrp="1"/>
          </p:cNvSpPr>
          <p:nvPr>
            <p:ph idx="1"/>
          </p:nvPr>
        </p:nvSpPr>
        <p:spPr>
          <a:xfrm>
            <a:off x="4766733" y="273055"/>
            <a:ext cx="6815667" cy="5853113"/>
          </a:xfrm>
        </p:spPr>
        <p:txBody>
          <a:bodyPr/>
          <a:lstStyle>
            <a:lvl1pPr>
              <a:defRPr sz="3200"/>
            </a:lvl1pPr>
            <a:lvl2pPr>
              <a:defRPr sz="3200"/>
            </a:lvl2pPr>
            <a:lvl3pPr>
              <a:defRPr sz="2800"/>
            </a:lvl3pPr>
            <a:lvl4pPr>
              <a:defRPr sz="24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609603" y="1435103"/>
            <a:ext cx="4011084"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102507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334595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dirty="0"/>
          </a:p>
        </p:txBody>
      </p:sp>
    </p:spTree>
    <p:extLst>
      <p:ext uri="{BB962C8B-B14F-4D97-AF65-F5344CB8AC3E}">
        <p14:creationId xmlns:p14="http://schemas.microsoft.com/office/powerpoint/2010/main" val="2015621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32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grantsaccounting@ed.sc.gov" TargetMode="External"/><Relationship Id="rId2" Type="http://schemas.openxmlformats.org/officeDocument/2006/relationships/hyperlink" Target="https://ed.sc.gov/policy/federal-education-programs/esser-funding-inform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aevans@ed.sc.gov" TargetMode="External"/><Relationship Id="rId2" Type="http://schemas.openxmlformats.org/officeDocument/2006/relationships/hyperlink" Target="mailto:sburden@ed.sc.gov" TargetMode="External"/><Relationship Id="rId1" Type="http://schemas.openxmlformats.org/officeDocument/2006/relationships/slideLayout" Target="../slideLayouts/slideLayout2.xml"/><Relationship Id="rId5" Type="http://schemas.openxmlformats.org/officeDocument/2006/relationships/hyperlink" Target="mailto:flwilliamson@ed.sc.gov" TargetMode="External"/><Relationship Id="rId4" Type="http://schemas.openxmlformats.org/officeDocument/2006/relationships/hyperlink" Target="mailto:briley@ed.sc.gov"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aaevans@ed.sc.gov" TargetMode="External"/><Relationship Id="rId2" Type="http://schemas.openxmlformats.org/officeDocument/2006/relationships/hyperlink" Target="mailto:pjgantt@ed.sc.gov" TargetMode="External"/><Relationship Id="rId1" Type="http://schemas.openxmlformats.org/officeDocument/2006/relationships/slideLayout" Target="../slideLayouts/slideLayout2.xml"/><Relationship Id="rId6" Type="http://schemas.openxmlformats.org/officeDocument/2006/relationships/hyperlink" Target="mailto:rmbehles@ed.sc.gov" TargetMode="External"/><Relationship Id="rId5" Type="http://schemas.openxmlformats.org/officeDocument/2006/relationships/hyperlink" Target="mailto:kmhines@ed.sc.gov" TargetMode="External"/><Relationship Id="rId4" Type="http://schemas.openxmlformats.org/officeDocument/2006/relationships/hyperlink" Target="mailto:briley@ed.sc.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MScheele@ed.sc.gov" TargetMode="External"/><Relationship Id="rId2" Type="http://schemas.openxmlformats.org/officeDocument/2006/relationships/hyperlink" Target="mailto:mcooper@ed.sc.gov" TargetMode="External"/><Relationship Id="rId1" Type="http://schemas.openxmlformats.org/officeDocument/2006/relationships/slideLayout" Target="../slideLayouts/slideLayout2.xml"/><Relationship Id="rId4" Type="http://schemas.openxmlformats.org/officeDocument/2006/relationships/hyperlink" Target="mailto:dawilliams@ed.sc.gov"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dbhaven@ed.sc.gov"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KMoss@ed.sc.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ed.sc.gov/financ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wjohnson@ed.sc.gov" TargetMode="External"/><Relationship Id="rId2" Type="http://schemas.openxmlformats.org/officeDocument/2006/relationships/hyperlink" Target="mailto:hdavis@ed.sc.gov"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mailto:mmyers@ed.sc.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auditingservices@ed.sc.gov" TargetMode="External"/><Relationship Id="rId5" Type="http://schemas.openxmlformats.org/officeDocument/2006/relationships/hyperlink" Target="mailto:wjohnson@ed.sc.gov" TargetMode="External"/><Relationship Id="rId4" Type="http://schemas.openxmlformats.org/officeDocument/2006/relationships/hyperlink" Target="mailto:hdavis@ed.sc.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971800"/>
            <a:ext cx="10363200" cy="1470025"/>
          </a:xfrm>
        </p:spPr>
        <p:txBody>
          <a:bodyPr>
            <a:normAutofit fontScale="90000"/>
          </a:bodyPr>
          <a:lstStyle/>
          <a:p>
            <a:br>
              <a:rPr lang="en-US" sz="4900" dirty="0">
                <a:latin typeface="Times New Roman" panose="02020603050405020304" pitchFamily="18" charset="0"/>
                <a:cs typeface="Times New Roman" panose="02020603050405020304" pitchFamily="18" charset="0"/>
              </a:rPr>
            </a:br>
            <a:r>
              <a:rPr lang="en-US" sz="4900" dirty="0">
                <a:latin typeface="Times New Roman" panose="02020603050405020304" pitchFamily="18" charset="0"/>
                <a:cs typeface="Times New Roman" panose="02020603050405020304" pitchFamily="18" charset="0"/>
              </a:rPr>
              <a:t>South Carolina Department of Education Update</a:t>
            </a:r>
            <a:br>
              <a:rPr lang="en-US" sz="4900" dirty="0">
                <a:latin typeface="Times New Roman" panose="02020603050405020304" pitchFamily="18" charset="0"/>
                <a:cs typeface="Times New Roman" panose="02020603050405020304" pitchFamily="18" charset="0"/>
              </a:rPr>
            </a:br>
            <a:br>
              <a:rPr lang="en-US" sz="4900" dirty="0"/>
            </a:br>
            <a:r>
              <a:rPr lang="en-US" b="1" dirty="0">
                <a:solidFill>
                  <a:prstClr val="black"/>
                </a:solidFill>
              </a:rPr>
              <a:t>SCASBO 2022 Spring Conference</a:t>
            </a:r>
            <a:br>
              <a:rPr lang="en-US" b="1" dirty="0">
                <a:solidFill>
                  <a:prstClr val="black"/>
                </a:solidFill>
              </a:rPr>
            </a:br>
            <a:br>
              <a:rPr lang="en-US" b="1" dirty="0">
                <a:latin typeface="Times New Roman" panose="02020603050405020304" pitchFamily="18" charset="0"/>
                <a:cs typeface="Times New Roman" panose="02020603050405020304" pitchFamily="18" charset="0"/>
              </a:rPr>
            </a:br>
            <a:endParaRPr lang="en-US" sz="4000" dirty="0"/>
          </a:p>
        </p:txBody>
      </p:sp>
      <p:sp>
        <p:nvSpPr>
          <p:cNvPr id="3" name="Subtitle 2"/>
          <p:cNvSpPr>
            <a:spLocks noGrp="1"/>
          </p:cNvSpPr>
          <p:nvPr>
            <p:ph type="subTitle" idx="1"/>
          </p:nvPr>
        </p:nvSpPr>
        <p:spPr>
          <a:xfrm>
            <a:off x="1828800" y="4572000"/>
            <a:ext cx="8534400" cy="1752600"/>
          </a:xfrm>
        </p:spPr>
        <p:txBody>
          <a:bodyPr>
            <a:normAutofit/>
          </a:bodyPr>
          <a:lstStyle/>
          <a:p>
            <a:endParaRPr lang="en-US" sz="3200" b="1" dirty="0">
              <a:latin typeface="Times New Roman" panose="02020603050405020304" pitchFamily="18" charset="0"/>
              <a:cs typeface="Times New Roman" panose="02020603050405020304" pitchFamily="18" charset="0"/>
            </a:endParaRPr>
          </a:p>
          <a:p>
            <a:r>
              <a:rPr lang="en-US" sz="1800" b="1" dirty="0">
                <a:solidFill>
                  <a:prstClr val="black"/>
                </a:solidFill>
                <a:latin typeface="Times New Roman" panose="02020603050405020304" pitchFamily="18" charset="0"/>
                <a:ea typeface="+mj-ea"/>
                <a:cs typeface="Times New Roman" panose="02020603050405020304" pitchFamily="18" charset="0"/>
              </a:rPr>
              <a:t>“</a:t>
            </a:r>
            <a:r>
              <a:rPr lang="en-US" sz="2800" b="1" dirty="0">
                <a:solidFill>
                  <a:prstClr val="black"/>
                </a:solidFill>
                <a:latin typeface="Times New Roman" panose="02020603050405020304" pitchFamily="18" charset="0"/>
                <a:ea typeface="+mj-ea"/>
                <a:cs typeface="Times New Roman" panose="02020603050405020304" pitchFamily="18" charset="0"/>
              </a:rPr>
              <a:t>Power of the Past Force of the Future”</a:t>
            </a:r>
          </a:p>
          <a:p>
            <a:r>
              <a:rPr lang="en-US" sz="2800" b="1" dirty="0">
                <a:solidFill>
                  <a:prstClr val="black"/>
                </a:solidFill>
                <a:latin typeface="Times New Roman" panose="02020603050405020304" pitchFamily="18" charset="0"/>
                <a:ea typeface="+mj-ea"/>
                <a:cs typeface="Times New Roman" panose="02020603050405020304" pitchFamily="18" charset="0"/>
              </a:rPr>
              <a:t>March 10, 2022</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771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Items</a:t>
            </a:r>
          </a:p>
        </p:txBody>
      </p:sp>
      <p:sp>
        <p:nvSpPr>
          <p:cNvPr id="3" name="Content Placeholder 2"/>
          <p:cNvSpPr>
            <a:spLocks noGrp="1"/>
          </p:cNvSpPr>
          <p:nvPr>
            <p:ph idx="1"/>
          </p:nvPr>
        </p:nvSpPr>
        <p:spPr>
          <a:xfrm>
            <a:off x="304800" y="1319216"/>
            <a:ext cx="10972800" cy="5135561"/>
          </a:xfrm>
        </p:spPr>
        <p:txBody>
          <a:bodyPr>
            <a:normAutofit fontScale="92500" lnSpcReduction="10000"/>
          </a:bodyPr>
          <a:lstStyle/>
          <a:p>
            <a:pPr lvl="2"/>
            <a:r>
              <a:rPr lang="en-US" sz="3000" dirty="0"/>
              <a:t>Projections/SMSS</a:t>
            </a:r>
          </a:p>
          <a:p>
            <a:pPr marL="914400" lvl="2" indent="0">
              <a:buNone/>
            </a:pPr>
            <a:endParaRPr lang="en-US" sz="3000" dirty="0"/>
          </a:p>
          <a:p>
            <a:pPr lvl="2"/>
            <a:r>
              <a:rPr lang="en-US" sz="3000" dirty="0"/>
              <a:t>Fiscal Impacts</a:t>
            </a:r>
          </a:p>
          <a:p>
            <a:pPr marL="914400" lvl="2" indent="0">
              <a:buNone/>
            </a:pPr>
            <a:endParaRPr lang="en-US" sz="3000" dirty="0"/>
          </a:p>
          <a:p>
            <a:pPr lvl="2"/>
            <a:r>
              <a:rPr lang="en-US" sz="3000" dirty="0"/>
              <a:t>Proviso 1A.75:</a:t>
            </a:r>
          </a:p>
          <a:p>
            <a:pPr marL="1371600" lvl="3" indent="0">
              <a:buFont typeface="Arial" panose="020B0604020202020204" pitchFamily="34" charset="0"/>
              <a:buNone/>
            </a:pPr>
            <a:r>
              <a:rPr lang="en-US" sz="3000" dirty="0"/>
              <a:t>After management of a school district formerly under a state of emergency declared by the State Superintendent of Education has been relinquished and returned to the local board of education, the school district must provide the State board of Education with monthly updates on economic and academic conditions within the district.</a:t>
            </a:r>
          </a:p>
          <a:p>
            <a:pPr marL="0" indent="0">
              <a:buNone/>
            </a:pPr>
            <a:endParaRPr lang="en-US" dirty="0"/>
          </a:p>
        </p:txBody>
      </p:sp>
      <p:sp>
        <p:nvSpPr>
          <p:cNvPr id="4" name="Slide Number Placeholder 3"/>
          <p:cNvSpPr>
            <a:spLocks noGrp="1"/>
          </p:cNvSpPr>
          <p:nvPr>
            <p:ph type="sldNum" sz="quarter" idx="4"/>
          </p:nvPr>
        </p:nvSpPr>
        <p:spPr/>
        <p:txBody>
          <a:bodyPr/>
          <a:lstStyle/>
          <a:p>
            <a:fld id="{2638198E-7845-4843-8114-6B9DA8FD3EF6}" type="slidenum">
              <a:rPr lang="en-US" smtClean="0"/>
              <a:t>10</a:t>
            </a:fld>
            <a:endParaRPr lang="en-US" dirty="0"/>
          </a:p>
        </p:txBody>
      </p:sp>
    </p:spTree>
    <p:extLst>
      <p:ext uri="{BB962C8B-B14F-4D97-AF65-F5344CB8AC3E}">
        <p14:creationId xmlns:p14="http://schemas.microsoft.com/office/powerpoint/2010/main" val="97256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9C82-93DB-44E7-ABB7-3E41168E000E}"/>
              </a:ext>
            </a:extLst>
          </p:cNvPr>
          <p:cNvSpPr>
            <a:spLocks noGrp="1"/>
          </p:cNvSpPr>
          <p:nvPr>
            <p:ph type="title"/>
          </p:nvPr>
        </p:nvSpPr>
        <p:spPr>
          <a:xfrm>
            <a:off x="629478" y="2857500"/>
            <a:ext cx="10972800" cy="1143000"/>
          </a:xfrm>
        </p:spPr>
        <p:txBody>
          <a:bodyPr>
            <a:noAutofit/>
          </a:bodyPr>
          <a:lstStyle/>
          <a:p>
            <a:r>
              <a:rPr lang="en-US" sz="9600" b="1" dirty="0"/>
              <a:t>Questions ?</a:t>
            </a:r>
          </a:p>
        </p:txBody>
      </p:sp>
      <p:sp>
        <p:nvSpPr>
          <p:cNvPr id="3" name="Content Placeholder 2">
            <a:extLst>
              <a:ext uri="{FF2B5EF4-FFF2-40B4-BE49-F238E27FC236}">
                <a16:creationId xmlns:a16="http://schemas.microsoft.com/office/drawing/2014/main" id="{CF1DD5A4-482A-4D1E-BB95-5B09DC8A2FD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64ED06-8D4B-476B-BADD-4B83CC75D8B3}"/>
              </a:ext>
            </a:extLst>
          </p:cNvPr>
          <p:cNvSpPr>
            <a:spLocks noGrp="1"/>
          </p:cNvSpPr>
          <p:nvPr>
            <p:ph type="sldNum" sz="quarter" idx="4"/>
          </p:nvPr>
        </p:nvSpPr>
        <p:spPr/>
        <p:txBody>
          <a:bodyPr/>
          <a:lstStyle/>
          <a:p>
            <a:fld id="{2638198E-7845-4843-8114-6B9DA8FD3EF6}" type="slidenum">
              <a:rPr lang="en-US" smtClean="0"/>
              <a:t>11</a:t>
            </a:fld>
            <a:endParaRPr lang="en-US" dirty="0"/>
          </a:p>
        </p:txBody>
      </p:sp>
    </p:spTree>
    <p:extLst>
      <p:ext uri="{BB962C8B-B14F-4D97-AF65-F5344CB8AC3E}">
        <p14:creationId xmlns:p14="http://schemas.microsoft.com/office/powerpoint/2010/main" val="345133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609601"/>
            <a:ext cx="7772400" cy="1102519"/>
          </a:xfrm>
        </p:spPr>
        <p:txBody>
          <a:bodyPr>
            <a:normAutofit/>
          </a:bodyPr>
          <a:lstStyle/>
          <a:p>
            <a:r>
              <a:rPr lang="en-US" dirty="0">
                <a:latin typeface="Garamond" panose="02020404030301010803" pitchFamily="18" charset="0"/>
              </a:rPr>
              <a:t>Grants Updates</a:t>
            </a:r>
          </a:p>
        </p:txBody>
      </p:sp>
      <p:sp>
        <p:nvSpPr>
          <p:cNvPr id="3" name="Subtitle 2"/>
          <p:cNvSpPr>
            <a:spLocks noGrp="1"/>
          </p:cNvSpPr>
          <p:nvPr>
            <p:ph type="subTitle" idx="1"/>
          </p:nvPr>
        </p:nvSpPr>
        <p:spPr>
          <a:xfrm>
            <a:off x="2895600" y="2438400"/>
            <a:ext cx="6400800" cy="1752600"/>
          </a:xfrm>
        </p:spPr>
        <p:txBody>
          <a:bodyPr>
            <a:normAutofit/>
          </a:bodyPr>
          <a:lstStyle/>
          <a:p>
            <a:endParaRPr lang="en-US" dirty="0">
              <a:latin typeface="Garamond" panose="02020404030301010803" pitchFamily="18" charset="0"/>
            </a:endParaRPr>
          </a:p>
        </p:txBody>
      </p:sp>
    </p:spTree>
    <p:extLst>
      <p:ext uri="{BB962C8B-B14F-4D97-AF65-F5344CB8AC3E}">
        <p14:creationId xmlns:p14="http://schemas.microsoft.com/office/powerpoint/2010/main" val="115425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2B07-D025-4600-BB45-88363E4A609F}"/>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ESSER Reporting Requirements</a:t>
            </a:r>
            <a:endParaRPr lang="en-US" dirty="0"/>
          </a:p>
        </p:txBody>
      </p:sp>
      <p:sp>
        <p:nvSpPr>
          <p:cNvPr id="3" name="Content Placeholder 2">
            <a:extLst>
              <a:ext uri="{FF2B5EF4-FFF2-40B4-BE49-F238E27FC236}">
                <a16:creationId xmlns:a16="http://schemas.microsoft.com/office/drawing/2014/main" id="{95BF59BD-3838-43F4-81B9-7FA16242601E}"/>
              </a:ext>
            </a:extLst>
          </p:cNvPr>
          <p:cNvSpPr>
            <a:spLocks noGrp="1"/>
          </p:cNvSpPr>
          <p:nvPr>
            <p:ph idx="1"/>
          </p:nvPr>
        </p:nvSpPr>
        <p:spPr/>
        <p:txBody>
          <a:bodyPr>
            <a:normAutofit fontScale="55000" lnSpcReduction="20000"/>
          </a:bodyPr>
          <a:lstStyle/>
          <a:p>
            <a:r>
              <a:rPr lang="en-US" sz="4500" b="1" dirty="0">
                <a:latin typeface="Times New Roman" panose="02020603050405020304" pitchFamily="18" charset="0"/>
                <a:cs typeface="Times New Roman" panose="02020603050405020304" pitchFamily="18" charset="0"/>
              </a:rPr>
              <a:t>CARES</a:t>
            </a:r>
          </a:p>
          <a:p>
            <a:pPr marL="571486" indent="-571486">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Fund		                  220</a:t>
            </a:r>
          </a:p>
          <a:p>
            <a:pPr marL="571486" indent="-571486">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Revenue	 	                4975</a:t>
            </a:r>
          </a:p>
          <a:p>
            <a:endParaRPr lang="en-US" sz="4500" dirty="0">
              <a:latin typeface="Times New Roman" panose="02020603050405020304" pitchFamily="18" charset="0"/>
              <a:cs typeface="Times New Roman" panose="02020603050405020304" pitchFamily="18" charset="0"/>
            </a:endParaRPr>
          </a:p>
          <a:p>
            <a:r>
              <a:rPr lang="en-US" sz="4500" b="1" dirty="0">
                <a:latin typeface="Times New Roman" panose="02020603050405020304" pitchFamily="18" charset="0"/>
                <a:cs typeface="Times New Roman" panose="02020603050405020304" pitchFamily="18" charset="0"/>
              </a:rPr>
              <a:t>ESSER II</a:t>
            </a:r>
          </a:p>
          <a:p>
            <a:pPr marL="571486" indent="-571486">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Fund	    		      225</a:t>
            </a:r>
          </a:p>
          <a:p>
            <a:pPr marL="571486" indent="-571486">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Revenue 		                4977</a:t>
            </a:r>
          </a:p>
          <a:p>
            <a:pPr marL="571486" indent="-571486">
              <a:buFont typeface="Arial" panose="020B0604020202020204" pitchFamily="34" charset="0"/>
              <a:buChar char="•"/>
            </a:pPr>
            <a:endParaRPr lang="en-US" sz="4500" dirty="0">
              <a:latin typeface="Times New Roman" panose="02020603050405020304" pitchFamily="18" charset="0"/>
              <a:cs typeface="Times New Roman" panose="02020603050405020304" pitchFamily="18" charset="0"/>
            </a:endParaRPr>
          </a:p>
          <a:p>
            <a:r>
              <a:rPr lang="en-US" sz="4500" b="1" dirty="0">
                <a:latin typeface="Times New Roman" panose="02020603050405020304" pitchFamily="18" charset="0"/>
                <a:cs typeface="Times New Roman" panose="02020603050405020304" pitchFamily="18" charset="0"/>
              </a:rPr>
              <a:t>ESSER III</a:t>
            </a:r>
          </a:p>
          <a:p>
            <a:pPr marL="457189" indent="-457189">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Fund		                  218</a:t>
            </a:r>
          </a:p>
          <a:p>
            <a:pPr marL="457189" indent="-457189">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Revenue			     4974</a:t>
            </a:r>
          </a:p>
          <a:p>
            <a:endParaRPr lang="en-US" dirty="0"/>
          </a:p>
        </p:txBody>
      </p:sp>
      <p:sp>
        <p:nvSpPr>
          <p:cNvPr id="4" name="Slide Number Placeholder 3">
            <a:extLst>
              <a:ext uri="{FF2B5EF4-FFF2-40B4-BE49-F238E27FC236}">
                <a16:creationId xmlns:a16="http://schemas.microsoft.com/office/drawing/2014/main" id="{8EA55DB9-B6A5-4AA6-81B2-43CFA4996C89}"/>
              </a:ext>
            </a:extLst>
          </p:cNvPr>
          <p:cNvSpPr>
            <a:spLocks noGrp="1"/>
          </p:cNvSpPr>
          <p:nvPr>
            <p:ph type="sldNum" sz="quarter" idx="4"/>
          </p:nvPr>
        </p:nvSpPr>
        <p:spPr/>
        <p:txBody>
          <a:bodyPr/>
          <a:lstStyle/>
          <a:p>
            <a:fld id="{2638198E-7845-4843-8114-6B9DA8FD3EF6}" type="slidenum">
              <a:rPr lang="en-US" smtClean="0"/>
              <a:t>13</a:t>
            </a:fld>
            <a:endParaRPr lang="en-US" dirty="0"/>
          </a:p>
        </p:txBody>
      </p:sp>
    </p:spTree>
    <p:extLst>
      <p:ext uri="{BB962C8B-B14F-4D97-AF65-F5344CB8AC3E}">
        <p14:creationId xmlns:p14="http://schemas.microsoft.com/office/powerpoint/2010/main" val="19463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AE54D-E0D3-4F05-8CF6-586BF913742A}"/>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ESSER Reporting Requirements</a:t>
            </a:r>
            <a:endParaRPr lang="en-US" dirty="0"/>
          </a:p>
        </p:txBody>
      </p:sp>
      <p:sp>
        <p:nvSpPr>
          <p:cNvPr id="3" name="Content Placeholder 2">
            <a:extLst>
              <a:ext uri="{FF2B5EF4-FFF2-40B4-BE49-F238E27FC236}">
                <a16:creationId xmlns:a16="http://schemas.microsoft.com/office/drawing/2014/main" id="{DA82C9A2-3B1D-400E-9BCE-4530DAA0FCA5}"/>
              </a:ext>
            </a:extLst>
          </p:cNvPr>
          <p:cNvSpPr>
            <a:spLocks noGrp="1"/>
          </p:cNvSpPr>
          <p:nvPr>
            <p:ph idx="1"/>
          </p:nvPr>
        </p:nvSpPr>
        <p:spPr/>
        <p:txBody>
          <a:bodyPr>
            <a:normAutofit fontScale="85000" lnSpcReduction="20000"/>
          </a:bodyPr>
          <a:lstStyle/>
          <a:p>
            <a:pPr marL="285744" indent="-285744">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Template Available</a:t>
            </a:r>
          </a:p>
          <a:p>
            <a:pPr marL="742932" lvl="1" indent="-285744">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SCDE ESSER </a:t>
            </a:r>
            <a:r>
              <a:rPr lang="en-US" sz="2800" dirty="0">
                <a:latin typeface="Times New Roman" panose="02020603050405020304" pitchFamily="18" charset="0"/>
                <a:cs typeface="Times New Roman" panose="02020603050405020304" pitchFamily="18" charset="0"/>
              </a:rPr>
              <a:t>web page </a:t>
            </a:r>
          </a:p>
          <a:p>
            <a:pPr marL="1200121" lvl="2" indent="-285744">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Reporting and Monitoring</a:t>
            </a:r>
          </a:p>
          <a:p>
            <a:pPr marL="1200121" lvl="2" indent="-285744">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2"/>
              </a:rPr>
              <a:t>https://ed.sc.gov/policy/federal-education-programs/esser-funding-information/</a:t>
            </a:r>
            <a:endParaRPr lang="en-US" dirty="0">
              <a:latin typeface="Times New Roman" panose="02020603050405020304" pitchFamily="18" charset="0"/>
              <a:cs typeface="Times New Roman" panose="02020603050405020304" pitchFamily="18" charset="0"/>
            </a:endParaRPr>
          </a:p>
          <a:p>
            <a:pPr marL="1200121" lvl="2" indent="-285744">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1200121" lvl="2" indent="-285744"/>
            <a:r>
              <a:rPr lang="en-US" dirty="0"/>
              <a:t>The ARP ESSER III Quarterly Report Form is available in the right margin of the ARP ESSER Funding web page and is a downloadable Excel file.</a:t>
            </a:r>
            <a:endParaRPr lang="en-US"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285744" indent="-285744">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Send the completed spreadsheet to: </a:t>
            </a:r>
            <a:r>
              <a:rPr lang="en-US" sz="2800" dirty="0">
                <a:latin typeface="Times New Roman" panose="02020603050405020304" pitchFamily="18" charset="0"/>
                <a:cs typeface="Times New Roman" panose="02020603050405020304" pitchFamily="18" charset="0"/>
                <a:hlinkClick r:id="rId3"/>
              </a:rPr>
              <a:t>grantsaccounting@ed.sc.gov</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457189" indent="-457189">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 backup documentation required to be submitted with Claim or Quarterly Report</a:t>
            </a:r>
          </a:p>
          <a:p>
            <a:endParaRPr lang="en-US" dirty="0"/>
          </a:p>
        </p:txBody>
      </p:sp>
      <p:sp>
        <p:nvSpPr>
          <p:cNvPr id="4" name="Slide Number Placeholder 3">
            <a:extLst>
              <a:ext uri="{FF2B5EF4-FFF2-40B4-BE49-F238E27FC236}">
                <a16:creationId xmlns:a16="http://schemas.microsoft.com/office/drawing/2014/main" id="{4DF8CC0D-9ABC-450B-A6A8-A1BFBE4194E8}"/>
              </a:ext>
            </a:extLst>
          </p:cNvPr>
          <p:cNvSpPr>
            <a:spLocks noGrp="1"/>
          </p:cNvSpPr>
          <p:nvPr>
            <p:ph type="sldNum" sz="quarter" idx="4"/>
          </p:nvPr>
        </p:nvSpPr>
        <p:spPr/>
        <p:txBody>
          <a:bodyPr/>
          <a:lstStyle/>
          <a:p>
            <a:fld id="{2638198E-7845-4843-8114-6B9DA8FD3EF6}" type="slidenum">
              <a:rPr lang="en-US" smtClean="0"/>
              <a:t>14</a:t>
            </a:fld>
            <a:endParaRPr lang="en-US" dirty="0"/>
          </a:p>
        </p:txBody>
      </p:sp>
    </p:spTree>
    <p:extLst>
      <p:ext uri="{BB962C8B-B14F-4D97-AF65-F5344CB8AC3E}">
        <p14:creationId xmlns:p14="http://schemas.microsoft.com/office/powerpoint/2010/main" val="354585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77F0-C7CF-4BAE-9B4E-1EFE4D6A9FF4}"/>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ESSER Reporting Requirement</a:t>
            </a:r>
            <a:endParaRPr lang="en-US" dirty="0"/>
          </a:p>
        </p:txBody>
      </p:sp>
      <p:sp>
        <p:nvSpPr>
          <p:cNvPr id="3" name="Content Placeholder 2">
            <a:extLst>
              <a:ext uri="{FF2B5EF4-FFF2-40B4-BE49-F238E27FC236}">
                <a16:creationId xmlns:a16="http://schemas.microsoft.com/office/drawing/2014/main" id="{A357F980-9B0E-4753-BAA4-FC7568220B20}"/>
              </a:ext>
            </a:extLst>
          </p:cNvPr>
          <p:cNvSpPr>
            <a:spLocks noGrp="1"/>
          </p:cNvSpPr>
          <p:nvPr>
            <p:ph idx="1"/>
          </p:nvPr>
        </p:nvSpPr>
        <p:spPr/>
        <p:txBody>
          <a:bodyPr>
            <a:normAutofit/>
          </a:bodyPr>
          <a:lstStyle/>
          <a:p>
            <a:pPr marL="571486" indent="-571486">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Report Dates are Determined by the Claims Submitted in GAPS During the Quarter</a:t>
            </a:r>
          </a:p>
          <a:p>
            <a:endParaRPr lang="en-US" sz="2800" dirty="0">
              <a:latin typeface="Times New Roman" panose="02020603050405020304" pitchFamily="18" charset="0"/>
              <a:cs typeface="Times New Roman" panose="02020603050405020304" pitchFamily="18" charset="0"/>
            </a:endParaRPr>
          </a:p>
          <a:p>
            <a:pPr marL="571486" indent="-571486">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Claims in GAPS are due as well as Quarterly Reporting</a:t>
            </a:r>
          </a:p>
          <a:p>
            <a:endParaRPr lang="en-US" sz="2800" dirty="0">
              <a:latin typeface="Times New Roman" panose="02020603050405020304" pitchFamily="18" charset="0"/>
              <a:cs typeface="Times New Roman" panose="02020603050405020304" pitchFamily="18" charset="0"/>
            </a:endParaRPr>
          </a:p>
          <a:p>
            <a:pPr marL="571486" indent="-571486">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Adhere to the Normal Deadlines for Claims</a:t>
            </a:r>
          </a:p>
          <a:p>
            <a:pPr marL="571486" indent="-571486">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571486" indent="-571486">
              <a:buFont typeface="Arial" panose="020B0604020202020204" pitchFamily="34" charset="0"/>
              <a:buChar char="•"/>
            </a:pPr>
            <a:r>
              <a:rPr lang="en-US" sz="2800" b="1" u="sng" dirty="0">
                <a:latin typeface="Times New Roman" panose="02020603050405020304" pitchFamily="18" charset="0"/>
                <a:cs typeface="Times New Roman" panose="02020603050405020304" pitchFamily="18" charset="0"/>
              </a:rPr>
              <a:t>Reporting</a:t>
            </a:r>
            <a:r>
              <a:rPr lang="en-US" sz="2800" dirty="0">
                <a:latin typeface="Times New Roman" panose="02020603050405020304" pitchFamily="18" charset="0"/>
                <a:cs typeface="Times New Roman" panose="02020603050405020304" pitchFamily="18" charset="0"/>
              </a:rPr>
              <a:t> Deadlines are different (Refer to the next slide)</a:t>
            </a:r>
          </a:p>
          <a:p>
            <a:endParaRPr lang="en-US" dirty="0"/>
          </a:p>
        </p:txBody>
      </p:sp>
      <p:sp>
        <p:nvSpPr>
          <p:cNvPr id="4" name="Slide Number Placeholder 3">
            <a:extLst>
              <a:ext uri="{FF2B5EF4-FFF2-40B4-BE49-F238E27FC236}">
                <a16:creationId xmlns:a16="http://schemas.microsoft.com/office/drawing/2014/main" id="{A83211BF-2806-4346-8AC1-65355453F376}"/>
              </a:ext>
            </a:extLst>
          </p:cNvPr>
          <p:cNvSpPr>
            <a:spLocks noGrp="1"/>
          </p:cNvSpPr>
          <p:nvPr>
            <p:ph type="sldNum" sz="quarter" idx="4"/>
          </p:nvPr>
        </p:nvSpPr>
        <p:spPr/>
        <p:txBody>
          <a:bodyPr/>
          <a:lstStyle/>
          <a:p>
            <a:fld id="{2638198E-7845-4843-8114-6B9DA8FD3EF6}" type="slidenum">
              <a:rPr lang="en-US" smtClean="0"/>
              <a:t>15</a:t>
            </a:fld>
            <a:endParaRPr lang="en-US" dirty="0"/>
          </a:p>
        </p:txBody>
      </p:sp>
    </p:spTree>
    <p:extLst>
      <p:ext uri="{BB962C8B-B14F-4D97-AF65-F5344CB8AC3E}">
        <p14:creationId xmlns:p14="http://schemas.microsoft.com/office/powerpoint/2010/main" val="428031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0DA66-DCC3-48B9-A32F-10B4EFC0CD46}"/>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ESSER Reporting Due Dates</a:t>
            </a:r>
            <a:endParaRPr lang="en-US" dirty="0"/>
          </a:p>
        </p:txBody>
      </p:sp>
      <p:graphicFrame>
        <p:nvGraphicFramePr>
          <p:cNvPr id="9" name="Table 9">
            <a:extLst>
              <a:ext uri="{FF2B5EF4-FFF2-40B4-BE49-F238E27FC236}">
                <a16:creationId xmlns:a16="http://schemas.microsoft.com/office/drawing/2014/main" id="{E86DD684-DFCA-49B2-9E7D-B99E0781BE46}"/>
              </a:ext>
            </a:extLst>
          </p:cNvPr>
          <p:cNvGraphicFramePr>
            <a:graphicFrameLocks noGrp="1"/>
          </p:cNvGraphicFramePr>
          <p:nvPr>
            <p:ph idx="1"/>
            <p:extLst>
              <p:ext uri="{D42A27DB-BD31-4B8C-83A1-F6EECF244321}">
                <p14:modId xmlns:p14="http://schemas.microsoft.com/office/powerpoint/2010/main" val="4112769771"/>
              </p:ext>
            </p:extLst>
          </p:nvPr>
        </p:nvGraphicFramePr>
        <p:xfrm>
          <a:off x="609600" y="1464633"/>
          <a:ext cx="10972800" cy="458441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761841006"/>
                    </a:ext>
                  </a:extLst>
                </a:gridCol>
                <a:gridCol w="3657600">
                  <a:extLst>
                    <a:ext uri="{9D8B030D-6E8A-4147-A177-3AD203B41FA5}">
                      <a16:colId xmlns:a16="http://schemas.microsoft.com/office/drawing/2014/main" val="3683877992"/>
                    </a:ext>
                  </a:extLst>
                </a:gridCol>
                <a:gridCol w="1828800">
                  <a:extLst>
                    <a:ext uri="{9D8B030D-6E8A-4147-A177-3AD203B41FA5}">
                      <a16:colId xmlns:a16="http://schemas.microsoft.com/office/drawing/2014/main" val="2123553717"/>
                    </a:ext>
                  </a:extLst>
                </a:gridCol>
                <a:gridCol w="2743200">
                  <a:extLst>
                    <a:ext uri="{9D8B030D-6E8A-4147-A177-3AD203B41FA5}">
                      <a16:colId xmlns:a16="http://schemas.microsoft.com/office/drawing/2014/main" val="159859959"/>
                    </a:ext>
                  </a:extLst>
                </a:gridCol>
              </a:tblGrid>
              <a:tr h="364787">
                <a:tc>
                  <a:txBody>
                    <a:bodyPr/>
                    <a:lstStyle/>
                    <a:p>
                      <a:r>
                        <a:rPr lang="en-US" sz="2800" dirty="0">
                          <a:solidFill>
                            <a:schemeClr val="tx1"/>
                          </a:solidFill>
                        </a:rPr>
                        <a:t>Expenditure Period</a:t>
                      </a:r>
                    </a:p>
                  </a:txBody>
                  <a:tcPr/>
                </a:tc>
                <a:tc>
                  <a:txBody>
                    <a:bodyPr/>
                    <a:lstStyle/>
                    <a:p>
                      <a:r>
                        <a:rPr lang="en-US" sz="2800" dirty="0">
                          <a:solidFill>
                            <a:schemeClr val="tx1"/>
                          </a:solidFill>
                        </a:rPr>
                        <a:t>Claims Period</a:t>
                      </a:r>
                    </a:p>
                  </a:txBody>
                  <a:tcPr/>
                </a:tc>
                <a:tc>
                  <a:txBody>
                    <a:bodyPr/>
                    <a:lstStyle/>
                    <a:p>
                      <a:r>
                        <a:rPr lang="en-US" sz="2800" dirty="0">
                          <a:solidFill>
                            <a:schemeClr val="tx1"/>
                          </a:solidFill>
                        </a:rPr>
                        <a:t>Report Due</a:t>
                      </a:r>
                    </a:p>
                  </a:txBody>
                  <a:tcPr/>
                </a:tc>
                <a:tc>
                  <a:txBody>
                    <a:bodyPr/>
                    <a:lstStyle/>
                    <a:p>
                      <a:r>
                        <a:rPr lang="en-US" sz="2800" dirty="0">
                          <a:solidFill>
                            <a:schemeClr val="tx1"/>
                          </a:solidFill>
                        </a:rPr>
                        <a:t>Final Claim Due</a:t>
                      </a:r>
                    </a:p>
                  </a:txBody>
                  <a:tcPr/>
                </a:tc>
                <a:extLst>
                  <a:ext uri="{0D108BD9-81ED-4DB2-BD59-A6C34878D82A}">
                    <a16:rowId xmlns:a16="http://schemas.microsoft.com/office/drawing/2014/main" val="3970526815"/>
                  </a:ext>
                </a:extLst>
              </a:tr>
              <a:tr h="790887">
                <a:tc>
                  <a:txBody>
                    <a:bodyPr/>
                    <a:lstStyle/>
                    <a:p>
                      <a:r>
                        <a:rPr lang="en-US" sz="2800" dirty="0">
                          <a:solidFill>
                            <a:schemeClr val="tx1"/>
                          </a:solidFill>
                          <a:latin typeface="+mn-lt"/>
                        </a:rPr>
                        <a:t>7/1 – 9/30</a:t>
                      </a:r>
                    </a:p>
                  </a:txBody>
                  <a:tcPr/>
                </a:tc>
                <a:tc>
                  <a:txBody>
                    <a:bodyPr/>
                    <a:lstStyle/>
                    <a:p>
                      <a:r>
                        <a:rPr lang="en-US" sz="2800" dirty="0">
                          <a:solidFill>
                            <a:schemeClr val="tx1"/>
                          </a:solidFill>
                          <a:latin typeface="+mn-lt"/>
                          <a:cs typeface="Times New Roman" panose="02020603050405020304" pitchFamily="18" charset="0"/>
                        </a:rPr>
                        <a:t>7/1/ - 9/30; 10/1 - 11/15</a:t>
                      </a:r>
                      <a:endParaRPr lang="en-US" sz="2800" dirty="0">
                        <a:solidFill>
                          <a:schemeClr val="tx1"/>
                        </a:solidFill>
                        <a:latin typeface="+mn-lt"/>
                      </a:endParaRPr>
                    </a:p>
                  </a:txBody>
                  <a:tcPr/>
                </a:tc>
                <a:tc>
                  <a:txBody>
                    <a:bodyPr/>
                    <a:lstStyle/>
                    <a:p>
                      <a:r>
                        <a:rPr lang="en-US" sz="2800" dirty="0">
                          <a:solidFill>
                            <a:schemeClr val="tx1"/>
                          </a:solidFill>
                          <a:latin typeface="+mn-lt"/>
                        </a:rPr>
                        <a:t>10/5</a:t>
                      </a:r>
                    </a:p>
                  </a:txBody>
                  <a:tcPr/>
                </a:tc>
                <a:tc>
                  <a:txBody>
                    <a:bodyPr/>
                    <a:lstStyle/>
                    <a:p>
                      <a:r>
                        <a:rPr lang="en-US" sz="2800" dirty="0">
                          <a:solidFill>
                            <a:schemeClr val="tx1"/>
                          </a:solidFill>
                          <a:latin typeface="+mn-lt"/>
                        </a:rPr>
                        <a:t>11/15</a:t>
                      </a:r>
                    </a:p>
                  </a:txBody>
                  <a:tcPr/>
                </a:tc>
                <a:extLst>
                  <a:ext uri="{0D108BD9-81ED-4DB2-BD59-A6C34878D82A}">
                    <a16:rowId xmlns:a16="http://schemas.microsoft.com/office/drawing/2014/main" val="737690133"/>
                  </a:ext>
                </a:extLst>
              </a:tr>
              <a:tr h="380818">
                <a:tc>
                  <a:txBody>
                    <a:bodyPr/>
                    <a:lstStyle/>
                    <a:p>
                      <a:r>
                        <a:rPr lang="en-US" sz="2800" dirty="0">
                          <a:solidFill>
                            <a:schemeClr val="tx1"/>
                          </a:solidFill>
                          <a:latin typeface="+mn-lt"/>
                        </a:rPr>
                        <a:t>10/1 – 12/31</a:t>
                      </a:r>
                    </a:p>
                  </a:txBody>
                  <a:tcPr/>
                </a:tc>
                <a:tc>
                  <a:txBody>
                    <a:bodyPr/>
                    <a:lstStyle/>
                    <a:p>
                      <a:r>
                        <a:rPr lang="en-US" sz="2800" dirty="0">
                          <a:solidFill>
                            <a:schemeClr val="tx1"/>
                          </a:solidFill>
                          <a:latin typeface="+mn-lt"/>
                          <a:cs typeface="Times New Roman" panose="02020603050405020304" pitchFamily="18" charset="0"/>
                        </a:rPr>
                        <a:t>10/1 – 12/31; 1/1 - 2/15	</a:t>
                      </a:r>
                      <a:endParaRPr lang="en-US" sz="2800" dirty="0">
                        <a:solidFill>
                          <a:schemeClr val="tx1"/>
                        </a:solidFill>
                        <a:latin typeface="+mn-lt"/>
                      </a:endParaRPr>
                    </a:p>
                  </a:txBody>
                  <a:tcPr/>
                </a:tc>
                <a:tc>
                  <a:txBody>
                    <a:bodyPr/>
                    <a:lstStyle/>
                    <a:p>
                      <a:r>
                        <a:rPr lang="en-US" sz="2800" dirty="0">
                          <a:solidFill>
                            <a:schemeClr val="tx1"/>
                          </a:solidFill>
                          <a:latin typeface="+mn-lt"/>
                        </a:rPr>
                        <a:t>1/5</a:t>
                      </a:r>
                    </a:p>
                  </a:txBody>
                  <a:tcPr/>
                </a:tc>
                <a:tc>
                  <a:txBody>
                    <a:bodyPr/>
                    <a:lstStyle/>
                    <a:p>
                      <a:r>
                        <a:rPr lang="en-US" sz="2800" dirty="0">
                          <a:solidFill>
                            <a:schemeClr val="tx1"/>
                          </a:solidFill>
                          <a:latin typeface="+mn-lt"/>
                        </a:rPr>
                        <a:t>2/15</a:t>
                      </a:r>
                    </a:p>
                  </a:txBody>
                  <a:tcPr/>
                </a:tc>
                <a:extLst>
                  <a:ext uri="{0D108BD9-81ED-4DB2-BD59-A6C34878D82A}">
                    <a16:rowId xmlns:a16="http://schemas.microsoft.com/office/drawing/2014/main" val="924392797"/>
                  </a:ext>
                </a:extLst>
              </a:tr>
              <a:tr h="655320">
                <a:tc>
                  <a:txBody>
                    <a:bodyPr/>
                    <a:lstStyle/>
                    <a:p>
                      <a:r>
                        <a:rPr lang="en-US" sz="2800" dirty="0">
                          <a:solidFill>
                            <a:schemeClr val="tx1"/>
                          </a:solidFill>
                          <a:latin typeface="+mn-lt"/>
                        </a:rPr>
                        <a:t>1/1 - 3/31</a:t>
                      </a:r>
                    </a:p>
                  </a:txBody>
                  <a:tcPr/>
                </a:tc>
                <a:tc>
                  <a:txBody>
                    <a:bodyPr/>
                    <a:lstStyle/>
                    <a:p>
                      <a:r>
                        <a:rPr lang="en-US" sz="2800" dirty="0">
                          <a:solidFill>
                            <a:schemeClr val="tx1"/>
                          </a:solidFill>
                          <a:latin typeface="+mn-lt"/>
                          <a:cs typeface="Times New Roman" panose="02020603050405020304" pitchFamily="18" charset="0"/>
                        </a:rPr>
                        <a:t>1/1 – 3/31, 4/1 – 5/15</a:t>
                      </a:r>
                      <a:endParaRPr lang="en-US" sz="2800" dirty="0">
                        <a:solidFill>
                          <a:schemeClr val="tx1"/>
                        </a:solidFill>
                        <a:latin typeface="+mn-lt"/>
                      </a:endParaRPr>
                    </a:p>
                  </a:txBody>
                  <a:tcPr/>
                </a:tc>
                <a:tc>
                  <a:txBody>
                    <a:bodyPr/>
                    <a:lstStyle/>
                    <a:p>
                      <a:r>
                        <a:rPr lang="en-US" sz="2800" dirty="0">
                          <a:solidFill>
                            <a:schemeClr val="tx1"/>
                          </a:solidFill>
                          <a:latin typeface="+mn-lt"/>
                        </a:rPr>
                        <a:t>4/5</a:t>
                      </a:r>
                    </a:p>
                  </a:txBody>
                  <a:tcPr/>
                </a:tc>
                <a:tc>
                  <a:txBody>
                    <a:bodyPr/>
                    <a:lstStyle/>
                    <a:p>
                      <a:r>
                        <a:rPr lang="en-US" sz="2800" dirty="0">
                          <a:solidFill>
                            <a:schemeClr val="tx1"/>
                          </a:solidFill>
                          <a:latin typeface="+mn-lt"/>
                        </a:rPr>
                        <a:t>5/15</a:t>
                      </a:r>
                    </a:p>
                  </a:txBody>
                  <a:tcPr/>
                </a:tc>
                <a:extLst>
                  <a:ext uri="{0D108BD9-81ED-4DB2-BD59-A6C34878D82A}">
                    <a16:rowId xmlns:a16="http://schemas.microsoft.com/office/drawing/2014/main" val="411769878"/>
                  </a:ext>
                </a:extLst>
              </a:tr>
              <a:tr h="730291">
                <a:tc>
                  <a:txBody>
                    <a:bodyPr/>
                    <a:lstStyle/>
                    <a:p>
                      <a:r>
                        <a:rPr lang="en-US" sz="2800" dirty="0">
                          <a:solidFill>
                            <a:schemeClr val="tx1"/>
                          </a:solidFill>
                          <a:latin typeface="+mn-lt"/>
                        </a:rPr>
                        <a:t>4/1 – 6/30</a:t>
                      </a:r>
                    </a:p>
                  </a:txBody>
                  <a:tcPr/>
                </a:tc>
                <a:tc>
                  <a:txBody>
                    <a:bodyPr/>
                    <a:lstStyle/>
                    <a:p>
                      <a:r>
                        <a:rPr lang="en-US" sz="2800" dirty="0">
                          <a:solidFill>
                            <a:schemeClr val="tx1"/>
                          </a:solidFill>
                          <a:latin typeface="+mn-lt"/>
                          <a:cs typeface="Times New Roman" panose="02020603050405020304" pitchFamily="18" charset="0"/>
                        </a:rPr>
                        <a:t>4/1 – 6/30; 7/1 – 8/15</a:t>
                      </a:r>
                      <a:endParaRPr lang="en-US" sz="2800" dirty="0">
                        <a:solidFill>
                          <a:schemeClr val="tx1"/>
                        </a:solidFill>
                        <a:latin typeface="+mn-lt"/>
                      </a:endParaRPr>
                    </a:p>
                  </a:txBody>
                  <a:tcPr/>
                </a:tc>
                <a:tc>
                  <a:txBody>
                    <a:bodyPr/>
                    <a:lstStyle/>
                    <a:p>
                      <a:r>
                        <a:rPr lang="en-US" sz="2800" dirty="0">
                          <a:solidFill>
                            <a:schemeClr val="tx1"/>
                          </a:solidFill>
                          <a:latin typeface="+mn-lt"/>
                        </a:rPr>
                        <a:t>7/5</a:t>
                      </a:r>
                    </a:p>
                  </a:txBody>
                  <a:tcPr/>
                </a:tc>
                <a:tc>
                  <a:txBody>
                    <a:bodyPr/>
                    <a:lstStyle/>
                    <a:p>
                      <a:r>
                        <a:rPr lang="en-US" sz="2800" dirty="0">
                          <a:solidFill>
                            <a:schemeClr val="tx1"/>
                          </a:solidFill>
                          <a:latin typeface="+mn-lt"/>
                        </a:rPr>
                        <a:t>8/15</a:t>
                      </a:r>
                    </a:p>
                  </a:txBody>
                  <a:tcPr/>
                </a:tc>
                <a:extLst>
                  <a:ext uri="{0D108BD9-81ED-4DB2-BD59-A6C34878D82A}">
                    <a16:rowId xmlns:a16="http://schemas.microsoft.com/office/drawing/2014/main" val="1069510427"/>
                  </a:ext>
                </a:extLst>
              </a:tr>
              <a:tr h="509703">
                <a:tc>
                  <a:txBody>
                    <a:bodyPr/>
                    <a:lstStyle/>
                    <a:p>
                      <a:endParaRPr lang="en-US" sz="2800" dirty="0">
                        <a:solidFill>
                          <a:schemeClr val="tx1"/>
                        </a:solidFill>
                        <a:latin typeface="+mn-lt"/>
                      </a:endParaRPr>
                    </a:p>
                  </a:txBody>
                  <a:tcPr/>
                </a:tc>
                <a:tc>
                  <a:txBody>
                    <a:bodyPr/>
                    <a:lstStyle/>
                    <a:p>
                      <a:endParaRPr lang="en-US" sz="2800" dirty="0">
                        <a:solidFill>
                          <a:schemeClr val="tx1"/>
                        </a:solidFill>
                        <a:latin typeface="+mn-lt"/>
                      </a:endParaRPr>
                    </a:p>
                  </a:txBody>
                  <a:tcPr/>
                </a:tc>
                <a:tc>
                  <a:txBody>
                    <a:bodyPr/>
                    <a:lstStyle/>
                    <a:p>
                      <a:endParaRPr lang="en-US" sz="2800" dirty="0">
                        <a:solidFill>
                          <a:schemeClr val="tx1"/>
                        </a:solidFill>
                        <a:latin typeface="+mn-lt"/>
                      </a:endParaRPr>
                    </a:p>
                  </a:txBody>
                  <a:tcPr/>
                </a:tc>
                <a:tc>
                  <a:txBody>
                    <a:bodyPr/>
                    <a:lstStyle/>
                    <a:p>
                      <a:endParaRPr lang="en-US" sz="2800" dirty="0">
                        <a:solidFill>
                          <a:schemeClr val="tx1"/>
                        </a:solidFill>
                        <a:latin typeface="+mn-lt"/>
                      </a:endParaRPr>
                    </a:p>
                  </a:txBody>
                  <a:tcPr/>
                </a:tc>
                <a:extLst>
                  <a:ext uri="{0D108BD9-81ED-4DB2-BD59-A6C34878D82A}">
                    <a16:rowId xmlns:a16="http://schemas.microsoft.com/office/drawing/2014/main" val="2580663565"/>
                  </a:ext>
                </a:extLst>
              </a:tr>
            </a:tbl>
          </a:graphicData>
        </a:graphic>
      </p:graphicFrame>
      <p:sp>
        <p:nvSpPr>
          <p:cNvPr id="4" name="Slide Number Placeholder 3">
            <a:extLst>
              <a:ext uri="{FF2B5EF4-FFF2-40B4-BE49-F238E27FC236}">
                <a16:creationId xmlns:a16="http://schemas.microsoft.com/office/drawing/2014/main" id="{6E4FADC1-815F-4E85-A896-BBAE26A437A8}"/>
              </a:ext>
            </a:extLst>
          </p:cNvPr>
          <p:cNvSpPr>
            <a:spLocks noGrp="1"/>
          </p:cNvSpPr>
          <p:nvPr>
            <p:ph type="sldNum" sz="quarter" idx="4"/>
          </p:nvPr>
        </p:nvSpPr>
        <p:spPr/>
        <p:txBody>
          <a:bodyPr/>
          <a:lstStyle/>
          <a:p>
            <a:fld id="{2638198E-7845-4843-8114-6B9DA8FD3EF6}" type="slidenum">
              <a:rPr lang="en-US" smtClean="0"/>
              <a:t>16</a:t>
            </a:fld>
            <a:endParaRPr lang="en-US" dirty="0"/>
          </a:p>
        </p:txBody>
      </p:sp>
    </p:spTree>
    <p:extLst>
      <p:ext uri="{BB962C8B-B14F-4D97-AF65-F5344CB8AC3E}">
        <p14:creationId xmlns:p14="http://schemas.microsoft.com/office/powerpoint/2010/main" val="2213061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400" b="1" dirty="0">
                <a:latin typeface="Times New Roman" panose="02020603050405020304" pitchFamily="18" charset="0"/>
                <a:cs typeface="Times New Roman" panose="02020603050405020304" pitchFamily="18" charset="0"/>
              </a:rPr>
              <a:t>ESSER Reporting Due Dates</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0123586"/>
              </p:ext>
            </p:extLst>
          </p:nvPr>
        </p:nvGraphicFramePr>
        <p:xfrm>
          <a:off x="609603" y="1378909"/>
          <a:ext cx="10972797" cy="5440753"/>
        </p:xfrm>
        <a:graphic>
          <a:graphicData uri="http://schemas.openxmlformats.org/drawingml/2006/table">
            <a:tbl>
              <a:tblPr firstRow="1">
                <a:tableStyleId>{5C22544A-7EE6-4342-B048-85BDC9FD1C3A}</a:tableStyleId>
              </a:tblPr>
              <a:tblGrid>
                <a:gridCol w="1219200">
                  <a:extLst>
                    <a:ext uri="{9D8B030D-6E8A-4147-A177-3AD203B41FA5}">
                      <a16:colId xmlns:a16="http://schemas.microsoft.com/office/drawing/2014/main" val="799024407"/>
                    </a:ext>
                  </a:extLst>
                </a:gridCol>
                <a:gridCol w="3327214">
                  <a:extLst>
                    <a:ext uri="{9D8B030D-6E8A-4147-A177-3AD203B41FA5}">
                      <a16:colId xmlns:a16="http://schemas.microsoft.com/office/drawing/2014/main" val="519872237"/>
                    </a:ext>
                  </a:extLst>
                </a:gridCol>
                <a:gridCol w="646410">
                  <a:extLst>
                    <a:ext uri="{9D8B030D-6E8A-4147-A177-3AD203B41FA5}">
                      <a16:colId xmlns:a16="http://schemas.microsoft.com/office/drawing/2014/main" val="1319392197"/>
                    </a:ext>
                  </a:extLst>
                </a:gridCol>
                <a:gridCol w="3662985">
                  <a:extLst>
                    <a:ext uri="{9D8B030D-6E8A-4147-A177-3AD203B41FA5}">
                      <a16:colId xmlns:a16="http://schemas.microsoft.com/office/drawing/2014/main" val="2757189096"/>
                    </a:ext>
                  </a:extLst>
                </a:gridCol>
                <a:gridCol w="2116988">
                  <a:extLst>
                    <a:ext uri="{9D8B030D-6E8A-4147-A177-3AD203B41FA5}">
                      <a16:colId xmlns:a16="http://schemas.microsoft.com/office/drawing/2014/main" val="937534997"/>
                    </a:ext>
                  </a:extLst>
                </a:gridCol>
              </a:tblGrid>
              <a:tr h="556841">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Fiscal Quarter</a:t>
                      </a:r>
                      <a:endParaRPr lang="en-US" sz="2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Expenditure Amount</a:t>
                      </a:r>
                      <a:endParaRPr lang="en-US" sz="2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Date Submitted To SCDE</a:t>
                      </a:r>
                      <a:endParaRPr lang="en-US" sz="2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Report by Date</a:t>
                      </a:r>
                      <a:endParaRPr lang="en-US" sz="2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025647285"/>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$8,141.89</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11/13/2020 2:04:16 PM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1/5/2021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449778711"/>
                  </a:ext>
                </a:extLst>
              </a:tr>
              <a:tr h="38435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$3,868.56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11/13/2020 2:04:16 PM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1/5/2021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86801089"/>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$1,139.67</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11/13/2020 2:04:16 PM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1/5/2021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1062284999"/>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$75,872.36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11/13/2020 2:04:16 PM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1/5/2021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507552947"/>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$65,931.50</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11/13/2020 2:04:16 PM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1/5/2021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400640236"/>
                  </a:ext>
                </a:extLst>
              </a:tr>
              <a:tr h="295673">
                <a:tc>
                  <a:txBody>
                    <a:bodyPr/>
                    <a:lstStyle/>
                    <a:p>
                      <a:pPr algn="ctr" fontAlgn="b"/>
                      <a:r>
                        <a:rPr lang="en-US" sz="2000" b="1" u="none" strike="noStrike" dirty="0">
                          <a:effectLst/>
                          <a:latin typeface="Times New Roman" panose="02020603050405020304" pitchFamily="18" charset="0"/>
                          <a:cs typeface="Times New Roman" panose="02020603050405020304" pitchFamily="18" charset="0"/>
                        </a:rPr>
                        <a:t>TOTAL</a:t>
                      </a:r>
                      <a:endParaRPr lang="en-US"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b="1" u="none" strike="noStrike" dirty="0">
                          <a:effectLst/>
                          <a:latin typeface="Times New Roman" panose="02020603050405020304" pitchFamily="18" charset="0"/>
                          <a:cs typeface="Times New Roman" panose="02020603050405020304" pitchFamily="18" charset="0"/>
                        </a:rPr>
                        <a:t>$154,953.98</a:t>
                      </a:r>
                      <a:endParaRPr lang="en-US"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3102044219"/>
                  </a:ext>
                </a:extLst>
              </a:tr>
              <a:tr h="0">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 </a:t>
                      </a:r>
                      <a:endParaRPr lang="en-US"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 </a:t>
                      </a:r>
                      <a:endParaRPr lang="en-US"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4005846449"/>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$28,580.06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1790636856"/>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$6,709.82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802353403"/>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$277.82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691577223"/>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$94.55</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597896259"/>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$10,629.58</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2547386507"/>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$2,326.76</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3495877010"/>
                  </a:ext>
                </a:extLst>
              </a:tr>
              <a:tr h="295673">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[Q2]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r" fontAlgn="b"/>
                      <a:r>
                        <a:rPr lang="en-US" sz="2000" u="none" strike="noStrike" dirty="0">
                          <a:effectLst/>
                          <a:latin typeface="Times New Roman" panose="02020603050405020304" pitchFamily="18" charset="0"/>
                          <a:cs typeface="Times New Roman" panose="02020603050405020304" pitchFamily="18" charset="0"/>
                        </a:rPr>
                        <a:t>$13,813.25</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 </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l" fontAlgn="b"/>
                      <a:r>
                        <a:rPr lang="en-US" sz="2000" u="none" strike="noStrike" dirty="0">
                          <a:effectLst/>
                          <a:latin typeface="Times New Roman" panose="02020603050405020304" pitchFamily="18" charset="0"/>
                          <a:cs typeface="Times New Roman" panose="02020603050405020304" pitchFamily="18" charset="0"/>
                        </a:rPr>
                        <a:t>1/15/2021 10:56:13 AM</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tc>
                  <a:txBody>
                    <a:bodyPr/>
                    <a:lstStyle/>
                    <a:p>
                      <a:pPr algn="ctr" fontAlgn="b"/>
                      <a:r>
                        <a:rPr lang="en-US" sz="2000" u="none" strike="noStrike" dirty="0">
                          <a:effectLst/>
                          <a:latin typeface="Times New Roman" panose="02020603050405020304" pitchFamily="18" charset="0"/>
                          <a:cs typeface="Times New Roman" panose="02020603050405020304" pitchFamily="18" charset="0"/>
                        </a:rPr>
                        <a:t>4/5/2021</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5" marR="3605" marT="3605" marB="0" anchor="b"/>
                </a:tc>
                <a:extLst>
                  <a:ext uri="{0D108BD9-81ED-4DB2-BD59-A6C34878D82A}">
                    <a16:rowId xmlns:a16="http://schemas.microsoft.com/office/drawing/2014/main" val="454453397"/>
                  </a:ext>
                </a:extLst>
              </a:tr>
              <a:tr h="280143">
                <a:tc>
                  <a:txBody>
                    <a:bodyPr/>
                    <a:lstStyle/>
                    <a:p>
                      <a:pPr algn="l" fontAlgn="b"/>
                      <a:endParaRPr lang="en-US" sz="1900" b="0" i="0" u="none" strike="noStrike" dirty="0">
                        <a:solidFill>
                          <a:srgbClr val="000000"/>
                        </a:solidFill>
                        <a:effectLst/>
                        <a:latin typeface="Calibri" panose="020F0502020204030204" pitchFamily="34" charset="0"/>
                      </a:endParaRPr>
                    </a:p>
                  </a:txBody>
                  <a:tcPr marL="3605" marR="3605" marT="3605" marB="0" anchor="b"/>
                </a:tc>
                <a:tc>
                  <a:txBody>
                    <a:bodyPr/>
                    <a:lstStyle/>
                    <a:p>
                      <a:pPr algn="r" fontAlgn="b"/>
                      <a:endParaRPr lang="en-US" sz="1900" b="0" i="0" u="none" strike="noStrike" dirty="0">
                        <a:solidFill>
                          <a:srgbClr val="000000"/>
                        </a:solidFill>
                        <a:effectLst/>
                        <a:latin typeface="Calibri" panose="020F0502020204030204" pitchFamily="34" charset="0"/>
                      </a:endParaRPr>
                    </a:p>
                  </a:txBody>
                  <a:tcPr marL="3605" marR="3605" marT="3605" marB="0" anchor="b"/>
                </a:tc>
                <a:tc>
                  <a:txBody>
                    <a:bodyPr/>
                    <a:lstStyle/>
                    <a:p>
                      <a:pPr algn="l" fontAlgn="b"/>
                      <a:endParaRPr lang="en-US" sz="1900" b="0" i="0" u="none" strike="noStrike" dirty="0">
                        <a:solidFill>
                          <a:srgbClr val="000000"/>
                        </a:solidFill>
                        <a:effectLst/>
                        <a:latin typeface="Calibri" panose="020F0502020204030204" pitchFamily="34" charset="0"/>
                      </a:endParaRPr>
                    </a:p>
                  </a:txBody>
                  <a:tcPr marL="3605" marR="3605" marT="3605" marB="0" anchor="b"/>
                </a:tc>
                <a:tc>
                  <a:txBody>
                    <a:bodyPr/>
                    <a:lstStyle/>
                    <a:p>
                      <a:pPr algn="l" fontAlgn="b"/>
                      <a:endParaRPr lang="en-US" sz="1900" b="0" i="0" u="none" strike="noStrike" dirty="0">
                        <a:solidFill>
                          <a:srgbClr val="000000"/>
                        </a:solidFill>
                        <a:effectLst/>
                        <a:latin typeface="Calibri" panose="020F0502020204030204" pitchFamily="34" charset="0"/>
                      </a:endParaRPr>
                    </a:p>
                  </a:txBody>
                  <a:tcPr marL="3605" marR="3605" marT="3605" marB="0" anchor="b"/>
                </a:tc>
                <a:tc>
                  <a:txBody>
                    <a:bodyPr/>
                    <a:lstStyle/>
                    <a:p>
                      <a:pPr algn="ctr" fontAlgn="b"/>
                      <a:endParaRPr lang="en-US" sz="1900" b="0" i="0" u="none" strike="noStrike" dirty="0">
                        <a:solidFill>
                          <a:srgbClr val="000000"/>
                        </a:solidFill>
                        <a:effectLst/>
                        <a:latin typeface="Calibri" panose="020F0502020204030204" pitchFamily="34" charset="0"/>
                      </a:endParaRPr>
                    </a:p>
                  </a:txBody>
                  <a:tcPr marL="3605" marR="3605" marT="3605" marB="0" anchor="b"/>
                </a:tc>
                <a:extLst>
                  <a:ext uri="{0D108BD9-81ED-4DB2-BD59-A6C34878D82A}">
                    <a16:rowId xmlns:a16="http://schemas.microsoft.com/office/drawing/2014/main" val="586680249"/>
                  </a:ext>
                </a:extLst>
              </a:tr>
              <a:tr h="139367">
                <a:tc>
                  <a:txBody>
                    <a:bodyPr/>
                    <a:lstStyle/>
                    <a:p>
                      <a:pPr algn="ctr" fontAlgn="b"/>
                      <a:endParaRPr lang="en-US" sz="900" b="1" i="0" u="none" strike="noStrike" dirty="0">
                        <a:solidFill>
                          <a:srgbClr val="000000"/>
                        </a:solidFill>
                        <a:effectLst/>
                        <a:latin typeface="Calibri" panose="020F0502020204030204" pitchFamily="34" charset="0"/>
                      </a:endParaRPr>
                    </a:p>
                  </a:txBody>
                  <a:tcPr marL="3605" marR="3605" marT="3605" marB="0" anchor="b"/>
                </a:tc>
                <a:tc>
                  <a:txBody>
                    <a:bodyPr/>
                    <a:lstStyle/>
                    <a:p>
                      <a:pPr algn="r" fontAlgn="b"/>
                      <a:endParaRPr lang="en-US" sz="900" b="1" i="0" u="none" strike="noStrike" dirty="0">
                        <a:solidFill>
                          <a:srgbClr val="000000"/>
                        </a:solidFill>
                        <a:effectLst/>
                        <a:latin typeface="Calibri" panose="020F0502020204030204" pitchFamily="34" charset="0"/>
                      </a:endParaRPr>
                    </a:p>
                  </a:txBody>
                  <a:tcPr marL="3605" marR="3605" marT="3605"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3605" marR="3605" marT="3605"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3605" marR="3605" marT="3605" marB="0" anchor="b"/>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3605" marR="3605" marT="3605" marB="0" anchor="b"/>
                </a:tc>
                <a:extLst>
                  <a:ext uri="{0D108BD9-81ED-4DB2-BD59-A6C34878D82A}">
                    <a16:rowId xmlns:a16="http://schemas.microsoft.com/office/drawing/2014/main" val="2916012104"/>
                  </a:ext>
                </a:extLst>
              </a:tr>
            </a:tbl>
          </a:graphicData>
        </a:graphic>
      </p:graphicFrame>
      <p:sp>
        <p:nvSpPr>
          <p:cNvPr id="4" name="Slide Number Placeholder 3"/>
          <p:cNvSpPr>
            <a:spLocks noGrp="1"/>
          </p:cNvSpPr>
          <p:nvPr>
            <p:ph type="sldNum" sz="quarter" idx="4"/>
          </p:nvPr>
        </p:nvSpPr>
        <p:spPr/>
        <p:txBody>
          <a:bodyPr/>
          <a:lstStyle>
            <a:defPPr>
              <a:defRPr lang="en-US"/>
            </a:defPPr>
            <a:lvl1pPr marL="0" algn="l" defTabSz="1625519" rtl="0" eaLnBrk="1" latinLnBrk="0" hangingPunct="1">
              <a:defRPr sz="3200" kern="1200">
                <a:solidFill>
                  <a:schemeClr val="tx1"/>
                </a:solidFill>
                <a:latin typeface="+mn-lt"/>
                <a:ea typeface="+mn-ea"/>
                <a:cs typeface="+mn-cs"/>
              </a:defRPr>
            </a:lvl1pPr>
            <a:lvl2pPr marL="812760" algn="l" defTabSz="1625519" rtl="0" eaLnBrk="1" latinLnBrk="0" hangingPunct="1">
              <a:defRPr sz="3200" kern="1200">
                <a:solidFill>
                  <a:schemeClr val="tx1"/>
                </a:solidFill>
                <a:latin typeface="+mn-lt"/>
                <a:ea typeface="+mn-ea"/>
                <a:cs typeface="+mn-cs"/>
              </a:defRPr>
            </a:lvl2pPr>
            <a:lvl3pPr marL="1625519" algn="l" defTabSz="1625519" rtl="0" eaLnBrk="1" latinLnBrk="0" hangingPunct="1">
              <a:defRPr sz="3200" kern="1200">
                <a:solidFill>
                  <a:schemeClr val="tx1"/>
                </a:solidFill>
                <a:latin typeface="+mn-lt"/>
                <a:ea typeface="+mn-ea"/>
                <a:cs typeface="+mn-cs"/>
              </a:defRPr>
            </a:lvl3pPr>
            <a:lvl4pPr marL="2438278" algn="l" defTabSz="1625519" rtl="0" eaLnBrk="1" latinLnBrk="0" hangingPunct="1">
              <a:defRPr sz="3200" kern="1200">
                <a:solidFill>
                  <a:schemeClr val="tx1"/>
                </a:solidFill>
                <a:latin typeface="+mn-lt"/>
                <a:ea typeface="+mn-ea"/>
                <a:cs typeface="+mn-cs"/>
              </a:defRPr>
            </a:lvl4pPr>
            <a:lvl5pPr marL="3251037" algn="l" defTabSz="1625519" rtl="0" eaLnBrk="1" latinLnBrk="0" hangingPunct="1">
              <a:defRPr sz="3200" kern="1200">
                <a:solidFill>
                  <a:schemeClr val="tx1"/>
                </a:solidFill>
                <a:latin typeface="+mn-lt"/>
                <a:ea typeface="+mn-ea"/>
                <a:cs typeface="+mn-cs"/>
              </a:defRPr>
            </a:lvl5pPr>
            <a:lvl6pPr marL="4063797" algn="l" defTabSz="1625519" rtl="0" eaLnBrk="1" latinLnBrk="0" hangingPunct="1">
              <a:defRPr sz="3200" kern="1200">
                <a:solidFill>
                  <a:schemeClr val="tx1"/>
                </a:solidFill>
                <a:latin typeface="+mn-lt"/>
                <a:ea typeface="+mn-ea"/>
                <a:cs typeface="+mn-cs"/>
              </a:defRPr>
            </a:lvl6pPr>
            <a:lvl7pPr marL="4876557" algn="l" defTabSz="1625519" rtl="0" eaLnBrk="1" latinLnBrk="0" hangingPunct="1">
              <a:defRPr sz="3200" kern="1200">
                <a:solidFill>
                  <a:schemeClr val="tx1"/>
                </a:solidFill>
                <a:latin typeface="+mn-lt"/>
                <a:ea typeface="+mn-ea"/>
                <a:cs typeface="+mn-cs"/>
              </a:defRPr>
            </a:lvl7pPr>
            <a:lvl8pPr marL="5689315" algn="l" defTabSz="1625519" rtl="0" eaLnBrk="1" latinLnBrk="0" hangingPunct="1">
              <a:defRPr sz="3200" kern="1200">
                <a:solidFill>
                  <a:schemeClr val="tx1"/>
                </a:solidFill>
                <a:latin typeface="+mn-lt"/>
                <a:ea typeface="+mn-ea"/>
                <a:cs typeface="+mn-cs"/>
              </a:defRPr>
            </a:lvl8pPr>
            <a:lvl9pPr marL="6502075" algn="l" defTabSz="1625519" rtl="0" eaLnBrk="1" latinLnBrk="0" hangingPunct="1">
              <a:defRPr sz="32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69564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B188-B122-4C5F-95B6-FCB287DEC194}"/>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ESSER Reporting Due Dates</a:t>
            </a:r>
            <a:endParaRPr lang="en-US" dirty="0"/>
          </a:p>
        </p:txBody>
      </p:sp>
      <p:sp>
        <p:nvSpPr>
          <p:cNvPr id="3" name="Content Placeholder 2">
            <a:extLst>
              <a:ext uri="{FF2B5EF4-FFF2-40B4-BE49-F238E27FC236}">
                <a16:creationId xmlns:a16="http://schemas.microsoft.com/office/drawing/2014/main" id="{BBB466FB-9C71-484D-8B74-A03F0A1252CB}"/>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GAPS</a:t>
            </a:r>
          </a:p>
          <a:p>
            <a:r>
              <a:rPr lang="en-US" sz="2800" dirty="0">
                <a:latin typeface="Times New Roman" panose="02020603050405020304" pitchFamily="18" charset="0"/>
                <a:cs typeface="Times New Roman" panose="02020603050405020304" pitchFamily="18" charset="0"/>
              </a:rPr>
              <a:t>Admin Tab</a:t>
            </a:r>
          </a:p>
          <a:p>
            <a:pPr lvl="1"/>
            <a:r>
              <a:rPr lang="en-US" sz="2800" dirty="0">
                <a:latin typeface="Times New Roman" panose="02020603050405020304" pitchFamily="18" charset="0"/>
                <a:cs typeface="Times New Roman" panose="02020603050405020304" pitchFamily="18" charset="0"/>
              </a:rPr>
              <a:t>Reports</a:t>
            </a:r>
          </a:p>
          <a:p>
            <a:pPr lvl="2"/>
            <a:r>
              <a:rPr lang="en-US" dirty="0">
                <a:latin typeface="Times New Roman" panose="02020603050405020304" pitchFamily="18" charset="0"/>
                <a:cs typeface="Times New Roman" panose="02020603050405020304" pitchFamily="18" charset="0"/>
              </a:rPr>
              <a:t>Expenditure Report</a:t>
            </a:r>
          </a:p>
          <a:p>
            <a:pPr lvl="3"/>
            <a:r>
              <a:rPr lang="en-US" sz="2800" dirty="0">
                <a:latin typeface="Times New Roman" panose="02020603050405020304" pitchFamily="18" charset="0"/>
                <a:cs typeface="Times New Roman" panose="02020603050405020304" pitchFamily="18" charset="0"/>
              </a:rPr>
              <a:t>Grant</a:t>
            </a:r>
          </a:p>
          <a:p>
            <a:pPr lvl="4"/>
            <a:r>
              <a:rPr lang="en-US" sz="2800" dirty="0">
                <a:latin typeface="Times New Roman" panose="02020603050405020304" pitchFamily="18" charset="0"/>
                <a:cs typeface="Times New Roman" panose="02020603050405020304" pitchFamily="18" charset="0"/>
              </a:rPr>
              <a:t>Sub Recipient</a:t>
            </a:r>
          </a:p>
          <a:p>
            <a:pPr lvl="5"/>
            <a:r>
              <a:rPr lang="en-US" sz="2800" dirty="0">
                <a:latin typeface="Times New Roman" panose="02020603050405020304" pitchFamily="18" charset="0"/>
                <a:cs typeface="Times New Roman" panose="02020603050405020304" pitchFamily="18" charset="0"/>
              </a:rPr>
              <a:t>Expenditure Detail</a:t>
            </a:r>
          </a:p>
          <a:p>
            <a:pPr lvl="6"/>
            <a:r>
              <a:rPr lang="en-US" sz="2800" dirty="0">
                <a:latin typeface="Times New Roman" panose="02020603050405020304" pitchFamily="18" charset="0"/>
                <a:cs typeface="Times New Roman" panose="02020603050405020304" pitchFamily="18" charset="0"/>
              </a:rPr>
              <a:t>Export to EXCEL</a:t>
            </a:r>
          </a:p>
          <a:p>
            <a:endParaRPr lang="en-US" dirty="0"/>
          </a:p>
        </p:txBody>
      </p:sp>
      <p:sp>
        <p:nvSpPr>
          <p:cNvPr id="4" name="Slide Number Placeholder 3">
            <a:extLst>
              <a:ext uri="{FF2B5EF4-FFF2-40B4-BE49-F238E27FC236}">
                <a16:creationId xmlns:a16="http://schemas.microsoft.com/office/drawing/2014/main" id="{FA14B754-9D99-492E-89CB-857559AEC223}"/>
              </a:ext>
            </a:extLst>
          </p:cNvPr>
          <p:cNvSpPr>
            <a:spLocks noGrp="1"/>
          </p:cNvSpPr>
          <p:nvPr>
            <p:ph type="sldNum" sz="quarter" idx="4"/>
          </p:nvPr>
        </p:nvSpPr>
        <p:spPr/>
        <p:txBody>
          <a:bodyPr/>
          <a:lstStyle/>
          <a:p>
            <a:fld id="{2638198E-7845-4843-8114-6B9DA8FD3EF6}" type="slidenum">
              <a:rPr lang="en-US" smtClean="0"/>
              <a:t>18</a:t>
            </a:fld>
            <a:endParaRPr lang="en-US" dirty="0"/>
          </a:p>
        </p:txBody>
      </p:sp>
    </p:spTree>
    <p:extLst>
      <p:ext uri="{BB962C8B-B14F-4D97-AF65-F5344CB8AC3E}">
        <p14:creationId xmlns:p14="http://schemas.microsoft.com/office/powerpoint/2010/main" val="259773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EA0E-1FBB-4759-9C60-F6D95FF0F078}"/>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Claims Deadlines</a:t>
            </a:r>
            <a:endParaRPr lang="en-US" dirty="0"/>
          </a:p>
        </p:txBody>
      </p:sp>
      <p:sp>
        <p:nvSpPr>
          <p:cNvPr id="3" name="Content Placeholder 2">
            <a:extLst>
              <a:ext uri="{FF2B5EF4-FFF2-40B4-BE49-F238E27FC236}">
                <a16:creationId xmlns:a16="http://schemas.microsoft.com/office/drawing/2014/main" id="{61E86449-7B08-4A17-A8F3-4CBF60B83FEE}"/>
              </a:ext>
            </a:extLst>
          </p:cNvPr>
          <p:cNvSpPr>
            <a:spLocks noGrp="1"/>
          </p:cNvSpPr>
          <p:nvPr>
            <p:ph idx="1"/>
          </p:nvPr>
        </p:nvSpPr>
        <p:spPr/>
        <p:txBody>
          <a:bodyPr>
            <a:normAutofit fontScale="85000" lnSpcReduction="20000"/>
          </a:bodyPr>
          <a:lstStyle/>
          <a:p>
            <a:pPr marL="0" indent="0">
              <a:buNone/>
            </a:pPr>
            <a:r>
              <a:rPr lang="en-US" sz="4200" b="1" u="sng" dirty="0">
                <a:latin typeface="Times New Roman" panose="02020603050405020304" pitchFamily="18" charset="0"/>
                <a:cs typeface="Times New Roman" panose="02020603050405020304" pitchFamily="18" charset="0"/>
              </a:rPr>
              <a:t>Expenditure Dates				Claims Deadlines</a:t>
            </a:r>
          </a:p>
          <a:p>
            <a:pPr marL="0" indent="0">
              <a:buNone/>
            </a:pPr>
            <a:endParaRPr lang="en-US" sz="3600" dirty="0">
              <a:latin typeface="Times New Roman" panose="02020603050405020304" pitchFamily="18" charset="0"/>
              <a:cs typeface="Times New Roman" panose="02020603050405020304" pitchFamily="18" charset="0"/>
            </a:endParaRPr>
          </a:p>
          <a:p>
            <a:r>
              <a:rPr lang="en-US" sz="3300" b="1" dirty="0">
                <a:latin typeface="Times New Roman" panose="02020603050405020304" pitchFamily="18" charset="0"/>
                <a:cs typeface="Times New Roman" panose="02020603050405020304" pitchFamily="18" charset="0"/>
              </a:rPr>
              <a:t>Quarter 1 </a:t>
            </a:r>
            <a:r>
              <a:rPr lang="en-US" sz="3300" dirty="0">
                <a:latin typeface="Times New Roman" panose="02020603050405020304" pitchFamily="18" charset="0"/>
                <a:cs typeface="Times New Roman" panose="02020603050405020304" pitchFamily="18" charset="0"/>
              </a:rPr>
              <a:t>(7/1 – 9/30) 		- Due by 11/15</a:t>
            </a:r>
            <a:endParaRPr lang="en-US" sz="3300" b="1" u="sng" dirty="0">
              <a:latin typeface="Times New Roman" panose="02020603050405020304" pitchFamily="18" charset="0"/>
              <a:cs typeface="Times New Roman" panose="02020603050405020304" pitchFamily="18" charset="0"/>
            </a:endParaRPr>
          </a:p>
          <a:p>
            <a:r>
              <a:rPr lang="en-US" sz="3300" b="1" dirty="0">
                <a:latin typeface="Times New Roman" panose="02020603050405020304" pitchFamily="18" charset="0"/>
                <a:cs typeface="Times New Roman" panose="02020603050405020304" pitchFamily="18" charset="0"/>
              </a:rPr>
              <a:t>Quarter 2 </a:t>
            </a:r>
            <a:r>
              <a:rPr lang="en-US" sz="3300" dirty="0">
                <a:latin typeface="Times New Roman" panose="02020603050405020304" pitchFamily="18" charset="0"/>
                <a:cs typeface="Times New Roman" panose="02020603050405020304" pitchFamily="18" charset="0"/>
              </a:rPr>
              <a:t>(10/1 – 12/31) 		- Due by 2/15</a:t>
            </a:r>
            <a:endParaRPr lang="en-US" sz="3300" b="1" u="sng" dirty="0">
              <a:latin typeface="Times New Roman" panose="02020603050405020304" pitchFamily="18" charset="0"/>
              <a:cs typeface="Times New Roman" panose="02020603050405020304" pitchFamily="18" charset="0"/>
            </a:endParaRPr>
          </a:p>
          <a:p>
            <a:r>
              <a:rPr lang="en-US" sz="3300" b="1" dirty="0">
                <a:latin typeface="Times New Roman" panose="02020603050405020304" pitchFamily="18" charset="0"/>
                <a:cs typeface="Times New Roman" panose="02020603050405020304" pitchFamily="18" charset="0"/>
              </a:rPr>
              <a:t>Quarter 3 </a:t>
            </a:r>
            <a:r>
              <a:rPr lang="en-US" sz="3300" dirty="0">
                <a:latin typeface="Times New Roman" panose="02020603050405020304" pitchFamily="18" charset="0"/>
                <a:cs typeface="Times New Roman" panose="02020603050405020304" pitchFamily="18" charset="0"/>
              </a:rPr>
              <a:t>(1/1 – 3/31) 		- Due by 5/15</a:t>
            </a:r>
            <a:endParaRPr lang="en-US" sz="3300" b="1" u="sng" dirty="0">
              <a:latin typeface="Times New Roman" panose="02020603050405020304" pitchFamily="18" charset="0"/>
              <a:cs typeface="Times New Roman" panose="02020603050405020304" pitchFamily="18" charset="0"/>
            </a:endParaRPr>
          </a:p>
          <a:p>
            <a:r>
              <a:rPr lang="en-US" sz="3300" b="1" dirty="0">
                <a:latin typeface="Times New Roman" panose="02020603050405020304" pitchFamily="18" charset="0"/>
                <a:cs typeface="Times New Roman" panose="02020603050405020304" pitchFamily="18" charset="0"/>
              </a:rPr>
              <a:t>Quarter 4 </a:t>
            </a:r>
            <a:r>
              <a:rPr lang="en-US" sz="3300" dirty="0">
                <a:latin typeface="Times New Roman" panose="02020603050405020304" pitchFamily="18" charset="0"/>
                <a:cs typeface="Times New Roman" panose="02020603050405020304" pitchFamily="18" charset="0"/>
              </a:rPr>
              <a:t>(4/1 – 6/30) 		- Due by 8/15</a:t>
            </a:r>
          </a:p>
          <a:p>
            <a:pPr marL="0" indent="0">
              <a:buNone/>
            </a:pPr>
            <a:r>
              <a:rPr lang="en-US" sz="4000" dirty="0">
                <a:solidFill>
                  <a:schemeClr val="accent1">
                    <a:lumMod val="75000"/>
                  </a:schemeClr>
                </a:solidFill>
                <a:latin typeface="Times New Roman" panose="02020603050405020304" pitchFamily="18" charset="0"/>
                <a:cs typeface="Times New Roman" panose="02020603050405020304" pitchFamily="18" charset="0"/>
              </a:rPr>
              <a:t>--------------------------------------------------------------------</a:t>
            </a:r>
          </a:p>
          <a:p>
            <a:r>
              <a:rPr lang="en-US" sz="4200" dirty="0">
                <a:latin typeface="Times New Roman" panose="02020603050405020304" pitchFamily="18" charset="0"/>
                <a:cs typeface="Times New Roman" panose="02020603050405020304" pitchFamily="18" charset="0"/>
              </a:rPr>
              <a:t>State Grants in GAPS – Earlier Final Claim Deadline </a:t>
            </a:r>
          </a:p>
          <a:p>
            <a:pPr lvl="1"/>
            <a:r>
              <a:rPr lang="en-US" sz="4200" dirty="0">
                <a:latin typeface="Times New Roman" panose="02020603050405020304" pitchFamily="18" charset="0"/>
                <a:cs typeface="Times New Roman" panose="02020603050405020304" pitchFamily="18" charset="0"/>
              </a:rPr>
              <a:t> 	Refer to GAN </a:t>
            </a:r>
          </a:p>
          <a:p>
            <a:endParaRPr lang="en-US" dirty="0"/>
          </a:p>
        </p:txBody>
      </p:sp>
      <p:sp>
        <p:nvSpPr>
          <p:cNvPr id="4" name="Slide Number Placeholder 3">
            <a:extLst>
              <a:ext uri="{FF2B5EF4-FFF2-40B4-BE49-F238E27FC236}">
                <a16:creationId xmlns:a16="http://schemas.microsoft.com/office/drawing/2014/main" id="{33E8EF3A-1F98-4878-A0AC-D77F1FDA15BC}"/>
              </a:ext>
            </a:extLst>
          </p:cNvPr>
          <p:cNvSpPr>
            <a:spLocks noGrp="1"/>
          </p:cNvSpPr>
          <p:nvPr>
            <p:ph type="sldNum" sz="quarter" idx="4"/>
          </p:nvPr>
        </p:nvSpPr>
        <p:spPr/>
        <p:txBody>
          <a:bodyPr/>
          <a:lstStyle/>
          <a:p>
            <a:fld id="{2638198E-7845-4843-8114-6B9DA8FD3EF6}" type="slidenum">
              <a:rPr lang="en-US" smtClean="0"/>
              <a:t>19</a:t>
            </a:fld>
            <a:endParaRPr lang="en-US" dirty="0"/>
          </a:p>
        </p:txBody>
      </p:sp>
    </p:spTree>
    <p:extLst>
      <p:ext uri="{BB962C8B-B14F-4D97-AF65-F5344CB8AC3E}">
        <p14:creationId xmlns:p14="http://schemas.microsoft.com/office/powerpoint/2010/main" val="383487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Data</a:t>
            </a:r>
          </a:p>
        </p:txBody>
      </p:sp>
      <p:sp>
        <p:nvSpPr>
          <p:cNvPr id="3" name="Content Placeholder 2"/>
          <p:cNvSpPr>
            <a:spLocks noGrp="1"/>
          </p:cNvSpPr>
          <p:nvPr>
            <p:ph idx="1"/>
          </p:nvPr>
        </p:nvSpPr>
        <p:spPr>
          <a:xfrm>
            <a:off x="624840" y="1601787"/>
            <a:ext cx="10972800" cy="4754568"/>
          </a:xfrm>
        </p:spPr>
        <p:txBody>
          <a:bodyPr>
            <a:normAutofit/>
          </a:bodyPr>
          <a:lstStyle/>
          <a:p>
            <a:r>
              <a:rPr lang="en-US" dirty="0"/>
              <a:t>Projected Weighted Pupil Units for FY 23 (local districts only) - 982,347</a:t>
            </a:r>
          </a:p>
          <a:p>
            <a:r>
              <a:rPr lang="en-US" dirty="0"/>
              <a:t>Projected Weighted Pupil Units for FY 23 (Charter Authorizers) – 61,525</a:t>
            </a:r>
          </a:p>
          <a:p>
            <a:r>
              <a:rPr lang="en-US" dirty="0"/>
              <a:t>Estimated SE Average Teacher Salary-$55,898</a:t>
            </a:r>
          </a:p>
          <a:p>
            <a:endParaRPr lang="en-US" dirty="0"/>
          </a:p>
        </p:txBody>
      </p:sp>
      <p:sp>
        <p:nvSpPr>
          <p:cNvPr id="4" name="Slide Number Placeholder 3"/>
          <p:cNvSpPr>
            <a:spLocks noGrp="1"/>
          </p:cNvSpPr>
          <p:nvPr>
            <p:ph type="sldNum" sz="quarter" idx="4"/>
          </p:nvPr>
        </p:nvSpPr>
        <p:spPr/>
        <p:txBody>
          <a:bodyPr/>
          <a:lstStyle/>
          <a:p>
            <a:fld id="{2638198E-7845-4843-8114-6B9DA8FD3EF6}" type="slidenum">
              <a:rPr lang="en-US" smtClean="0"/>
              <a:t>2</a:t>
            </a:fld>
            <a:endParaRPr lang="en-US" dirty="0"/>
          </a:p>
        </p:txBody>
      </p:sp>
    </p:spTree>
    <p:extLst>
      <p:ext uri="{BB962C8B-B14F-4D97-AF65-F5344CB8AC3E}">
        <p14:creationId xmlns:p14="http://schemas.microsoft.com/office/powerpoint/2010/main" val="208219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609601"/>
            <a:ext cx="7772400" cy="1102519"/>
          </a:xfrm>
        </p:spPr>
        <p:txBody>
          <a:bodyPr>
            <a:normAutofit/>
          </a:bodyPr>
          <a:lstStyle/>
          <a:p>
            <a:r>
              <a:rPr lang="en-US" dirty="0">
                <a:latin typeface="+mj-lt"/>
              </a:rPr>
              <a:t>GAPS Updates</a:t>
            </a:r>
          </a:p>
        </p:txBody>
      </p:sp>
      <p:sp>
        <p:nvSpPr>
          <p:cNvPr id="3" name="Subtitle 2"/>
          <p:cNvSpPr>
            <a:spLocks noGrp="1"/>
          </p:cNvSpPr>
          <p:nvPr>
            <p:ph type="subTitle" idx="1"/>
          </p:nvPr>
        </p:nvSpPr>
        <p:spPr>
          <a:xfrm>
            <a:off x="2895600" y="2438400"/>
            <a:ext cx="6400800" cy="1752600"/>
          </a:xfrm>
        </p:spPr>
        <p:txBody>
          <a:bodyPr>
            <a:normAutofit fontScale="92500" lnSpcReduction="10000"/>
          </a:bodyPr>
          <a:lstStyle/>
          <a:p>
            <a:r>
              <a:rPr lang="en-US" dirty="0">
                <a:latin typeface="+mj-lt"/>
              </a:rPr>
              <a:t>Steven Strother</a:t>
            </a:r>
          </a:p>
          <a:p>
            <a:r>
              <a:rPr lang="en-US" dirty="0">
                <a:latin typeface="+mj-lt"/>
              </a:rPr>
              <a:t>SCASBO</a:t>
            </a:r>
          </a:p>
          <a:p>
            <a:r>
              <a:rPr lang="en-US" dirty="0">
                <a:latin typeface="+mj-lt"/>
              </a:rPr>
              <a:t>   Spring 2022	</a:t>
            </a:r>
          </a:p>
        </p:txBody>
      </p:sp>
    </p:spTree>
    <p:extLst>
      <p:ext uri="{BB962C8B-B14F-4D97-AF65-F5344CB8AC3E}">
        <p14:creationId xmlns:p14="http://schemas.microsoft.com/office/powerpoint/2010/main" val="3493718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5129F-3136-47B9-94BC-F64F2DEA3550}"/>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GAPS Role Descriptions</a:t>
            </a:r>
            <a:endParaRPr lang="en-US" dirty="0"/>
          </a:p>
        </p:txBody>
      </p:sp>
      <p:sp>
        <p:nvSpPr>
          <p:cNvPr id="3" name="Content Placeholder 2">
            <a:extLst>
              <a:ext uri="{FF2B5EF4-FFF2-40B4-BE49-F238E27FC236}">
                <a16:creationId xmlns:a16="http://schemas.microsoft.com/office/drawing/2014/main" id="{1FED15F2-A268-4725-9BD9-C15BD080BCB7}"/>
              </a:ext>
            </a:extLst>
          </p:cNvPr>
          <p:cNvSpPr>
            <a:spLocks noGrp="1"/>
          </p:cNvSpPr>
          <p:nvPr>
            <p:ph idx="1"/>
          </p:nvPr>
        </p:nvSpPr>
        <p:spPr/>
        <p:txBody>
          <a:bodyPr>
            <a:normAutofit fontScale="77500" lnSpcReduction="20000"/>
          </a:bodyPr>
          <a:lstStyle/>
          <a:p>
            <a:pPr marL="0" indent="0">
              <a:buNone/>
            </a:pPr>
            <a:r>
              <a:rPr lang="en-US" sz="4200" b="1" dirty="0">
                <a:latin typeface="Times New Roman" panose="02020603050405020304" pitchFamily="18" charset="0"/>
                <a:cs typeface="Times New Roman" panose="02020603050405020304" pitchFamily="18" charset="0"/>
              </a:rPr>
              <a:t>Three Roles are Needed in GAPS </a:t>
            </a:r>
            <a:endParaRPr lang="en-US" sz="4200" dirty="0">
              <a:latin typeface="Times New Roman" panose="02020603050405020304" pitchFamily="18" charset="0"/>
              <a:cs typeface="Times New Roman" panose="02020603050405020304" pitchFamily="18" charset="0"/>
            </a:endParaRPr>
          </a:p>
          <a:p>
            <a:pPr marL="0" indent="0">
              <a:buNone/>
            </a:pPr>
            <a:r>
              <a:rPr lang="en-US" sz="3900" dirty="0">
                <a:latin typeface="Times New Roman" panose="02020603050405020304" pitchFamily="18" charset="0"/>
                <a:cs typeface="Times New Roman" panose="02020603050405020304" pitchFamily="18" charset="0"/>
              </a:rPr>
              <a:t> </a:t>
            </a:r>
          </a:p>
          <a:p>
            <a:pPr lvl="1"/>
            <a:r>
              <a:rPr lang="en-US" sz="3800" b="1" u="sng" dirty="0">
                <a:latin typeface="Times New Roman" panose="02020603050405020304" pitchFamily="18" charset="0"/>
                <a:cs typeface="Times New Roman" panose="02020603050405020304" pitchFamily="18" charset="0"/>
              </a:rPr>
              <a:t>Grant Coordinator </a:t>
            </a:r>
            <a:r>
              <a:rPr lang="en-US" sz="3800" dirty="0">
                <a:latin typeface="Times New Roman" panose="02020603050405020304" pitchFamily="18" charset="0"/>
                <a:cs typeface="Times New Roman" panose="02020603050405020304" pitchFamily="18" charset="0"/>
              </a:rPr>
              <a:t>– Enters Budget and Budget Amendments (Usually a Grants Program Person – not a Finance Role)</a:t>
            </a:r>
          </a:p>
          <a:p>
            <a:endParaRPr lang="en-US" sz="3800" dirty="0">
              <a:latin typeface="Times New Roman" panose="02020603050405020304" pitchFamily="18" charset="0"/>
              <a:cs typeface="Times New Roman" panose="02020603050405020304" pitchFamily="18" charset="0"/>
            </a:endParaRPr>
          </a:p>
          <a:p>
            <a:pPr lvl="1"/>
            <a:r>
              <a:rPr lang="en-US" sz="3800" b="1" u="sng" dirty="0">
                <a:latin typeface="Times New Roman" panose="02020603050405020304" pitchFamily="18" charset="0"/>
                <a:cs typeface="Times New Roman" panose="02020603050405020304" pitchFamily="18" charset="0"/>
              </a:rPr>
              <a:t>Sub Recipient Finance </a:t>
            </a:r>
            <a:r>
              <a:rPr lang="en-US" sz="3800" dirty="0">
                <a:latin typeface="Times New Roman" panose="02020603050405020304" pitchFamily="18" charset="0"/>
                <a:cs typeface="Times New Roman" panose="02020603050405020304" pitchFamily="18" charset="0"/>
              </a:rPr>
              <a:t>– Approves Budgets, Amendments,  and Enters Expenditures</a:t>
            </a:r>
          </a:p>
          <a:p>
            <a:endParaRPr lang="en-US" sz="3800" dirty="0">
              <a:latin typeface="Times New Roman" panose="02020603050405020304" pitchFamily="18" charset="0"/>
              <a:cs typeface="Times New Roman" panose="02020603050405020304" pitchFamily="18" charset="0"/>
            </a:endParaRPr>
          </a:p>
          <a:p>
            <a:pPr lvl="1"/>
            <a:r>
              <a:rPr lang="en-US" sz="3800" b="1" u="sng" dirty="0">
                <a:latin typeface="Times New Roman" panose="02020603050405020304" pitchFamily="18" charset="0"/>
                <a:cs typeface="Times New Roman" panose="02020603050405020304" pitchFamily="18" charset="0"/>
              </a:rPr>
              <a:t>Finance Approver </a:t>
            </a:r>
            <a:r>
              <a:rPr lang="en-US" sz="3800" dirty="0">
                <a:latin typeface="Times New Roman" panose="02020603050405020304" pitchFamily="18" charset="0"/>
                <a:cs typeface="Times New Roman" panose="02020603050405020304" pitchFamily="18" charset="0"/>
              </a:rPr>
              <a:t>– Approves Expenditures</a:t>
            </a:r>
          </a:p>
          <a:p>
            <a:endParaRPr lang="en-US" dirty="0"/>
          </a:p>
        </p:txBody>
      </p:sp>
      <p:sp>
        <p:nvSpPr>
          <p:cNvPr id="4" name="Slide Number Placeholder 3">
            <a:extLst>
              <a:ext uri="{FF2B5EF4-FFF2-40B4-BE49-F238E27FC236}">
                <a16:creationId xmlns:a16="http://schemas.microsoft.com/office/drawing/2014/main" id="{E0B58582-84A5-4FA7-80CC-68D81EE807A2}"/>
              </a:ext>
            </a:extLst>
          </p:cNvPr>
          <p:cNvSpPr>
            <a:spLocks noGrp="1"/>
          </p:cNvSpPr>
          <p:nvPr>
            <p:ph type="sldNum" sz="quarter" idx="4"/>
          </p:nvPr>
        </p:nvSpPr>
        <p:spPr/>
        <p:txBody>
          <a:bodyPr/>
          <a:lstStyle/>
          <a:p>
            <a:fld id="{2638198E-7845-4843-8114-6B9DA8FD3EF6}" type="slidenum">
              <a:rPr lang="en-US" smtClean="0"/>
              <a:t>21</a:t>
            </a:fld>
            <a:endParaRPr lang="en-US" dirty="0"/>
          </a:p>
        </p:txBody>
      </p:sp>
    </p:spTree>
    <p:extLst>
      <p:ext uri="{BB962C8B-B14F-4D97-AF65-F5344CB8AC3E}">
        <p14:creationId xmlns:p14="http://schemas.microsoft.com/office/powerpoint/2010/main" val="1965905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F7EC9-3805-43F5-8665-C1DCC7C1EE7D}"/>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GAPS Reminders</a:t>
            </a:r>
            <a:endParaRPr lang="en-US" dirty="0"/>
          </a:p>
        </p:txBody>
      </p:sp>
      <p:sp>
        <p:nvSpPr>
          <p:cNvPr id="3" name="Content Placeholder 2">
            <a:extLst>
              <a:ext uri="{FF2B5EF4-FFF2-40B4-BE49-F238E27FC236}">
                <a16:creationId xmlns:a16="http://schemas.microsoft.com/office/drawing/2014/main" id="{C804293F-FF7B-4169-9820-0F6987FD105D}"/>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Check Roles in GAPS </a:t>
            </a:r>
            <a:r>
              <a:rPr lang="en-US" dirty="0">
                <a:latin typeface="Times New Roman" panose="02020603050405020304" pitchFamily="18" charset="0"/>
                <a:cs typeface="Times New Roman" panose="02020603050405020304" pitchFamily="18" charset="0"/>
              </a:rPr>
              <a:t>– Assure Someone is Assigned to Enter Claim (</a:t>
            </a:r>
            <a:r>
              <a:rPr lang="en-US" b="1" dirty="0">
                <a:latin typeface="Times New Roman" panose="02020603050405020304" pitchFamily="18" charset="0"/>
                <a:cs typeface="Times New Roman" panose="02020603050405020304" pitchFamily="18" charset="0"/>
              </a:rPr>
              <a:t>Sub Recipient Finance</a:t>
            </a:r>
            <a:r>
              <a:rPr lang="en-US" dirty="0">
                <a:latin typeface="Times New Roman" panose="02020603050405020304" pitchFamily="18" charset="0"/>
                <a:cs typeface="Times New Roman" panose="02020603050405020304" pitchFamily="18" charset="0"/>
              </a:rPr>
              <a:t>), and to Approve Claim (</a:t>
            </a:r>
            <a:r>
              <a:rPr lang="en-US" b="1" dirty="0">
                <a:latin typeface="Times New Roman" panose="02020603050405020304" pitchFamily="18" charset="0"/>
                <a:cs typeface="Times New Roman" panose="02020603050405020304" pitchFamily="18" charset="0"/>
              </a:rPr>
              <a:t>Finance Approver</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Check your Claim Submission - </a:t>
            </a:r>
            <a:r>
              <a:rPr lang="en-US" dirty="0">
                <a:latin typeface="Times New Roman" panose="02020603050405020304" pitchFamily="18" charset="0"/>
                <a:cs typeface="Times New Roman" panose="02020603050405020304" pitchFamily="18" charset="0"/>
              </a:rPr>
              <a:t>Assure the Claim has Been </a:t>
            </a:r>
            <a:r>
              <a:rPr lang="en-US" b="1" i="1" dirty="0">
                <a:latin typeface="Times New Roman" panose="02020603050405020304" pitchFamily="18" charset="0"/>
                <a:cs typeface="Times New Roman" panose="02020603050405020304" pitchFamily="18" charset="0"/>
              </a:rPr>
              <a:t>Submitted to SCDE Finance</a:t>
            </a:r>
          </a:p>
          <a:p>
            <a:endParaRPr lang="en-US" dirty="0"/>
          </a:p>
        </p:txBody>
      </p:sp>
      <p:sp>
        <p:nvSpPr>
          <p:cNvPr id="4" name="Slide Number Placeholder 3">
            <a:extLst>
              <a:ext uri="{FF2B5EF4-FFF2-40B4-BE49-F238E27FC236}">
                <a16:creationId xmlns:a16="http://schemas.microsoft.com/office/drawing/2014/main" id="{31BE4C51-CE37-4924-829F-88BC56FC08ED}"/>
              </a:ext>
            </a:extLst>
          </p:cNvPr>
          <p:cNvSpPr>
            <a:spLocks noGrp="1"/>
          </p:cNvSpPr>
          <p:nvPr>
            <p:ph type="sldNum" sz="quarter" idx="4"/>
          </p:nvPr>
        </p:nvSpPr>
        <p:spPr/>
        <p:txBody>
          <a:bodyPr/>
          <a:lstStyle/>
          <a:p>
            <a:fld id="{2638198E-7845-4843-8114-6B9DA8FD3EF6}" type="slidenum">
              <a:rPr lang="en-US" smtClean="0"/>
              <a:t>22</a:t>
            </a:fld>
            <a:endParaRPr lang="en-US" dirty="0"/>
          </a:p>
        </p:txBody>
      </p:sp>
    </p:spTree>
    <p:extLst>
      <p:ext uri="{BB962C8B-B14F-4D97-AF65-F5344CB8AC3E}">
        <p14:creationId xmlns:p14="http://schemas.microsoft.com/office/powerpoint/2010/main" val="3763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7F05-29B4-40E9-96B2-565911A4443C}"/>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To Access Grants Accounting Staff Listing</a:t>
            </a:r>
            <a:endParaRPr lang="en-US" dirty="0"/>
          </a:p>
        </p:txBody>
      </p:sp>
      <p:sp>
        <p:nvSpPr>
          <p:cNvPr id="3" name="Content Placeholder 2">
            <a:extLst>
              <a:ext uri="{FF2B5EF4-FFF2-40B4-BE49-F238E27FC236}">
                <a16:creationId xmlns:a16="http://schemas.microsoft.com/office/drawing/2014/main" id="{3754012A-D200-4146-B882-9CC4B6B4FD4E}"/>
              </a:ext>
            </a:extLst>
          </p:cNvPr>
          <p:cNvSpPr>
            <a:spLocks noGrp="1"/>
          </p:cNvSpPr>
          <p:nvPr>
            <p:ph idx="1"/>
          </p:nvPr>
        </p:nvSpPr>
        <p:spPr/>
        <p:txBody>
          <a:bodyPr/>
          <a:lstStyle/>
          <a:p>
            <a:pPr marL="0" indent="0">
              <a:buNone/>
            </a:pPr>
            <a:r>
              <a:rPr lang="en-US" sz="3600" b="1" u="sng" dirty="0">
                <a:latin typeface="Times New Roman" panose="02020603050405020304" pitchFamily="18" charset="0"/>
                <a:cs typeface="Times New Roman" panose="02020603050405020304" pitchFamily="18" charset="0"/>
              </a:rPr>
              <a:t>Contact Information</a:t>
            </a:r>
            <a:r>
              <a:rPr lang="en-US" sz="3600" dirty="0">
                <a:latin typeface="Times New Roman" panose="02020603050405020304" pitchFamily="18" charset="0"/>
                <a:cs typeface="Times New Roman" panose="02020603050405020304" pitchFamily="18" charset="0"/>
              </a:rPr>
              <a:t>:</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SCDE Website</a:t>
            </a:r>
          </a:p>
          <a:p>
            <a:pPr marL="457189" lvl="1" indent="0">
              <a:buNone/>
            </a:pPr>
            <a:r>
              <a:rPr lang="en-US" sz="3600" dirty="0">
                <a:latin typeface="Times New Roman" panose="02020603050405020304" pitchFamily="18" charset="0"/>
                <a:cs typeface="Times New Roman" panose="02020603050405020304" pitchFamily="18" charset="0"/>
              </a:rPr>
              <a:t>- Finance</a:t>
            </a:r>
          </a:p>
          <a:p>
            <a:pPr marL="914377" lvl="2" indent="0">
              <a:buNone/>
            </a:pPr>
            <a:r>
              <a:rPr lang="en-US" sz="3600" dirty="0">
                <a:latin typeface="Times New Roman" panose="02020603050405020304" pitchFamily="18" charset="0"/>
                <a:cs typeface="Times New Roman" panose="02020603050405020304" pitchFamily="18" charset="0"/>
              </a:rPr>
              <a:t>- Grants Accounting</a:t>
            </a:r>
          </a:p>
          <a:p>
            <a:pPr marL="1371566" lvl="3" indent="0">
              <a:buNone/>
            </a:pPr>
            <a:r>
              <a:rPr lang="en-US" sz="3600" dirty="0">
                <a:latin typeface="Times New Roman" panose="02020603050405020304" pitchFamily="18" charset="0"/>
                <a:cs typeface="Times New Roman" panose="02020603050405020304" pitchFamily="18" charset="0"/>
              </a:rPr>
              <a:t>- Grants Accounting Assignment List</a:t>
            </a:r>
          </a:p>
          <a:p>
            <a:endParaRPr lang="en-US" dirty="0"/>
          </a:p>
        </p:txBody>
      </p:sp>
      <p:sp>
        <p:nvSpPr>
          <p:cNvPr id="4" name="Slide Number Placeholder 3">
            <a:extLst>
              <a:ext uri="{FF2B5EF4-FFF2-40B4-BE49-F238E27FC236}">
                <a16:creationId xmlns:a16="http://schemas.microsoft.com/office/drawing/2014/main" id="{5A2E6F32-6ABE-44AE-AC6F-081B2713BA7B}"/>
              </a:ext>
            </a:extLst>
          </p:cNvPr>
          <p:cNvSpPr>
            <a:spLocks noGrp="1"/>
          </p:cNvSpPr>
          <p:nvPr>
            <p:ph type="sldNum" sz="quarter" idx="4"/>
          </p:nvPr>
        </p:nvSpPr>
        <p:spPr/>
        <p:txBody>
          <a:bodyPr/>
          <a:lstStyle/>
          <a:p>
            <a:fld id="{2638198E-7845-4843-8114-6B9DA8FD3EF6}" type="slidenum">
              <a:rPr lang="en-US" smtClean="0"/>
              <a:t>23</a:t>
            </a:fld>
            <a:endParaRPr lang="en-US" dirty="0"/>
          </a:p>
        </p:txBody>
      </p:sp>
    </p:spTree>
    <p:extLst>
      <p:ext uri="{BB962C8B-B14F-4D97-AF65-F5344CB8AC3E}">
        <p14:creationId xmlns:p14="http://schemas.microsoft.com/office/powerpoint/2010/main" val="35487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050A-6FC8-45F4-9B5D-66D5EBD245D6}"/>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Grants Accounting Staff</a:t>
            </a:r>
            <a:endParaRPr lang="en-US" dirty="0"/>
          </a:p>
        </p:txBody>
      </p:sp>
      <p:sp>
        <p:nvSpPr>
          <p:cNvPr id="3" name="Content Placeholder 2">
            <a:extLst>
              <a:ext uri="{FF2B5EF4-FFF2-40B4-BE49-F238E27FC236}">
                <a16:creationId xmlns:a16="http://schemas.microsoft.com/office/drawing/2014/main" id="{55B43984-B1C1-427B-9B2A-CF9FCCFAB461}"/>
              </a:ext>
            </a:extLst>
          </p:cNvPr>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Sequoyah Burden </a:t>
            </a:r>
            <a:r>
              <a:rPr lang="en-US" dirty="0">
                <a:latin typeface="Times New Roman" panose="02020603050405020304" pitchFamily="18" charset="0"/>
                <a:cs typeface="Times New Roman" panose="02020603050405020304" pitchFamily="18" charset="0"/>
              </a:rPr>
              <a:t>– Grants Accounting Manager -  </a:t>
            </a:r>
            <a:r>
              <a:rPr lang="en-US" dirty="0">
                <a:solidFill>
                  <a:schemeClr val="tx2">
                    <a:lumMod val="60000"/>
                    <a:lumOff val="40000"/>
                  </a:schemeClr>
                </a:solidFill>
                <a:latin typeface="Times New Roman" panose="02020603050405020304" pitchFamily="18" charset="0"/>
                <a:cs typeface="Times New Roman" panose="02020603050405020304" pitchFamily="18" charset="0"/>
                <a:hlinkClick r:id="rId2"/>
              </a:rPr>
              <a:t>sburden@ed.sc.gov</a:t>
            </a:r>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AiLisa Evans </a:t>
            </a:r>
            <a:r>
              <a:rPr lang="en-US" dirty="0">
                <a:latin typeface="Times New Roman" panose="02020603050405020304" pitchFamily="18" charset="0"/>
                <a:cs typeface="Times New Roman" panose="02020603050405020304" pitchFamily="18" charset="0"/>
              </a:rPr>
              <a:t>– Title IV, Title II, Title I N&amp;D, English Language - </a:t>
            </a:r>
            <a:r>
              <a:rPr lang="en-US" dirty="0">
                <a:solidFill>
                  <a:schemeClr val="tx2">
                    <a:lumMod val="60000"/>
                    <a:lumOff val="40000"/>
                  </a:schemeClr>
                </a:solidFill>
                <a:latin typeface="Times New Roman" panose="02020603050405020304" pitchFamily="18" charset="0"/>
                <a:cs typeface="Times New Roman" panose="02020603050405020304" pitchFamily="18" charset="0"/>
                <a:hlinkClick r:id="rId3"/>
              </a:rPr>
              <a:t>aaevans@ed.sc.gov</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Brittany Riley </a:t>
            </a:r>
            <a:r>
              <a:rPr lang="en-US" dirty="0">
                <a:latin typeface="Times New Roman" panose="02020603050405020304" pitchFamily="18" charset="0"/>
                <a:cs typeface="Times New Roman" panose="02020603050405020304" pitchFamily="18" charset="0"/>
              </a:rPr>
              <a:t>– Title I, CATE, REAP </a:t>
            </a:r>
          </a:p>
          <a:p>
            <a:pPr marL="0" indent="0">
              <a:buNone/>
            </a:pPr>
            <a:r>
              <a:rPr lang="en-US" dirty="0">
                <a:solidFill>
                  <a:schemeClr val="tx2">
                    <a:lumMod val="60000"/>
                    <a:lumOff val="40000"/>
                  </a:schemeClr>
                </a:solidFill>
                <a:latin typeface="Times New Roman" panose="02020603050405020304" pitchFamily="18" charset="0"/>
                <a:cs typeface="Times New Roman" panose="02020603050405020304" pitchFamily="18" charset="0"/>
              </a:rPr>
              <a:t>   </a:t>
            </a:r>
            <a:r>
              <a:rPr lang="en-US" dirty="0">
                <a:solidFill>
                  <a:schemeClr val="tx2">
                    <a:lumMod val="60000"/>
                    <a:lumOff val="40000"/>
                  </a:schemeClr>
                </a:solidFill>
                <a:latin typeface="Times New Roman" panose="02020603050405020304" pitchFamily="18" charset="0"/>
                <a:cs typeface="Times New Roman" panose="02020603050405020304" pitchFamily="18" charset="0"/>
                <a:hlinkClick r:id="rId4"/>
              </a:rPr>
              <a:t>briley@ed.sc.gov</a:t>
            </a:r>
            <a:endParaRPr lang="en-US" sz="4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Freddie Williamson </a:t>
            </a:r>
            <a:r>
              <a:rPr lang="en-US" dirty="0">
                <a:latin typeface="Times New Roman" panose="02020603050405020304" pitchFamily="18" charset="0"/>
                <a:cs typeface="Times New Roman" panose="02020603050405020304" pitchFamily="18" charset="0"/>
              </a:rPr>
              <a:t>– IDEA, Migrant Education - </a:t>
            </a:r>
            <a:r>
              <a:rPr lang="en-US" dirty="0">
                <a:solidFill>
                  <a:schemeClr val="tx2">
                    <a:lumMod val="60000"/>
                    <a:lumOff val="40000"/>
                  </a:schemeClr>
                </a:solidFill>
                <a:latin typeface="Times New Roman" panose="02020603050405020304" pitchFamily="18" charset="0"/>
                <a:cs typeface="Times New Roman" panose="02020603050405020304" pitchFamily="18" charset="0"/>
                <a:hlinkClick r:id="rId5"/>
              </a:rPr>
              <a:t>flwilliamson@ed.sc.gov</a:t>
            </a:r>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1430A6F-C46E-4EA8-A9CC-3A11786B2C67}"/>
              </a:ext>
            </a:extLst>
          </p:cNvPr>
          <p:cNvSpPr>
            <a:spLocks noGrp="1"/>
          </p:cNvSpPr>
          <p:nvPr>
            <p:ph type="sldNum" sz="quarter" idx="4"/>
          </p:nvPr>
        </p:nvSpPr>
        <p:spPr/>
        <p:txBody>
          <a:bodyPr/>
          <a:lstStyle/>
          <a:p>
            <a:fld id="{2638198E-7845-4843-8114-6B9DA8FD3EF6}" type="slidenum">
              <a:rPr lang="en-US" smtClean="0"/>
              <a:t>24</a:t>
            </a:fld>
            <a:endParaRPr lang="en-US" dirty="0"/>
          </a:p>
        </p:txBody>
      </p:sp>
    </p:spTree>
    <p:extLst>
      <p:ext uri="{BB962C8B-B14F-4D97-AF65-F5344CB8AC3E}">
        <p14:creationId xmlns:p14="http://schemas.microsoft.com/office/powerpoint/2010/main" val="2519400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7552F-04FB-452E-B615-C60EA1162381}"/>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Grants Accounting Staff</a:t>
            </a:r>
            <a:endParaRPr lang="en-US" dirty="0"/>
          </a:p>
        </p:txBody>
      </p:sp>
      <p:sp>
        <p:nvSpPr>
          <p:cNvPr id="3" name="Content Placeholder 2">
            <a:extLst>
              <a:ext uri="{FF2B5EF4-FFF2-40B4-BE49-F238E27FC236}">
                <a16:creationId xmlns:a16="http://schemas.microsoft.com/office/drawing/2014/main" id="{3848239C-6073-4393-A5C2-F5DEC4C5E290}"/>
              </a:ext>
            </a:extLst>
          </p:cNvPr>
          <p:cNvSpPr>
            <a:spLocks noGrp="1"/>
          </p:cNvSpPr>
          <p:nvPr>
            <p:ph idx="1"/>
          </p:nvPr>
        </p:nvSpPr>
        <p:spPr/>
        <p:txBody>
          <a:bodyPr>
            <a:normAutofit fontScale="92500" lnSpcReduction="10000"/>
          </a:bodyPr>
          <a:lstStyle/>
          <a:p>
            <a:r>
              <a:rPr lang="en-US" sz="3500" b="1" dirty="0">
                <a:latin typeface="Times New Roman" panose="02020603050405020304" pitchFamily="18" charset="0"/>
                <a:cs typeface="Times New Roman" panose="02020603050405020304" pitchFamily="18" charset="0"/>
              </a:rPr>
              <a:t>Pearlie Gantt </a:t>
            </a:r>
            <a:r>
              <a:rPr lang="en-US" sz="3500" dirty="0">
                <a:latin typeface="Times New Roman" panose="02020603050405020304" pitchFamily="18" charset="0"/>
                <a:cs typeface="Times New Roman" panose="02020603050405020304" pitchFamily="18" charset="0"/>
              </a:rPr>
              <a:t>– School Improvement, Charter, 21</a:t>
            </a:r>
            <a:r>
              <a:rPr lang="en-US" sz="3500" baseline="30000" dirty="0">
                <a:latin typeface="Times New Roman" panose="02020603050405020304" pitchFamily="18" charset="0"/>
                <a:cs typeface="Times New Roman" panose="02020603050405020304" pitchFamily="18" charset="0"/>
              </a:rPr>
              <a:t>st</a:t>
            </a:r>
            <a:r>
              <a:rPr lang="en-US" sz="3500" dirty="0">
                <a:latin typeface="Times New Roman" panose="02020603050405020304" pitchFamily="18" charset="0"/>
                <a:cs typeface="Times New Roman" panose="02020603050405020304" pitchFamily="18" charset="0"/>
              </a:rPr>
              <a:t> Century, EEDA - </a:t>
            </a:r>
            <a:r>
              <a:rPr lang="en-US" sz="3500" dirty="0">
                <a:solidFill>
                  <a:schemeClr val="tx2">
                    <a:lumMod val="60000"/>
                    <a:lumOff val="40000"/>
                  </a:schemeClr>
                </a:solidFill>
                <a:latin typeface="Times New Roman" panose="02020603050405020304" pitchFamily="18" charset="0"/>
                <a:cs typeface="Times New Roman" panose="02020603050405020304" pitchFamily="18" charset="0"/>
                <a:hlinkClick r:id="rId2"/>
              </a:rPr>
              <a:t>pjgantt@ed.sc.gov</a:t>
            </a:r>
            <a:r>
              <a:rPr lang="en-US" sz="3500" dirty="0">
                <a:latin typeface="Times New Roman" panose="02020603050405020304" pitchFamily="18" charset="0"/>
                <a:cs typeface="Times New Roman" panose="02020603050405020304" pitchFamily="18" charset="0"/>
              </a:rPr>
              <a:t> </a:t>
            </a:r>
          </a:p>
          <a:p>
            <a:r>
              <a:rPr lang="en-US" sz="3500" b="1" dirty="0">
                <a:latin typeface="Times New Roman" panose="02020603050405020304" pitchFamily="18" charset="0"/>
                <a:cs typeface="Times New Roman" panose="02020603050405020304" pitchFamily="18" charset="0"/>
              </a:rPr>
              <a:t>AiLisa Evans, Brittany Riley </a:t>
            </a:r>
            <a:r>
              <a:rPr lang="en-US" sz="3500" dirty="0">
                <a:latin typeface="Times New Roman" panose="02020603050405020304" pitchFamily="18" charset="0"/>
                <a:cs typeface="Times New Roman" panose="02020603050405020304" pitchFamily="18" charset="0"/>
              </a:rPr>
              <a:t>- Fresh Fruits and Vegetables, Child Nutrition Breakfast and Lunch, School Food Equipment –</a:t>
            </a:r>
            <a:r>
              <a:rPr lang="en-US" sz="3200" dirty="0">
                <a:solidFill>
                  <a:schemeClr val="tx2">
                    <a:lumMod val="60000"/>
                    <a:lumOff val="40000"/>
                  </a:schemeClr>
                </a:solidFill>
                <a:latin typeface="Times New Roman" panose="02020603050405020304" pitchFamily="18" charset="0"/>
                <a:cs typeface="Times New Roman" panose="02020603050405020304" pitchFamily="18" charset="0"/>
                <a:hlinkClick r:id="rId3"/>
              </a:rPr>
              <a:t>aaevans@ed.sc.gov</a:t>
            </a:r>
            <a:r>
              <a:rPr lang="en-US" sz="3200" dirty="0">
                <a:solidFill>
                  <a:schemeClr val="tx2">
                    <a:lumMod val="60000"/>
                    <a:lumOff val="40000"/>
                  </a:schemeClr>
                </a:solidFill>
                <a:latin typeface="Times New Roman" panose="02020603050405020304" pitchFamily="18" charset="0"/>
                <a:cs typeface="Times New Roman" panose="02020603050405020304" pitchFamily="18" charset="0"/>
              </a:rPr>
              <a:t>, </a:t>
            </a:r>
            <a:r>
              <a:rPr lang="en-US" sz="3200" dirty="0">
                <a:solidFill>
                  <a:schemeClr val="tx2">
                    <a:lumMod val="60000"/>
                    <a:lumOff val="40000"/>
                  </a:schemeClr>
                </a:solidFill>
                <a:latin typeface="Times New Roman" panose="02020603050405020304" pitchFamily="18" charset="0"/>
                <a:cs typeface="Times New Roman" panose="02020603050405020304" pitchFamily="18" charset="0"/>
                <a:hlinkClick r:id="rId4"/>
              </a:rPr>
              <a:t>briley@ed.sc.gov</a:t>
            </a:r>
            <a:endParaRPr lang="en-US" sz="3500" dirty="0">
              <a:latin typeface="Times New Roman" panose="02020603050405020304" pitchFamily="18" charset="0"/>
              <a:cs typeface="Times New Roman" panose="02020603050405020304" pitchFamily="18" charset="0"/>
            </a:endParaRPr>
          </a:p>
          <a:p>
            <a:r>
              <a:rPr lang="en-US" sz="3500" b="1" dirty="0">
                <a:latin typeface="Times New Roman" panose="02020603050405020304" pitchFamily="18" charset="0"/>
                <a:cs typeface="Times New Roman" panose="02020603050405020304" pitchFamily="18" charset="0"/>
              </a:rPr>
              <a:t>Kermit Hines </a:t>
            </a:r>
            <a:r>
              <a:rPr lang="en-US" sz="3500" dirty="0">
                <a:latin typeface="Times New Roman" panose="02020603050405020304" pitchFamily="18" charset="0"/>
                <a:cs typeface="Times New Roman" panose="02020603050405020304" pitchFamily="18" charset="0"/>
              </a:rPr>
              <a:t>-  CARES, ESSER II, ESSER III - </a:t>
            </a:r>
            <a:r>
              <a:rPr lang="en-US" sz="3500" dirty="0">
                <a:solidFill>
                  <a:schemeClr val="tx2">
                    <a:lumMod val="60000"/>
                    <a:lumOff val="40000"/>
                  </a:schemeClr>
                </a:solidFill>
                <a:latin typeface="Times New Roman" panose="02020603050405020304" pitchFamily="18" charset="0"/>
                <a:cs typeface="Times New Roman" panose="02020603050405020304" pitchFamily="18" charset="0"/>
                <a:hlinkClick r:id="rId5"/>
              </a:rPr>
              <a:t>kmhines@ed.sc.gov</a:t>
            </a:r>
            <a:r>
              <a:rPr lang="en-US" sz="3500" dirty="0">
                <a:latin typeface="Times New Roman" panose="02020603050405020304" pitchFamily="18" charset="0"/>
                <a:cs typeface="Times New Roman" panose="02020603050405020304" pitchFamily="18" charset="0"/>
              </a:rPr>
              <a:t> </a:t>
            </a:r>
          </a:p>
          <a:p>
            <a:r>
              <a:rPr lang="en-US" sz="3500" b="1" dirty="0">
                <a:latin typeface="Times New Roman" panose="02020603050405020304" pitchFamily="18" charset="0"/>
                <a:cs typeface="Times New Roman" panose="02020603050405020304" pitchFamily="18" charset="0"/>
              </a:rPr>
              <a:t>Becky Mack </a:t>
            </a:r>
            <a:r>
              <a:rPr lang="en-US" sz="3500" dirty="0">
                <a:latin typeface="Times New Roman" panose="02020603050405020304" pitchFamily="18" charset="0"/>
                <a:cs typeface="Times New Roman" panose="02020603050405020304" pitchFamily="18" charset="0"/>
              </a:rPr>
              <a:t>-  Migrant, State Assessment - </a:t>
            </a:r>
            <a:r>
              <a:rPr lang="en-US" sz="3500" dirty="0">
                <a:solidFill>
                  <a:schemeClr val="tx2">
                    <a:lumMod val="60000"/>
                    <a:lumOff val="40000"/>
                  </a:schemeClr>
                </a:solidFill>
                <a:latin typeface="Times New Roman" panose="02020603050405020304" pitchFamily="18" charset="0"/>
                <a:cs typeface="Times New Roman" panose="02020603050405020304" pitchFamily="18" charset="0"/>
                <a:hlinkClick r:id="rId6"/>
              </a:rPr>
              <a:t>rmbehles@ed.sc.gov</a:t>
            </a:r>
            <a:endParaRPr lang="en-US" sz="3500" dirty="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en-US" sz="3500"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67E67B0-B47F-4394-92BF-49E43187E074}"/>
              </a:ext>
            </a:extLst>
          </p:cNvPr>
          <p:cNvSpPr>
            <a:spLocks noGrp="1"/>
          </p:cNvSpPr>
          <p:nvPr>
            <p:ph type="sldNum" sz="quarter" idx="4"/>
          </p:nvPr>
        </p:nvSpPr>
        <p:spPr/>
        <p:txBody>
          <a:bodyPr/>
          <a:lstStyle/>
          <a:p>
            <a:fld id="{2638198E-7845-4843-8114-6B9DA8FD3EF6}" type="slidenum">
              <a:rPr lang="en-US" smtClean="0"/>
              <a:t>25</a:t>
            </a:fld>
            <a:endParaRPr lang="en-US" dirty="0"/>
          </a:p>
        </p:txBody>
      </p:sp>
    </p:spTree>
    <p:extLst>
      <p:ext uri="{BB962C8B-B14F-4D97-AF65-F5344CB8AC3E}">
        <p14:creationId xmlns:p14="http://schemas.microsoft.com/office/powerpoint/2010/main" val="3746574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09601"/>
            <a:ext cx="7772400" cy="1102519"/>
          </a:xfrm>
        </p:spPr>
        <p:txBody>
          <a:bodyPr>
            <a:noAutofit/>
          </a:bodyPr>
          <a:lstStyle/>
          <a:p>
            <a:r>
              <a:rPr lang="en-US" dirty="0">
                <a:latin typeface="Garamond" panose="02020404030301010803" pitchFamily="18" charset="0"/>
              </a:rPr>
              <a:t>GovGrants</a:t>
            </a:r>
            <a:r>
              <a:rPr lang="en-US" baseline="30000" dirty="0">
                <a:latin typeface="Garamond" panose="02020404030301010803" pitchFamily="18" charset="0"/>
              </a:rPr>
              <a:t>® </a:t>
            </a:r>
            <a:r>
              <a:rPr lang="en-US" dirty="0">
                <a:latin typeface="Garamond" panose="02020404030301010803" pitchFamily="18" charset="0"/>
              </a:rPr>
              <a:t>Pilot and Implementation</a:t>
            </a:r>
            <a:endParaRPr lang="en-US" dirty="0"/>
          </a:p>
        </p:txBody>
      </p:sp>
      <p:sp>
        <p:nvSpPr>
          <p:cNvPr id="3" name="Subtitle 2"/>
          <p:cNvSpPr>
            <a:spLocks noGrp="1"/>
          </p:cNvSpPr>
          <p:nvPr>
            <p:ph type="subTitle" idx="1"/>
          </p:nvPr>
        </p:nvSpPr>
        <p:spPr>
          <a:xfrm>
            <a:off x="3048000" y="2286000"/>
            <a:ext cx="6400800" cy="2895600"/>
          </a:xfrm>
        </p:spPr>
        <p:txBody>
          <a:bodyPr>
            <a:normAutofit/>
          </a:bodyPr>
          <a:lstStyle/>
          <a:p>
            <a:r>
              <a:rPr lang="en-US" dirty="0">
                <a:latin typeface="Garamond" panose="02020404030301010803" pitchFamily="18" charset="0"/>
              </a:rPr>
              <a:t>Steven Strother</a:t>
            </a:r>
          </a:p>
          <a:p>
            <a:r>
              <a:rPr lang="en-US" sz="2400" dirty="0">
                <a:latin typeface="Garamond" panose="02020404030301010803" pitchFamily="18" charset="0"/>
              </a:rPr>
              <a:t>SCASBO</a:t>
            </a:r>
          </a:p>
          <a:p>
            <a:r>
              <a:rPr lang="en-US" sz="2400" dirty="0">
                <a:latin typeface="Garamond" panose="02020404030301010803" pitchFamily="18" charset="0"/>
              </a:rPr>
              <a:t>Spring 2022</a:t>
            </a:r>
          </a:p>
        </p:txBody>
      </p:sp>
    </p:spTree>
    <p:extLst>
      <p:ext uri="{BB962C8B-B14F-4D97-AF65-F5344CB8AC3E}">
        <p14:creationId xmlns:p14="http://schemas.microsoft.com/office/powerpoint/2010/main" val="426782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228600"/>
            <a:ext cx="6781800" cy="1143000"/>
          </a:xfrm>
        </p:spPr>
        <p:txBody>
          <a:bodyPr>
            <a:normAutofit/>
          </a:bodyPr>
          <a:lstStyle/>
          <a:p>
            <a:r>
              <a:rPr lang="en-US" sz="4000" dirty="0">
                <a:latin typeface="Garamond" panose="02020404030301010803" pitchFamily="18" charset="0"/>
              </a:rPr>
              <a:t>GovGrants</a:t>
            </a:r>
            <a:r>
              <a:rPr lang="en-US" sz="4000" baseline="30000" dirty="0">
                <a:latin typeface="Garamond" panose="02020404030301010803" pitchFamily="18" charset="0"/>
              </a:rPr>
              <a:t>®</a:t>
            </a:r>
            <a:endParaRPr lang="en-US" sz="4000" dirty="0">
              <a:latin typeface="Garamond" panose="02020404030301010803" pitchFamily="18" charset="0"/>
            </a:endParaRPr>
          </a:p>
        </p:txBody>
      </p:sp>
      <p:sp>
        <p:nvSpPr>
          <p:cNvPr id="3" name="Content Placeholder 2"/>
          <p:cNvSpPr>
            <a:spLocks noGrp="1"/>
          </p:cNvSpPr>
          <p:nvPr>
            <p:ph idx="1"/>
          </p:nvPr>
        </p:nvSpPr>
        <p:spPr>
          <a:xfrm>
            <a:off x="1752600" y="1600202"/>
            <a:ext cx="8610600" cy="4952998"/>
          </a:xfrm>
        </p:spPr>
        <p:txBody>
          <a:bodyPr vert="horz" lIns="91440" tIns="45720" rIns="91440" bIns="45720" rtlCol="0" anchor="t">
            <a:normAutofit fontScale="85000" lnSpcReduction="10000"/>
          </a:bodyPr>
          <a:lstStyle/>
          <a:p>
            <a:pPr marL="0" indent="0">
              <a:buNone/>
            </a:pPr>
            <a:r>
              <a:rPr lang="en-US" sz="3500" dirty="0">
                <a:latin typeface="Garamond"/>
              </a:rPr>
              <a:t>All-inclusive platform that will combine the functionality of the current:</a:t>
            </a:r>
          </a:p>
          <a:p>
            <a:pPr marL="914400"/>
            <a:r>
              <a:rPr lang="en-US" sz="3500" dirty="0"/>
              <a:t>Grants Electronic Management System (GEMS)</a:t>
            </a:r>
          </a:p>
          <a:p>
            <a:pPr marL="914400"/>
            <a:r>
              <a:rPr lang="en-US" sz="3500" dirty="0"/>
              <a:t>Grants Accounting Processing System (GAPS)</a:t>
            </a:r>
          </a:p>
          <a:p>
            <a:pPr marL="914400"/>
            <a:r>
              <a:rPr lang="en-US" sz="3500" dirty="0"/>
              <a:t>Title I Crate</a:t>
            </a:r>
          </a:p>
          <a:p>
            <a:pPr marL="914400"/>
            <a:r>
              <a:rPr lang="en-US" sz="3500" dirty="0">
                <a:latin typeface="Garamond"/>
              </a:rPr>
              <a:t>The Strategic Renewal Application in the SCDE Member Center</a:t>
            </a:r>
          </a:p>
          <a:p>
            <a:pPr marL="657225" indent="0">
              <a:buNone/>
            </a:pPr>
            <a:endParaRPr lang="en-US" sz="3500" i="1" dirty="0">
              <a:latin typeface="Garamond"/>
            </a:endParaRPr>
          </a:p>
          <a:p>
            <a:pPr marL="657225" indent="0">
              <a:buNone/>
            </a:pPr>
            <a:r>
              <a:rPr lang="en-US" sz="3500" i="1" dirty="0">
                <a:latin typeface="Garamond"/>
              </a:rPr>
              <a:t>Note - Food Service SCAPS system will continue to operate independently</a:t>
            </a:r>
          </a:p>
          <a:p>
            <a:pPr marL="657225" indent="0">
              <a:buNone/>
            </a:pPr>
            <a:endParaRPr lang="en-US" sz="3500" dirty="0">
              <a:latin typeface="Garamond"/>
            </a:endParaRPr>
          </a:p>
          <a:p>
            <a:endParaRPr lang="en-US" dirty="0"/>
          </a:p>
        </p:txBody>
      </p:sp>
    </p:spTree>
    <p:extLst>
      <p:ext uri="{BB962C8B-B14F-4D97-AF65-F5344CB8AC3E}">
        <p14:creationId xmlns:p14="http://schemas.microsoft.com/office/powerpoint/2010/main" val="3370532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8427" y="303415"/>
            <a:ext cx="6781800" cy="1126117"/>
          </a:xfrm>
        </p:spPr>
        <p:txBody>
          <a:bodyPr>
            <a:normAutofit/>
          </a:bodyPr>
          <a:lstStyle/>
          <a:p>
            <a:r>
              <a:rPr lang="en-US" sz="4000" dirty="0">
                <a:latin typeface="Garamond"/>
              </a:rPr>
              <a:t>Beta Testing</a:t>
            </a:r>
          </a:p>
        </p:txBody>
      </p:sp>
      <p:sp>
        <p:nvSpPr>
          <p:cNvPr id="3" name="Content Placeholder 2"/>
          <p:cNvSpPr>
            <a:spLocks noGrp="1"/>
          </p:cNvSpPr>
          <p:nvPr>
            <p:ph idx="1"/>
          </p:nvPr>
        </p:nvSpPr>
        <p:spPr>
          <a:xfrm>
            <a:off x="2004527" y="2057400"/>
            <a:ext cx="8229600" cy="4343400"/>
          </a:xfrm>
        </p:spPr>
        <p:txBody>
          <a:bodyPr>
            <a:normAutofit/>
          </a:bodyPr>
          <a:lstStyle/>
          <a:p>
            <a:pPr marL="342900" lvl="1" indent="0">
              <a:buNone/>
            </a:pPr>
            <a:endParaRPr lang="en-US" sz="2700" dirty="0"/>
          </a:p>
          <a:p>
            <a:endParaRPr lang="en-US" dirty="0"/>
          </a:p>
        </p:txBody>
      </p:sp>
      <p:sp>
        <p:nvSpPr>
          <p:cNvPr id="4" name="Rectangle 3"/>
          <p:cNvSpPr/>
          <p:nvPr/>
        </p:nvSpPr>
        <p:spPr>
          <a:xfrm>
            <a:off x="1878564" y="1828801"/>
            <a:ext cx="8481527" cy="3693319"/>
          </a:xfrm>
          <a:prstGeom prst="rect">
            <a:avLst/>
          </a:prstGeom>
        </p:spPr>
        <p:txBody>
          <a:bodyPr wrap="square" lIns="91440" tIns="45720" rIns="91440" bIns="45720" anchor="t">
            <a:spAutoFit/>
          </a:bodyPr>
          <a:lstStyle/>
          <a:p>
            <a:pPr marL="571500" indent="-571500">
              <a:buFont typeface="Arial" panose="020B0604020202020204" pitchFamily="34" charset="0"/>
              <a:buChar char="•"/>
            </a:pPr>
            <a:r>
              <a:rPr lang="en-US" sz="3600" dirty="0">
                <a:latin typeface="Garamond"/>
                <a:ea typeface="Times New Roman" panose="02020603050405020304" pitchFamily="18" charset="0"/>
              </a:rPr>
              <a:t>Beginning in April 2022, a pilot program will be implemented to test the system for one (1) school year.</a:t>
            </a:r>
          </a:p>
          <a:p>
            <a:endParaRPr lang="en-US" sz="3600" dirty="0">
              <a:latin typeface="Garamond"/>
              <a:ea typeface="Times New Roman" panose="02020603050405020304" pitchFamily="18" charset="0"/>
            </a:endParaRPr>
          </a:p>
          <a:p>
            <a:pPr marL="571500" indent="-571500">
              <a:buFont typeface="Arial" panose="020B0604020202020204" pitchFamily="34" charset="0"/>
              <a:buChar char="•"/>
            </a:pPr>
            <a:r>
              <a:rPr lang="en-US" sz="3600" dirty="0">
                <a:latin typeface="Garamond"/>
                <a:ea typeface="Times New Roman" panose="02020603050405020304" pitchFamily="18" charset="0"/>
              </a:rPr>
              <a:t>Six (6) districts will be involved.</a:t>
            </a:r>
            <a:endParaRPr lang="en-US" sz="3600" dirty="0">
              <a:latin typeface="Garamond" panose="02020404030301010803" pitchFamily="18" charset="0"/>
              <a:ea typeface="Times New Roman" panose="02020603050405020304" pitchFamily="18" charset="0"/>
            </a:endParaRPr>
          </a:p>
          <a:p>
            <a:pPr marL="800100" lvl="1"/>
            <a:r>
              <a:rPr lang="en-US" sz="3600" dirty="0">
                <a:latin typeface="Garamond"/>
                <a:ea typeface="Times New Roman" panose="02020603050405020304" pitchFamily="18" charset="0"/>
              </a:rPr>
              <a:t>- Small, medium, and large sized districts</a:t>
            </a:r>
          </a:p>
          <a:p>
            <a:endParaRPr lang="en-US" dirty="0">
              <a:latin typeface="Calibri"/>
              <a:ea typeface="Times New Roman" panose="02020603050405020304" pitchFamily="18" charset="0"/>
              <a:cs typeface="Calibri"/>
            </a:endParaRPr>
          </a:p>
        </p:txBody>
      </p:sp>
    </p:spTree>
    <p:extLst>
      <p:ext uri="{BB962C8B-B14F-4D97-AF65-F5344CB8AC3E}">
        <p14:creationId xmlns:p14="http://schemas.microsoft.com/office/powerpoint/2010/main" val="3815218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304800"/>
            <a:ext cx="6781800" cy="1143000"/>
          </a:xfrm>
        </p:spPr>
        <p:txBody>
          <a:bodyPr>
            <a:normAutofit/>
          </a:bodyPr>
          <a:lstStyle/>
          <a:p>
            <a:r>
              <a:rPr lang="en-US" sz="4000" dirty="0">
                <a:latin typeface="Garamond" panose="02020404030301010803" pitchFamily="18" charset="0"/>
              </a:rPr>
              <a:t>Pilot Districts</a:t>
            </a:r>
          </a:p>
        </p:txBody>
      </p:sp>
      <p:sp>
        <p:nvSpPr>
          <p:cNvPr id="3" name="Content Placeholder 2"/>
          <p:cNvSpPr>
            <a:spLocks noGrp="1"/>
          </p:cNvSpPr>
          <p:nvPr>
            <p:ph idx="1"/>
          </p:nvPr>
        </p:nvSpPr>
        <p:spPr/>
        <p:txBody>
          <a:bodyPr>
            <a:normAutofit/>
          </a:bodyPr>
          <a:lstStyle/>
          <a:p>
            <a:r>
              <a:rPr lang="en-US" dirty="0"/>
              <a:t>Aiken</a:t>
            </a:r>
          </a:p>
          <a:p>
            <a:r>
              <a:rPr lang="en-US" dirty="0"/>
              <a:t>Barnwell 45</a:t>
            </a:r>
          </a:p>
          <a:p>
            <a:r>
              <a:rPr lang="en-US" dirty="0"/>
              <a:t>Berkeley</a:t>
            </a:r>
          </a:p>
          <a:p>
            <a:r>
              <a:rPr lang="en-US" dirty="0"/>
              <a:t>Calhoun</a:t>
            </a:r>
          </a:p>
          <a:p>
            <a:r>
              <a:rPr lang="en-US" dirty="0"/>
              <a:t>Chesterfield</a:t>
            </a:r>
          </a:p>
          <a:p>
            <a:r>
              <a:rPr lang="en-US" dirty="0"/>
              <a:t>Colleton</a:t>
            </a:r>
          </a:p>
          <a:p>
            <a:pPr marL="0" indent="0">
              <a:buNone/>
            </a:pPr>
            <a:endParaRPr lang="en-US" dirty="0"/>
          </a:p>
        </p:txBody>
      </p:sp>
    </p:spTree>
    <p:extLst>
      <p:ext uri="{BB962C8B-B14F-4D97-AF65-F5344CB8AC3E}">
        <p14:creationId xmlns:p14="http://schemas.microsoft.com/office/powerpoint/2010/main" val="133619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(Ways &amp; Means)</a:t>
            </a:r>
          </a:p>
        </p:txBody>
      </p:sp>
      <p:sp>
        <p:nvSpPr>
          <p:cNvPr id="3" name="Content Placeholder 2"/>
          <p:cNvSpPr>
            <a:spLocks noGrp="1"/>
          </p:cNvSpPr>
          <p:nvPr>
            <p:ph idx="1"/>
          </p:nvPr>
        </p:nvSpPr>
        <p:spPr>
          <a:xfrm>
            <a:off x="609600" y="1560202"/>
            <a:ext cx="10972800" cy="4830761"/>
          </a:xfrm>
        </p:spPr>
        <p:txBody>
          <a:bodyPr>
            <a:normAutofit fontScale="92500" lnSpcReduction="20000"/>
          </a:bodyPr>
          <a:lstStyle/>
          <a:p>
            <a:r>
              <a:rPr lang="en-US" dirty="0"/>
              <a:t>State Aid to Classrooms- $227 million</a:t>
            </a:r>
          </a:p>
          <a:p>
            <a:pPr lvl="2"/>
            <a:r>
              <a:rPr lang="en-US" dirty="0"/>
              <a:t>$123.7 million (General Fund) and $103.3 (EIA)</a:t>
            </a:r>
          </a:p>
          <a:p>
            <a:pPr lvl="2"/>
            <a:r>
              <a:rPr lang="en-US" dirty="0"/>
              <a:t>New Education Funding Methodology</a:t>
            </a:r>
          </a:p>
          <a:p>
            <a:pPr lvl="2"/>
            <a:r>
              <a:rPr lang="en-US" dirty="0"/>
              <a:t>SMSS increases by $4,000 per cell</a:t>
            </a:r>
          </a:p>
          <a:p>
            <a:pPr lvl="2"/>
            <a:endParaRPr lang="en-US" dirty="0"/>
          </a:p>
          <a:p>
            <a:r>
              <a:rPr lang="en-US" dirty="0"/>
              <a:t>Teacher Supply Increase- $2,260,000</a:t>
            </a:r>
          </a:p>
          <a:p>
            <a:pPr lvl="2"/>
            <a:r>
              <a:rPr lang="en-US" dirty="0"/>
              <a:t>Increased from $275 to $300 per teacher</a:t>
            </a:r>
          </a:p>
          <a:p>
            <a:pPr marL="0" indent="0">
              <a:buNone/>
            </a:pPr>
            <a:endParaRPr lang="en-US" dirty="0"/>
          </a:p>
          <a:p>
            <a:r>
              <a:rPr lang="en-US" dirty="0"/>
              <a:t>Bus Driver Salary Increase- 5% -$4,297,076</a:t>
            </a:r>
          </a:p>
          <a:p>
            <a:pPr lvl="2"/>
            <a:r>
              <a:rPr lang="en-US" dirty="0"/>
              <a:t>Proviso 117.149 </a:t>
            </a:r>
            <a:r>
              <a:rPr lang="en-US" i="1" dirty="0"/>
              <a:t>School Bus Driver salary and fringe funding to school districts shall be increased by </a:t>
            </a:r>
            <a:r>
              <a:rPr lang="en-US" b="1" i="1" dirty="0"/>
              <a:t>three percent</a:t>
            </a:r>
            <a:r>
              <a:rPr lang="en-US" i="1" dirty="0"/>
              <a:t>.</a:t>
            </a:r>
          </a:p>
          <a:p>
            <a:pPr marL="0" indent="0">
              <a:buNone/>
            </a:pPr>
            <a:endParaRPr lang="en-US" dirty="0"/>
          </a:p>
        </p:txBody>
      </p:sp>
      <p:sp>
        <p:nvSpPr>
          <p:cNvPr id="4" name="Slide Number Placeholder 3"/>
          <p:cNvSpPr>
            <a:spLocks noGrp="1"/>
          </p:cNvSpPr>
          <p:nvPr>
            <p:ph type="sldNum" sz="quarter" idx="4"/>
          </p:nvPr>
        </p:nvSpPr>
        <p:spPr/>
        <p:txBody>
          <a:bodyPr/>
          <a:lstStyle/>
          <a:p>
            <a:fld id="{2638198E-7845-4843-8114-6B9DA8FD3EF6}" type="slidenum">
              <a:rPr lang="en-US" smtClean="0"/>
              <a:t>3</a:t>
            </a:fld>
            <a:endParaRPr lang="en-US" dirty="0"/>
          </a:p>
        </p:txBody>
      </p:sp>
    </p:spTree>
    <p:extLst>
      <p:ext uri="{BB962C8B-B14F-4D97-AF65-F5344CB8AC3E}">
        <p14:creationId xmlns:p14="http://schemas.microsoft.com/office/powerpoint/2010/main" val="973562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391" y="304800"/>
            <a:ext cx="6781800" cy="1143000"/>
          </a:xfrm>
        </p:spPr>
        <p:txBody>
          <a:bodyPr>
            <a:normAutofit/>
          </a:bodyPr>
          <a:lstStyle/>
          <a:p>
            <a:r>
              <a:rPr lang="en-US" sz="4000" dirty="0">
                <a:latin typeface="Garamond"/>
              </a:rPr>
              <a:t>Purpose of the Pilot</a:t>
            </a:r>
          </a:p>
        </p:txBody>
      </p:sp>
      <p:sp>
        <p:nvSpPr>
          <p:cNvPr id="3" name="Content Placeholder 2"/>
          <p:cNvSpPr>
            <a:spLocks noGrp="1"/>
          </p:cNvSpPr>
          <p:nvPr>
            <p:ph idx="1"/>
          </p:nvPr>
        </p:nvSpPr>
        <p:spPr>
          <a:xfrm>
            <a:off x="1994491" y="1909156"/>
            <a:ext cx="8229600" cy="4953000"/>
          </a:xfrm>
        </p:spPr>
        <p:txBody>
          <a:bodyPr vert="horz" lIns="91440" tIns="45720" rIns="91440" bIns="45720" rtlCol="0" anchor="t">
            <a:normAutofit/>
          </a:bodyPr>
          <a:lstStyle/>
          <a:p>
            <a:pPr marL="0" indent="0">
              <a:buNone/>
            </a:pPr>
            <a:r>
              <a:rPr lang="en-US" sz="3200" dirty="0">
                <a:latin typeface="Garamond"/>
              </a:rPr>
              <a:t>The pilot will allow validation of the product prior to Statewide release for:</a:t>
            </a:r>
          </a:p>
          <a:p>
            <a:pPr marL="914400"/>
            <a:r>
              <a:rPr lang="en-US" sz="3200" dirty="0"/>
              <a:t>Functionality</a:t>
            </a:r>
          </a:p>
          <a:p>
            <a:pPr marL="914400"/>
            <a:r>
              <a:rPr lang="en-US" sz="3200" dirty="0"/>
              <a:t>Usability</a:t>
            </a:r>
          </a:p>
          <a:p>
            <a:pPr marL="914400"/>
            <a:r>
              <a:rPr lang="en-US" sz="3200" dirty="0"/>
              <a:t>Reliability</a:t>
            </a:r>
          </a:p>
          <a:p>
            <a:pPr marL="914400"/>
            <a:r>
              <a:rPr lang="en-US" sz="3200" dirty="0"/>
              <a:t>Compatibility </a:t>
            </a:r>
          </a:p>
          <a:p>
            <a:pPr marL="0" indent="0">
              <a:buNone/>
            </a:pPr>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8832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164"/>
            <a:ext cx="6781800" cy="1573039"/>
          </a:xfrm>
        </p:spPr>
        <p:txBody>
          <a:bodyPr>
            <a:normAutofit/>
          </a:bodyPr>
          <a:lstStyle/>
          <a:p>
            <a:r>
              <a:rPr lang="en-US" sz="4000" dirty="0">
                <a:latin typeface="Garamond"/>
              </a:rPr>
              <a:t>Training Pilot Districts</a:t>
            </a:r>
          </a:p>
        </p:txBody>
      </p:sp>
      <p:sp>
        <p:nvSpPr>
          <p:cNvPr id="3" name="Content Placeholder 2"/>
          <p:cNvSpPr>
            <a:spLocks noGrp="1"/>
          </p:cNvSpPr>
          <p:nvPr>
            <p:ph idx="1"/>
          </p:nvPr>
        </p:nvSpPr>
        <p:spPr/>
        <p:txBody>
          <a:bodyPr>
            <a:normAutofit/>
          </a:bodyPr>
          <a:lstStyle/>
          <a:p>
            <a:endParaRPr lang="en-US" dirty="0"/>
          </a:p>
          <a:p>
            <a:r>
              <a:rPr lang="en-US" dirty="0"/>
              <a:t>Training and On-Boarding of Pilot Districts (March 2022)</a:t>
            </a:r>
          </a:p>
          <a:p>
            <a:pPr marL="0" indent="0">
              <a:buNone/>
            </a:pPr>
            <a:endParaRPr lang="en-US" dirty="0"/>
          </a:p>
          <a:p>
            <a:r>
              <a:rPr lang="en-US" dirty="0"/>
              <a:t>Begin Pilot Program (April 2022)</a:t>
            </a:r>
          </a:p>
        </p:txBody>
      </p:sp>
    </p:spTree>
    <p:extLst>
      <p:ext uri="{BB962C8B-B14F-4D97-AF65-F5344CB8AC3E}">
        <p14:creationId xmlns:p14="http://schemas.microsoft.com/office/powerpoint/2010/main" val="3930443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304800"/>
            <a:ext cx="6781800" cy="1143000"/>
          </a:xfrm>
        </p:spPr>
        <p:txBody>
          <a:bodyPr>
            <a:normAutofit/>
          </a:bodyPr>
          <a:lstStyle/>
          <a:p>
            <a:r>
              <a:rPr lang="en-US" sz="4000" dirty="0">
                <a:latin typeface="Garamond"/>
              </a:rPr>
              <a:t>The Pilot Programs</a:t>
            </a:r>
            <a:endParaRPr lang="en-US" sz="4000" dirty="0"/>
          </a:p>
        </p:txBody>
      </p:sp>
      <p:sp>
        <p:nvSpPr>
          <p:cNvPr id="3" name="Content Placeholder 2"/>
          <p:cNvSpPr>
            <a:spLocks noGrp="1"/>
          </p:cNvSpPr>
          <p:nvPr>
            <p:ph idx="1"/>
          </p:nvPr>
        </p:nvSpPr>
        <p:spPr/>
        <p:txBody>
          <a:bodyPr vert="horz" lIns="91440" tIns="45720" rIns="91440" bIns="45720" rtlCol="0" anchor="t">
            <a:normAutofit/>
          </a:bodyPr>
          <a:lstStyle/>
          <a:p>
            <a:r>
              <a:rPr lang="en-US" sz="3200" dirty="0">
                <a:latin typeface="Garamond"/>
                <a:ea typeface="Times New Roman" panose="02020603050405020304" pitchFamily="18" charset="0"/>
              </a:rPr>
              <a:t>Grant programs involved in the pilot:</a:t>
            </a:r>
            <a:endParaRPr lang="en-US" dirty="0">
              <a:latin typeface="Garamond"/>
            </a:endParaRPr>
          </a:p>
          <a:p>
            <a:pPr marL="556895" lvl="1" indent="-213995"/>
            <a:r>
              <a:rPr lang="en-US" dirty="0">
                <a:latin typeface="Garamond"/>
                <a:ea typeface="Times New Roman" panose="02020603050405020304" pitchFamily="18" charset="0"/>
              </a:rPr>
              <a:t>Title I, Part A</a:t>
            </a:r>
            <a:endParaRPr lang="en-US" dirty="0">
              <a:ea typeface="Times New Roman" panose="02020603050405020304" pitchFamily="18" charset="0"/>
            </a:endParaRPr>
          </a:p>
          <a:p>
            <a:pPr marL="556895" lvl="1" indent="-213995"/>
            <a:r>
              <a:rPr lang="en-US" dirty="0">
                <a:latin typeface="Garamond"/>
                <a:ea typeface="Times New Roman" panose="02020603050405020304" pitchFamily="18" charset="0"/>
              </a:rPr>
              <a:t>Title I, Part D (N&amp;D)</a:t>
            </a:r>
            <a:endParaRPr lang="en-US" dirty="0">
              <a:ea typeface="Times New Roman" panose="02020603050405020304" pitchFamily="18" charset="0"/>
            </a:endParaRPr>
          </a:p>
          <a:p>
            <a:pPr marL="556895" lvl="1" indent="-213995"/>
            <a:r>
              <a:rPr lang="en-US" dirty="0">
                <a:latin typeface="Garamond"/>
                <a:ea typeface="Times New Roman" panose="02020603050405020304" pitchFamily="18" charset="0"/>
              </a:rPr>
              <a:t>Title II, Part A (Supporting Eff. Instruction)</a:t>
            </a:r>
            <a:endParaRPr lang="en-US" dirty="0">
              <a:ea typeface="Times New Roman" panose="02020603050405020304" pitchFamily="18" charset="0"/>
            </a:endParaRPr>
          </a:p>
          <a:p>
            <a:pPr marL="556895" lvl="1" indent="-213995"/>
            <a:r>
              <a:rPr lang="en-US" dirty="0">
                <a:latin typeface="Garamond"/>
                <a:ea typeface="Times New Roman" panose="02020603050405020304" pitchFamily="18" charset="0"/>
              </a:rPr>
              <a:t>Title III, Part A (English Lang Acquisition)</a:t>
            </a:r>
            <a:endParaRPr lang="en-US" dirty="0">
              <a:ea typeface="Times New Roman" panose="02020603050405020304" pitchFamily="18" charset="0"/>
            </a:endParaRPr>
          </a:p>
          <a:p>
            <a:pPr marL="556895" lvl="1" indent="-213995"/>
            <a:r>
              <a:rPr lang="en-US" dirty="0">
                <a:latin typeface="Garamond"/>
                <a:ea typeface="Times New Roman" panose="02020603050405020304" pitchFamily="18" charset="0"/>
              </a:rPr>
              <a:t>Title IV, Part A (SSAE)</a:t>
            </a:r>
            <a:endParaRPr lang="en-US" dirty="0">
              <a:ea typeface="Times New Roman" panose="02020603050405020304" pitchFamily="18" charset="0"/>
            </a:endParaRPr>
          </a:p>
          <a:p>
            <a:pPr marL="556895" lvl="1" indent="-213995"/>
            <a:r>
              <a:rPr lang="en-US" dirty="0">
                <a:latin typeface="Garamond"/>
                <a:ea typeface="Times New Roman" panose="02020603050405020304" pitchFamily="18" charset="0"/>
              </a:rPr>
              <a:t>Title V, Part B (REAP)</a:t>
            </a:r>
            <a:endParaRPr lang="en-US" dirty="0">
              <a:ea typeface="Times New Roman" panose="02020603050405020304" pitchFamily="18" charset="0"/>
            </a:endParaRPr>
          </a:p>
          <a:p>
            <a:pPr marL="342900" lvl="1" indent="0">
              <a:buNone/>
            </a:pPr>
            <a:endParaRPr lang="en-US" dirty="0"/>
          </a:p>
          <a:p>
            <a:pPr marL="342900" lvl="1" indent="0">
              <a:buNone/>
            </a:pPr>
            <a:endParaRPr lang="en-US" dirty="0">
              <a:ea typeface="Times New Roman" panose="02020603050405020304" pitchFamily="18" charset="0"/>
            </a:endParaRPr>
          </a:p>
          <a:p>
            <a:endParaRPr lang="en-US" dirty="0"/>
          </a:p>
        </p:txBody>
      </p:sp>
    </p:spTree>
    <p:extLst>
      <p:ext uri="{BB962C8B-B14F-4D97-AF65-F5344CB8AC3E}">
        <p14:creationId xmlns:p14="http://schemas.microsoft.com/office/powerpoint/2010/main" val="1484036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304800"/>
            <a:ext cx="6781800" cy="1143000"/>
          </a:xfrm>
        </p:spPr>
        <p:txBody>
          <a:bodyPr>
            <a:normAutofit/>
          </a:bodyPr>
          <a:lstStyle/>
          <a:p>
            <a:r>
              <a:rPr lang="en-US" sz="4000" dirty="0">
                <a:latin typeface="Garamond"/>
              </a:rPr>
              <a:t>The Pilot Timeline </a:t>
            </a:r>
            <a:endParaRPr lang="en-US" sz="4000" dirty="0"/>
          </a:p>
        </p:txBody>
      </p:sp>
      <p:sp>
        <p:nvSpPr>
          <p:cNvPr id="3" name="Content Placeholder 2"/>
          <p:cNvSpPr>
            <a:spLocks noGrp="1"/>
          </p:cNvSpPr>
          <p:nvPr>
            <p:ph idx="1"/>
          </p:nvPr>
        </p:nvSpPr>
        <p:spPr>
          <a:xfrm>
            <a:off x="1981200" y="1873684"/>
            <a:ext cx="8229600" cy="4827760"/>
          </a:xfrm>
        </p:spPr>
        <p:txBody>
          <a:bodyPr vert="horz" lIns="91440" tIns="45720" rIns="91440" bIns="45720" rtlCol="0" anchor="t">
            <a:noAutofit/>
          </a:bodyPr>
          <a:lstStyle/>
          <a:p>
            <a:r>
              <a:rPr lang="en-US" dirty="0">
                <a:latin typeface="Garamond"/>
              </a:rPr>
              <a:t>GovGrants</a:t>
            </a:r>
            <a:r>
              <a:rPr lang="en-US" baseline="30000" dirty="0">
                <a:latin typeface="Garamond"/>
              </a:rPr>
              <a:t>® </a:t>
            </a:r>
            <a:r>
              <a:rPr lang="en-US" dirty="0">
                <a:latin typeface="Garamond"/>
              </a:rPr>
              <a:t>will run parallel with GEMS and GAPS for one year</a:t>
            </a:r>
          </a:p>
          <a:p>
            <a:pPr lvl="1"/>
            <a:r>
              <a:rPr lang="en-US" sz="3300" dirty="0">
                <a:latin typeface="Garamond"/>
              </a:rPr>
              <a:t>To fully test the new EGMS and to resolve issues prior to full implementation</a:t>
            </a:r>
          </a:p>
        </p:txBody>
      </p:sp>
    </p:spTree>
    <p:extLst>
      <p:ext uri="{BB962C8B-B14F-4D97-AF65-F5344CB8AC3E}">
        <p14:creationId xmlns:p14="http://schemas.microsoft.com/office/powerpoint/2010/main" val="3211805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28600"/>
            <a:ext cx="6781800" cy="1143000"/>
          </a:xfrm>
        </p:spPr>
        <p:txBody>
          <a:bodyPr>
            <a:noAutofit/>
          </a:bodyPr>
          <a:lstStyle/>
          <a:p>
            <a:r>
              <a:rPr lang="en-US" sz="3600" dirty="0">
                <a:latin typeface="Garamond"/>
              </a:rPr>
              <a:t>Programmatic Functions</a:t>
            </a:r>
            <a:endParaRPr lang="en-US" sz="3600" dirty="0"/>
          </a:p>
        </p:txBody>
      </p:sp>
      <p:sp>
        <p:nvSpPr>
          <p:cNvPr id="3" name="Content Placeholder 2"/>
          <p:cNvSpPr>
            <a:spLocks noGrp="1"/>
          </p:cNvSpPr>
          <p:nvPr>
            <p:ph idx="1"/>
          </p:nvPr>
        </p:nvSpPr>
        <p:spPr>
          <a:xfrm>
            <a:off x="1981200" y="1828801"/>
            <a:ext cx="8229600" cy="4525963"/>
          </a:xfrm>
        </p:spPr>
        <p:txBody>
          <a:bodyPr/>
          <a:lstStyle/>
          <a:p>
            <a:r>
              <a:rPr lang="en-US" dirty="0">
                <a:latin typeface="Garamond"/>
              </a:rPr>
              <a:t>Beginning in April 2022, pilot districts will begin the application process in GovGrants</a:t>
            </a:r>
            <a:r>
              <a:rPr lang="en-US" baseline="30000" dirty="0">
                <a:latin typeface="Garamond"/>
              </a:rPr>
              <a:t>®</a:t>
            </a:r>
            <a:r>
              <a:rPr lang="en-US" dirty="0">
                <a:latin typeface="Garamond"/>
              </a:rPr>
              <a:t>.</a:t>
            </a:r>
            <a:endParaRPr lang="en-US" b="1" dirty="0">
              <a:latin typeface="Garamond"/>
              <a:ea typeface="Times New Roman" panose="02020603050405020304" pitchFamily="18" charset="0"/>
            </a:endParaRPr>
          </a:p>
          <a:p>
            <a:endParaRPr lang="en-US" dirty="0"/>
          </a:p>
        </p:txBody>
      </p:sp>
    </p:spTree>
    <p:extLst>
      <p:ext uri="{BB962C8B-B14F-4D97-AF65-F5344CB8AC3E}">
        <p14:creationId xmlns:p14="http://schemas.microsoft.com/office/powerpoint/2010/main" val="2002686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6781800" cy="1448554"/>
          </a:xfrm>
        </p:spPr>
        <p:txBody>
          <a:bodyPr>
            <a:normAutofit/>
          </a:bodyPr>
          <a:lstStyle/>
          <a:p>
            <a:r>
              <a:rPr lang="en-US" sz="4000" dirty="0">
                <a:latin typeface="Garamond"/>
              </a:rPr>
              <a:t>Finance Functions</a:t>
            </a:r>
          </a:p>
        </p:txBody>
      </p:sp>
      <p:sp>
        <p:nvSpPr>
          <p:cNvPr id="3" name="Content Placeholder 2"/>
          <p:cNvSpPr>
            <a:spLocks noGrp="1"/>
          </p:cNvSpPr>
          <p:nvPr>
            <p:ph idx="1"/>
          </p:nvPr>
        </p:nvSpPr>
        <p:spPr>
          <a:xfrm>
            <a:off x="2133600" y="1828801"/>
            <a:ext cx="8229600" cy="3869587"/>
          </a:xfrm>
        </p:spPr>
        <p:txBody>
          <a:bodyPr vert="horz" lIns="91440" tIns="45720" rIns="91440" bIns="45720" rtlCol="0" anchor="t">
            <a:normAutofit/>
          </a:bodyPr>
          <a:lstStyle/>
          <a:p>
            <a:r>
              <a:rPr lang="en-US" dirty="0">
                <a:latin typeface="Garamond"/>
              </a:rPr>
              <a:t>Finance functions (budget amendments, claims, etc.) - beginning August 16, 2022</a:t>
            </a:r>
          </a:p>
          <a:p>
            <a:endParaRPr lang="en-US" dirty="0">
              <a:latin typeface="Garamond"/>
            </a:endParaRPr>
          </a:p>
          <a:p>
            <a:r>
              <a:rPr lang="en-US" dirty="0">
                <a:latin typeface="Garamond"/>
              </a:rPr>
              <a:t>After the final deadline for claims for FY22</a:t>
            </a:r>
          </a:p>
          <a:p>
            <a:pPr marL="0" indent="0">
              <a:buNone/>
            </a:pPr>
            <a:endParaRPr lang="en-US" dirty="0"/>
          </a:p>
          <a:p>
            <a:endParaRPr lang="en-US" dirty="0"/>
          </a:p>
        </p:txBody>
      </p:sp>
    </p:spTree>
    <p:extLst>
      <p:ext uri="{BB962C8B-B14F-4D97-AF65-F5344CB8AC3E}">
        <p14:creationId xmlns:p14="http://schemas.microsoft.com/office/powerpoint/2010/main" val="2819060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423335"/>
            <a:ext cx="6781800" cy="1143000"/>
          </a:xfrm>
        </p:spPr>
        <p:txBody>
          <a:bodyPr>
            <a:normAutofit/>
          </a:bodyPr>
          <a:lstStyle/>
          <a:p>
            <a:r>
              <a:rPr lang="en-US" sz="4000" dirty="0">
                <a:latin typeface="Garamond"/>
              </a:rPr>
              <a:t>Processes for Pilot Districts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dirty="0"/>
              <a:t>For Pilot Districts:</a:t>
            </a:r>
            <a:endParaRPr lang="en-US" dirty="0"/>
          </a:p>
          <a:p>
            <a:r>
              <a:rPr lang="en-US" sz="3200" dirty="0">
                <a:latin typeface="Garamond"/>
              </a:rPr>
              <a:t>Normal processes for all programs other than: </a:t>
            </a:r>
            <a:r>
              <a:rPr lang="en-US" sz="3200" b="1" dirty="0">
                <a:latin typeface="Garamond"/>
                <a:ea typeface="Times New Roman" panose="02020603050405020304" pitchFamily="18" charset="0"/>
              </a:rPr>
              <a:t>Title I, Part A; Title I, Part D; Title II, Part A; Title III, Part A; Title IV, Part A; and Title V, Part B</a:t>
            </a:r>
          </a:p>
          <a:p>
            <a:pPr marL="731520" lvl="1" indent="-213995"/>
            <a:r>
              <a:rPr lang="en-US" sz="2900" dirty="0">
                <a:latin typeface="Garamond"/>
              </a:rPr>
              <a:t> Continue to use current programs and processes (GAPS, etc.) for all other grants </a:t>
            </a:r>
            <a:endParaRPr lang="en-US" sz="2900" dirty="0"/>
          </a:p>
          <a:p>
            <a:endParaRPr lang="en-US" dirty="0"/>
          </a:p>
        </p:txBody>
      </p:sp>
    </p:spTree>
    <p:extLst>
      <p:ext uri="{BB962C8B-B14F-4D97-AF65-F5344CB8AC3E}">
        <p14:creationId xmlns:p14="http://schemas.microsoft.com/office/powerpoint/2010/main" val="3154496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631" y="457201"/>
            <a:ext cx="6781800" cy="875607"/>
          </a:xfrm>
        </p:spPr>
        <p:txBody>
          <a:bodyPr>
            <a:normAutofit/>
          </a:bodyPr>
          <a:lstStyle/>
          <a:p>
            <a:r>
              <a:rPr lang="en-US" sz="4000" dirty="0">
                <a:latin typeface="Garamond"/>
              </a:rPr>
              <a:t>Implementation Timeline</a:t>
            </a:r>
            <a:endParaRPr lang="en-US" sz="4000" dirty="0">
              <a:latin typeface="Garamond" panose="02020404030301010803" pitchFamily="18" charset="0"/>
            </a:endParaRPr>
          </a:p>
        </p:txBody>
      </p:sp>
      <p:sp>
        <p:nvSpPr>
          <p:cNvPr id="3" name="Content Placeholder 2"/>
          <p:cNvSpPr>
            <a:spLocks noGrp="1"/>
          </p:cNvSpPr>
          <p:nvPr>
            <p:ph idx="1"/>
          </p:nvPr>
        </p:nvSpPr>
        <p:spPr>
          <a:xfrm>
            <a:off x="2012731" y="1752600"/>
            <a:ext cx="8229600" cy="5105400"/>
          </a:xfrm>
        </p:spPr>
        <p:txBody>
          <a:bodyPr vert="horz" lIns="91440" tIns="45720" rIns="91440" bIns="45720" rtlCol="0" anchor="t">
            <a:normAutofit/>
          </a:bodyPr>
          <a:lstStyle/>
          <a:p>
            <a:r>
              <a:rPr lang="en-US" dirty="0">
                <a:latin typeface="Garamond"/>
              </a:rPr>
              <a:t>Full implementation in FY24 (2023-24 school year)</a:t>
            </a:r>
            <a:endParaRPr lang="en-US" dirty="0"/>
          </a:p>
          <a:p>
            <a:r>
              <a:rPr lang="en-US" dirty="0">
                <a:latin typeface="Garamond"/>
              </a:rPr>
              <a:t>All district and all grants will implement</a:t>
            </a:r>
          </a:p>
          <a:p>
            <a:pPr lvl="1"/>
            <a:r>
              <a:rPr lang="en-US" sz="3300" i="1" dirty="0">
                <a:latin typeface="Garamond"/>
              </a:rPr>
              <a:t>Note - Food Service SCAPS system will continue to operate independently</a:t>
            </a:r>
          </a:p>
          <a:p>
            <a:r>
              <a:rPr lang="en-US" dirty="0">
                <a:latin typeface="Garamond"/>
              </a:rPr>
              <a:t>Training for all districts will begin December 2022/January 2023</a:t>
            </a:r>
          </a:p>
          <a:p>
            <a:pPr marL="0" indent="0">
              <a:buNone/>
            </a:pPr>
            <a:endParaRPr lang="en-US" dirty="0"/>
          </a:p>
          <a:p>
            <a:endParaRPr lang="en-US" dirty="0"/>
          </a:p>
        </p:txBody>
      </p:sp>
    </p:spTree>
    <p:extLst>
      <p:ext uri="{BB962C8B-B14F-4D97-AF65-F5344CB8AC3E}">
        <p14:creationId xmlns:p14="http://schemas.microsoft.com/office/powerpoint/2010/main" val="732485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81001"/>
            <a:ext cx="6781800" cy="951805"/>
          </a:xfrm>
        </p:spPr>
        <p:txBody>
          <a:bodyPr>
            <a:normAutofit/>
          </a:bodyPr>
          <a:lstStyle/>
          <a:p>
            <a:r>
              <a:rPr lang="en-US" sz="4000" dirty="0">
                <a:latin typeface="Garamond"/>
              </a:rPr>
              <a:t>Implementation: Programmatic</a:t>
            </a:r>
          </a:p>
        </p:txBody>
      </p:sp>
      <p:sp>
        <p:nvSpPr>
          <p:cNvPr id="3" name="Content Placeholder 2"/>
          <p:cNvSpPr>
            <a:spLocks noGrp="1"/>
          </p:cNvSpPr>
          <p:nvPr>
            <p:ph idx="1"/>
          </p:nvPr>
        </p:nvSpPr>
        <p:spPr>
          <a:xfrm>
            <a:off x="1981200" y="1752601"/>
            <a:ext cx="8229600" cy="4525963"/>
          </a:xfrm>
        </p:spPr>
        <p:txBody>
          <a:bodyPr vert="horz" lIns="91440" tIns="45720" rIns="91440" bIns="45720" rtlCol="0" anchor="t">
            <a:normAutofit/>
          </a:bodyPr>
          <a:lstStyle/>
          <a:p>
            <a:r>
              <a:rPr lang="en-US" dirty="0">
                <a:latin typeface="Garamond"/>
              </a:rPr>
              <a:t>Application processes beginning in March/ April 2023</a:t>
            </a:r>
            <a:endParaRPr lang="en-US" dirty="0"/>
          </a:p>
          <a:p>
            <a:pPr marL="556895" lvl="1" indent="-213995"/>
            <a:r>
              <a:rPr lang="en-US" sz="3600" dirty="0">
                <a:latin typeface="Garamond"/>
              </a:rPr>
              <a:t>Some grants may require earlier implementation</a:t>
            </a:r>
          </a:p>
          <a:p>
            <a:r>
              <a:rPr lang="en-US" dirty="0">
                <a:latin typeface="Garamond"/>
              </a:rPr>
              <a:t>Districts will no longer use GEMS, GAPS, Title I Crate, etc., for programmatic functions upon implementation </a:t>
            </a:r>
            <a:endParaRPr lang="en-US" dirty="0"/>
          </a:p>
          <a:p>
            <a:endParaRPr lang="en-US" dirty="0"/>
          </a:p>
        </p:txBody>
      </p:sp>
    </p:spTree>
    <p:extLst>
      <p:ext uri="{BB962C8B-B14F-4D97-AF65-F5344CB8AC3E}">
        <p14:creationId xmlns:p14="http://schemas.microsoft.com/office/powerpoint/2010/main" val="2413919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228600"/>
            <a:ext cx="6781800" cy="1066800"/>
          </a:xfrm>
        </p:spPr>
        <p:txBody>
          <a:bodyPr>
            <a:normAutofit/>
          </a:bodyPr>
          <a:lstStyle/>
          <a:p>
            <a:r>
              <a:rPr lang="en-US" sz="4000" dirty="0">
                <a:latin typeface="Garamond"/>
              </a:rPr>
              <a:t>Implementation: Fiscal</a:t>
            </a:r>
            <a:endParaRPr lang="en-US" sz="4000" dirty="0"/>
          </a:p>
        </p:txBody>
      </p:sp>
      <p:sp>
        <p:nvSpPr>
          <p:cNvPr id="3" name="Content Placeholder 2"/>
          <p:cNvSpPr>
            <a:spLocks noGrp="1"/>
          </p:cNvSpPr>
          <p:nvPr>
            <p:ph idx="1"/>
          </p:nvPr>
        </p:nvSpPr>
        <p:spPr>
          <a:xfrm>
            <a:off x="1066800" y="1295400"/>
            <a:ext cx="10134600" cy="4876798"/>
          </a:xfrm>
        </p:spPr>
        <p:txBody>
          <a:bodyPr vert="horz" lIns="91440" tIns="45720" rIns="91440" bIns="45720" rtlCol="0" anchor="t">
            <a:noAutofit/>
          </a:bodyPr>
          <a:lstStyle/>
          <a:p>
            <a:r>
              <a:rPr lang="en-US" dirty="0">
                <a:latin typeface="Garamond"/>
              </a:rPr>
              <a:t>Claiming and amendment processes will continue in GAPS through close of FY23 and the final claims date of August 15, 2023</a:t>
            </a:r>
          </a:p>
          <a:p>
            <a:r>
              <a:rPr lang="en-US" dirty="0">
                <a:latin typeface="Garamond"/>
              </a:rPr>
              <a:t>Beginning August 16, 2023, all claims, budget amendments, etc., will be processed through GovGrants</a:t>
            </a:r>
            <a:r>
              <a:rPr lang="en-US" baseline="30000" dirty="0">
                <a:latin typeface="Garamond"/>
              </a:rPr>
              <a:t>®</a:t>
            </a:r>
            <a:r>
              <a:rPr lang="en-US" dirty="0">
                <a:latin typeface="Garamond"/>
              </a:rPr>
              <a:t>.</a:t>
            </a:r>
          </a:p>
          <a:p>
            <a:r>
              <a:rPr lang="en-US" dirty="0"/>
              <a:t>No more GEMS, GAPS, Title I Crate, etc. </a:t>
            </a:r>
          </a:p>
        </p:txBody>
      </p:sp>
    </p:spTree>
    <p:extLst>
      <p:ext uri="{BB962C8B-B14F-4D97-AF65-F5344CB8AC3E}">
        <p14:creationId xmlns:p14="http://schemas.microsoft.com/office/powerpoint/2010/main" val="1462293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(Ways &amp; Means)</a:t>
            </a:r>
          </a:p>
        </p:txBody>
      </p:sp>
      <p:sp>
        <p:nvSpPr>
          <p:cNvPr id="3" name="Content Placeholder 2"/>
          <p:cNvSpPr>
            <a:spLocks noGrp="1"/>
          </p:cNvSpPr>
          <p:nvPr>
            <p:ph idx="1"/>
          </p:nvPr>
        </p:nvSpPr>
        <p:spPr/>
        <p:txBody>
          <a:bodyPr>
            <a:normAutofit/>
          </a:bodyPr>
          <a:lstStyle/>
          <a:p>
            <a:r>
              <a:rPr lang="en-US" sz="4000" dirty="0"/>
              <a:t>Capital Funding for Disadvantaged Schools</a:t>
            </a:r>
          </a:p>
          <a:p>
            <a:pPr lvl="2"/>
            <a:r>
              <a:rPr lang="en-US" sz="3200"/>
              <a:t>$150 </a:t>
            </a:r>
            <a:r>
              <a:rPr lang="en-US" sz="3200" dirty="0"/>
              <a:t>million non-recurring</a:t>
            </a:r>
          </a:p>
          <a:p>
            <a:pPr lvl="2"/>
            <a:r>
              <a:rPr lang="en-US" sz="3200" dirty="0"/>
              <a:t>Up to $25 million for districts that are consolidating with another districts.</a:t>
            </a:r>
          </a:p>
          <a:p>
            <a:pPr lvl="2"/>
            <a:r>
              <a:rPr lang="en-US" sz="3200" dirty="0"/>
              <a:t>Based upon those districts with the highest poverty and those with the buildings in the greatest need.</a:t>
            </a:r>
          </a:p>
          <a:p>
            <a:pPr lvl="2"/>
            <a:r>
              <a:rPr lang="en-US" sz="3200" dirty="0"/>
              <a:t>Disbursement request process</a:t>
            </a:r>
          </a:p>
          <a:p>
            <a:endParaRPr lang="en-US" dirty="0"/>
          </a:p>
        </p:txBody>
      </p:sp>
      <p:sp>
        <p:nvSpPr>
          <p:cNvPr id="4" name="Slide Number Placeholder 3"/>
          <p:cNvSpPr>
            <a:spLocks noGrp="1"/>
          </p:cNvSpPr>
          <p:nvPr>
            <p:ph type="sldNum" sz="quarter" idx="4"/>
          </p:nvPr>
        </p:nvSpPr>
        <p:spPr/>
        <p:txBody>
          <a:bodyPr/>
          <a:lstStyle/>
          <a:p>
            <a:fld id="{2638198E-7845-4843-8114-6B9DA8FD3EF6}" type="slidenum">
              <a:rPr lang="en-US" smtClean="0"/>
              <a:t>4</a:t>
            </a:fld>
            <a:endParaRPr lang="en-US" dirty="0"/>
          </a:p>
        </p:txBody>
      </p:sp>
    </p:spTree>
    <p:extLst>
      <p:ext uri="{BB962C8B-B14F-4D97-AF65-F5344CB8AC3E}">
        <p14:creationId xmlns:p14="http://schemas.microsoft.com/office/powerpoint/2010/main" val="1347271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609601"/>
            <a:ext cx="7772400" cy="1102519"/>
          </a:xfrm>
        </p:spPr>
        <p:txBody>
          <a:bodyPr>
            <a:normAutofit/>
          </a:bodyPr>
          <a:lstStyle/>
          <a:p>
            <a:r>
              <a:rPr lang="en-US" dirty="0">
                <a:latin typeface="Garamond" panose="02020404030301010803" pitchFamily="18" charset="0"/>
              </a:rPr>
              <a:t>Financial Services Updates</a:t>
            </a:r>
          </a:p>
        </p:txBody>
      </p:sp>
      <p:sp>
        <p:nvSpPr>
          <p:cNvPr id="3" name="Subtitle 2"/>
          <p:cNvSpPr>
            <a:spLocks noGrp="1"/>
          </p:cNvSpPr>
          <p:nvPr>
            <p:ph type="subTitle" idx="1"/>
          </p:nvPr>
        </p:nvSpPr>
        <p:spPr>
          <a:xfrm>
            <a:off x="2895600" y="2438400"/>
            <a:ext cx="6400800" cy="1752600"/>
          </a:xfrm>
        </p:spPr>
        <p:txBody>
          <a:bodyPr>
            <a:normAutofit fontScale="92500" lnSpcReduction="10000"/>
          </a:bodyPr>
          <a:lstStyle/>
          <a:p>
            <a:r>
              <a:rPr lang="en-US" dirty="0">
                <a:latin typeface="Garamond" panose="02020404030301010803" pitchFamily="18" charset="0"/>
              </a:rPr>
              <a:t>Daniel Haven</a:t>
            </a:r>
          </a:p>
          <a:p>
            <a:r>
              <a:rPr lang="en-US" dirty="0">
                <a:latin typeface="Garamond" panose="02020404030301010803" pitchFamily="18" charset="0"/>
              </a:rPr>
              <a:t>SCASBO</a:t>
            </a:r>
          </a:p>
          <a:p>
            <a:r>
              <a:rPr lang="en-US" dirty="0">
                <a:latin typeface="Garamond" panose="02020404030301010803" pitchFamily="18" charset="0"/>
              </a:rPr>
              <a:t>Spring 2022</a:t>
            </a:r>
          </a:p>
        </p:txBody>
      </p:sp>
    </p:spTree>
    <p:extLst>
      <p:ext uri="{BB962C8B-B14F-4D97-AF65-F5344CB8AC3E}">
        <p14:creationId xmlns:p14="http://schemas.microsoft.com/office/powerpoint/2010/main" val="3106399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FE03-DBDF-4A9F-A94D-3FCE7480402A}"/>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Important Dates</a:t>
            </a:r>
            <a:endParaRPr lang="en-US" dirty="0"/>
          </a:p>
        </p:txBody>
      </p:sp>
      <p:sp>
        <p:nvSpPr>
          <p:cNvPr id="3" name="Content Placeholder 2">
            <a:extLst>
              <a:ext uri="{FF2B5EF4-FFF2-40B4-BE49-F238E27FC236}">
                <a16:creationId xmlns:a16="http://schemas.microsoft.com/office/drawing/2014/main" id="{40145302-8F3C-4575-99BF-1A1A79BD4059}"/>
              </a:ext>
            </a:extLst>
          </p:cNvPr>
          <p:cNvSpPr>
            <a:spLocks noGrp="1"/>
          </p:cNvSpPr>
          <p:nvPr>
            <p:ph idx="1"/>
          </p:nvPr>
        </p:nvSpPr>
        <p:spPr/>
        <p:txBody>
          <a:bodyPr>
            <a:normAutofit/>
          </a:bodyPr>
          <a:lstStyle/>
          <a:p>
            <a:pPr marL="0" indent="0">
              <a:buNone/>
            </a:pPr>
            <a:r>
              <a:rPr lang="en-US" sz="3500" dirty="0">
                <a:latin typeface="Times New Roman" panose="02020603050405020304" pitchFamily="18" charset="0"/>
                <a:cs typeface="Times New Roman" panose="02020603050405020304" pitchFamily="18" charset="0"/>
              </a:rPr>
              <a:t>135</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Day Pupil Accounting</a:t>
            </a:r>
          </a:p>
          <a:p>
            <a:r>
              <a:rPr lang="en-US" sz="3500" b="1" dirty="0">
                <a:latin typeface="Times New Roman" panose="02020603050405020304" pitchFamily="18" charset="0"/>
                <a:cs typeface="Times New Roman" panose="02020603050405020304" pitchFamily="18" charset="0"/>
              </a:rPr>
              <a:t>March 23, 2022 – April 8, 2022</a:t>
            </a:r>
          </a:p>
          <a:p>
            <a:pPr>
              <a:buFont typeface="Wingdings" panose="05000000000000000000" pitchFamily="2" charset="2"/>
              <a:buChar char="v"/>
            </a:pPr>
            <a:endParaRPr lang="en-US" sz="3500" b="1" dirty="0">
              <a:latin typeface="Times New Roman" panose="02020603050405020304" pitchFamily="18" charset="0"/>
              <a:cs typeface="Times New Roman" panose="02020603050405020304" pitchFamily="18" charset="0"/>
            </a:endParaRPr>
          </a:p>
          <a:p>
            <a:pPr marL="0" indent="0">
              <a:buNone/>
            </a:pPr>
            <a:r>
              <a:rPr lang="en-US" sz="3500" dirty="0">
                <a:latin typeface="Times New Roman" panose="02020603050405020304" pitchFamily="18" charset="0"/>
                <a:cs typeface="Times New Roman" panose="02020603050405020304" pitchFamily="18" charset="0"/>
              </a:rPr>
              <a:t>December 1, 2022</a:t>
            </a:r>
          </a:p>
          <a:p>
            <a:r>
              <a:rPr lang="en-US" sz="3500" b="1" dirty="0">
                <a:latin typeface="Times New Roman" panose="02020603050405020304" pitchFamily="18" charset="0"/>
                <a:cs typeface="Times New Roman" panose="02020603050405020304" pitchFamily="18" charset="0"/>
              </a:rPr>
              <a:t>Audits, In$ite, and ESSA Financial Transparency Report (FY21 Data)</a:t>
            </a:r>
          </a:p>
          <a:p>
            <a:endParaRPr lang="en-US" dirty="0"/>
          </a:p>
        </p:txBody>
      </p:sp>
      <p:sp>
        <p:nvSpPr>
          <p:cNvPr id="4" name="Slide Number Placeholder 3">
            <a:extLst>
              <a:ext uri="{FF2B5EF4-FFF2-40B4-BE49-F238E27FC236}">
                <a16:creationId xmlns:a16="http://schemas.microsoft.com/office/drawing/2014/main" id="{5E0CA74E-9C29-41F5-97C8-29DE0A12BE88}"/>
              </a:ext>
            </a:extLst>
          </p:cNvPr>
          <p:cNvSpPr>
            <a:spLocks noGrp="1"/>
          </p:cNvSpPr>
          <p:nvPr>
            <p:ph type="sldNum" sz="quarter" idx="4"/>
          </p:nvPr>
        </p:nvSpPr>
        <p:spPr/>
        <p:txBody>
          <a:bodyPr/>
          <a:lstStyle/>
          <a:p>
            <a:fld id="{2638198E-7845-4843-8114-6B9DA8FD3EF6}" type="slidenum">
              <a:rPr lang="en-US" smtClean="0"/>
              <a:t>41</a:t>
            </a:fld>
            <a:endParaRPr lang="en-US" dirty="0"/>
          </a:p>
        </p:txBody>
      </p:sp>
    </p:spTree>
    <p:extLst>
      <p:ext uri="{BB962C8B-B14F-4D97-AF65-F5344CB8AC3E}">
        <p14:creationId xmlns:p14="http://schemas.microsoft.com/office/powerpoint/2010/main" val="1016984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AF7D-9CE9-42DE-82D7-643D68F68E45}"/>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FY 2020-21 Administrative Cost Reporting</a:t>
            </a:r>
            <a:endParaRPr lang="en-US" dirty="0"/>
          </a:p>
        </p:txBody>
      </p:sp>
      <p:sp>
        <p:nvSpPr>
          <p:cNvPr id="3" name="Content Placeholder 2">
            <a:extLst>
              <a:ext uri="{FF2B5EF4-FFF2-40B4-BE49-F238E27FC236}">
                <a16:creationId xmlns:a16="http://schemas.microsoft.com/office/drawing/2014/main" id="{754907D1-F797-4802-A495-8B03241E2ABB}"/>
              </a:ext>
            </a:extLst>
          </p:cNvPr>
          <p:cNvSpPr>
            <a:spLocks noGrp="1"/>
          </p:cNvSpPr>
          <p:nvPr>
            <p:ph idx="1"/>
          </p:nvPr>
        </p:nvSpPr>
        <p:spPr/>
        <p:txBody>
          <a:bodyPr>
            <a:normAutofit fontScale="92500"/>
          </a:bodyPr>
          <a:lstStyle/>
          <a:p>
            <a:r>
              <a:rPr lang="en-US" sz="3500" dirty="0">
                <a:latin typeface="Times New Roman" panose="02020603050405020304" pitchFamily="18" charset="0"/>
                <a:cs typeface="Times New Roman" panose="02020603050405020304" pitchFamily="18" charset="0"/>
              </a:rPr>
              <a:t>Districts are to Post the </a:t>
            </a:r>
            <a:r>
              <a:rPr lang="en-US" sz="3500" b="1" u="sng" dirty="0">
                <a:latin typeface="Times New Roman" panose="02020603050405020304" pitchFamily="18" charset="0"/>
                <a:cs typeface="Times New Roman" panose="02020603050405020304" pitchFamily="18" charset="0"/>
              </a:rPr>
              <a:t>Administrative Cost Report </a:t>
            </a:r>
            <a:r>
              <a:rPr lang="en-US" sz="3500" dirty="0">
                <a:latin typeface="Times New Roman" panose="02020603050405020304" pitchFamily="18" charset="0"/>
                <a:cs typeface="Times New Roman" panose="02020603050405020304" pitchFamily="18" charset="0"/>
              </a:rPr>
              <a:t>to the District Website no Later than 60 days After the December 1, </a:t>
            </a:r>
            <a:r>
              <a:rPr lang="en-US" sz="3500" dirty="0">
                <a:solidFill>
                  <a:srgbClr val="FF0000"/>
                </a:solidFill>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Audit Submission Deadline</a:t>
            </a:r>
          </a:p>
          <a:p>
            <a:pPr marL="0" indent="0">
              <a:buNone/>
            </a:pPr>
            <a:endParaRPr lang="en-US" sz="3500" dirty="0">
              <a:latin typeface="Times New Roman" panose="02020603050405020304" pitchFamily="18" charset="0"/>
              <a:cs typeface="Times New Roman" panose="02020603050405020304" pitchFamily="18" charset="0"/>
            </a:endParaRPr>
          </a:p>
          <a:p>
            <a:r>
              <a:rPr lang="en-US" sz="3500" dirty="0">
                <a:latin typeface="Times New Roman" panose="02020603050405020304" pitchFamily="18" charset="0"/>
                <a:cs typeface="Times New Roman" panose="02020603050405020304" pitchFamily="18" charset="0"/>
              </a:rPr>
              <a:t>Reference In$ite Crosswalk on our Website</a:t>
            </a:r>
          </a:p>
          <a:p>
            <a:pPr marL="0" indent="0">
              <a:buNone/>
            </a:pPr>
            <a:endParaRPr lang="en-US" sz="3500" dirty="0">
              <a:latin typeface="Times New Roman" panose="02020603050405020304" pitchFamily="18" charset="0"/>
              <a:cs typeface="Times New Roman" panose="02020603050405020304" pitchFamily="18" charset="0"/>
            </a:endParaRPr>
          </a:p>
          <a:p>
            <a:r>
              <a:rPr lang="en-US" sz="3500" dirty="0">
                <a:latin typeface="Times New Roman" panose="02020603050405020304" pitchFamily="18" charset="0"/>
                <a:cs typeface="Times New Roman" panose="02020603050405020304" pitchFamily="18" charset="0"/>
              </a:rPr>
              <a:t>Provide </a:t>
            </a:r>
            <a:r>
              <a:rPr lang="en-US" sz="3500" b="1" u="sng" dirty="0">
                <a:latin typeface="Times New Roman" panose="02020603050405020304" pitchFamily="18" charset="0"/>
                <a:cs typeface="Times New Roman" panose="02020603050405020304" pitchFamily="18" charset="0"/>
              </a:rPr>
              <a:t>Daniel Haven (</a:t>
            </a:r>
            <a:r>
              <a:rPr lang="en-US" sz="3500" b="1" u="sng" dirty="0">
                <a:solidFill>
                  <a:srgbClr val="00B0F0"/>
                </a:solidFill>
                <a:latin typeface="Times New Roman" panose="02020603050405020304" pitchFamily="18" charset="0"/>
                <a:cs typeface="Times New Roman" panose="02020603050405020304" pitchFamily="18" charset="0"/>
              </a:rPr>
              <a:t>dbhaven@ed.sc.gov</a:t>
            </a:r>
            <a:r>
              <a:rPr lang="en-US" sz="3500" b="1" u="sng"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with a Copy of the Report or a Link to the Report on Your Website</a:t>
            </a:r>
          </a:p>
          <a:p>
            <a:endParaRPr lang="en-US" dirty="0"/>
          </a:p>
        </p:txBody>
      </p:sp>
      <p:sp>
        <p:nvSpPr>
          <p:cNvPr id="4" name="Slide Number Placeholder 3">
            <a:extLst>
              <a:ext uri="{FF2B5EF4-FFF2-40B4-BE49-F238E27FC236}">
                <a16:creationId xmlns:a16="http://schemas.microsoft.com/office/drawing/2014/main" id="{DDA3B2BC-3B68-4033-A68F-749558BEA2C1}"/>
              </a:ext>
            </a:extLst>
          </p:cNvPr>
          <p:cNvSpPr>
            <a:spLocks noGrp="1"/>
          </p:cNvSpPr>
          <p:nvPr>
            <p:ph type="sldNum" sz="quarter" idx="4"/>
          </p:nvPr>
        </p:nvSpPr>
        <p:spPr/>
        <p:txBody>
          <a:bodyPr/>
          <a:lstStyle/>
          <a:p>
            <a:fld id="{2638198E-7845-4843-8114-6B9DA8FD3EF6}" type="slidenum">
              <a:rPr lang="en-US" smtClean="0"/>
              <a:t>42</a:t>
            </a:fld>
            <a:endParaRPr lang="en-US" dirty="0"/>
          </a:p>
        </p:txBody>
      </p:sp>
    </p:spTree>
    <p:extLst>
      <p:ext uri="{BB962C8B-B14F-4D97-AF65-F5344CB8AC3E}">
        <p14:creationId xmlns:p14="http://schemas.microsoft.com/office/powerpoint/2010/main" val="41320537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6B45A-2466-44E6-85AF-7E66142672FB}"/>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SC Educator Reminders</a:t>
            </a:r>
            <a:endParaRPr lang="en-US" dirty="0"/>
          </a:p>
        </p:txBody>
      </p:sp>
      <p:sp>
        <p:nvSpPr>
          <p:cNvPr id="3" name="Content Placeholder 2">
            <a:extLst>
              <a:ext uri="{FF2B5EF4-FFF2-40B4-BE49-F238E27FC236}">
                <a16:creationId xmlns:a16="http://schemas.microsoft.com/office/drawing/2014/main" id="{CF489B42-EFBA-40FC-80A8-19E24B800D87}"/>
              </a:ext>
            </a:extLst>
          </p:cNvPr>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Purchased Service Teacher – </a:t>
            </a:r>
            <a:r>
              <a:rPr lang="en-US" sz="3600" b="1" u="sng" dirty="0">
                <a:latin typeface="Times New Roman" panose="02020603050405020304" pitchFamily="18" charset="0"/>
                <a:cs typeface="Times New Roman" panose="02020603050405020304" pitchFamily="18" charset="0"/>
              </a:rPr>
              <a:t>Position Code 46</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District Payroll Teacher – </a:t>
            </a:r>
            <a:r>
              <a:rPr lang="en-US" sz="3600" b="1" u="sng" dirty="0">
                <a:latin typeface="Times New Roman" panose="02020603050405020304" pitchFamily="18" charset="0"/>
                <a:cs typeface="Times New Roman" panose="02020603050405020304" pitchFamily="18" charset="0"/>
              </a:rPr>
              <a:t>Position Codes 03-09</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State Funded Reading/Literacy Coach must be </a:t>
            </a:r>
            <a:r>
              <a:rPr lang="en-US" sz="3600" b="1" u="sng" dirty="0">
                <a:latin typeface="Times New Roman" panose="02020603050405020304" pitchFamily="18" charset="0"/>
                <a:cs typeface="Times New Roman" panose="02020603050405020304" pitchFamily="18" charset="0"/>
              </a:rPr>
              <a:t>Coded as 87 </a:t>
            </a:r>
            <a:r>
              <a:rPr lang="en-US" sz="3600" dirty="0">
                <a:latin typeface="Times New Roman" panose="02020603050405020304" pitchFamily="18" charset="0"/>
                <a:cs typeface="Times New Roman" panose="02020603050405020304" pitchFamily="18" charset="0"/>
              </a:rPr>
              <a:t>in order to receive funding</a:t>
            </a:r>
          </a:p>
          <a:p>
            <a:endParaRPr lang="en-US" dirty="0"/>
          </a:p>
        </p:txBody>
      </p:sp>
      <p:sp>
        <p:nvSpPr>
          <p:cNvPr id="4" name="Slide Number Placeholder 3">
            <a:extLst>
              <a:ext uri="{FF2B5EF4-FFF2-40B4-BE49-F238E27FC236}">
                <a16:creationId xmlns:a16="http://schemas.microsoft.com/office/drawing/2014/main" id="{DBAEC7A0-607E-40C9-B0EC-EB95B2609177}"/>
              </a:ext>
            </a:extLst>
          </p:cNvPr>
          <p:cNvSpPr>
            <a:spLocks noGrp="1"/>
          </p:cNvSpPr>
          <p:nvPr>
            <p:ph type="sldNum" sz="quarter" idx="4"/>
          </p:nvPr>
        </p:nvSpPr>
        <p:spPr/>
        <p:txBody>
          <a:bodyPr/>
          <a:lstStyle/>
          <a:p>
            <a:fld id="{2638198E-7845-4843-8114-6B9DA8FD3EF6}" type="slidenum">
              <a:rPr lang="en-US" smtClean="0"/>
              <a:t>43</a:t>
            </a:fld>
            <a:endParaRPr lang="en-US" dirty="0"/>
          </a:p>
        </p:txBody>
      </p:sp>
    </p:spTree>
    <p:extLst>
      <p:ext uri="{BB962C8B-B14F-4D97-AF65-F5344CB8AC3E}">
        <p14:creationId xmlns:p14="http://schemas.microsoft.com/office/powerpoint/2010/main" val="1913137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9BF21-1913-4AA3-95E2-D225186B457F}"/>
              </a:ext>
            </a:extLst>
          </p:cNvPr>
          <p:cNvSpPr>
            <a:spLocks noGrp="1"/>
          </p:cNvSpPr>
          <p:nvPr>
            <p:ph type="title"/>
          </p:nvPr>
        </p:nvSpPr>
        <p:spPr/>
        <p:txBody>
          <a:bodyPr>
            <a:noAutofit/>
          </a:bodyPr>
          <a:lstStyle/>
          <a:p>
            <a:r>
              <a:rPr lang="en-US" b="1" dirty="0">
                <a:latin typeface="Times New Roman" panose="02020603050405020304" pitchFamily="18" charset="0"/>
                <a:cs typeface="Times New Roman" panose="02020603050405020304" pitchFamily="18" charset="0"/>
              </a:rPr>
              <a:t>Contacts for Data Collection and SC Educator</a:t>
            </a:r>
            <a:endParaRPr lang="en-US" dirty="0"/>
          </a:p>
        </p:txBody>
      </p:sp>
      <p:sp>
        <p:nvSpPr>
          <p:cNvPr id="3" name="Content Placeholder 2">
            <a:extLst>
              <a:ext uri="{FF2B5EF4-FFF2-40B4-BE49-F238E27FC236}">
                <a16:creationId xmlns:a16="http://schemas.microsoft.com/office/drawing/2014/main" id="{89DC01CF-20E6-4561-A463-85D2D54CA571}"/>
              </a:ext>
            </a:extLst>
          </p:cNvPr>
          <p:cNvSpPr>
            <a:spLocks noGrp="1"/>
          </p:cNvSpPr>
          <p:nvPr>
            <p:ph idx="1"/>
          </p:nvPr>
        </p:nvSpPr>
        <p:spPr/>
        <p:txBody>
          <a:bodyPr>
            <a:normAutofit fontScale="62500" lnSpcReduction="20000"/>
          </a:bodyPr>
          <a:lstStyle/>
          <a:p>
            <a:r>
              <a:rPr lang="en-US" sz="4100" b="1" u="sng" dirty="0">
                <a:latin typeface="Times New Roman" panose="02020603050405020304" pitchFamily="18" charset="0"/>
                <a:cs typeface="Times New Roman" panose="02020603050405020304" pitchFamily="18" charset="0"/>
              </a:rPr>
              <a:t>Melanie Cooper, Financial Services Manager</a:t>
            </a:r>
          </a:p>
          <a:p>
            <a:pPr marL="457200" lvl="1" indent="0">
              <a:buNone/>
            </a:pPr>
            <a:r>
              <a:rPr lang="en-US" sz="4100" dirty="0">
                <a:latin typeface="Times New Roman" panose="02020603050405020304" pitchFamily="18" charset="0"/>
                <a:cs typeface="Times New Roman" panose="02020603050405020304" pitchFamily="18" charset="0"/>
              </a:rPr>
              <a:t>803-734-8135</a:t>
            </a:r>
          </a:p>
          <a:p>
            <a:pPr marL="457200" lvl="1" indent="0">
              <a:buNone/>
            </a:pPr>
            <a:r>
              <a:rPr lang="en-US" sz="4100" dirty="0">
                <a:latin typeface="Times New Roman" panose="02020603050405020304" pitchFamily="18" charset="0"/>
                <a:cs typeface="Times New Roman" panose="02020603050405020304" pitchFamily="18" charset="0"/>
                <a:hlinkClick r:id="rId2"/>
              </a:rPr>
              <a:t>mcooper@ed.sc.gov</a:t>
            </a:r>
            <a:endParaRPr lang="en-US" sz="4100" dirty="0">
              <a:latin typeface="Times New Roman" panose="02020603050405020304" pitchFamily="18" charset="0"/>
              <a:cs typeface="Times New Roman" panose="02020603050405020304" pitchFamily="18" charset="0"/>
            </a:endParaRPr>
          </a:p>
          <a:p>
            <a:pPr marL="457189" lvl="1" indent="0">
              <a:buNone/>
            </a:pPr>
            <a:endParaRPr lang="en-US" sz="4100" dirty="0">
              <a:latin typeface="Times New Roman" panose="02020603050405020304" pitchFamily="18" charset="0"/>
              <a:cs typeface="Times New Roman" panose="02020603050405020304" pitchFamily="18" charset="0"/>
            </a:endParaRPr>
          </a:p>
          <a:p>
            <a:r>
              <a:rPr lang="en-US" sz="4100" b="1" u="sng" dirty="0">
                <a:latin typeface="Times New Roman" panose="02020603050405020304" pitchFamily="18" charset="0"/>
                <a:cs typeface="Times New Roman" panose="02020603050405020304" pitchFamily="18" charset="0"/>
              </a:rPr>
              <a:t>Michael Scheele, Fiscal Analyst III – EIA</a:t>
            </a:r>
          </a:p>
          <a:p>
            <a:pPr marL="457200" lvl="1" indent="0">
              <a:buNone/>
            </a:pPr>
            <a:r>
              <a:rPr lang="en-US" sz="4100" dirty="0">
                <a:latin typeface="Times New Roman" panose="02020603050405020304" pitchFamily="18" charset="0"/>
                <a:cs typeface="Times New Roman" panose="02020603050405020304" pitchFamily="18" charset="0"/>
              </a:rPr>
              <a:t>803-734-8145</a:t>
            </a:r>
          </a:p>
          <a:p>
            <a:pPr marL="457200" lvl="1" indent="0">
              <a:buNone/>
            </a:pPr>
            <a:r>
              <a:rPr lang="en-US" sz="4100" dirty="0">
                <a:latin typeface="Times New Roman" panose="02020603050405020304" pitchFamily="18" charset="0"/>
                <a:cs typeface="Times New Roman" panose="02020603050405020304" pitchFamily="18" charset="0"/>
                <a:hlinkClick r:id="rId3"/>
              </a:rPr>
              <a:t>MScheele@ed.sc.gov</a:t>
            </a:r>
            <a:endParaRPr lang="en-US" sz="4100" dirty="0">
              <a:latin typeface="Times New Roman" panose="02020603050405020304" pitchFamily="18" charset="0"/>
              <a:cs typeface="Times New Roman" panose="02020603050405020304" pitchFamily="18" charset="0"/>
            </a:endParaRPr>
          </a:p>
          <a:p>
            <a:pPr marL="457189" lvl="1" indent="0">
              <a:buNone/>
            </a:pPr>
            <a:endParaRPr lang="en-US" sz="4100" dirty="0">
              <a:latin typeface="Times New Roman" panose="02020603050405020304" pitchFamily="18" charset="0"/>
              <a:cs typeface="Times New Roman" panose="02020603050405020304" pitchFamily="18" charset="0"/>
            </a:endParaRPr>
          </a:p>
          <a:p>
            <a:r>
              <a:rPr lang="en-US" sz="4100" b="1" u="sng" dirty="0">
                <a:latin typeface="Times New Roman" panose="02020603050405020304" pitchFamily="18" charset="0"/>
                <a:cs typeface="Times New Roman" panose="02020603050405020304" pitchFamily="18" charset="0"/>
              </a:rPr>
              <a:t>Desiree Williams, Fiscal Analyst III – EFA/SC EDUCATOR</a:t>
            </a:r>
          </a:p>
          <a:p>
            <a:pPr marL="457200" lvl="1" indent="0">
              <a:buNone/>
            </a:pPr>
            <a:r>
              <a:rPr lang="en-US" sz="4100" dirty="0">
                <a:latin typeface="Times New Roman" panose="02020603050405020304" pitchFamily="18" charset="0"/>
                <a:cs typeface="Times New Roman" panose="02020603050405020304" pitchFamily="18" charset="0"/>
              </a:rPr>
              <a:t>803-734-8393</a:t>
            </a:r>
          </a:p>
          <a:p>
            <a:pPr marL="457200" lvl="1" indent="0">
              <a:buNone/>
            </a:pPr>
            <a:r>
              <a:rPr lang="en-US" sz="4100" dirty="0">
                <a:latin typeface="Times New Roman" panose="02020603050405020304" pitchFamily="18" charset="0"/>
                <a:cs typeface="Times New Roman" panose="02020603050405020304" pitchFamily="18" charset="0"/>
                <a:hlinkClick r:id="rId4"/>
              </a:rPr>
              <a:t>dawilliams@ed.sc.gov</a:t>
            </a:r>
            <a:endParaRPr lang="en-US" sz="41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D833DFB-A3EA-4220-AABE-12E31FF143B6}"/>
              </a:ext>
            </a:extLst>
          </p:cNvPr>
          <p:cNvSpPr>
            <a:spLocks noGrp="1"/>
          </p:cNvSpPr>
          <p:nvPr>
            <p:ph type="sldNum" sz="quarter" idx="4"/>
          </p:nvPr>
        </p:nvSpPr>
        <p:spPr/>
        <p:txBody>
          <a:bodyPr/>
          <a:lstStyle/>
          <a:p>
            <a:fld id="{2638198E-7845-4843-8114-6B9DA8FD3EF6}" type="slidenum">
              <a:rPr lang="en-US" smtClean="0"/>
              <a:t>44</a:t>
            </a:fld>
            <a:endParaRPr lang="en-US" dirty="0"/>
          </a:p>
        </p:txBody>
      </p:sp>
    </p:spTree>
    <p:extLst>
      <p:ext uri="{BB962C8B-B14F-4D97-AF65-F5344CB8AC3E}">
        <p14:creationId xmlns:p14="http://schemas.microsoft.com/office/powerpoint/2010/main" val="16702163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457201"/>
            <a:ext cx="7772400" cy="1102519"/>
          </a:xfrm>
        </p:spPr>
        <p:txBody>
          <a:bodyPr>
            <a:normAutofit/>
          </a:bodyPr>
          <a:lstStyle/>
          <a:p>
            <a:r>
              <a:rPr lang="en-US" dirty="0">
                <a:latin typeface="Garamond" panose="02020404030301010803" pitchFamily="18" charset="0"/>
              </a:rPr>
              <a:t>Fiscal Practices Update</a:t>
            </a:r>
            <a:endParaRPr lang="en-US" dirty="0"/>
          </a:p>
        </p:txBody>
      </p:sp>
      <p:sp>
        <p:nvSpPr>
          <p:cNvPr id="3" name="Subtitle 2"/>
          <p:cNvSpPr>
            <a:spLocks noGrp="1"/>
          </p:cNvSpPr>
          <p:nvPr>
            <p:ph type="subTitle" idx="1"/>
          </p:nvPr>
        </p:nvSpPr>
        <p:spPr>
          <a:xfrm>
            <a:off x="3276600" y="1981200"/>
            <a:ext cx="6400800" cy="3276600"/>
          </a:xfrm>
        </p:spPr>
        <p:txBody>
          <a:bodyPr>
            <a:normAutofit/>
          </a:bodyPr>
          <a:lstStyle/>
          <a:p>
            <a:r>
              <a:rPr lang="en-US" dirty="0">
                <a:latin typeface="Garamond" panose="02020404030301010803" pitchFamily="18" charset="0"/>
              </a:rPr>
              <a:t>Daniel Haven</a:t>
            </a:r>
          </a:p>
          <a:p>
            <a:r>
              <a:rPr lang="en-US" sz="2400" dirty="0">
                <a:latin typeface="Garamond" panose="02020404030301010803" pitchFamily="18" charset="0"/>
              </a:rPr>
              <a:t>SCASBO</a:t>
            </a:r>
          </a:p>
          <a:p>
            <a:r>
              <a:rPr lang="en-US" sz="2400" dirty="0">
                <a:latin typeface="Garamond" panose="02020404030301010803" pitchFamily="18" charset="0"/>
              </a:rPr>
              <a:t>Spring 2022</a:t>
            </a:r>
          </a:p>
        </p:txBody>
      </p:sp>
    </p:spTree>
    <p:extLst>
      <p:ext uri="{BB962C8B-B14F-4D97-AF65-F5344CB8AC3E}">
        <p14:creationId xmlns:p14="http://schemas.microsoft.com/office/powerpoint/2010/main" val="3471632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E584-C761-4924-BD00-D682A1E18A05}"/>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Fiscal Practices Summary</a:t>
            </a:r>
            <a:endParaRPr lang="en-US" dirty="0"/>
          </a:p>
        </p:txBody>
      </p:sp>
      <p:sp>
        <p:nvSpPr>
          <p:cNvPr id="3" name="Content Placeholder 2">
            <a:extLst>
              <a:ext uri="{FF2B5EF4-FFF2-40B4-BE49-F238E27FC236}">
                <a16:creationId xmlns:a16="http://schemas.microsoft.com/office/drawing/2014/main" id="{F2C730F0-E7ED-420E-AC5E-8D229390580C}"/>
              </a:ext>
            </a:extLst>
          </p:cNvPr>
          <p:cNvSpPr>
            <a:spLocks noGrp="1"/>
          </p:cNvSpPr>
          <p:nvPr>
            <p:ph idx="1"/>
          </p:nvPr>
        </p:nvSpPr>
        <p:spPr/>
        <p:txBody>
          <a:bodyPr>
            <a:normAutofit fontScale="92500" lnSpcReduction="20000"/>
          </a:bodyPr>
          <a:lstStyle/>
          <a:p>
            <a:pPr marL="0" indent="0">
              <a:buNone/>
            </a:pPr>
            <a:r>
              <a:rPr lang="en-US" sz="3900" b="1" dirty="0">
                <a:latin typeface="Times New Roman" panose="02020603050405020304" pitchFamily="18" charset="0"/>
                <a:cs typeface="Times New Roman" panose="02020603050405020304" pitchFamily="18" charset="0"/>
              </a:rPr>
              <a:t>As of March 7, 2022 – Nine (9) Districts on Declaration</a:t>
            </a:r>
          </a:p>
          <a:p>
            <a:pPr marL="0" indent="0">
              <a:buNone/>
            </a:pPr>
            <a:endParaRPr lang="en-US" sz="3900" b="1" dirty="0">
              <a:latin typeface="Times New Roman" panose="02020603050405020304" pitchFamily="18" charset="0"/>
              <a:cs typeface="Times New Roman" panose="02020603050405020304" pitchFamily="18" charset="0"/>
            </a:endParaRPr>
          </a:p>
          <a:p>
            <a:pPr marL="0" indent="0">
              <a:buNone/>
            </a:pPr>
            <a:r>
              <a:rPr lang="en-US" sz="3900" dirty="0">
                <a:latin typeface="Times New Roman" panose="02020603050405020304" pitchFamily="18" charset="0"/>
                <a:cs typeface="Times New Roman" panose="02020603050405020304" pitchFamily="18" charset="0"/>
              </a:rPr>
              <a:t>                      6 - Watch Status</a:t>
            </a:r>
          </a:p>
          <a:p>
            <a:pPr marL="0" indent="0">
              <a:buNone/>
            </a:pPr>
            <a:r>
              <a:rPr lang="en-US" sz="3900" dirty="0">
                <a:latin typeface="Times New Roman" panose="02020603050405020304" pitchFamily="18" charset="0"/>
                <a:cs typeface="Times New Roman" panose="02020603050405020304" pitchFamily="18" charset="0"/>
              </a:rPr>
              <a:t>                      1 - Caution Status</a:t>
            </a:r>
          </a:p>
          <a:p>
            <a:pPr marL="0" indent="0">
              <a:buNone/>
            </a:pPr>
            <a:r>
              <a:rPr lang="en-US" sz="3900" dirty="0">
                <a:latin typeface="Times New Roman" panose="02020603050405020304" pitchFamily="18" charset="0"/>
                <a:cs typeface="Times New Roman" panose="02020603050405020304" pitchFamily="18" charset="0"/>
              </a:rPr>
              <a:t>                      2 - Emergency Status</a:t>
            </a:r>
          </a:p>
          <a:p>
            <a:pPr marL="0" indent="0">
              <a:buNone/>
            </a:pPr>
            <a:endParaRPr lang="en-US" sz="3900" dirty="0">
              <a:latin typeface="Times New Roman" panose="02020603050405020304" pitchFamily="18" charset="0"/>
              <a:cs typeface="Times New Roman" panose="02020603050405020304" pitchFamily="18" charset="0"/>
            </a:endParaRPr>
          </a:p>
          <a:p>
            <a:pPr marL="0" indent="0">
              <a:buNone/>
            </a:pPr>
            <a:r>
              <a:rPr lang="en-US" sz="3900" dirty="0">
                <a:latin typeface="Times New Roman" panose="02020603050405020304" pitchFamily="18" charset="0"/>
                <a:cs typeface="Times New Roman" panose="02020603050405020304" pitchFamily="18" charset="0"/>
              </a:rPr>
              <a:t>All fiscal practice information can be found on the Department’s website</a:t>
            </a:r>
          </a:p>
          <a:p>
            <a:endParaRPr lang="en-US" dirty="0"/>
          </a:p>
        </p:txBody>
      </p:sp>
      <p:sp>
        <p:nvSpPr>
          <p:cNvPr id="4" name="Slide Number Placeholder 3">
            <a:extLst>
              <a:ext uri="{FF2B5EF4-FFF2-40B4-BE49-F238E27FC236}">
                <a16:creationId xmlns:a16="http://schemas.microsoft.com/office/drawing/2014/main" id="{1537E76E-F867-480A-83CD-7F5ACD173422}"/>
              </a:ext>
            </a:extLst>
          </p:cNvPr>
          <p:cNvSpPr>
            <a:spLocks noGrp="1"/>
          </p:cNvSpPr>
          <p:nvPr>
            <p:ph type="sldNum" sz="quarter" idx="4294967295"/>
          </p:nvPr>
        </p:nvSpPr>
        <p:spPr/>
        <p:txBody>
          <a:bodyPr/>
          <a:lstStyle/>
          <a:p>
            <a:fld id="{2638198E-7845-4843-8114-6B9DA8FD3EF6}" type="slidenum">
              <a:rPr lang="en-US" smtClean="0"/>
              <a:t>46</a:t>
            </a:fld>
            <a:endParaRPr lang="en-US" dirty="0"/>
          </a:p>
        </p:txBody>
      </p:sp>
    </p:spTree>
    <p:extLst>
      <p:ext uri="{BB962C8B-B14F-4D97-AF65-F5344CB8AC3E}">
        <p14:creationId xmlns:p14="http://schemas.microsoft.com/office/powerpoint/2010/main" val="2048457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BC318-BE8E-4071-BFC0-D546E77B8C80}"/>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Factors That Lead to Current Declarations</a:t>
            </a:r>
            <a:endParaRPr lang="en-US" dirty="0"/>
          </a:p>
        </p:txBody>
      </p:sp>
      <p:sp>
        <p:nvSpPr>
          <p:cNvPr id="3" name="Content Placeholder 2">
            <a:extLst>
              <a:ext uri="{FF2B5EF4-FFF2-40B4-BE49-F238E27FC236}">
                <a16:creationId xmlns:a16="http://schemas.microsoft.com/office/drawing/2014/main" id="{BF529DA6-4B49-42E6-A4D4-671A2B1FA87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4</a:t>
            </a:r>
            <a:r>
              <a:rPr lang="en-US" sz="3600" dirty="0">
                <a:latin typeface="Times New Roman" panose="02020603050405020304" pitchFamily="18" charset="0"/>
                <a:cs typeface="Times New Roman" panose="02020603050405020304" pitchFamily="18" charset="0"/>
              </a:rPr>
              <a:t> – Repeat Audit Findings</a:t>
            </a:r>
          </a:p>
          <a:p>
            <a:r>
              <a:rPr lang="en-US"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 More than three Fiscal Practice declarations in a   </a:t>
            </a:r>
          </a:p>
          <a:p>
            <a:pPr marL="0" indent="0">
              <a:buNone/>
            </a:pPr>
            <a:r>
              <a:rPr lang="en-US" sz="3600" dirty="0">
                <a:latin typeface="Times New Roman" panose="02020603050405020304" pitchFamily="18" charset="0"/>
                <a:cs typeface="Times New Roman" panose="02020603050405020304" pitchFamily="18" charset="0"/>
              </a:rPr>
              <a:t>          five year period</a:t>
            </a:r>
          </a:p>
          <a:p>
            <a:r>
              <a:rPr lang="en-US" dirty="0">
                <a:latin typeface="Times New Roman" panose="02020603050405020304" pitchFamily="18" charset="0"/>
                <a:cs typeface="Times New Roman" panose="02020603050405020304" pitchFamily="18" charset="0"/>
              </a:rPr>
              <a:t>1 – Takeover of Finance operations due to High Risk 	 Factors</a:t>
            </a:r>
          </a:p>
          <a:p>
            <a:r>
              <a:rPr lang="en-US" sz="3600" dirty="0">
                <a:latin typeface="Times New Roman" panose="02020603050405020304" pitchFamily="18" charset="0"/>
                <a:cs typeface="Times New Roman" panose="02020603050405020304" pitchFamily="18" charset="0"/>
              </a:rPr>
              <a:t>3 – On Declaration from FY20 findings with FY21 audit 	  still outstanding</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6F393A8-22E9-4541-9E83-E896671620D2}"/>
              </a:ext>
            </a:extLst>
          </p:cNvPr>
          <p:cNvSpPr>
            <a:spLocks noGrp="1"/>
          </p:cNvSpPr>
          <p:nvPr>
            <p:ph type="sldNum" sz="quarter" idx="4294967295"/>
          </p:nvPr>
        </p:nvSpPr>
        <p:spPr/>
        <p:txBody>
          <a:bodyPr/>
          <a:lstStyle/>
          <a:p>
            <a:fld id="{2638198E-7845-4843-8114-6B9DA8FD3EF6}" type="slidenum">
              <a:rPr lang="en-US" smtClean="0"/>
              <a:t>47</a:t>
            </a:fld>
            <a:endParaRPr lang="en-US" dirty="0"/>
          </a:p>
        </p:txBody>
      </p:sp>
    </p:spTree>
    <p:extLst>
      <p:ext uri="{BB962C8B-B14F-4D97-AF65-F5344CB8AC3E}">
        <p14:creationId xmlns:p14="http://schemas.microsoft.com/office/powerpoint/2010/main" val="20004209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EDE0-2CA2-4E77-98DD-96B93346AF3C}"/>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Miscellaneous Fiscal Practice Information</a:t>
            </a:r>
            <a:endParaRPr lang="en-US" dirty="0"/>
          </a:p>
        </p:txBody>
      </p:sp>
      <p:sp>
        <p:nvSpPr>
          <p:cNvPr id="3" name="Content Placeholder 2">
            <a:extLst>
              <a:ext uri="{FF2B5EF4-FFF2-40B4-BE49-F238E27FC236}">
                <a16:creationId xmlns:a16="http://schemas.microsoft.com/office/drawing/2014/main" id="{AC239721-E7F8-450A-B8B1-0924808DDD53}"/>
              </a:ext>
            </a:extLst>
          </p:cNvPr>
          <p:cNvSpPr>
            <a:spLocks noGrp="1"/>
          </p:cNvSpPr>
          <p:nvPr>
            <p:ph idx="1"/>
          </p:nvPr>
        </p:nvSpPr>
        <p:spPr/>
        <p:txBody>
          <a:bodyPr>
            <a:normAutofit/>
          </a:bodyPr>
          <a:lstStyle/>
          <a:p>
            <a:pPr marL="1028689" lvl="1" indent="-571500"/>
            <a:r>
              <a:rPr lang="en-US" sz="3600" dirty="0"/>
              <a:t>8 districts still have not submitted FY21 audits</a:t>
            </a:r>
          </a:p>
          <a:p>
            <a:pPr marL="1028689" lvl="1" indent="-571500"/>
            <a:r>
              <a:rPr lang="en-US" sz="3600" dirty="0"/>
              <a:t>The department is currently in the process of getting recovery plans from the districts currently on declaration</a:t>
            </a:r>
          </a:p>
          <a:p>
            <a:pPr marL="1028689" lvl="1" indent="-571500"/>
            <a:r>
              <a:rPr lang="en-US" sz="3600" dirty="0"/>
              <a:t>Reaching out to districts that had findings that could lead to future declarations</a:t>
            </a:r>
          </a:p>
        </p:txBody>
      </p:sp>
      <p:sp>
        <p:nvSpPr>
          <p:cNvPr id="4" name="Slide Number Placeholder 3">
            <a:extLst>
              <a:ext uri="{FF2B5EF4-FFF2-40B4-BE49-F238E27FC236}">
                <a16:creationId xmlns:a16="http://schemas.microsoft.com/office/drawing/2014/main" id="{411F20B1-EFA3-44A0-A2C4-DE53EAA9212C}"/>
              </a:ext>
            </a:extLst>
          </p:cNvPr>
          <p:cNvSpPr>
            <a:spLocks noGrp="1"/>
          </p:cNvSpPr>
          <p:nvPr>
            <p:ph type="sldNum" sz="quarter" idx="4294967295"/>
          </p:nvPr>
        </p:nvSpPr>
        <p:spPr/>
        <p:txBody>
          <a:bodyPr/>
          <a:lstStyle/>
          <a:p>
            <a:fld id="{2638198E-7845-4843-8114-6B9DA8FD3EF6}" type="slidenum">
              <a:rPr lang="en-US" smtClean="0"/>
              <a:t>48</a:t>
            </a:fld>
            <a:endParaRPr lang="en-US" dirty="0"/>
          </a:p>
        </p:txBody>
      </p:sp>
    </p:spTree>
    <p:extLst>
      <p:ext uri="{BB962C8B-B14F-4D97-AF65-F5344CB8AC3E}">
        <p14:creationId xmlns:p14="http://schemas.microsoft.com/office/powerpoint/2010/main" val="253057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EFAC4-BF7B-4F14-B526-034BC3E75E12}"/>
              </a:ext>
            </a:extLst>
          </p:cNvPr>
          <p:cNvSpPr>
            <a:spLocks noGrp="1"/>
          </p:cNvSpPr>
          <p:nvPr>
            <p:ph type="title"/>
          </p:nvPr>
        </p:nvSpPr>
        <p:spPr>
          <a:xfrm>
            <a:off x="685800" y="2857500"/>
            <a:ext cx="10972800" cy="1143000"/>
          </a:xfrm>
        </p:spPr>
        <p:txBody>
          <a:bodyPr>
            <a:noAutofit/>
          </a:bodyPr>
          <a:lstStyle/>
          <a:p>
            <a:r>
              <a:rPr lang="en-US" sz="9600" b="1" dirty="0"/>
              <a:t>Questions ?</a:t>
            </a:r>
          </a:p>
        </p:txBody>
      </p:sp>
      <p:sp>
        <p:nvSpPr>
          <p:cNvPr id="3" name="Content Placeholder 2">
            <a:extLst>
              <a:ext uri="{FF2B5EF4-FFF2-40B4-BE49-F238E27FC236}">
                <a16:creationId xmlns:a16="http://schemas.microsoft.com/office/drawing/2014/main" id="{577FA7B7-AAB3-4FBE-A4BB-38C40B528F6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45F4E960-C0A7-45D4-B5D8-2A8BB08149FC}"/>
              </a:ext>
            </a:extLst>
          </p:cNvPr>
          <p:cNvSpPr>
            <a:spLocks noGrp="1"/>
          </p:cNvSpPr>
          <p:nvPr>
            <p:ph type="sldNum" sz="quarter" idx="4"/>
          </p:nvPr>
        </p:nvSpPr>
        <p:spPr/>
        <p:txBody>
          <a:bodyPr/>
          <a:lstStyle/>
          <a:p>
            <a:fld id="{2638198E-7845-4843-8114-6B9DA8FD3EF6}" type="slidenum">
              <a:rPr lang="en-US" smtClean="0"/>
              <a:t>49</a:t>
            </a:fld>
            <a:endParaRPr lang="en-US" dirty="0"/>
          </a:p>
        </p:txBody>
      </p:sp>
    </p:spTree>
    <p:extLst>
      <p:ext uri="{BB962C8B-B14F-4D97-AF65-F5344CB8AC3E}">
        <p14:creationId xmlns:p14="http://schemas.microsoft.com/office/powerpoint/2010/main" val="120874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10972800" cy="1143000"/>
          </a:xfrm>
        </p:spPr>
        <p:txBody>
          <a:bodyPr>
            <a:normAutofit fontScale="90000"/>
          </a:bodyPr>
          <a:lstStyle/>
          <a:p>
            <a:r>
              <a:rPr lang="en-US" sz="4900" dirty="0"/>
              <a:t>Savannah</a:t>
            </a:r>
            <a:r>
              <a:rPr lang="en-US" dirty="0"/>
              <a:t> River Site Litigation</a:t>
            </a:r>
            <a:br>
              <a:rPr lang="en-US" dirty="0"/>
            </a:br>
            <a:endParaRPr lang="en-US" dirty="0"/>
          </a:p>
        </p:txBody>
      </p:sp>
      <p:sp>
        <p:nvSpPr>
          <p:cNvPr id="3" name="Content Placeholder 2"/>
          <p:cNvSpPr>
            <a:spLocks noGrp="1"/>
          </p:cNvSpPr>
          <p:nvPr>
            <p:ph idx="1"/>
          </p:nvPr>
        </p:nvSpPr>
        <p:spPr>
          <a:xfrm>
            <a:off x="609600" y="1600205"/>
            <a:ext cx="10591800" cy="4525963"/>
          </a:xfrm>
        </p:spPr>
        <p:txBody>
          <a:bodyPr>
            <a:normAutofit fontScale="70000" lnSpcReduction="20000"/>
          </a:bodyPr>
          <a:lstStyle/>
          <a:p>
            <a:pPr marL="457200" lvl="1" indent="0">
              <a:buNone/>
            </a:pPr>
            <a:r>
              <a:rPr lang="en-US" sz="3400" dirty="0"/>
              <a:t>Funds will be disbursed to the SCDE by September 30, 2022 for the following entities:</a:t>
            </a:r>
          </a:p>
          <a:p>
            <a:pPr marL="914400" lvl="2" indent="0">
              <a:buNone/>
            </a:pPr>
            <a:endParaRPr lang="en-US" dirty="0"/>
          </a:p>
          <a:p>
            <a:pPr lvl="2"/>
            <a:r>
              <a:rPr lang="en-US" dirty="0"/>
              <a:t>(a) Barnwell County Consolidated High School&amp; CATE Center........... …..$110,000,000;</a:t>
            </a:r>
          </a:p>
          <a:p>
            <a:pPr lvl="2"/>
            <a:r>
              <a:rPr lang="en-US" dirty="0"/>
              <a:t>(b) Aiken County Public School District.........................................................$30,000,000; </a:t>
            </a:r>
          </a:p>
          <a:p>
            <a:pPr lvl="2"/>
            <a:r>
              <a:rPr lang="en-US" dirty="0"/>
              <a:t>(c) Allendale School District Capital Improvements.......................................$15,000,000; </a:t>
            </a:r>
          </a:p>
          <a:p>
            <a:pPr lvl="2"/>
            <a:r>
              <a:rPr lang="en-US" dirty="0"/>
              <a:t>(d) Edgefield County School District Workforce Equipment and Training...... $1,600,000;</a:t>
            </a:r>
          </a:p>
          <a:p>
            <a:pPr lvl="2"/>
            <a:r>
              <a:rPr lang="en-US" dirty="0"/>
              <a:t>(e) Bettis Academy Preparatory School Renovation and Construction…….. ...$1,200,000;</a:t>
            </a:r>
          </a:p>
          <a:p>
            <a:pPr lvl="2"/>
            <a:r>
              <a:rPr lang="en-US" dirty="0"/>
              <a:t>(f) Fox Creek Athletic Complex.........................................................................$1,000,000;</a:t>
            </a:r>
          </a:p>
        </p:txBody>
      </p:sp>
      <p:sp>
        <p:nvSpPr>
          <p:cNvPr id="4" name="Slide Number Placeholder 3"/>
          <p:cNvSpPr>
            <a:spLocks noGrp="1"/>
          </p:cNvSpPr>
          <p:nvPr>
            <p:ph type="sldNum" sz="quarter" idx="4"/>
          </p:nvPr>
        </p:nvSpPr>
        <p:spPr/>
        <p:txBody>
          <a:bodyPr/>
          <a:lstStyle/>
          <a:p>
            <a:fld id="{2638198E-7845-4843-8114-6B9DA8FD3EF6}" type="slidenum">
              <a:rPr lang="en-US" smtClean="0"/>
              <a:t>5</a:t>
            </a:fld>
            <a:endParaRPr lang="en-US" dirty="0"/>
          </a:p>
        </p:txBody>
      </p:sp>
    </p:spTree>
    <p:extLst>
      <p:ext uri="{BB962C8B-B14F-4D97-AF65-F5344CB8AC3E}">
        <p14:creationId xmlns:p14="http://schemas.microsoft.com/office/powerpoint/2010/main" val="6936203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0E1-54C4-4CBB-8F34-821C97DCF3B8}"/>
              </a:ext>
            </a:extLst>
          </p:cNvPr>
          <p:cNvSpPr>
            <a:spLocks noGrp="1"/>
          </p:cNvSpPr>
          <p:nvPr>
            <p:ph type="title"/>
          </p:nvPr>
        </p:nvSpPr>
        <p:spPr/>
        <p:txBody>
          <a:bodyPr>
            <a:noAutofit/>
          </a:bodyPr>
          <a:lstStyle/>
          <a:p>
            <a:r>
              <a:rPr lang="en-US" b="1" dirty="0">
                <a:latin typeface="Times New Roman" panose="02020603050405020304" pitchFamily="18" charset="0"/>
                <a:cs typeface="Times New Roman" panose="02020603050405020304" pitchFamily="18" charset="0"/>
              </a:rPr>
              <a:t>Fiscal Practices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Contact Information</a:t>
            </a:r>
            <a:endParaRPr lang="en-US" dirty="0"/>
          </a:p>
        </p:txBody>
      </p:sp>
      <p:sp>
        <p:nvSpPr>
          <p:cNvPr id="3" name="Content Placeholder 2">
            <a:extLst>
              <a:ext uri="{FF2B5EF4-FFF2-40B4-BE49-F238E27FC236}">
                <a16:creationId xmlns:a16="http://schemas.microsoft.com/office/drawing/2014/main" id="{3CEAAB0D-6A06-4D98-BF81-3DC78C7609E8}"/>
              </a:ext>
            </a:extLst>
          </p:cNvPr>
          <p:cNvSpPr>
            <a:spLocks noGrp="1"/>
          </p:cNvSpPr>
          <p:nvPr>
            <p:ph idx="1"/>
          </p:nvPr>
        </p:nvSpPr>
        <p:spPr/>
        <p:txBody>
          <a:bodyPr/>
          <a:lstStyle/>
          <a:p>
            <a:pPr marL="0" indent="0" algn="ctr">
              <a:buNone/>
            </a:pPr>
            <a:br>
              <a:rPr lang="en-US" sz="3600" b="1" u="sng" dirty="0">
                <a:latin typeface="Times New Roman" panose="02020603050405020304" pitchFamily="18" charset="0"/>
                <a:cs typeface="Times New Roman" panose="02020603050405020304" pitchFamily="18" charset="0"/>
              </a:rPr>
            </a:br>
            <a:br>
              <a:rPr lang="en-US" sz="3600" b="1" u="sng" dirty="0">
                <a:latin typeface="Times New Roman" panose="02020603050405020304" pitchFamily="18" charset="0"/>
                <a:cs typeface="Times New Roman" panose="02020603050405020304" pitchFamily="18" charset="0"/>
              </a:rPr>
            </a:br>
            <a:r>
              <a:rPr lang="en-US" sz="3600" b="1" u="sng" dirty="0">
                <a:latin typeface="Times New Roman" panose="02020603050405020304" pitchFamily="18" charset="0"/>
                <a:cs typeface="Times New Roman" panose="02020603050405020304" pitchFamily="18" charset="0"/>
              </a:rPr>
              <a:t>Daniel Haven, Fiscal Analyst</a:t>
            </a:r>
          </a:p>
          <a:p>
            <a:pPr marL="0" indent="0" algn="ctr">
              <a:buNone/>
            </a:pPr>
            <a:r>
              <a:rPr lang="en-US" sz="3600" dirty="0">
                <a:latin typeface="Times New Roman" panose="02020603050405020304" pitchFamily="18" charset="0"/>
                <a:cs typeface="Times New Roman" panose="02020603050405020304" pitchFamily="18" charset="0"/>
              </a:rPr>
              <a:t>(803) 734-0721</a:t>
            </a:r>
          </a:p>
          <a:p>
            <a:pPr marL="0" indent="0" algn="ctr">
              <a:buNone/>
            </a:pPr>
            <a:r>
              <a:rPr lang="en-US" sz="3600" dirty="0">
                <a:latin typeface="Times New Roman" panose="02020603050405020304" pitchFamily="18" charset="0"/>
                <a:cs typeface="Times New Roman" panose="02020603050405020304" pitchFamily="18" charset="0"/>
                <a:hlinkClick r:id="rId2"/>
              </a:rPr>
              <a:t>dbhaven@ed.sc.gov</a:t>
            </a:r>
            <a:endParaRPr lang="en-US" sz="36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F0C7C5A-C99C-49D0-8452-1CAB27353A26}"/>
              </a:ext>
            </a:extLst>
          </p:cNvPr>
          <p:cNvSpPr>
            <a:spLocks noGrp="1"/>
          </p:cNvSpPr>
          <p:nvPr>
            <p:ph type="sldNum" sz="quarter" idx="4"/>
          </p:nvPr>
        </p:nvSpPr>
        <p:spPr/>
        <p:txBody>
          <a:bodyPr/>
          <a:lstStyle/>
          <a:p>
            <a:fld id="{2638198E-7845-4843-8114-6B9DA8FD3EF6}" type="slidenum">
              <a:rPr lang="en-US" smtClean="0"/>
              <a:t>50</a:t>
            </a:fld>
            <a:endParaRPr lang="en-US" dirty="0"/>
          </a:p>
        </p:txBody>
      </p:sp>
    </p:spTree>
    <p:extLst>
      <p:ext uri="{BB962C8B-B14F-4D97-AF65-F5344CB8AC3E}">
        <p14:creationId xmlns:p14="http://schemas.microsoft.com/office/powerpoint/2010/main" val="17352423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609601"/>
            <a:ext cx="7772400" cy="1102519"/>
          </a:xfrm>
        </p:spPr>
        <p:txBody>
          <a:bodyPr>
            <a:normAutofit/>
          </a:bodyPr>
          <a:lstStyle/>
          <a:p>
            <a:r>
              <a:rPr lang="en-US" dirty="0">
                <a:latin typeface="Garamond" panose="02020404030301010803" pitchFamily="18" charset="0"/>
              </a:rPr>
              <a:t>SCDE Finance </a:t>
            </a:r>
          </a:p>
        </p:txBody>
      </p:sp>
      <p:sp>
        <p:nvSpPr>
          <p:cNvPr id="3" name="Subtitle 2"/>
          <p:cNvSpPr>
            <a:spLocks noGrp="1"/>
          </p:cNvSpPr>
          <p:nvPr>
            <p:ph type="subTitle" idx="1"/>
          </p:nvPr>
        </p:nvSpPr>
        <p:spPr>
          <a:xfrm>
            <a:off x="2895600" y="2438400"/>
            <a:ext cx="6400800" cy="1752600"/>
          </a:xfrm>
        </p:spPr>
        <p:txBody>
          <a:bodyPr>
            <a:normAutofit fontScale="92500" lnSpcReduction="10000"/>
          </a:bodyPr>
          <a:lstStyle/>
          <a:p>
            <a:r>
              <a:rPr lang="en-US" dirty="0">
                <a:latin typeface="Garamond" panose="02020404030301010803" pitchFamily="18" charset="0"/>
              </a:rPr>
              <a:t>Daniel Haven</a:t>
            </a:r>
          </a:p>
          <a:p>
            <a:r>
              <a:rPr lang="en-US" dirty="0">
                <a:latin typeface="Garamond" panose="02020404030301010803" pitchFamily="18" charset="0"/>
              </a:rPr>
              <a:t>SCASBO</a:t>
            </a:r>
          </a:p>
          <a:p>
            <a:r>
              <a:rPr lang="en-US" dirty="0">
                <a:latin typeface="Garamond" panose="02020404030301010803" pitchFamily="18" charset="0"/>
              </a:rPr>
              <a:t>Spring 2022</a:t>
            </a:r>
          </a:p>
        </p:txBody>
      </p:sp>
    </p:spTree>
    <p:extLst>
      <p:ext uri="{BB962C8B-B14F-4D97-AF65-F5344CB8AC3E}">
        <p14:creationId xmlns:p14="http://schemas.microsoft.com/office/powerpoint/2010/main" val="30212343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BF34-1FEE-4D06-9956-956F5B4BD696}"/>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Important School District Memorandums</a:t>
            </a:r>
            <a:endParaRPr lang="en-US" dirty="0"/>
          </a:p>
        </p:txBody>
      </p:sp>
      <p:sp>
        <p:nvSpPr>
          <p:cNvPr id="3" name="Content Placeholder 2">
            <a:extLst>
              <a:ext uri="{FF2B5EF4-FFF2-40B4-BE49-F238E27FC236}">
                <a16:creationId xmlns:a16="http://schemas.microsoft.com/office/drawing/2014/main" id="{7124EA4B-262D-485F-87E4-A85C5401170F}"/>
              </a:ext>
            </a:extLst>
          </p:cNvPr>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Sent Weekly via email</a:t>
            </a:r>
          </a:p>
          <a:p>
            <a:r>
              <a:rPr lang="en-US" sz="3600" dirty="0">
                <a:latin typeface="Times New Roman" panose="02020603050405020304" pitchFamily="18" charset="0"/>
                <a:cs typeface="Times New Roman" panose="02020603050405020304" pitchFamily="18" charset="0"/>
              </a:rPr>
              <a:t>Email list obtained from Agency’s District and Entity Information Management (DEIM) System  </a:t>
            </a:r>
          </a:p>
          <a:p>
            <a:r>
              <a:rPr lang="en-US" sz="3600" dirty="0">
                <a:latin typeface="Times New Roman" panose="02020603050405020304" pitchFamily="18" charset="0"/>
                <a:cs typeface="Times New Roman" panose="02020603050405020304" pitchFamily="18" charset="0"/>
              </a:rPr>
              <a:t>Email list is pulled from the System each week.</a:t>
            </a:r>
          </a:p>
          <a:p>
            <a:r>
              <a:rPr lang="en-US" sz="3600" dirty="0">
                <a:latin typeface="Times New Roman" panose="02020603050405020304" pitchFamily="18" charset="0"/>
                <a:cs typeface="Times New Roman" panose="02020603050405020304" pitchFamily="18" charset="0"/>
              </a:rPr>
              <a:t>Your District’s Web Access Coordinator (WAC) should ensure the District’s personnel list is </a:t>
            </a:r>
            <a:r>
              <a:rPr lang="en-US" dirty="0">
                <a:latin typeface="Times New Roman" panose="02020603050405020304" pitchFamily="18" charset="0"/>
                <a:cs typeface="Times New Roman" panose="02020603050405020304" pitchFamily="18" charset="0"/>
              </a:rPr>
              <a:t>u</a:t>
            </a:r>
            <a:r>
              <a:rPr lang="en-US" sz="3600" dirty="0">
                <a:latin typeface="Times New Roman" panose="02020603050405020304" pitchFamily="18" charset="0"/>
                <a:cs typeface="Times New Roman" panose="02020603050405020304" pitchFamily="18" charset="0"/>
              </a:rPr>
              <a:t>p to date</a:t>
            </a:r>
          </a:p>
          <a:p>
            <a:endParaRPr lang="en-US" dirty="0"/>
          </a:p>
        </p:txBody>
      </p:sp>
      <p:sp>
        <p:nvSpPr>
          <p:cNvPr id="4" name="Slide Number Placeholder 3">
            <a:extLst>
              <a:ext uri="{FF2B5EF4-FFF2-40B4-BE49-F238E27FC236}">
                <a16:creationId xmlns:a16="http://schemas.microsoft.com/office/drawing/2014/main" id="{2CED8A80-77BB-4B3E-841E-73FCBB351AF9}"/>
              </a:ext>
            </a:extLst>
          </p:cNvPr>
          <p:cNvSpPr>
            <a:spLocks noGrp="1"/>
          </p:cNvSpPr>
          <p:nvPr>
            <p:ph type="sldNum" sz="quarter" idx="4294967295"/>
          </p:nvPr>
        </p:nvSpPr>
        <p:spPr/>
        <p:txBody>
          <a:bodyPr/>
          <a:lstStyle/>
          <a:p>
            <a:fld id="{2638198E-7845-4843-8114-6B9DA8FD3EF6}" type="slidenum">
              <a:rPr lang="en-US" smtClean="0"/>
              <a:t>52</a:t>
            </a:fld>
            <a:endParaRPr lang="en-US" dirty="0"/>
          </a:p>
        </p:txBody>
      </p:sp>
    </p:spTree>
    <p:extLst>
      <p:ext uri="{BB962C8B-B14F-4D97-AF65-F5344CB8AC3E}">
        <p14:creationId xmlns:p14="http://schemas.microsoft.com/office/powerpoint/2010/main" val="3813465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DF9F1-C121-467B-B9B9-C115B2D0FC39}"/>
              </a:ext>
            </a:extLst>
          </p:cNvPr>
          <p:cNvSpPr>
            <a:spLocks noGrp="1"/>
          </p:cNvSpPr>
          <p:nvPr>
            <p:ph type="title"/>
          </p:nvPr>
        </p:nvSpPr>
        <p:spPr/>
        <p:txBody>
          <a:bodyPr/>
          <a:lstStyle/>
          <a:p>
            <a:r>
              <a:rPr lang="en-US" sz="4400" b="1" dirty="0">
                <a:solidFill>
                  <a:srgbClr val="000000"/>
                </a:solidFill>
                <a:latin typeface="Times New Roman" panose="02020603050405020304" pitchFamily="18" charset="0"/>
                <a:ea typeface="Times New Roman" panose="02020603050405020304" pitchFamily="18" charset="0"/>
              </a:rPr>
              <a:t>Finance Personnel Changes</a:t>
            </a:r>
            <a:endParaRPr lang="en-US" dirty="0"/>
          </a:p>
        </p:txBody>
      </p:sp>
      <p:sp>
        <p:nvSpPr>
          <p:cNvPr id="3" name="Content Placeholder 2">
            <a:extLst>
              <a:ext uri="{FF2B5EF4-FFF2-40B4-BE49-F238E27FC236}">
                <a16:creationId xmlns:a16="http://schemas.microsoft.com/office/drawing/2014/main" id="{B7173303-C4A8-4E9D-A47A-B90F556CC3A6}"/>
              </a:ext>
            </a:extLst>
          </p:cNvPr>
          <p:cNvSpPr>
            <a:spLocks noGrp="1"/>
          </p:cNvSpPr>
          <p:nvPr>
            <p:ph idx="1"/>
          </p:nvPr>
        </p:nvSpPr>
        <p:spPr/>
        <p:txBody>
          <a:bodyPr>
            <a:normAutofit/>
          </a:bodyPr>
          <a:lstStyle/>
          <a:p>
            <a:pPr marL="0" indent="0">
              <a:buNone/>
            </a:pPr>
            <a:endParaRPr lang="en-US" sz="3000" dirty="0">
              <a:latin typeface="Times New Roman" panose="02020603050405020304" pitchFamily="18" charset="0"/>
              <a:ea typeface="Times New Roman" panose="02020603050405020304" pitchFamily="18" charset="0"/>
            </a:endParaRPr>
          </a:p>
          <a:p>
            <a:pPr marL="342882" indent="-285744"/>
            <a:r>
              <a:rPr lang="en-US" sz="3400" dirty="0">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rPr>
              <a:t>Report any finance personnel changes to Kim Moss at </a:t>
            </a:r>
            <a:r>
              <a:rPr lang="en-US" sz="3200" dirty="0">
                <a:latin typeface="Times New Roman" panose="02020603050405020304" pitchFamily="18" charset="0"/>
                <a:ea typeface="Times New Roman" panose="02020603050405020304" pitchFamily="18" charset="0"/>
                <a:hlinkClick r:id="rId3"/>
              </a:rPr>
              <a:t>KMoss@ed.sc.gov</a:t>
            </a:r>
            <a:endParaRPr lang="en-US" sz="3200" dirty="0">
              <a:latin typeface="Times New Roman" panose="02020603050405020304" pitchFamily="18" charset="0"/>
              <a:ea typeface="Times New Roman" panose="02020603050405020304" pitchFamily="18" charset="0"/>
            </a:endParaRPr>
          </a:p>
          <a:p>
            <a:pPr marL="57138" indent="0">
              <a:buNone/>
            </a:pPr>
            <a:endParaRPr lang="en-US" sz="3200" dirty="0">
              <a:latin typeface="Times New Roman" panose="02020603050405020304" pitchFamily="18" charset="0"/>
              <a:ea typeface="Times New Roman" panose="02020603050405020304" pitchFamily="18" charset="0"/>
            </a:endParaRPr>
          </a:p>
          <a:p>
            <a:pPr marL="57138" indent="0">
              <a:buNone/>
            </a:pPr>
            <a:endParaRPr lang="en-US" sz="3200" dirty="0">
              <a:latin typeface="Times New Roman" panose="02020603050405020304" pitchFamily="18" charset="0"/>
              <a:ea typeface="Times New Roman" panose="02020603050405020304" pitchFamily="18" charset="0"/>
            </a:endParaRPr>
          </a:p>
          <a:p>
            <a:pPr marL="342882" indent="-285744"/>
            <a:r>
              <a:rPr lang="en-US" sz="3200" dirty="0">
                <a:latin typeface="Times New Roman" panose="02020603050405020304" pitchFamily="18" charset="0"/>
                <a:ea typeface="Times New Roman" panose="02020603050405020304" pitchFamily="18" charset="0"/>
              </a:rPr>
              <a:t> Also, ensure your district is updating staff information through the SCDE Member Center – District &amp; Entity Information Management (DEIM)</a:t>
            </a:r>
          </a:p>
          <a:p>
            <a:endParaRPr lang="en-US" dirty="0"/>
          </a:p>
        </p:txBody>
      </p:sp>
      <p:sp>
        <p:nvSpPr>
          <p:cNvPr id="4" name="Slide Number Placeholder 3">
            <a:extLst>
              <a:ext uri="{FF2B5EF4-FFF2-40B4-BE49-F238E27FC236}">
                <a16:creationId xmlns:a16="http://schemas.microsoft.com/office/drawing/2014/main" id="{38183E13-7556-44FA-B080-3EB2A0EB9641}"/>
              </a:ext>
            </a:extLst>
          </p:cNvPr>
          <p:cNvSpPr>
            <a:spLocks noGrp="1"/>
          </p:cNvSpPr>
          <p:nvPr>
            <p:ph type="sldNum" sz="quarter" idx="4294967295"/>
          </p:nvPr>
        </p:nvSpPr>
        <p:spPr/>
        <p:txBody>
          <a:bodyPr/>
          <a:lstStyle/>
          <a:p>
            <a:fld id="{2638198E-7845-4843-8114-6B9DA8FD3EF6}" type="slidenum">
              <a:rPr lang="en-US" smtClean="0"/>
              <a:t>53</a:t>
            </a:fld>
            <a:endParaRPr lang="en-US" dirty="0"/>
          </a:p>
        </p:txBody>
      </p:sp>
    </p:spTree>
    <p:extLst>
      <p:ext uri="{BB962C8B-B14F-4D97-AF65-F5344CB8AC3E}">
        <p14:creationId xmlns:p14="http://schemas.microsoft.com/office/powerpoint/2010/main" val="36902392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9B0C-A27F-4AC1-A143-B3E74180FA70}"/>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SCDE – Finance Page</a:t>
            </a:r>
            <a:endParaRPr lang="en-US" dirty="0"/>
          </a:p>
        </p:txBody>
      </p:sp>
      <p:sp>
        <p:nvSpPr>
          <p:cNvPr id="3" name="Content Placeholder 2">
            <a:extLst>
              <a:ext uri="{FF2B5EF4-FFF2-40B4-BE49-F238E27FC236}">
                <a16:creationId xmlns:a16="http://schemas.microsoft.com/office/drawing/2014/main" id="{582069EF-BF6F-487B-A1B2-4D33748295E0}"/>
              </a:ext>
            </a:extLst>
          </p:cNvPr>
          <p:cNvSpPr>
            <a:spLocks noGrp="1"/>
          </p:cNvSpPr>
          <p:nvPr>
            <p:ph idx="1"/>
          </p:nvPr>
        </p:nvSpPr>
        <p:spPr>
          <a:xfrm>
            <a:off x="609600" y="1235080"/>
            <a:ext cx="10972800" cy="5121275"/>
          </a:xfrm>
        </p:spPr>
        <p:txBody>
          <a:bodyPr>
            <a:normAutofit/>
          </a:bodyPr>
          <a:lstStyle/>
          <a:p>
            <a:pPr marL="0" indent="0" algn="ctr">
              <a:buNone/>
            </a:pPr>
            <a:r>
              <a:rPr lang="en-US" dirty="0">
                <a:latin typeface="Times New Roman" panose="02020603050405020304" pitchFamily="18" charset="0"/>
                <a:cs typeface="Times New Roman" panose="02020603050405020304" pitchFamily="18" charset="0"/>
                <a:hlinkClick r:id="rId2"/>
              </a:rPr>
              <a:t>https://ed.sc.gov/finance/</a:t>
            </a: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Monthly Financial Newsletters</a:t>
            </a:r>
          </a:p>
          <a:p>
            <a:r>
              <a:rPr lang="en-US" sz="3600" dirty="0">
                <a:latin typeface="Times New Roman" panose="02020603050405020304" pitchFamily="18" charset="0"/>
                <a:cs typeface="Times New Roman" panose="02020603050405020304" pitchFamily="18" charset="0"/>
              </a:rPr>
              <a:t>Fiscal Practices Guidance</a:t>
            </a:r>
          </a:p>
          <a:p>
            <a:r>
              <a:rPr lang="en-US" sz="3600" dirty="0">
                <a:latin typeface="Times New Roman" panose="02020603050405020304" pitchFamily="18" charset="0"/>
                <a:cs typeface="Times New Roman" panose="02020603050405020304" pitchFamily="18" charset="0"/>
              </a:rPr>
              <a:t>Payment Information</a:t>
            </a:r>
          </a:p>
          <a:p>
            <a:r>
              <a:rPr lang="en-US" sz="3600" dirty="0">
                <a:latin typeface="Times New Roman" panose="02020603050405020304" pitchFamily="18" charset="0"/>
                <a:cs typeface="Times New Roman" panose="02020603050405020304" pitchFamily="18" charset="0"/>
              </a:rPr>
              <a:t>Student Data</a:t>
            </a:r>
          </a:p>
          <a:p>
            <a:r>
              <a:rPr lang="en-US" sz="3600" dirty="0">
                <a:latin typeface="Times New Roman" panose="02020603050405020304" pitchFamily="18" charset="0"/>
                <a:cs typeface="Times New Roman" panose="02020603050405020304" pitchFamily="18" charset="0"/>
              </a:rPr>
              <a:t>Contact Information</a:t>
            </a:r>
          </a:p>
          <a:p>
            <a:endParaRPr lang="en-US" dirty="0"/>
          </a:p>
        </p:txBody>
      </p:sp>
      <p:sp>
        <p:nvSpPr>
          <p:cNvPr id="4" name="Slide Number Placeholder 3">
            <a:extLst>
              <a:ext uri="{FF2B5EF4-FFF2-40B4-BE49-F238E27FC236}">
                <a16:creationId xmlns:a16="http://schemas.microsoft.com/office/drawing/2014/main" id="{545A2668-E0F8-43B5-AB03-8131A0C32B2C}"/>
              </a:ext>
            </a:extLst>
          </p:cNvPr>
          <p:cNvSpPr>
            <a:spLocks noGrp="1"/>
          </p:cNvSpPr>
          <p:nvPr>
            <p:ph type="sldNum" sz="quarter" idx="4294967295"/>
          </p:nvPr>
        </p:nvSpPr>
        <p:spPr/>
        <p:txBody>
          <a:bodyPr/>
          <a:lstStyle/>
          <a:p>
            <a:fld id="{2638198E-7845-4843-8114-6B9DA8FD3EF6}" type="slidenum">
              <a:rPr lang="en-US" smtClean="0"/>
              <a:t>54</a:t>
            </a:fld>
            <a:endParaRPr lang="en-US" dirty="0"/>
          </a:p>
        </p:txBody>
      </p:sp>
    </p:spTree>
    <p:extLst>
      <p:ext uri="{BB962C8B-B14F-4D97-AF65-F5344CB8AC3E}">
        <p14:creationId xmlns:p14="http://schemas.microsoft.com/office/powerpoint/2010/main" val="30065722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00" y="1752602"/>
            <a:ext cx="10363200" cy="3051175"/>
          </a:xfrm>
        </p:spPr>
        <p:txBody>
          <a:bodyPr>
            <a:normAutofit fontScale="90000"/>
          </a:bodyPr>
          <a:lstStyle/>
          <a:p>
            <a:br>
              <a:rPr lang="en-US" dirty="0"/>
            </a:br>
            <a:br>
              <a:rPr lang="en-US" dirty="0"/>
            </a:br>
            <a:r>
              <a:rPr lang="en-US" b="1" dirty="0">
                <a:latin typeface="Times New Roman" panose="02020603050405020304" pitchFamily="18" charset="0"/>
                <a:cs typeface="Times New Roman" panose="02020603050405020304" pitchFamily="18" charset="0"/>
              </a:rPr>
              <a:t>SCDE Office of Auditing Services Update</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600" b="1" dirty="0"/>
              <a:t>SCASBO 2022 SPRING CONFERENCE</a:t>
            </a:r>
            <a:br>
              <a:rPr lang="en-US" sz="2400" b="1" dirty="0"/>
            </a:br>
            <a:br>
              <a:rPr lang="en-US" sz="2400" b="1" dirty="0"/>
            </a:br>
            <a:br>
              <a:rPr lang="en-US" sz="2400" b="1" dirty="0"/>
            </a:br>
            <a:r>
              <a:rPr lang="en-US" sz="2400" b="1" dirty="0"/>
              <a:t>“</a:t>
            </a:r>
            <a:r>
              <a:rPr lang="en-US" sz="3600" b="1" dirty="0"/>
              <a:t>Power of the Past Force of the Future”</a:t>
            </a:r>
            <a:br>
              <a:rPr lang="en-US" sz="3600" b="1" dirty="0"/>
            </a:br>
            <a:r>
              <a:rPr lang="en-US" sz="3600" b="1" dirty="0"/>
              <a:t>March 9, 2022</a:t>
            </a:r>
          </a:p>
        </p:txBody>
      </p:sp>
    </p:spTree>
    <p:extLst>
      <p:ext uri="{BB962C8B-B14F-4D97-AF65-F5344CB8AC3E}">
        <p14:creationId xmlns:p14="http://schemas.microsoft.com/office/powerpoint/2010/main" val="2760198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33" b="1" dirty="0">
                <a:latin typeface="Times New Roman" panose="02020603050405020304" pitchFamily="18" charset="0"/>
                <a:cs typeface="Times New Roman" panose="02020603050405020304" pitchFamily="18" charset="0"/>
              </a:rPr>
              <a:t> Status of Annual Audits</a:t>
            </a:r>
          </a:p>
        </p:txBody>
      </p:sp>
      <p:sp>
        <p:nvSpPr>
          <p:cNvPr id="3" name="Content Placeholder 2"/>
          <p:cNvSpPr>
            <a:spLocks noGrp="1"/>
          </p:cNvSpPr>
          <p:nvPr>
            <p:ph idx="1"/>
          </p:nvPr>
        </p:nvSpPr>
        <p:spPr/>
        <p:txBody>
          <a:bodyPr>
            <a:normAutofit fontScale="92500" lnSpcReduction="10000"/>
          </a:bodyPr>
          <a:lstStyle/>
          <a:p>
            <a:r>
              <a:rPr lang="en-US" sz="3733" dirty="0">
                <a:latin typeface="Times New Roman" panose="02020603050405020304" pitchFamily="18" charset="0"/>
                <a:cs typeface="Times New Roman" panose="02020603050405020304" pitchFamily="18" charset="0"/>
              </a:rPr>
              <a:t>Audits for the period of FY 2020-21 were due on December 1, 2021</a:t>
            </a:r>
          </a:p>
          <a:p>
            <a:r>
              <a:rPr lang="en-US" sz="3733" dirty="0">
                <a:latin typeface="Times New Roman" panose="02020603050405020304" pitchFamily="18" charset="0"/>
                <a:cs typeface="Times New Roman" panose="02020603050405020304" pitchFamily="18" charset="0"/>
              </a:rPr>
              <a:t>Four school district reports are still outstanding (no draft audit report submitted)</a:t>
            </a:r>
          </a:p>
          <a:p>
            <a:r>
              <a:rPr lang="en-US" sz="3733" dirty="0">
                <a:latin typeface="Times New Roman" panose="02020603050405020304" pitchFamily="18" charset="0"/>
                <a:cs typeface="Times New Roman" panose="02020603050405020304" pitchFamily="18" charset="0"/>
              </a:rPr>
              <a:t>Four school districts have only submitted a draft audit report</a:t>
            </a:r>
          </a:p>
          <a:p>
            <a:r>
              <a:rPr lang="en-US" sz="3733" dirty="0">
                <a:latin typeface="Times New Roman" panose="02020603050405020304" pitchFamily="18" charset="0"/>
                <a:cs typeface="Times New Roman" panose="02020603050405020304" pitchFamily="18" charset="0"/>
              </a:rPr>
              <a:t>Four charter schools have not yet submitted an audit report</a:t>
            </a:r>
          </a:p>
          <a:p>
            <a:pPr marL="685783" lvl="1" indent="0">
              <a:buNone/>
            </a:pPr>
            <a:endParaRPr lang="en-US" dirty="0"/>
          </a:p>
        </p:txBody>
      </p:sp>
      <p:sp>
        <p:nvSpPr>
          <p:cNvPr id="4" name="Slide Number Placeholder 3"/>
          <p:cNvSpPr>
            <a:spLocks noGrp="1"/>
          </p:cNvSpPr>
          <p:nvPr>
            <p:ph type="sldNum" sz="quarter" idx="4294967295"/>
          </p:nvPr>
        </p:nvSpPr>
        <p:spPr/>
        <p:txBody>
          <a:bodyPr/>
          <a:lstStyle/>
          <a:p>
            <a:fld id="{1C6C82A1-FCAE-4D8C-8424-8A101424AF8E}" type="slidenum">
              <a:rPr lang="en-US" altLang="en-US" smtClean="0"/>
              <a:pPr/>
              <a:t>56</a:t>
            </a:fld>
            <a:endParaRPr lang="en-US" altLang="en-US" dirty="0"/>
          </a:p>
        </p:txBody>
      </p:sp>
    </p:spTree>
    <p:extLst>
      <p:ext uri="{BB962C8B-B14F-4D97-AF65-F5344CB8AC3E}">
        <p14:creationId xmlns:p14="http://schemas.microsoft.com/office/powerpoint/2010/main" val="29791167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79400"/>
            <a:ext cx="9042400" cy="1143000"/>
          </a:xfrm>
        </p:spPr>
        <p:txBody>
          <a:bodyPr>
            <a:noAutofit/>
          </a:bodyPr>
          <a:lstStyle/>
          <a:p>
            <a:r>
              <a:rPr lang="en-US" sz="4267" b="1" dirty="0">
                <a:latin typeface="Times New Roman" panose="02020603050405020304" pitchFamily="18" charset="0"/>
                <a:cs typeface="Times New Roman" panose="02020603050405020304" pitchFamily="18" charset="0"/>
              </a:rPr>
              <a:t>Penalties for Late Audit Submission</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Districts received a risk rating of medium for the Audit Submission criterion on the risk assessment for an audit report submitted after the December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due date but within 30 days of the due date (on or before December 31)</a:t>
            </a:r>
          </a:p>
          <a:p>
            <a:r>
              <a:rPr lang="en-US" dirty="0">
                <a:latin typeface="Times New Roman" panose="02020603050405020304" pitchFamily="18" charset="0"/>
                <a:cs typeface="Times New Roman" panose="02020603050405020304" pitchFamily="18" charset="0"/>
              </a:rPr>
              <a:t>Districts who submitted the audit report more than 30 days after the December 1 due date received a risk rating of high  on the Audit Submission criterion (January 1or later)</a:t>
            </a:r>
          </a:p>
          <a:p>
            <a:r>
              <a:rPr lang="en-US" dirty="0">
                <a:latin typeface="Times New Roman" panose="02020603050405020304" pitchFamily="18" charset="0"/>
                <a:cs typeface="Times New Roman" panose="02020603050405020304" pitchFamily="18" charset="0"/>
              </a:rPr>
              <a:t>Districts that submit the audit report more than 60 days late will be in a state of at least fiscal watch under the Act 23, Fiscal Practices Legislation (February 1 or later)</a:t>
            </a:r>
          </a:p>
        </p:txBody>
      </p:sp>
    </p:spTree>
    <p:extLst>
      <p:ext uri="{BB962C8B-B14F-4D97-AF65-F5344CB8AC3E}">
        <p14:creationId xmlns:p14="http://schemas.microsoft.com/office/powerpoint/2010/main" val="39934601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79400"/>
            <a:ext cx="9042400" cy="1143000"/>
          </a:xfrm>
        </p:spPr>
        <p:txBody>
          <a:bodyPr>
            <a:noAutofit/>
          </a:bodyPr>
          <a:lstStyle/>
          <a:p>
            <a:r>
              <a:rPr lang="en-US" sz="4267" b="1" dirty="0">
                <a:latin typeface="Times New Roman" panose="02020603050405020304" pitchFamily="18" charset="0"/>
                <a:cs typeface="Times New Roman" panose="02020603050405020304" pitchFamily="18" charset="0"/>
              </a:rPr>
              <a:t>Common Audit Findings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Capital assets not properly reconciled, capitalized, or depreciated</a:t>
            </a:r>
          </a:p>
          <a:p>
            <a:r>
              <a:rPr lang="en-US" dirty="0">
                <a:latin typeface="Times New Roman" panose="02020603050405020304" pitchFamily="18" charset="0"/>
                <a:cs typeface="Times New Roman" panose="02020603050405020304" pitchFamily="18" charset="0"/>
              </a:rPr>
              <a:t>Property records do not contain required elements</a:t>
            </a:r>
          </a:p>
          <a:p>
            <a:r>
              <a:rPr lang="en-US" dirty="0">
                <a:latin typeface="Times New Roman" panose="02020603050405020304" pitchFamily="18" charset="0"/>
                <a:cs typeface="Times New Roman" panose="02020603050405020304" pitchFamily="18" charset="0"/>
              </a:rPr>
              <a:t>Segregation of duties</a:t>
            </a:r>
          </a:p>
          <a:p>
            <a:r>
              <a:rPr lang="en-US" dirty="0">
                <a:latin typeface="Times New Roman" panose="02020603050405020304" pitchFamily="18" charset="0"/>
                <a:cs typeface="Times New Roman" panose="02020603050405020304" pitchFamily="18" charset="0"/>
              </a:rPr>
              <a:t>Bank reconciliations not performed timely or not at all</a:t>
            </a:r>
          </a:p>
        </p:txBody>
      </p:sp>
    </p:spTree>
    <p:extLst>
      <p:ext uri="{BB962C8B-B14F-4D97-AF65-F5344CB8AC3E}">
        <p14:creationId xmlns:p14="http://schemas.microsoft.com/office/powerpoint/2010/main" val="36278782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79400"/>
            <a:ext cx="9042400" cy="1143000"/>
          </a:xfrm>
        </p:spPr>
        <p:txBody>
          <a:bodyPr>
            <a:noAutofit/>
          </a:bodyPr>
          <a:lstStyle/>
          <a:p>
            <a:r>
              <a:rPr lang="en-US" sz="4267" b="1" dirty="0">
                <a:latin typeface="Times New Roman" panose="02020603050405020304" pitchFamily="18" charset="0"/>
                <a:cs typeface="Times New Roman" panose="02020603050405020304" pitchFamily="18" charset="0"/>
              </a:rPr>
              <a:t>Common Audit Findings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Fund reconciliations not performed</a:t>
            </a:r>
          </a:p>
          <a:p>
            <a:r>
              <a:rPr lang="en-US" dirty="0">
                <a:latin typeface="Times New Roman" panose="02020603050405020304" pitchFamily="18" charset="0"/>
                <a:cs typeface="Times New Roman" panose="02020603050405020304" pitchFamily="18" charset="0"/>
              </a:rPr>
              <a:t>Claims for reimbursement did not agree to amounts recorded as expenditures in the general ledger</a:t>
            </a:r>
          </a:p>
          <a:p>
            <a:r>
              <a:rPr lang="en-US" dirty="0">
                <a:latin typeface="Times New Roman" panose="02020603050405020304" pitchFamily="18" charset="0"/>
                <a:cs typeface="Times New Roman" panose="02020603050405020304" pitchFamily="18" charset="0"/>
              </a:rPr>
              <a:t>Time and effort not maintained</a:t>
            </a:r>
          </a:p>
          <a:p>
            <a:r>
              <a:rPr lang="en-US" dirty="0">
                <a:latin typeface="Times New Roman" panose="02020603050405020304" pitchFamily="18" charset="0"/>
                <a:cs typeface="Times New Roman" panose="02020603050405020304" pitchFamily="18" charset="0"/>
              </a:rPr>
              <a:t>Written policies and procedures not present</a:t>
            </a:r>
          </a:p>
        </p:txBody>
      </p:sp>
    </p:spTree>
    <p:extLst>
      <p:ext uri="{BB962C8B-B14F-4D97-AF65-F5344CB8AC3E}">
        <p14:creationId xmlns:p14="http://schemas.microsoft.com/office/powerpoint/2010/main" val="4214360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(Ways &amp; Means)</a:t>
            </a:r>
          </a:p>
        </p:txBody>
      </p:sp>
      <p:sp>
        <p:nvSpPr>
          <p:cNvPr id="3" name="Content Placeholder 2"/>
          <p:cNvSpPr>
            <a:spLocks noGrp="1"/>
          </p:cNvSpPr>
          <p:nvPr>
            <p:ph idx="1"/>
          </p:nvPr>
        </p:nvSpPr>
        <p:spPr/>
        <p:txBody>
          <a:bodyPr/>
          <a:lstStyle/>
          <a:p>
            <a:r>
              <a:rPr lang="en-US" dirty="0"/>
              <a:t>Instructional Materials- $100 Million (non-recurring)</a:t>
            </a:r>
          </a:p>
          <a:p>
            <a:pPr lvl="2"/>
            <a:r>
              <a:rPr lang="en-US" dirty="0"/>
              <a:t>Social studies</a:t>
            </a:r>
          </a:p>
          <a:p>
            <a:pPr lvl="2"/>
            <a:r>
              <a:rPr lang="en-US" dirty="0"/>
              <a:t>Science</a:t>
            </a:r>
          </a:p>
          <a:p>
            <a:pPr marL="914400" lvl="2" indent="0">
              <a:buNone/>
            </a:pPr>
            <a:endParaRPr lang="en-US" dirty="0"/>
          </a:p>
          <a:p>
            <a:r>
              <a:rPr lang="en-US" dirty="0"/>
              <a:t>Virtual SC-$5.4million</a:t>
            </a:r>
          </a:p>
          <a:p>
            <a:pPr lvl="1"/>
            <a:endParaRPr lang="en-US" dirty="0"/>
          </a:p>
          <a:p>
            <a:r>
              <a:rPr lang="en-US" dirty="0"/>
              <a:t>Maintenance of Equity/Effort-$10 million</a:t>
            </a:r>
          </a:p>
          <a:p>
            <a:endParaRPr lang="en-US" dirty="0"/>
          </a:p>
        </p:txBody>
      </p:sp>
      <p:sp>
        <p:nvSpPr>
          <p:cNvPr id="4" name="Slide Number Placeholder 3"/>
          <p:cNvSpPr>
            <a:spLocks noGrp="1"/>
          </p:cNvSpPr>
          <p:nvPr>
            <p:ph type="sldNum" sz="quarter" idx="4"/>
          </p:nvPr>
        </p:nvSpPr>
        <p:spPr/>
        <p:txBody>
          <a:bodyPr/>
          <a:lstStyle/>
          <a:p>
            <a:fld id="{2638198E-7845-4843-8114-6B9DA8FD3EF6}" type="slidenum">
              <a:rPr lang="en-US" smtClean="0"/>
              <a:t>6</a:t>
            </a:fld>
            <a:endParaRPr lang="en-US" dirty="0"/>
          </a:p>
        </p:txBody>
      </p:sp>
    </p:spTree>
    <p:extLst>
      <p:ext uri="{BB962C8B-B14F-4D97-AF65-F5344CB8AC3E}">
        <p14:creationId xmlns:p14="http://schemas.microsoft.com/office/powerpoint/2010/main" val="12557720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79400"/>
            <a:ext cx="9042400" cy="1143000"/>
          </a:xfrm>
        </p:spPr>
        <p:txBody>
          <a:bodyPr>
            <a:noAutofit/>
          </a:bodyPr>
          <a:lstStyle/>
          <a:p>
            <a:r>
              <a:rPr lang="en-US" sz="4267" b="1" dirty="0">
                <a:latin typeface="Times New Roman" panose="02020603050405020304" pitchFamily="18" charset="0"/>
                <a:cs typeface="Times New Roman" panose="02020603050405020304" pitchFamily="18" charset="0"/>
              </a:rPr>
              <a:t>Common Audit Findings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CDL testing not performed or required minimum not tested</a:t>
            </a:r>
          </a:p>
          <a:p>
            <a:r>
              <a:rPr lang="en-US" dirty="0">
                <a:latin typeface="Times New Roman" panose="02020603050405020304" pitchFamily="18" charset="0"/>
                <a:cs typeface="Times New Roman" panose="02020603050405020304" pitchFamily="18" charset="0"/>
              </a:rPr>
              <a:t>Collaterization of bank deposits</a:t>
            </a:r>
          </a:p>
        </p:txBody>
      </p:sp>
    </p:spTree>
    <p:extLst>
      <p:ext uri="{BB962C8B-B14F-4D97-AF65-F5344CB8AC3E}">
        <p14:creationId xmlns:p14="http://schemas.microsoft.com/office/powerpoint/2010/main" val="2932574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67" b="1" dirty="0">
                <a:latin typeface="Times New Roman" panose="02020603050405020304" pitchFamily="18" charset="0"/>
                <a:cs typeface="Times New Roman" panose="02020603050405020304" pitchFamily="18" charset="0"/>
              </a:rPr>
              <a:t>SCDE’s Subrecipient Risk Assessment Process</a:t>
            </a:r>
          </a:p>
        </p:txBody>
      </p:sp>
      <p:sp>
        <p:nvSpPr>
          <p:cNvPr id="3" name="Content Placeholder 2"/>
          <p:cNvSpPr>
            <a:spLocks noGrp="1"/>
          </p:cNvSpPr>
          <p:nvPr>
            <p:ph idx="1"/>
          </p:nvPr>
        </p:nvSpPr>
        <p:spPr>
          <a:xfrm>
            <a:off x="609600" y="1524000"/>
            <a:ext cx="10972800" cy="5105400"/>
          </a:xfrm>
        </p:spPr>
        <p:txBody>
          <a:bodyPr>
            <a:normAutofit fontScale="25000" lnSpcReduction="20000"/>
          </a:bodyPr>
          <a:lstStyle/>
          <a:p>
            <a:r>
              <a:rPr lang="en-US" sz="10666" dirty="0">
                <a:latin typeface="Times New Roman" panose="02020603050405020304" pitchFamily="18" charset="0"/>
                <a:cs typeface="Times New Roman" panose="02020603050405020304" pitchFamily="18" charset="0"/>
              </a:rPr>
              <a:t>Risk scores will be distributed no later than April 2022</a:t>
            </a:r>
          </a:p>
          <a:p>
            <a:r>
              <a:rPr lang="en-US" sz="10666" dirty="0">
                <a:latin typeface="Times New Roman" panose="02020603050405020304" pitchFamily="18" charset="0"/>
                <a:cs typeface="Times New Roman" panose="02020603050405020304" pitchFamily="18" charset="0"/>
              </a:rPr>
              <a:t>The Office of Auditing Services will send correspondence to each District’s Superintendent, School Business Official, and Federal Programs Director notifying them of the District’s overall risk score. School board chair will also be copied.</a:t>
            </a:r>
          </a:p>
          <a:p>
            <a:r>
              <a:rPr lang="en-US" sz="10666" dirty="0">
                <a:latin typeface="Times New Roman" panose="02020603050405020304" pitchFamily="18" charset="0"/>
                <a:cs typeface="Times New Roman" panose="02020603050405020304" pitchFamily="18" charset="0"/>
              </a:rPr>
              <a:t>Memorandum was sent on Tuesday requesting each district to enter the district’s Federal Program Director in DEIM by March 17, 2022</a:t>
            </a:r>
          </a:p>
          <a:p>
            <a:r>
              <a:rPr lang="en-US" sz="10666" dirty="0">
                <a:latin typeface="Times New Roman" panose="02020603050405020304" pitchFamily="18" charset="0"/>
                <a:cs typeface="Times New Roman" panose="02020603050405020304" pitchFamily="18" charset="0"/>
              </a:rPr>
              <a:t>All subrecipients who are identified as at risk of noncompliance (high risk) will be notified directly by the Office of the State Superintendent.  The SCDE can and will impose specific subaward conditions, allowable under 2 CFR Part 200.207(b), on the federal funds that pass-through the SCDE to the subrecipient. Specific conditions could include requiring documentation of claims to be submitted and reviewed to the SCDE prior to payment being made.</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709886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267" b="1" dirty="0">
                <a:latin typeface="Times New Roman" panose="02020603050405020304" pitchFamily="18" charset="0"/>
                <a:cs typeface="Times New Roman" panose="02020603050405020304" pitchFamily="18" charset="0"/>
              </a:rPr>
              <a:t>LEA Subrecipient Risk Assessment Results</a:t>
            </a:r>
          </a:p>
        </p:txBody>
      </p:sp>
      <p:graphicFrame>
        <p:nvGraphicFramePr>
          <p:cNvPr id="7" name="Content Placeholder 6"/>
          <p:cNvGraphicFramePr>
            <a:graphicFrameLocks noGrp="1"/>
          </p:cNvGraphicFramePr>
          <p:nvPr>
            <p:ph idx="1"/>
          </p:nvPr>
        </p:nvGraphicFramePr>
        <p:xfrm>
          <a:off x="1015997" y="1905001"/>
          <a:ext cx="10464798" cy="3338511"/>
        </p:xfrm>
        <a:graphic>
          <a:graphicData uri="http://schemas.openxmlformats.org/drawingml/2006/table">
            <a:tbl>
              <a:tblPr firstRow="1" bandRow="1">
                <a:tableStyleId>{7DF18680-E054-41AD-8BC1-D1AEF772440D}</a:tableStyleId>
              </a:tblPr>
              <a:tblGrid>
                <a:gridCol w="1744133">
                  <a:extLst>
                    <a:ext uri="{9D8B030D-6E8A-4147-A177-3AD203B41FA5}">
                      <a16:colId xmlns:a16="http://schemas.microsoft.com/office/drawing/2014/main" val="2236455778"/>
                    </a:ext>
                  </a:extLst>
                </a:gridCol>
                <a:gridCol w="1744133">
                  <a:extLst>
                    <a:ext uri="{9D8B030D-6E8A-4147-A177-3AD203B41FA5}">
                      <a16:colId xmlns:a16="http://schemas.microsoft.com/office/drawing/2014/main" val="1858384388"/>
                    </a:ext>
                  </a:extLst>
                </a:gridCol>
                <a:gridCol w="1744133">
                  <a:extLst>
                    <a:ext uri="{9D8B030D-6E8A-4147-A177-3AD203B41FA5}">
                      <a16:colId xmlns:a16="http://schemas.microsoft.com/office/drawing/2014/main" val="3180821819"/>
                    </a:ext>
                  </a:extLst>
                </a:gridCol>
                <a:gridCol w="1744133">
                  <a:extLst>
                    <a:ext uri="{9D8B030D-6E8A-4147-A177-3AD203B41FA5}">
                      <a16:colId xmlns:a16="http://schemas.microsoft.com/office/drawing/2014/main" val="3270697287"/>
                    </a:ext>
                  </a:extLst>
                </a:gridCol>
                <a:gridCol w="1744133">
                  <a:extLst>
                    <a:ext uri="{9D8B030D-6E8A-4147-A177-3AD203B41FA5}">
                      <a16:colId xmlns:a16="http://schemas.microsoft.com/office/drawing/2014/main" val="108200615"/>
                    </a:ext>
                  </a:extLst>
                </a:gridCol>
                <a:gridCol w="1744133">
                  <a:extLst>
                    <a:ext uri="{9D8B030D-6E8A-4147-A177-3AD203B41FA5}">
                      <a16:colId xmlns:a16="http://schemas.microsoft.com/office/drawing/2014/main" val="3012932577"/>
                    </a:ext>
                  </a:extLst>
                </a:gridCol>
              </a:tblGrid>
              <a:tr h="1112837">
                <a:tc>
                  <a:txBody>
                    <a:bodyPr/>
                    <a:lstStyle/>
                    <a:p>
                      <a:endParaRPr lang="en-US" sz="1900" dirty="0"/>
                    </a:p>
                  </a:txBody>
                  <a:tcPr/>
                </a:tc>
                <a:tc>
                  <a:txBody>
                    <a:bodyPr/>
                    <a:lstStyle/>
                    <a:p>
                      <a:r>
                        <a:rPr lang="en-US" sz="1900" dirty="0">
                          <a:latin typeface="Times New Roman" panose="02020603050405020304" pitchFamily="18" charset="0"/>
                          <a:cs typeface="Times New Roman" panose="02020603050405020304" pitchFamily="18" charset="0"/>
                        </a:rPr>
                        <a:t>FY 2015-16</a:t>
                      </a:r>
                    </a:p>
                  </a:txBody>
                  <a:tcPr/>
                </a:tc>
                <a:tc>
                  <a:txBody>
                    <a:bodyPr/>
                    <a:lstStyle/>
                    <a:p>
                      <a:r>
                        <a:rPr lang="en-US" sz="1900" dirty="0">
                          <a:latin typeface="Times New Roman" panose="02020603050405020304" pitchFamily="18" charset="0"/>
                          <a:cs typeface="Times New Roman" panose="02020603050405020304" pitchFamily="18" charset="0"/>
                        </a:rPr>
                        <a:t>FY 2016-17</a:t>
                      </a:r>
                    </a:p>
                  </a:txBody>
                  <a:tcPr/>
                </a:tc>
                <a:tc>
                  <a:txBody>
                    <a:bodyPr/>
                    <a:lstStyle/>
                    <a:p>
                      <a:r>
                        <a:rPr lang="en-US" sz="1900" dirty="0">
                          <a:latin typeface="Times New Roman" panose="02020603050405020304" pitchFamily="18" charset="0"/>
                          <a:cs typeface="Times New Roman" panose="02020603050405020304" pitchFamily="18" charset="0"/>
                        </a:rPr>
                        <a:t>FY 2017-18 </a:t>
                      </a:r>
                    </a:p>
                  </a:txBody>
                  <a:tcPr/>
                </a:tc>
                <a:tc>
                  <a:txBody>
                    <a:bodyPr/>
                    <a:lstStyle/>
                    <a:p>
                      <a:r>
                        <a:rPr lang="en-US" sz="1900" dirty="0">
                          <a:latin typeface="Times New Roman" panose="02020603050405020304" pitchFamily="18" charset="0"/>
                          <a:cs typeface="Times New Roman" panose="02020603050405020304" pitchFamily="18" charset="0"/>
                        </a:rPr>
                        <a:t>FY 2018-19</a:t>
                      </a:r>
                    </a:p>
                    <a:p>
                      <a:endParaRPr lang="en-US" sz="1900" dirty="0">
                        <a:latin typeface="Times New Roman" panose="02020603050405020304" pitchFamily="18" charset="0"/>
                        <a:cs typeface="Times New Roman" panose="02020603050405020304" pitchFamily="18" charset="0"/>
                      </a:endParaRPr>
                    </a:p>
                  </a:txBody>
                  <a:tcPr/>
                </a:tc>
                <a:tc>
                  <a:txBody>
                    <a:bodyPr/>
                    <a:lstStyle/>
                    <a:p>
                      <a:r>
                        <a:rPr lang="en-US" sz="1900" dirty="0">
                          <a:latin typeface="Times New Roman" panose="02020603050405020304" pitchFamily="18" charset="0"/>
                          <a:cs typeface="Times New Roman" panose="02020603050405020304" pitchFamily="18" charset="0"/>
                        </a:rPr>
                        <a:t>FY 2019-20</a:t>
                      </a:r>
                    </a:p>
                  </a:txBody>
                  <a:tcPr/>
                </a:tc>
                <a:extLst>
                  <a:ext uri="{0D108BD9-81ED-4DB2-BD59-A6C34878D82A}">
                    <a16:rowId xmlns:a16="http://schemas.microsoft.com/office/drawing/2014/main" val="3624240172"/>
                  </a:ext>
                </a:extLst>
              </a:tr>
              <a:tr h="1112837">
                <a:tc>
                  <a:txBody>
                    <a:bodyPr/>
                    <a:lstStyle/>
                    <a:p>
                      <a:r>
                        <a:rPr lang="en-US" sz="1900" dirty="0">
                          <a:latin typeface="Times New Roman" panose="02020603050405020304" pitchFamily="18" charset="0"/>
                          <a:cs typeface="Times New Roman" panose="02020603050405020304" pitchFamily="18" charset="0"/>
                        </a:rPr>
                        <a:t>HIGH</a:t>
                      </a:r>
                    </a:p>
                  </a:txBody>
                  <a:tcPr/>
                </a:tc>
                <a:tc>
                  <a:txBody>
                    <a:bodyPr/>
                    <a:lstStyle/>
                    <a:p>
                      <a:r>
                        <a:rPr lang="en-US" sz="1900" dirty="0">
                          <a:latin typeface="Times New Roman" panose="02020603050405020304" pitchFamily="18" charset="0"/>
                          <a:cs typeface="Times New Roman" panose="02020603050405020304" pitchFamily="18" charset="0"/>
                        </a:rPr>
                        <a:t>  3</a:t>
                      </a:r>
                    </a:p>
                  </a:txBody>
                  <a:tcPr/>
                </a:tc>
                <a:tc>
                  <a:txBody>
                    <a:bodyPr/>
                    <a:lstStyle/>
                    <a:p>
                      <a:r>
                        <a:rPr lang="en-US" sz="1900" dirty="0">
                          <a:latin typeface="Times New Roman" panose="02020603050405020304" pitchFamily="18" charset="0"/>
                          <a:cs typeface="Times New Roman" panose="02020603050405020304" pitchFamily="18" charset="0"/>
                        </a:rPr>
                        <a:t>  5</a:t>
                      </a:r>
                    </a:p>
                  </a:txBody>
                  <a:tcPr/>
                </a:tc>
                <a:tc>
                  <a:txBody>
                    <a:bodyPr/>
                    <a:lstStyle/>
                    <a:p>
                      <a:r>
                        <a:rPr lang="en-US" sz="1900" dirty="0">
                          <a:latin typeface="Times New Roman" panose="02020603050405020304" pitchFamily="18" charset="0"/>
                          <a:cs typeface="Times New Roman" panose="02020603050405020304" pitchFamily="18" charset="0"/>
                        </a:rPr>
                        <a:t>3</a:t>
                      </a:r>
                    </a:p>
                  </a:txBody>
                  <a:tcPr/>
                </a:tc>
                <a:tc>
                  <a:txBody>
                    <a:bodyPr/>
                    <a:lstStyle/>
                    <a:p>
                      <a:r>
                        <a:rPr lang="en-US" sz="1900" dirty="0">
                          <a:latin typeface="Times New Roman" panose="02020603050405020304" pitchFamily="18" charset="0"/>
                          <a:cs typeface="Times New Roman" panose="02020603050405020304" pitchFamily="18" charset="0"/>
                        </a:rPr>
                        <a:t>2</a:t>
                      </a:r>
                    </a:p>
                  </a:txBody>
                  <a:tcPr/>
                </a:tc>
                <a:tc>
                  <a:txBody>
                    <a:bodyPr/>
                    <a:lstStyle/>
                    <a:p>
                      <a:r>
                        <a:rPr lang="en-US" sz="1900"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1507280425"/>
                  </a:ext>
                </a:extLst>
              </a:tr>
              <a:tr h="1112837">
                <a:tc>
                  <a:txBody>
                    <a:bodyPr/>
                    <a:lstStyle/>
                    <a:p>
                      <a:r>
                        <a:rPr lang="en-US" sz="1900" dirty="0">
                          <a:latin typeface="Times New Roman" panose="02020603050405020304" pitchFamily="18" charset="0"/>
                          <a:cs typeface="Times New Roman" panose="02020603050405020304" pitchFamily="18" charset="0"/>
                        </a:rPr>
                        <a:t>MEDIUM</a:t>
                      </a:r>
                    </a:p>
                  </a:txBody>
                  <a:tcPr/>
                </a:tc>
                <a:tc>
                  <a:txBody>
                    <a:bodyPr/>
                    <a:lstStyle/>
                    <a:p>
                      <a:r>
                        <a:rPr lang="en-US" sz="1900" dirty="0">
                          <a:latin typeface="Times New Roman" panose="02020603050405020304" pitchFamily="18" charset="0"/>
                          <a:cs typeface="Times New Roman" panose="02020603050405020304" pitchFamily="18" charset="0"/>
                        </a:rPr>
                        <a:t>11</a:t>
                      </a:r>
                    </a:p>
                  </a:txBody>
                  <a:tcPr/>
                </a:tc>
                <a:tc>
                  <a:txBody>
                    <a:bodyPr/>
                    <a:lstStyle/>
                    <a:p>
                      <a:r>
                        <a:rPr lang="en-US" sz="1900" dirty="0">
                          <a:latin typeface="Times New Roman" panose="02020603050405020304" pitchFamily="18" charset="0"/>
                          <a:cs typeface="Times New Roman" panose="02020603050405020304" pitchFamily="18" charset="0"/>
                        </a:rPr>
                        <a:t>  7</a:t>
                      </a:r>
                    </a:p>
                  </a:txBody>
                  <a:tcPr/>
                </a:tc>
                <a:tc>
                  <a:txBody>
                    <a:bodyPr/>
                    <a:lstStyle/>
                    <a:p>
                      <a:r>
                        <a:rPr lang="en-US" sz="1900" dirty="0">
                          <a:latin typeface="Times New Roman" panose="02020603050405020304" pitchFamily="18" charset="0"/>
                          <a:cs typeface="Times New Roman" panose="02020603050405020304" pitchFamily="18" charset="0"/>
                        </a:rPr>
                        <a:t>12</a:t>
                      </a:r>
                    </a:p>
                  </a:txBody>
                  <a:tcPr/>
                </a:tc>
                <a:tc>
                  <a:txBody>
                    <a:bodyPr/>
                    <a:lstStyle/>
                    <a:p>
                      <a:r>
                        <a:rPr lang="en-US" sz="1900" dirty="0">
                          <a:latin typeface="Times New Roman" panose="02020603050405020304" pitchFamily="18" charset="0"/>
                          <a:cs typeface="Times New Roman" panose="02020603050405020304" pitchFamily="18" charset="0"/>
                        </a:rPr>
                        <a:t>14</a:t>
                      </a:r>
                    </a:p>
                  </a:txBody>
                  <a:tcPr/>
                </a:tc>
                <a:tc>
                  <a:txBody>
                    <a:bodyPr/>
                    <a:lstStyle/>
                    <a:p>
                      <a:r>
                        <a:rPr lang="en-US" sz="19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3278767353"/>
                  </a:ext>
                </a:extLst>
              </a:tr>
            </a:tbl>
          </a:graphicData>
        </a:graphic>
      </p:graphicFrame>
      <p:sp>
        <p:nvSpPr>
          <p:cNvPr id="2" name="Slide Number Placeholder 1"/>
          <p:cNvSpPr>
            <a:spLocks noGrp="1"/>
          </p:cNvSpPr>
          <p:nvPr>
            <p:ph type="sldNum" sz="quarter" idx="4294967295"/>
          </p:nvPr>
        </p:nvSpPr>
        <p:spPr/>
        <p:txBody>
          <a:bodyPr/>
          <a:lstStyle/>
          <a:p>
            <a:fld id="{A487FD0A-E73A-40A0-962F-A61447B28AE7}" type="slidenum">
              <a:rPr lang="en-US" smtClean="0"/>
              <a:t>62</a:t>
            </a:fld>
            <a:endParaRPr lang="en-US" dirty="0"/>
          </a:p>
        </p:txBody>
      </p:sp>
      <p:sp>
        <p:nvSpPr>
          <p:cNvPr id="4" name="TextBox 3">
            <a:extLst>
              <a:ext uri="{FF2B5EF4-FFF2-40B4-BE49-F238E27FC236}">
                <a16:creationId xmlns:a16="http://schemas.microsoft.com/office/drawing/2014/main" id="{A6482142-E7E3-4F4B-8F8D-32236E70C4C1}"/>
              </a:ext>
            </a:extLst>
          </p:cNvPr>
          <p:cNvSpPr txBox="1"/>
          <p:nvPr/>
        </p:nvSpPr>
        <p:spPr>
          <a:xfrm>
            <a:off x="1320800" y="5371465"/>
            <a:ext cx="97536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One district’s audit report was not received until September 2021. Based on the audit results, the district would have been declared as high risk. However, the district was no longer in existence after June 30, 2021.</a:t>
            </a:r>
          </a:p>
        </p:txBody>
      </p:sp>
    </p:spTree>
    <p:extLst>
      <p:ext uri="{BB962C8B-B14F-4D97-AF65-F5344CB8AC3E}">
        <p14:creationId xmlns:p14="http://schemas.microsoft.com/office/powerpoint/2010/main" val="27003877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Detailed Schedule of Funds Due To the SCDE</a:t>
            </a:r>
          </a:p>
        </p:txBody>
      </p:sp>
      <p:sp>
        <p:nvSpPr>
          <p:cNvPr id="3" name="Content Placeholder 2"/>
          <p:cNvSpPr>
            <a:spLocks noGrp="1"/>
          </p:cNvSpPr>
          <p:nvPr>
            <p:ph idx="1"/>
          </p:nvPr>
        </p:nvSpPr>
        <p:spPr/>
        <p:txBody>
          <a:bodyPr>
            <a:normAutofit fontScale="92500" lnSpcReduction="20000"/>
          </a:bodyPr>
          <a:lstStyle/>
          <a:p>
            <a:r>
              <a:rPr lang="en-US" sz="3733" dirty="0">
                <a:latin typeface="Times New Roman" panose="02020603050405020304" pitchFamily="18" charset="0"/>
                <a:cs typeface="Times New Roman" panose="02020603050405020304" pitchFamily="18" charset="0"/>
              </a:rPr>
              <a:t>Invoices will be sent to districts for payments not already received</a:t>
            </a:r>
          </a:p>
          <a:p>
            <a:r>
              <a:rPr lang="en-US" sz="3733" dirty="0">
                <a:latin typeface="Times New Roman" panose="02020603050405020304" pitchFamily="18" charset="0"/>
                <a:cs typeface="Times New Roman" panose="02020603050405020304" pitchFamily="18" charset="0"/>
              </a:rPr>
              <a:t>Districts should only be invoiced for what is due</a:t>
            </a:r>
          </a:p>
          <a:p>
            <a:r>
              <a:rPr lang="en-US" sz="3733" dirty="0">
                <a:latin typeface="Times New Roman" panose="02020603050405020304" pitchFamily="18" charset="0"/>
                <a:cs typeface="Times New Roman" panose="02020603050405020304" pitchFamily="18" charset="0"/>
              </a:rPr>
              <a:t>Letters with invoices should be emailed by April 15 with a due date of April 29.</a:t>
            </a:r>
          </a:p>
          <a:p>
            <a:r>
              <a:rPr lang="en-US" sz="3733" b="1" dirty="0">
                <a:latin typeface="Times New Roman" panose="02020603050405020304" pitchFamily="18" charset="0"/>
                <a:cs typeface="Times New Roman" panose="02020603050405020304" pitchFamily="18" charset="0"/>
              </a:rPr>
              <a:t>If you have already paid an amount </a:t>
            </a:r>
            <a:r>
              <a:rPr lang="en-US" sz="3733" dirty="0">
                <a:latin typeface="Times New Roman" panose="02020603050405020304" pitchFamily="18" charset="0"/>
                <a:cs typeface="Times New Roman" panose="02020603050405020304" pitchFamily="18" charset="0"/>
              </a:rPr>
              <a:t>that is listed as being due to and receive an invoice, </a:t>
            </a:r>
            <a:r>
              <a:rPr lang="en-US" sz="3733" b="1" dirty="0">
                <a:latin typeface="Times New Roman" panose="02020603050405020304" pitchFamily="18" charset="0"/>
                <a:cs typeface="Times New Roman" panose="02020603050405020304" pitchFamily="18" charset="0"/>
              </a:rPr>
              <a:t>contact Hershula Davis at </a:t>
            </a:r>
            <a:r>
              <a:rPr lang="en-US" sz="3733" b="1" dirty="0">
                <a:latin typeface="Times New Roman" panose="02020603050405020304" pitchFamily="18" charset="0"/>
                <a:cs typeface="Times New Roman" panose="02020603050405020304" pitchFamily="18" charset="0"/>
                <a:hlinkClick r:id="rId2"/>
              </a:rPr>
              <a:t>hdavis@ed.sc.gov</a:t>
            </a:r>
            <a:r>
              <a:rPr lang="en-US" sz="3733" b="1" dirty="0">
                <a:latin typeface="Times New Roman" panose="02020603050405020304" pitchFamily="18" charset="0"/>
                <a:cs typeface="Times New Roman" panose="02020603050405020304" pitchFamily="18" charset="0"/>
              </a:rPr>
              <a:t> or Wanda Johnson at </a:t>
            </a:r>
            <a:r>
              <a:rPr lang="en-US" sz="3733" b="1" dirty="0">
                <a:latin typeface="Times New Roman" panose="02020603050405020304" pitchFamily="18" charset="0"/>
                <a:cs typeface="Times New Roman" panose="02020603050405020304" pitchFamily="18" charset="0"/>
                <a:hlinkClick r:id="rId3"/>
              </a:rPr>
              <a:t>wjohnson@ed.sc.gov</a:t>
            </a:r>
            <a:r>
              <a:rPr lang="en-US" sz="3733"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64642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Indirect Cost Methodology</a:t>
            </a:r>
          </a:p>
        </p:txBody>
      </p:sp>
      <p:sp>
        <p:nvSpPr>
          <p:cNvPr id="3" name="Content Placeholder 2"/>
          <p:cNvSpPr>
            <a:spLocks noGrp="1"/>
          </p:cNvSpPr>
          <p:nvPr>
            <p:ph idx="1"/>
          </p:nvPr>
        </p:nvSpPr>
        <p:spPr/>
        <p:txBody>
          <a:bodyPr>
            <a:noAutofit/>
          </a:bodyPr>
          <a:lstStyle/>
          <a:p>
            <a:r>
              <a:rPr lang="en-US" sz="3467" dirty="0">
                <a:latin typeface="Times New Roman" panose="02020603050405020304" pitchFamily="18" charset="0"/>
                <a:cs typeface="Times New Roman" panose="02020603050405020304" pitchFamily="18" charset="0"/>
              </a:rPr>
              <a:t>Reminder, beginning with the fiscal year 2021-22 indirect cost rate calculations, </a:t>
            </a:r>
            <a:r>
              <a:rPr lang="en-US" sz="3467" b="1" dirty="0">
                <a:latin typeface="Times New Roman" panose="02020603050405020304" pitchFamily="18" charset="0"/>
                <a:cs typeface="Times New Roman" panose="02020603050405020304" pitchFamily="18" charset="0"/>
              </a:rPr>
              <a:t>use allowance </a:t>
            </a:r>
            <a:r>
              <a:rPr lang="en-US" sz="3467" dirty="0">
                <a:latin typeface="Times New Roman" panose="02020603050405020304" pitchFamily="18" charset="0"/>
                <a:cs typeface="Times New Roman" panose="02020603050405020304" pitchFamily="18" charset="0"/>
              </a:rPr>
              <a:t>is now </a:t>
            </a:r>
            <a:r>
              <a:rPr lang="en-US" sz="3467" b="1" dirty="0">
                <a:latin typeface="Times New Roman" panose="02020603050405020304" pitchFamily="18" charset="0"/>
                <a:cs typeface="Times New Roman" panose="02020603050405020304" pitchFamily="18" charset="0"/>
              </a:rPr>
              <a:t>excluded </a:t>
            </a:r>
            <a:r>
              <a:rPr lang="en-US" sz="3467" dirty="0">
                <a:latin typeface="Times New Roman" panose="02020603050405020304" pitchFamily="18" charset="0"/>
                <a:cs typeface="Times New Roman" panose="02020603050405020304" pitchFamily="18" charset="0"/>
              </a:rPr>
              <a:t>from the pool of costs for the unrestricted rate</a:t>
            </a:r>
          </a:p>
          <a:p>
            <a:r>
              <a:rPr lang="en-US" sz="3467" dirty="0">
                <a:latin typeface="Times New Roman" panose="02020603050405020304" pitchFamily="18" charset="0"/>
                <a:cs typeface="Times New Roman" panose="02020603050405020304" pitchFamily="18" charset="0"/>
              </a:rPr>
              <a:t>This change should cause the unrestricted rates to decrease</a:t>
            </a:r>
          </a:p>
        </p:txBody>
      </p:sp>
    </p:spTree>
    <p:extLst>
      <p:ext uri="{BB962C8B-B14F-4D97-AF65-F5344CB8AC3E}">
        <p14:creationId xmlns:p14="http://schemas.microsoft.com/office/powerpoint/2010/main" val="121673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ESSER I Monitoring</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15</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close-out letters have been issued to districts regarding their use of ESSER I funds.</a:t>
            </a:r>
          </a:p>
          <a:p>
            <a:r>
              <a:rPr lang="en-US" dirty="0">
                <a:latin typeface="Times New Roman" panose="02020603050405020304" pitchFamily="18" charset="0"/>
                <a:cs typeface="Times New Roman" panose="02020603050405020304" pitchFamily="18" charset="0"/>
              </a:rPr>
              <a:t>Seven districts are in the process of being monitored for ESSER I </a:t>
            </a:r>
          </a:p>
          <a:p>
            <a:r>
              <a:rPr lang="en-US" dirty="0">
                <a:latin typeface="Times New Roman" panose="02020603050405020304" pitchFamily="18" charset="0"/>
                <a:cs typeface="Times New Roman" panose="02020603050405020304" pitchFamily="18" charset="0"/>
              </a:rPr>
              <a:t>Priority visits began with high risk districts, districts on a fiscal practice designation, and districts who had drawn down at least 75% of its allocations</a:t>
            </a:r>
          </a:p>
          <a:p>
            <a:r>
              <a:rPr lang="en-US" dirty="0">
                <a:latin typeface="Times New Roman" panose="02020603050405020304" pitchFamily="18" charset="0"/>
                <a:cs typeface="Times New Roman" panose="02020603050405020304" pitchFamily="18" charset="0"/>
              </a:rPr>
              <a:t>We have now begun ESSER I monitoring for districts who are low risk.</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823670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CRF Monitoring</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Three districts were selected to be monitored for its use of ARC funds (One report has been issued)</a:t>
            </a:r>
          </a:p>
          <a:p>
            <a:r>
              <a:rPr lang="en-US" dirty="0">
                <a:latin typeface="Times New Roman" panose="02020603050405020304" pitchFamily="18" charset="0"/>
                <a:cs typeface="Times New Roman" panose="02020603050405020304" pitchFamily="18" charset="0"/>
              </a:rPr>
              <a:t>Three districts were selected to be monitored for its use of LEAP funds</a:t>
            </a:r>
          </a:p>
          <a:p>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311002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1618-F172-4FFC-9B8D-E534CB7B0D1B}"/>
              </a:ext>
            </a:extLst>
          </p:cNvPr>
          <p:cNvSpPr>
            <a:spLocks noGrp="1"/>
          </p:cNvSpPr>
          <p:nvPr>
            <p:ph type="title"/>
          </p:nvPr>
        </p:nvSpPr>
        <p:spPr/>
        <p:txBody>
          <a:bodyPr/>
          <a:lstStyle/>
          <a:p>
            <a:r>
              <a:rPr lang="en-US" dirty="0"/>
              <a:t>LEA Desk Reviews</a:t>
            </a:r>
          </a:p>
        </p:txBody>
      </p:sp>
      <p:sp>
        <p:nvSpPr>
          <p:cNvPr id="3" name="Content Placeholder 2">
            <a:extLst>
              <a:ext uri="{FF2B5EF4-FFF2-40B4-BE49-F238E27FC236}">
                <a16:creationId xmlns:a16="http://schemas.microsoft.com/office/drawing/2014/main" id="{3FDAC31F-17F5-4DC6-B4F6-03367FDD0039}"/>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Desk reviews will be performed on district audit reports that included a federal award finding</a:t>
            </a:r>
          </a:p>
        </p:txBody>
      </p:sp>
    </p:spTree>
    <p:extLst>
      <p:ext uri="{BB962C8B-B14F-4D97-AF65-F5344CB8AC3E}">
        <p14:creationId xmlns:p14="http://schemas.microsoft.com/office/powerpoint/2010/main" val="177100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2514601"/>
            <a:ext cx="10972800" cy="4525963"/>
          </a:xfrm>
        </p:spPr>
        <p:txBody>
          <a:bodyPr>
            <a:normAutofit/>
          </a:bodyPr>
          <a:lstStyle/>
          <a:p>
            <a:pPr marL="0" indent="0" algn="ctr">
              <a:buNone/>
            </a:pPr>
            <a:r>
              <a:rPr lang="en-US" sz="9600" dirty="0">
                <a:latin typeface="Times New Roman" panose="02020603050405020304" pitchFamily="18" charset="0"/>
                <a:cs typeface="Times New Roman" panose="02020603050405020304" pitchFamily="18" charset="0"/>
              </a:rPr>
              <a:t>Questions</a:t>
            </a:r>
          </a:p>
          <a:p>
            <a:pPr marL="0" indent="0" algn="ctr">
              <a:buNone/>
            </a:pPr>
            <a:r>
              <a:rPr lang="en-US" sz="9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7602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anose="02020603050405020304" pitchFamily="18" charset="0"/>
                <a:cs typeface="Times New Roman" panose="02020603050405020304" pitchFamily="18" charset="0"/>
              </a:rPr>
              <a:t>Office of Auditing Services </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609600" y="1600201"/>
            <a:ext cx="10972800" cy="4978399"/>
          </a:xfrm>
        </p:spPr>
        <p:txBody>
          <a:bodyPr>
            <a:normAutofit fontScale="25000" lnSpcReduction="20000"/>
          </a:bodyPr>
          <a:lstStyle/>
          <a:p>
            <a:pPr marL="0" indent="0">
              <a:buNone/>
            </a:pPr>
            <a:endParaRPr lang="en-US" dirty="0"/>
          </a:p>
          <a:p>
            <a:pPr marL="0" indent="0">
              <a:buNone/>
            </a:pPr>
            <a:r>
              <a:rPr lang="en-US" sz="9600" b="1" dirty="0">
                <a:latin typeface="Times New Roman" panose="02020603050405020304" pitchFamily="18" charset="0"/>
                <a:cs typeface="Times New Roman" panose="02020603050405020304" pitchFamily="18" charset="0"/>
              </a:rPr>
              <a:t>Melissa A. Myers, Director</a:t>
            </a:r>
          </a:p>
          <a:p>
            <a:pPr marL="0" indent="0">
              <a:buNone/>
            </a:pPr>
            <a:r>
              <a:rPr lang="en-US" sz="9600" dirty="0">
                <a:latin typeface="Times New Roman" panose="02020603050405020304" pitchFamily="18" charset="0"/>
                <a:cs typeface="Times New Roman" panose="02020603050405020304" pitchFamily="18" charset="0"/>
              </a:rPr>
              <a:t>(803) 734-8453</a:t>
            </a:r>
          </a:p>
          <a:p>
            <a:pPr marL="0" indent="0">
              <a:buNone/>
            </a:pPr>
            <a:r>
              <a:rPr lang="en-US" sz="9600" dirty="0">
                <a:latin typeface="Times New Roman" panose="02020603050405020304" pitchFamily="18" charset="0"/>
                <a:cs typeface="Times New Roman" panose="02020603050405020304" pitchFamily="18" charset="0"/>
                <a:hlinkClick r:id="rId3"/>
              </a:rPr>
              <a:t>mmyers@ed.sc.gov</a:t>
            </a:r>
            <a:r>
              <a:rPr lang="en-US" sz="9600" dirty="0">
                <a:latin typeface="Times New Roman" panose="02020603050405020304" pitchFamily="18" charset="0"/>
                <a:cs typeface="Times New Roman" panose="02020603050405020304" pitchFamily="18" charset="0"/>
              </a:rPr>
              <a:t> </a:t>
            </a:r>
          </a:p>
          <a:p>
            <a:pPr marL="0" indent="0">
              <a:buNone/>
            </a:pPr>
            <a:endParaRPr lang="en-US" sz="9600" dirty="0">
              <a:latin typeface="Times New Roman" panose="02020603050405020304" pitchFamily="18" charset="0"/>
              <a:cs typeface="Times New Roman" panose="02020603050405020304" pitchFamily="18" charset="0"/>
            </a:endParaRPr>
          </a:p>
          <a:p>
            <a:pPr marL="0" indent="0">
              <a:buNone/>
            </a:pPr>
            <a:r>
              <a:rPr lang="en-US" sz="9600" b="1" dirty="0">
                <a:latin typeface="Times New Roman" panose="02020603050405020304" pitchFamily="18" charset="0"/>
                <a:cs typeface="Times New Roman" panose="02020603050405020304" pitchFamily="18" charset="0"/>
              </a:rPr>
              <a:t>Hershula D. Davis, Audits Manager</a:t>
            </a:r>
          </a:p>
          <a:p>
            <a:pPr marL="0" indent="0">
              <a:buNone/>
            </a:pPr>
            <a:r>
              <a:rPr lang="en-US" sz="9600" dirty="0">
                <a:latin typeface="Times New Roman" panose="02020603050405020304" pitchFamily="18" charset="0"/>
                <a:cs typeface="Times New Roman" panose="02020603050405020304" pitchFamily="18" charset="0"/>
              </a:rPr>
              <a:t>(803) 734-6022</a:t>
            </a:r>
          </a:p>
          <a:p>
            <a:pPr marL="0" indent="0">
              <a:buNone/>
            </a:pPr>
            <a:r>
              <a:rPr lang="en-US" sz="9600" dirty="0">
                <a:latin typeface="Times New Roman" panose="02020603050405020304" pitchFamily="18" charset="0"/>
                <a:cs typeface="Times New Roman" panose="02020603050405020304" pitchFamily="18" charset="0"/>
                <a:hlinkClick r:id="rId4"/>
              </a:rPr>
              <a:t>hdavis@ed.sc.gov</a:t>
            </a:r>
            <a:endParaRPr lang="en-US" sz="9600" dirty="0">
              <a:latin typeface="Times New Roman" panose="02020603050405020304" pitchFamily="18" charset="0"/>
              <a:cs typeface="Times New Roman" panose="02020603050405020304" pitchFamily="18" charset="0"/>
            </a:endParaRPr>
          </a:p>
          <a:p>
            <a:pPr marL="0" indent="0">
              <a:buNone/>
            </a:pPr>
            <a:endParaRPr lang="en-US" sz="9600" dirty="0">
              <a:latin typeface="Times New Roman" panose="02020603050405020304" pitchFamily="18" charset="0"/>
              <a:cs typeface="Times New Roman" panose="02020603050405020304" pitchFamily="18" charset="0"/>
            </a:endParaRPr>
          </a:p>
          <a:p>
            <a:pPr marL="0" indent="0">
              <a:buNone/>
            </a:pPr>
            <a:r>
              <a:rPr lang="en-US" sz="9600" b="1" dirty="0">
                <a:latin typeface="Times New Roman" panose="02020603050405020304" pitchFamily="18" charset="0"/>
                <a:cs typeface="Times New Roman" panose="02020603050405020304" pitchFamily="18" charset="0"/>
              </a:rPr>
              <a:t>Wanda Johnson, Administrative Assistant</a:t>
            </a:r>
          </a:p>
          <a:p>
            <a:pPr marL="0" indent="0">
              <a:buNone/>
            </a:pPr>
            <a:r>
              <a:rPr lang="en-US" sz="9600" dirty="0">
                <a:latin typeface="Times New Roman" panose="02020603050405020304" pitchFamily="18" charset="0"/>
                <a:cs typeface="Times New Roman" panose="02020603050405020304" pitchFamily="18" charset="0"/>
              </a:rPr>
              <a:t>(803) 734-8180</a:t>
            </a:r>
          </a:p>
          <a:p>
            <a:pPr marL="0" indent="0">
              <a:buNone/>
            </a:pPr>
            <a:r>
              <a:rPr lang="en-US" sz="9600" dirty="0">
                <a:latin typeface="Times New Roman" panose="02020603050405020304" pitchFamily="18" charset="0"/>
                <a:cs typeface="Times New Roman" panose="02020603050405020304" pitchFamily="18" charset="0"/>
                <a:hlinkClick r:id="rId5"/>
              </a:rPr>
              <a:t>wjohnson@ed.sc.gov</a:t>
            </a:r>
            <a:endParaRPr lang="en-US" sz="9600" dirty="0">
              <a:latin typeface="Times New Roman" panose="02020603050405020304" pitchFamily="18" charset="0"/>
              <a:cs typeface="Times New Roman" panose="02020603050405020304" pitchFamily="18" charset="0"/>
            </a:endParaRPr>
          </a:p>
          <a:p>
            <a:pPr marL="0" indent="0">
              <a:buNone/>
            </a:pPr>
            <a:endParaRPr lang="en-US" sz="9600" dirty="0">
              <a:latin typeface="Times New Roman" panose="02020603050405020304" pitchFamily="18" charset="0"/>
              <a:cs typeface="Times New Roman" panose="02020603050405020304" pitchFamily="18" charset="0"/>
            </a:endParaRPr>
          </a:p>
          <a:p>
            <a:pPr marL="0" indent="0">
              <a:buNone/>
            </a:pPr>
            <a:r>
              <a:rPr lang="en-US" sz="9600" b="1" dirty="0">
                <a:latin typeface="Times New Roman" panose="02020603050405020304" pitchFamily="18" charset="0"/>
                <a:cs typeface="Times New Roman" panose="02020603050405020304" pitchFamily="18" charset="0"/>
                <a:hlinkClick r:id="rId6"/>
              </a:rPr>
              <a:t>auditingservices@ed.sc.gov</a:t>
            </a:r>
            <a:endParaRPr lang="en-US" sz="9600" b="1" dirty="0">
              <a:latin typeface="Times New Roman" panose="02020603050405020304" pitchFamily="18" charset="0"/>
              <a:cs typeface="Times New Roman" panose="02020603050405020304" pitchFamily="18" charset="0"/>
            </a:endParaRPr>
          </a:p>
          <a:p>
            <a:pPr marL="0" indent="0">
              <a:buNone/>
            </a:pPr>
            <a:endParaRPr lang="en-US" sz="4533" dirty="0">
              <a:latin typeface="Georgia" pitchFamily="18" charset="0"/>
            </a:endParaRPr>
          </a:p>
          <a:p>
            <a:pPr marL="0" indent="0">
              <a:buNone/>
            </a:pPr>
            <a:endParaRPr lang="en-US" sz="4533" dirty="0"/>
          </a:p>
        </p:txBody>
      </p:sp>
    </p:spTree>
    <p:extLst>
      <p:ext uri="{BB962C8B-B14F-4D97-AF65-F5344CB8AC3E}">
        <p14:creationId xmlns:p14="http://schemas.microsoft.com/office/powerpoint/2010/main" val="274159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(Ways &amp; Means)</a:t>
            </a:r>
          </a:p>
        </p:txBody>
      </p:sp>
      <p:sp>
        <p:nvSpPr>
          <p:cNvPr id="3" name="Content Placeholder 2"/>
          <p:cNvSpPr>
            <a:spLocks noGrp="1"/>
          </p:cNvSpPr>
          <p:nvPr>
            <p:ph idx="1"/>
          </p:nvPr>
        </p:nvSpPr>
        <p:spPr/>
        <p:txBody>
          <a:bodyPr>
            <a:normAutofit fontScale="92500" lnSpcReduction="20000"/>
          </a:bodyPr>
          <a:lstStyle/>
          <a:p>
            <a:r>
              <a:rPr lang="en-US" dirty="0"/>
              <a:t>Health Insurance increase (18.1%)</a:t>
            </a:r>
          </a:p>
          <a:p>
            <a:pPr lvl="2"/>
            <a:r>
              <a:rPr lang="en-US" dirty="0"/>
              <a:t>A portion will be rolled into the new funding formula</a:t>
            </a:r>
          </a:p>
          <a:p>
            <a:pPr lvl="2"/>
            <a:r>
              <a:rPr lang="en-US" dirty="0"/>
              <a:t>Another portion will still go out under 3181</a:t>
            </a:r>
          </a:p>
          <a:p>
            <a:endParaRPr lang="en-US" dirty="0"/>
          </a:p>
          <a:p>
            <a:r>
              <a:rPr lang="en-US" dirty="0"/>
              <a:t>CERDEP-potential to increase with the use of carryforward funding.</a:t>
            </a:r>
          </a:p>
          <a:p>
            <a:pPr marL="0" indent="0">
              <a:buNone/>
            </a:pPr>
            <a:endParaRPr lang="en-US" dirty="0"/>
          </a:p>
          <a:p>
            <a:pPr lvl="2"/>
            <a:r>
              <a:rPr lang="en-US" i="1" dirty="0"/>
              <a:t>The Department of Education and the Office of Frist Steps Readiness are authorized to utilize carry forward funds and federal funds to supplement the amount expended for materials and equipment.</a:t>
            </a:r>
          </a:p>
        </p:txBody>
      </p:sp>
      <p:sp>
        <p:nvSpPr>
          <p:cNvPr id="4" name="Slide Number Placeholder 3"/>
          <p:cNvSpPr>
            <a:spLocks noGrp="1"/>
          </p:cNvSpPr>
          <p:nvPr>
            <p:ph type="sldNum" sz="quarter" idx="4"/>
          </p:nvPr>
        </p:nvSpPr>
        <p:spPr/>
        <p:txBody>
          <a:bodyPr/>
          <a:lstStyle/>
          <a:p>
            <a:fld id="{2638198E-7845-4843-8114-6B9DA8FD3EF6}" type="slidenum">
              <a:rPr lang="en-US" smtClean="0"/>
              <a:t>7</a:t>
            </a:fld>
            <a:endParaRPr lang="en-US" dirty="0"/>
          </a:p>
        </p:txBody>
      </p:sp>
    </p:spTree>
    <p:extLst>
      <p:ext uri="{BB962C8B-B14F-4D97-AF65-F5344CB8AC3E}">
        <p14:creationId xmlns:p14="http://schemas.microsoft.com/office/powerpoint/2010/main" val="2834527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Noncertified Teacher</a:t>
            </a:r>
          </a:p>
        </p:txBody>
      </p:sp>
      <p:sp>
        <p:nvSpPr>
          <p:cNvPr id="3" name="Content Placeholder 2"/>
          <p:cNvSpPr>
            <a:spLocks noGrp="1"/>
          </p:cNvSpPr>
          <p:nvPr>
            <p:ph idx="1"/>
          </p:nvPr>
        </p:nvSpPr>
        <p:spPr>
          <a:xfrm>
            <a:off x="624840" y="1752600"/>
            <a:ext cx="10972800" cy="4525963"/>
          </a:xfrm>
        </p:spPr>
        <p:txBody>
          <a:bodyPr>
            <a:normAutofit fontScale="70000" lnSpcReduction="20000"/>
          </a:bodyPr>
          <a:lstStyle/>
          <a:p>
            <a:pPr marL="0" indent="0">
              <a:buNone/>
            </a:pPr>
            <a:r>
              <a:rPr lang="en-US" dirty="0"/>
              <a:t>1.99. (SDE: Noncertified Teacher Hiring) For the 2022-23 school year, a school district may hire noncertified teachers in critical needs geographic areas and subject areas if a certified teacher is not available. All noncertified teachers must possess  baccalaureate degrees or graduate degrees from a regionally accredited college or university in the subject they are hired to teach.  Districts must require that all noncertified teachers must undergo a background check pursuant to Sections 59-19-117 and 59-25-115. For purposes of this provision, “noncertified teacher” does not include applicants who meet eligibility requirements for  the Career and Technology work-based certification in the respective fields. On a form prescribed by the department, districts must provide the Department of Education with the name of the noncertified teacher, school where the teacher is employed, and subject area in which the teacher was hired to teach. A district that terminates a registered noncertified teacher from employment shall notify the department of the termination and the reason for termination within ten days after the termination.</a:t>
            </a:r>
          </a:p>
        </p:txBody>
      </p:sp>
      <p:sp>
        <p:nvSpPr>
          <p:cNvPr id="4" name="Slide Number Placeholder 3"/>
          <p:cNvSpPr>
            <a:spLocks noGrp="1"/>
          </p:cNvSpPr>
          <p:nvPr>
            <p:ph type="sldNum" sz="quarter" idx="4"/>
          </p:nvPr>
        </p:nvSpPr>
        <p:spPr/>
        <p:txBody>
          <a:bodyPr/>
          <a:lstStyle/>
          <a:p>
            <a:fld id="{2638198E-7845-4843-8114-6B9DA8FD3EF6}" type="slidenum">
              <a:rPr lang="en-US" smtClean="0"/>
              <a:t>8</a:t>
            </a:fld>
            <a:endParaRPr lang="en-US" dirty="0"/>
          </a:p>
        </p:txBody>
      </p:sp>
    </p:spTree>
    <p:extLst>
      <p:ext uri="{BB962C8B-B14F-4D97-AF65-F5344CB8AC3E}">
        <p14:creationId xmlns:p14="http://schemas.microsoft.com/office/powerpoint/2010/main" val="1444456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Items</a:t>
            </a:r>
          </a:p>
        </p:txBody>
      </p:sp>
      <p:sp>
        <p:nvSpPr>
          <p:cNvPr id="3" name="Content Placeholder 2"/>
          <p:cNvSpPr>
            <a:spLocks noGrp="1"/>
          </p:cNvSpPr>
          <p:nvPr>
            <p:ph idx="1"/>
          </p:nvPr>
        </p:nvSpPr>
        <p:spPr>
          <a:xfrm>
            <a:off x="609600" y="1417639"/>
            <a:ext cx="10972800" cy="4708530"/>
          </a:xfrm>
        </p:spPr>
        <p:txBody>
          <a:bodyPr>
            <a:normAutofit fontScale="92500" lnSpcReduction="10000"/>
          </a:bodyPr>
          <a:lstStyle/>
          <a:p>
            <a:r>
              <a:rPr lang="en-US" dirty="0"/>
              <a:t>Expanded list for earnings limitation waiver in 9-1-1795</a:t>
            </a:r>
          </a:p>
          <a:p>
            <a:pPr lvl="2"/>
            <a:r>
              <a:rPr lang="en-US" dirty="0"/>
              <a:t>Expanded list will be on website but now also includes elementary and early childhood education.</a:t>
            </a:r>
          </a:p>
          <a:p>
            <a:pPr lvl="2"/>
            <a:r>
              <a:rPr lang="en-US" dirty="0"/>
              <a:t>Remember the list changes annually</a:t>
            </a:r>
          </a:p>
          <a:p>
            <a:pPr lvl="2"/>
            <a:r>
              <a:rPr lang="en-US" dirty="0"/>
              <a:t>Revised process</a:t>
            </a:r>
          </a:p>
          <a:p>
            <a:pPr marL="914400" lvl="2" indent="0">
              <a:buNone/>
            </a:pPr>
            <a:endParaRPr lang="en-US" dirty="0"/>
          </a:p>
          <a:p>
            <a:r>
              <a:rPr lang="en-US" dirty="0"/>
              <a:t>Reduction for Virtual:</a:t>
            </a:r>
          </a:p>
          <a:p>
            <a:pPr lvl="2"/>
            <a:r>
              <a:rPr lang="en-US" dirty="0"/>
              <a:t>Only impacts a few districts over 5%	</a:t>
            </a:r>
          </a:p>
          <a:p>
            <a:pPr lvl="2"/>
            <a:r>
              <a:rPr lang="en-US" dirty="0"/>
              <a:t>Funding will be adjusted beginning in the April payments</a:t>
            </a:r>
          </a:p>
          <a:p>
            <a:pPr lvl="2"/>
            <a:r>
              <a:rPr lang="en-US" dirty="0"/>
              <a:t>Revenue per pupil reduction similar to S.935</a:t>
            </a:r>
          </a:p>
        </p:txBody>
      </p:sp>
      <p:sp>
        <p:nvSpPr>
          <p:cNvPr id="4" name="Slide Number Placeholder 3"/>
          <p:cNvSpPr>
            <a:spLocks noGrp="1"/>
          </p:cNvSpPr>
          <p:nvPr>
            <p:ph type="sldNum" sz="quarter" idx="4"/>
          </p:nvPr>
        </p:nvSpPr>
        <p:spPr/>
        <p:txBody>
          <a:bodyPr/>
          <a:lstStyle/>
          <a:p>
            <a:fld id="{2638198E-7845-4843-8114-6B9DA8FD3EF6}" type="slidenum">
              <a:rPr lang="en-US" smtClean="0"/>
              <a:t>9</a:t>
            </a:fld>
            <a:endParaRPr lang="en-US" dirty="0"/>
          </a:p>
        </p:txBody>
      </p:sp>
    </p:spTree>
    <p:extLst>
      <p:ext uri="{BB962C8B-B14F-4D97-AF65-F5344CB8AC3E}">
        <p14:creationId xmlns:p14="http://schemas.microsoft.com/office/powerpoint/2010/main" val="21165035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8&quot;/&gt;&lt;/object&gt;&lt;/object&gt;&lt;/object&gt;&lt;/database&gt;"/>
  <p:tag name="SECTOMILLISECCONVERTED" val="1"/>
</p:tagLst>
</file>

<file path=ppt/theme/theme1.xml><?xml version="1.0" encoding="utf-8"?>
<a:theme xmlns:a="http://schemas.openxmlformats.org/drawingml/2006/main" name="2017 SCDE_Presentatio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CD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idescreen [Read-Only]" id="{516DFB8F-F69C-4AFE-86B7-AFCDD41D5482}" vid="{046585DE-909D-424B-B98F-8D9B238EDB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SCDE_ppt_template</Template>
  <TotalTime>287</TotalTime>
  <Words>3875</Words>
  <Application>Microsoft Office PowerPoint</Application>
  <PresentationFormat>Widescreen</PresentationFormat>
  <Paragraphs>572</Paragraphs>
  <Slides>69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Garamond</vt:lpstr>
      <vt:lpstr>Georgia</vt:lpstr>
      <vt:lpstr>Times New Roman</vt:lpstr>
      <vt:lpstr>Wingdings</vt:lpstr>
      <vt:lpstr>2017 SCDE_Presentation-Template</vt:lpstr>
      <vt:lpstr> South Carolina Department of Education Update  SCASBO 2022 Spring Conference  </vt:lpstr>
      <vt:lpstr>Budget Data</vt:lpstr>
      <vt:lpstr>Budget (Ways &amp; Means)</vt:lpstr>
      <vt:lpstr>Budget (Ways &amp; Means)</vt:lpstr>
      <vt:lpstr>Savannah River Site Litigation </vt:lpstr>
      <vt:lpstr>Budget (Ways &amp; Means)</vt:lpstr>
      <vt:lpstr>Budget (Ways &amp; Means)</vt:lpstr>
      <vt:lpstr>Noncertified Teacher</vt:lpstr>
      <vt:lpstr>Other Items</vt:lpstr>
      <vt:lpstr>Other Items</vt:lpstr>
      <vt:lpstr>Questions ?</vt:lpstr>
      <vt:lpstr>Grants Updates</vt:lpstr>
      <vt:lpstr>ESSER Reporting Requirements</vt:lpstr>
      <vt:lpstr>ESSER Reporting Requirements</vt:lpstr>
      <vt:lpstr>ESSER Reporting Requirement</vt:lpstr>
      <vt:lpstr>ESSER Reporting Due Dates</vt:lpstr>
      <vt:lpstr>ESSER Reporting Due Dates</vt:lpstr>
      <vt:lpstr>ESSER Reporting Due Dates</vt:lpstr>
      <vt:lpstr>Claims Deadlines</vt:lpstr>
      <vt:lpstr>GAPS Updates</vt:lpstr>
      <vt:lpstr>GAPS Role Descriptions</vt:lpstr>
      <vt:lpstr>GAPS Reminders</vt:lpstr>
      <vt:lpstr>To Access Grants Accounting Staff Listing</vt:lpstr>
      <vt:lpstr>Grants Accounting Staff</vt:lpstr>
      <vt:lpstr>Grants Accounting Staff</vt:lpstr>
      <vt:lpstr>GovGrants® Pilot and Implementation</vt:lpstr>
      <vt:lpstr>GovGrants®</vt:lpstr>
      <vt:lpstr>Beta Testing</vt:lpstr>
      <vt:lpstr>Pilot Districts</vt:lpstr>
      <vt:lpstr>Purpose of the Pilot</vt:lpstr>
      <vt:lpstr>Training Pilot Districts</vt:lpstr>
      <vt:lpstr>The Pilot Programs</vt:lpstr>
      <vt:lpstr>The Pilot Timeline </vt:lpstr>
      <vt:lpstr>Programmatic Functions</vt:lpstr>
      <vt:lpstr>Finance Functions</vt:lpstr>
      <vt:lpstr>Processes for Pilot Districts</vt:lpstr>
      <vt:lpstr>Implementation Timeline</vt:lpstr>
      <vt:lpstr>Implementation: Programmatic</vt:lpstr>
      <vt:lpstr>Implementation: Fiscal</vt:lpstr>
      <vt:lpstr>Financial Services Updates</vt:lpstr>
      <vt:lpstr>Important Dates</vt:lpstr>
      <vt:lpstr>FY 2020-21 Administrative Cost Reporting</vt:lpstr>
      <vt:lpstr>SC Educator Reminders</vt:lpstr>
      <vt:lpstr>Contacts for Data Collection and SC Educator</vt:lpstr>
      <vt:lpstr>Fiscal Practices Update</vt:lpstr>
      <vt:lpstr>Fiscal Practices Summary</vt:lpstr>
      <vt:lpstr>Factors That Lead to Current Declarations</vt:lpstr>
      <vt:lpstr>Miscellaneous Fiscal Practice Information</vt:lpstr>
      <vt:lpstr>Questions ?</vt:lpstr>
      <vt:lpstr>Fiscal Practices Contact Information</vt:lpstr>
      <vt:lpstr>SCDE Finance </vt:lpstr>
      <vt:lpstr>Important School District Memorandums</vt:lpstr>
      <vt:lpstr>Finance Personnel Changes</vt:lpstr>
      <vt:lpstr>SCDE – Finance Page</vt:lpstr>
      <vt:lpstr>  SCDE Office of Auditing Services Update  SCASBO 2022 SPRING CONFERENCE   “Power of the Past Force of the Future” March 9, 2022</vt:lpstr>
      <vt:lpstr> Status of Annual Audits</vt:lpstr>
      <vt:lpstr>Penalties for Late Audit Submission</vt:lpstr>
      <vt:lpstr>Common Audit Findings</vt:lpstr>
      <vt:lpstr>Common Audit Findings</vt:lpstr>
      <vt:lpstr>Common Audit Findings</vt:lpstr>
      <vt:lpstr>SCDE’s Subrecipient Risk Assessment Process</vt:lpstr>
      <vt:lpstr>LEA Subrecipient Risk Assessment Results</vt:lpstr>
      <vt:lpstr>Detailed Schedule of Funds Due To the SCDE</vt:lpstr>
      <vt:lpstr>Indirect Cost Methodology</vt:lpstr>
      <vt:lpstr>ESSER I Monitoring</vt:lpstr>
      <vt:lpstr>CRF Monitoring</vt:lpstr>
      <vt:lpstr>LEA Desk Reviews</vt:lpstr>
      <vt:lpstr>PowerPoint Presentation</vt:lpstr>
      <vt:lpstr>Office of Auditing Services  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Moss, Kimberly S</dc:creator>
  <cp:lastModifiedBy>Williams, Nancy N</cp:lastModifiedBy>
  <cp:revision>35</cp:revision>
  <dcterms:created xsi:type="dcterms:W3CDTF">2021-11-04T12:33:57Z</dcterms:created>
  <dcterms:modified xsi:type="dcterms:W3CDTF">2022-03-16T13:39:25Z</dcterms:modified>
</cp:coreProperties>
</file>