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handoutMasterIdLst>
    <p:handoutMasterId r:id="rId39"/>
  </p:handoutMasterIdLst>
  <p:sldIdLst>
    <p:sldId id="266" r:id="rId5"/>
    <p:sldId id="281" r:id="rId6"/>
    <p:sldId id="297" r:id="rId7"/>
    <p:sldId id="283" r:id="rId8"/>
    <p:sldId id="284" r:id="rId9"/>
    <p:sldId id="285" r:id="rId10"/>
    <p:sldId id="258" r:id="rId11"/>
    <p:sldId id="286" r:id="rId12"/>
    <p:sldId id="288" r:id="rId13"/>
    <p:sldId id="259" r:id="rId14"/>
    <p:sldId id="287" r:id="rId15"/>
    <p:sldId id="270" r:id="rId16"/>
    <p:sldId id="289" r:id="rId17"/>
    <p:sldId id="260" r:id="rId18"/>
    <p:sldId id="275" r:id="rId19"/>
    <p:sldId id="290" r:id="rId20"/>
    <p:sldId id="261" r:id="rId21"/>
    <p:sldId id="271" r:id="rId22"/>
    <p:sldId id="291" r:id="rId23"/>
    <p:sldId id="292" r:id="rId24"/>
    <p:sldId id="262" r:id="rId25"/>
    <p:sldId id="272" r:id="rId26"/>
    <p:sldId id="293" r:id="rId27"/>
    <p:sldId id="294" r:id="rId28"/>
    <p:sldId id="263" r:id="rId29"/>
    <p:sldId id="273" r:id="rId30"/>
    <p:sldId id="295" r:id="rId31"/>
    <p:sldId id="280" r:id="rId32"/>
    <p:sldId id="296" r:id="rId33"/>
    <p:sldId id="267" r:id="rId34"/>
    <p:sldId id="274" r:id="rId35"/>
    <p:sldId id="276" r:id="rId36"/>
    <p:sldId id="278" r:id="rId37"/>
    <p:sldId id="279" r:id="rId38"/>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9359113-708C-498E-B8B0-678376E7BB36}" v="3" dt="2024-10-08T20:44:05.0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1" autoAdjust="0"/>
    <p:restoredTop sz="94660" autoAdjust="0"/>
  </p:normalViewPr>
  <p:slideViewPr>
    <p:cSldViewPr snapToGrid="0">
      <p:cViewPr varScale="1">
        <p:scale>
          <a:sx n="111" d="100"/>
          <a:sy n="111" d="100"/>
        </p:scale>
        <p:origin x="534" y="9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6" d="100"/>
          <a:sy n="76" d="100"/>
        </p:scale>
        <p:origin x="3696"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endParaRPr lang="en-US"/>
          </a:p>
        </p:txBody>
      </p:sp>
      <p:sp>
        <p:nvSpPr>
          <p:cNvPr id="3" name="Date Placeholder 2"/>
          <p:cNvSpPr>
            <a:spLocks noGrp="1"/>
          </p:cNvSpPr>
          <p:nvPr>
            <p:ph type="dt" sz="quarter" idx="1"/>
          </p:nvPr>
        </p:nvSpPr>
        <p:spPr>
          <a:xfrm>
            <a:off x="3956550" y="0"/>
            <a:ext cx="3026833" cy="465797"/>
          </a:xfrm>
          <a:prstGeom prst="rect">
            <a:avLst/>
          </a:prstGeom>
        </p:spPr>
        <p:txBody>
          <a:bodyPr vert="horz" lIns="92958" tIns="46479" rIns="92958" bIns="46479" rtlCol="0"/>
          <a:lstStyle>
            <a:lvl1pPr algn="r">
              <a:defRPr sz="1200"/>
            </a:lvl1pPr>
          </a:lstStyle>
          <a:p>
            <a:fld id="{59A06516-F3CC-4A73-B6F4-BEBD117E3569}" type="datetimeFigureOut">
              <a:rPr lang="en-US" smtClean="0"/>
              <a:t>10/21/2024</a:t>
            </a:fld>
            <a:endParaRPr lang="en-US"/>
          </a:p>
        </p:txBody>
      </p:sp>
      <p:sp>
        <p:nvSpPr>
          <p:cNvPr id="4" name="Footer Placeholder 3"/>
          <p:cNvSpPr>
            <a:spLocks noGrp="1"/>
          </p:cNvSpPr>
          <p:nvPr>
            <p:ph type="ftr" sz="quarter" idx="2"/>
          </p:nvPr>
        </p:nvSpPr>
        <p:spPr>
          <a:xfrm>
            <a:off x="0" y="8817904"/>
            <a:ext cx="3026833" cy="465796"/>
          </a:xfrm>
          <a:prstGeom prst="rect">
            <a:avLst/>
          </a:prstGeom>
        </p:spPr>
        <p:txBody>
          <a:bodyPr vert="horz" lIns="92958" tIns="46479" rIns="92958" bIns="46479" rtlCol="0" anchor="b"/>
          <a:lstStyle>
            <a:lvl1pPr algn="l">
              <a:defRPr sz="1200"/>
            </a:lvl1pPr>
          </a:lstStyle>
          <a:p>
            <a:endParaRPr lang="en-US"/>
          </a:p>
        </p:txBody>
      </p:sp>
      <p:sp>
        <p:nvSpPr>
          <p:cNvPr id="5" name="Slide Number Placeholder 4"/>
          <p:cNvSpPr>
            <a:spLocks noGrp="1"/>
          </p:cNvSpPr>
          <p:nvPr>
            <p:ph type="sldNum" sz="quarter" idx="3"/>
          </p:nvPr>
        </p:nvSpPr>
        <p:spPr>
          <a:xfrm>
            <a:off x="3956550" y="8817904"/>
            <a:ext cx="3026833" cy="465796"/>
          </a:xfrm>
          <a:prstGeom prst="rect">
            <a:avLst/>
          </a:prstGeom>
        </p:spPr>
        <p:txBody>
          <a:bodyPr vert="horz" lIns="92958" tIns="46479" rIns="92958" bIns="46479" rtlCol="0" anchor="b"/>
          <a:lstStyle>
            <a:lvl1pPr algn="r">
              <a:defRPr sz="1200"/>
            </a:lvl1pPr>
          </a:lstStyle>
          <a:p>
            <a:fld id="{895635BB-6822-4DE1-8B48-5D90A4E6B8E2}" type="slidenum">
              <a:rPr lang="en-US" smtClean="0"/>
              <a:t>‹#›</a:t>
            </a:fld>
            <a:endParaRPr lang="en-US"/>
          </a:p>
        </p:txBody>
      </p:sp>
    </p:spTree>
    <p:extLst>
      <p:ext uri="{BB962C8B-B14F-4D97-AF65-F5344CB8AC3E}">
        <p14:creationId xmlns:p14="http://schemas.microsoft.com/office/powerpoint/2010/main" val="125031793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9A6CC8D-C200-4A3B-AB7E-79D62A0BE9A4}" type="datetimeFigureOut">
              <a:rPr lang="en-US" smtClean="0">
                <a:solidFill>
                  <a:prstClr val="black">
                    <a:tint val="75000"/>
                  </a:prstClr>
                </a:solidFill>
              </a:rPr>
              <a:pPr/>
              <a:t>10/21/2024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F021315E-7F30-4C77-B5A4-5EC670BEF7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92721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A6CC8D-C200-4A3B-AB7E-79D62A0BE9A4}" type="datetimeFigureOut">
              <a:rPr lang="en-US" smtClean="0">
                <a:solidFill>
                  <a:prstClr val="black">
                    <a:tint val="75000"/>
                  </a:prstClr>
                </a:solidFill>
              </a:rPr>
              <a:pPr/>
              <a:t>10/21/2024</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21315E-7F30-4C77-B5A4-5EC670BEF71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54826607"/>
      </p:ext>
    </p:extLst>
  </p:cSld>
  <p:clrMap bg1="lt1" tx1="dk1" bg2="lt2" tx2="dk2" accent1="accent1" accent2="accent2" accent3="accent3" accent4="accent4" accent5="accent5" accent6="accent6" hlink="hlink" folHlink="folHlink"/>
  <p:sldLayoutIdLst>
    <p:sldLayoutId id="2147483661"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mailto:Form17@wcc.sc.gov" TargetMode="External"/><Relationship Id="rId2" Type="http://schemas.openxmlformats.org/officeDocument/2006/relationships/hyperlink" Target="mailto:Form15@wcc.sc.gov" TargetMode="External"/><Relationship Id="rId1" Type="http://schemas.openxmlformats.org/officeDocument/2006/relationships/slideLayout" Target="../slideLayouts/slideLayout1.xml"/><Relationship Id="rId4" Type="http://schemas.openxmlformats.org/officeDocument/2006/relationships/hyperlink" Target="mailto:Form19@wcc.sc.cov"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mailto:froifines@wcc.sc.gov" TargetMode="External"/><Relationship Id="rId2" Type="http://schemas.openxmlformats.org/officeDocument/2006/relationships/hyperlink" Target="mailto:claimsfines@wcc.sc.gov" TargetMode="External"/><Relationship Id="rId1" Type="http://schemas.openxmlformats.org/officeDocument/2006/relationships/slideLayout" Target="../slideLayouts/slideLayout1.xml"/><Relationship Id="rId4" Type="http://schemas.openxmlformats.org/officeDocument/2006/relationships/hyperlink" Target="mailto:kgoodale@wcc.sc.gov"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hyperlink" Target="mailto:claimsgroup@wcc.sc.gov" TargetMode="Externa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87523" y="1923330"/>
            <a:ext cx="8534400" cy="4590584"/>
          </a:xfrm>
        </p:spPr>
        <p:txBody>
          <a:bodyPr>
            <a:normAutofit/>
          </a:bodyPr>
          <a:lstStyle/>
          <a:p>
            <a:r>
              <a:rPr lang="en-US" sz="4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Best Practices to Avoid</a:t>
            </a:r>
          </a:p>
          <a:p>
            <a:r>
              <a:rPr lang="en-US" sz="4400" b="1"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Fines &amp; Penalties </a:t>
            </a:r>
          </a:p>
          <a:p>
            <a:endParaRPr lang="en-US" sz="3600" b="1" dirty="0">
              <a:solidFill>
                <a:schemeClr val="tx1"/>
              </a:solidFill>
              <a:latin typeface="Times New Roman" pitchFamily="18" charset="0"/>
            </a:endParaRPr>
          </a:p>
          <a:p>
            <a:endParaRPr lang="en-US" sz="3600" b="1" dirty="0">
              <a:solidFill>
                <a:schemeClr val="tx1"/>
              </a:solidFill>
              <a:latin typeface="Times New Roman" pitchFamily="18" charset="0"/>
            </a:endParaRPr>
          </a:p>
          <a:p>
            <a:r>
              <a:rPr lang="en-US" sz="2400" b="1" dirty="0">
                <a:solidFill>
                  <a:schemeClr val="tx1"/>
                </a:solidFill>
                <a:latin typeface="Times New Roman" pitchFamily="18" charset="0"/>
              </a:rPr>
              <a:t>Sonji Spann, Director of Claims</a:t>
            </a:r>
          </a:p>
          <a:p>
            <a:r>
              <a:rPr lang="en-US" sz="2400" b="1" dirty="0">
                <a:solidFill>
                  <a:schemeClr val="tx1"/>
                </a:solidFill>
                <a:latin typeface="Times New Roman" pitchFamily="18" charset="0"/>
              </a:rPr>
              <a:t>Missy Lord, Lead Resolution Manager</a:t>
            </a:r>
          </a:p>
          <a:p>
            <a:endParaRPr lang="en-US" sz="2400" dirty="0">
              <a:solidFill>
                <a:schemeClr val="tx1"/>
              </a:solidFill>
            </a:endParaRPr>
          </a:p>
        </p:txBody>
      </p:sp>
    </p:spTree>
    <p:extLst>
      <p:ext uri="{BB962C8B-B14F-4D97-AF65-F5344CB8AC3E}">
        <p14:creationId xmlns:p14="http://schemas.microsoft.com/office/powerpoint/2010/main" val="2619969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9846" y="1717083"/>
            <a:ext cx="11818690" cy="4549493"/>
          </a:xfrm>
        </p:spPr>
        <p:txBody>
          <a:bodyPr>
            <a:normAutofit/>
          </a:bodyPr>
          <a:lstStyle/>
          <a:p>
            <a:r>
              <a:rPr lang="en-US" sz="4800" dirty="0">
                <a:solidFill>
                  <a:schemeClr val="tx1"/>
                </a:solidFill>
              </a:rPr>
              <a:t>Form 15-II - </a:t>
            </a:r>
            <a:r>
              <a:rPr lang="en-US" sz="4400" dirty="0">
                <a:solidFill>
                  <a:schemeClr val="tx1"/>
                </a:solidFill>
              </a:rPr>
              <a:t>Temporary</a:t>
            </a:r>
            <a:r>
              <a:rPr lang="en-US" sz="4800" dirty="0">
                <a:solidFill>
                  <a:schemeClr val="tx1"/>
                </a:solidFill>
              </a:rPr>
              <a:t> Compensation Report</a:t>
            </a:r>
          </a:p>
          <a:p>
            <a:endParaRPr lang="en-US" sz="2400" dirty="0">
              <a:solidFill>
                <a:schemeClr val="tx1"/>
              </a:solidFill>
            </a:endParaRPr>
          </a:p>
          <a:p>
            <a:r>
              <a:rPr lang="en-US" sz="2400" dirty="0">
                <a:solidFill>
                  <a:schemeClr val="tx1"/>
                </a:solidFill>
              </a:rPr>
              <a:t>Compensation stopped within 150 days of Date Notice to Employer</a:t>
            </a:r>
          </a:p>
          <a:p>
            <a:endParaRPr lang="en-US" sz="2400" b="1" dirty="0">
              <a:solidFill>
                <a:schemeClr val="tx1"/>
              </a:solidFill>
            </a:endParaRPr>
          </a:p>
          <a:p>
            <a:pPr>
              <a:buFont typeface="Wingdings" panose="05000000000000000000" pitchFamily="2" charset="2"/>
              <a:buChar char="Ø"/>
            </a:pPr>
            <a:r>
              <a:rPr lang="en-US" sz="2400" dirty="0">
                <a:solidFill>
                  <a:schemeClr val="tx1"/>
                </a:solidFill>
              </a:rPr>
              <a:t>The date compensation payment stopped.</a:t>
            </a:r>
          </a:p>
          <a:p>
            <a:pPr>
              <a:buFont typeface="Wingdings" panose="05000000000000000000" pitchFamily="2" charset="2"/>
              <a:buChar char="Ø"/>
            </a:pPr>
            <a:r>
              <a:rPr lang="en-US" sz="2400" dirty="0">
                <a:solidFill>
                  <a:schemeClr val="tx1"/>
                </a:solidFill>
              </a:rPr>
              <a:t>A reason must be checked.</a:t>
            </a:r>
          </a:p>
          <a:p>
            <a:pPr>
              <a:buFont typeface="Wingdings" panose="05000000000000000000" pitchFamily="2" charset="2"/>
              <a:buChar char="Ø"/>
            </a:pPr>
            <a:r>
              <a:rPr lang="en-US" sz="2400" dirty="0">
                <a:solidFill>
                  <a:schemeClr val="tx1"/>
                </a:solidFill>
              </a:rPr>
              <a:t>Form must be signed by Claims Administrator and dated.</a:t>
            </a:r>
          </a:p>
          <a:p>
            <a:endParaRPr lang="en-US" dirty="0"/>
          </a:p>
        </p:txBody>
      </p:sp>
    </p:spTree>
    <p:extLst>
      <p:ext uri="{BB962C8B-B14F-4D97-AF65-F5344CB8AC3E}">
        <p14:creationId xmlns:p14="http://schemas.microsoft.com/office/powerpoint/2010/main" val="2470292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DD7A0-FF35-26BE-0E8E-80A9F1E1C2C7}"/>
              </a:ext>
            </a:extLst>
          </p:cNvPr>
          <p:cNvSpPr>
            <a:spLocks noGrp="1"/>
          </p:cNvSpPr>
          <p:nvPr>
            <p:ph type="ctrTitle"/>
          </p:nvPr>
        </p:nvSpPr>
        <p:spPr>
          <a:xfrm>
            <a:off x="914400" y="1501775"/>
            <a:ext cx="10363200" cy="1470025"/>
          </a:xfrm>
        </p:spPr>
        <p:txBody>
          <a:bodyPr/>
          <a:lstStyle/>
          <a:p>
            <a:r>
              <a:rPr lang="en-US" dirty="0"/>
              <a:t>What if…..</a:t>
            </a:r>
          </a:p>
        </p:txBody>
      </p:sp>
      <p:sp>
        <p:nvSpPr>
          <p:cNvPr id="3" name="Subtitle 2">
            <a:extLst>
              <a:ext uri="{FF2B5EF4-FFF2-40B4-BE49-F238E27FC236}">
                <a16:creationId xmlns:a16="http://schemas.microsoft.com/office/drawing/2014/main" id="{D018B6F5-9853-0AD7-A2A9-21F4703C6427}"/>
              </a:ext>
            </a:extLst>
          </p:cNvPr>
          <p:cNvSpPr>
            <a:spLocks noGrp="1"/>
          </p:cNvSpPr>
          <p:nvPr>
            <p:ph type="subTitle" idx="1"/>
          </p:nvPr>
        </p:nvSpPr>
        <p:spPr>
          <a:xfrm>
            <a:off x="1828800" y="3223469"/>
            <a:ext cx="8534400" cy="1752600"/>
          </a:xfrm>
        </p:spPr>
        <p:txBody>
          <a:bodyPr>
            <a:normAutofit/>
          </a:bodyPr>
          <a:lstStyle/>
          <a:p>
            <a:pPr marL="457200" indent="-457200" algn="l">
              <a:buFont typeface="Wingdings" panose="05000000000000000000" pitchFamily="2" charset="2"/>
              <a:buChar char="§"/>
            </a:pPr>
            <a:r>
              <a:rPr lang="en-US" sz="2400" dirty="0">
                <a:solidFill>
                  <a:schemeClr val="tx1"/>
                </a:solidFill>
              </a:rPr>
              <a:t>They return within the 150 days but the 10 day filing requirement is after 150 days, do I need a Form 17 instead?</a:t>
            </a:r>
          </a:p>
          <a:p>
            <a:pPr marL="457200" indent="-457200" algn="l">
              <a:buFont typeface="Wingdings" panose="05000000000000000000" pitchFamily="2" charset="2"/>
              <a:buChar char="§"/>
            </a:pPr>
            <a:r>
              <a:rPr lang="en-US" sz="2400" dirty="0">
                <a:solidFill>
                  <a:schemeClr val="tx1"/>
                </a:solidFill>
              </a:rPr>
              <a:t>How do I know it has been accepted?</a:t>
            </a:r>
          </a:p>
        </p:txBody>
      </p:sp>
    </p:spTree>
    <p:extLst>
      <p:ext uri="{BB962C8B-B14F-4D97-AF65-F5344CB8AC3E}">
        <p14:creationId xmlns:p14="http://schemas.microsoft.com/office/powerpoint/2010/main" val="8821667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B5C2A-8335-4A18-8C67-B737D61AFA8B}"/>
              </a:ext>
            </a:extLst>
          </p:cNvPr>
          <p:cNvSpPr>
            <a:spLocks noGrp="1"/>
          </p:cNvSpPr>
          <p:nvPr>
            <p:ph type="ctrTitle"/>
          </p:nvPr>
        </p:nvSpPr>
        <p:spPr>
          <a:xfrm>
            <a:off x="914400" y="1283517"/>
            <a:ext cx="10363200" cy="1688284"/>
          </a:xfrm>
        </p:spPr>
        <p:txBody>
          <a:bodyPr/>
          <a:lstStyle/>
          <a:p>
            <a:r>
              <a:rPr lang="en-US" sz="4400" dirty="0">
                <a:effectLst>
                  <a:outerShdw blurRad="38100" dist="38100" dir="2700000" algn="tl">
                    <a:srgbClr val="C0C0C0"/>
                  </a:outerShdw>
                </a:effectLst>
              </a:rPr>
              <a:t>Form 15 </a:t>
            </a:r>
            <a:br>
              <a:rPr lang="en-US" sz="4400" dirty="0">
                <a:effectLst>
                  <a:outerShdw blurRad="38100" dist="38100" dir="2700000" algn="tl">
                    <a:srgbClr val="C0C0C0"/>
                  </a:outerShdw>
                </a:effectLst>
              </a:rPr>
            </a:br>
            <a:r>
              <a:rPr lang="en-US" sz="4400" dirty="0">
                <a:effectLst>
                  <a:outerShdw blurRad="38100" dist="38100" dir="2700000" algn="tl">
                    <a:srgbClr val="C0C0C0"/>
                  </a:outerShdw>
                </a:effectLst>
              </a:rPr>
              <a:t>Regulations 67-503 &amp; 67-504</a:t>
            </a:r>
            <a:endParaRPr lang="en-US" dirty="0"/>
          </a:p>
        </p:txBody>
      </p:sp>
      <p:sp>
        <p:nvSpPr>
          <p:cNvPr id="3" name="Subtitle 2">
            <a:extLst>
              <a:ext uri="{FF2B5EF4-FFF2-40B4-BE49-F238E27FC236}">
                <a16:creationId xmlns:a16="http://schemas.microsoft.com/office/drawing/2014/main" id="{AC7F890B-C680-4FE8-A2DD-BD60986AAAD4}"/>
              </a:ext>
            </a:extLst>
          </p:cNvPr>
          <p:cNvSpPr>
            <a:spLocks noGrp="1"/>
          </p:cNvSpPr>
          <p:nvPr>
            <p:ph type="subTitle" idx="1"/>
          </p:nvPr>
        </p:nvSpPr>
        <p:spPr>
          <a:xfrm>
            <a:off x="914400" y="3198302"/>
            <a:ext cx="10363199" cy="3026329"/>
          </a:xfrm>
        </p:spPr>
        <p:txBody>
          <a:bodyPr>
            <a:normAutofit/>
          </a:bodyPr>
          <a:lstStyle/>
          <a:p>
            <a:r>
              <a:rPr lang="en-US" altLang="en-US" sz="2400" u="sng" dirty="0">
                <a:solidFill>
                  <a:schemeClr val="tx1"/>
                </a:solidFill>
              </a:rPr>
              <a:t>Section I</a:t>
            </a:r>
          </a:p>
          <a:p>
            <a:pPr>
              <a:buFont typeface="Arial" panose="020B0604020202020204" pitchFamily="34" charset="0"/>
              <a:buNone/>
            </a:pPr>
            <a:r>
              <a:rPr lang="en-US" altLang="en-US" sz="2400" dirty="0">
                <a:solidFill>
                  <a:schemeClr val="tx1"/>
                </a:solidFill>
              </a:rPr>
              <a:t>	Filed within 10 days from the date of the first payment of compensation</a:t>
            </a:r>
          </a:p>
          <a:p>
            <a:pPr>
              <a:buFont typeface="Arial" panose="020B0604020202020204" pitchFamily="34" charset="0"/>
              <a:buNone/>
            </a:pPr>
            <a:endParaRPr lang="en-US" altLang="en-US" sz="2400" u="sng" dirty="0">
              <a:solidFill>
                <a:schemeClr val="tx1"/>
              </a:solidFill>
            </a:endParaRPr>
          </a:p>
          <a:p>
            <a:r>
              <a:rPr lang="en-US" altLang="en-US" sz="2400" u="sng" dirty="0">
                <a:solidFill>
                  <a:schemeClr val="tx1"/>
                </a:solidFill>
              </a:rPr>
              <a:t>Section II</a:t>
            </a:r>
            <a:r>
              <a:rPr lang="en-US" altLang="en-US" sz="2400" dirty="0">
                <a:solidFill>
                  <a:schemeClr val="tx1"/>
                </a:solidFill>
              </a:rPr>
              <a:t> </a:t>
            </a:r>
          </a:p>
          <a:p>
            <a:pPr>
              <a:buFont typeface="Arial" panose="020B0604020202020204" pitchFamily="34" charset="0"/>
              <a:buNone/>
            </a:pPr>
            <a:r>
              <a:rPr lang="en-US" altLang="en-US" sz="2400" dirty="0">
                <a:solidFill>
                  <a:schemeClr val="tx1"/>
                </a:solidFill>
              </a:rPr>
              <a:t>	Filed immediately to give notice compensation has been stopped</a:t>
            </a:r>
          </a:p>
          <a:p>
            <a:endParaRPr lang="en-US" dirty="0"/>
          </a:p>
        </p:txBody>
      </p:sp>
    </p:spTree>
    <p:extLst>
      <p:ext uri="{BB962C8B-B14F-4D97-AF65-F5344CB8AC3E}">
        <p14:creationId xmlns:p14="http://schemas.microsoft.com/office/powerpoint/2010/main" val="35307583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79AA0B-B6F4-B71F-81A8-0C339AF5F72F}"/>
              </a:ext>
            </a:extLst>
          </p:cNvPr>
          <p:cNvSpPr>
            <a:spLocks noGrp="1"/>
          </p:cNvSpPr>
          <p:nvPr>
            <p:ph type="ctrTitle"/>
          </p:nvPr>
        </p:nvSpPr>
        <p:spPr>
          <a:xfrm>
            <a:off x="914400" y="1501775"/>
            <a:ext cx="10363200" cy="1470025"/>
          </a:xfrm>
        </p:spPr>
        <p:txBody>
          <a:bodyPr>
            <a:normAutofit/>
          </a:bodyPr>
          <a:lstStyle/>
          <a:p>
            <a:r>
              <a:rPr lang="en-US" dirty="0"/>
              <a:t>Form 15-S - Supplemental Report of </a:t>
            </a:r>
            <a:br>
              <a:rPr lang="en-US" dirty="0"/>
            </a:br>
            <a:r>
              <a:rPr lang="en-US" dirty="0"/>
              <a:t>Varying Temporary Partial Payments</a:t>
            </a:r>
          </a:p>
        </p:txBody>
      </p:sp>
      <p:sp>
        <p:nvSpPr>
          <p:cNvPr id="3" name="Subtitle 2">
            <a:extLst>
              <a:ext uri="{FF2B5EF4-FFF2-40B4-BE49-F238E27FC236}">
                <a16:creationId xmlns:a16="http://schemas.microsoft.com/office/drawing/2014/main" id="{06125202-EDAA-CF93-E6CA-A8E38B181132}"/>
              </a:ext>
            </a:extLst>
          </p:cNvPr>
          <p:cNvSpPr>
            <a:spLocks noGrp="1"/>
          </p:cNvSpPr>
          <p:nvPr>
            <p:ph type="subTitle" idx="1"/>
          </p:nvPr>
        </p:nvSpPr>
        <p:spPr>
          <a:xfrm>
            <a:off x="1427526" y="3429000"/>
            <a:ext cx="9545274" cy="2615269"/>
          </a:xfrm>
        </p:spPr>
        <p:txBody>
          <a:bodyPr>
            <a:normAutofit/>
          </a:bodyPr>
          <a:lstStyle/>
          <a:p>
            <a:pPr marL="914400" lvl="1" indent="-457200" algn="l">
              <a:buFont typeface="Wingdings" panose="05000000000000000000" pitchFamily="2" charset="2"/>
              <a:buChar char="§"/>
            </a:pPr>
            <a:r>
              <a:rPr lang="en-US" altLang="en-US" sz="2400" dirty="0">
                <a:solidFill>
                  <a:schemeClr val="tx1"/>
                </a:solidFill>
              </a:rPr>
              <a:t>Used only where TPD payments vary in amount from week to week</a:t>
            </a:r>
          </a:p>
          <a:p>
            <a:pPr marL="914400" lvl="1" indent="-457200" algn="l">
              <a:buFont typeface="Wingdings" panose="05000000000000000000" pitchFamily="2" charset="2"/>
              <a:buChar char="§"/>
            </a:pPr>
            <a:r>
              <a:rPr lang="en-US" altLang="en-US" sz="2400" dirty="0">
                <a:solidFill>
                  <a:schemeClr val="tx1"/>
                </a:solidFill>
              </a:rPr>
              <a:t>File every 6 months with Form 18.</a:t>
            </a:r>
          </a:p>
          <a:p>
            <a:pPr marL="914400" lvl="1" indent="-457200" algn="l">
              <a:buFont typeface="Wingdings" panose="05000000000000000000" pitchFamily="2" charset="2"/>
              <a:buChar char="§"/>
            </a:pPr>
            <a:r>
              <a:rPr lang="en-US" altLang="en-US" sz="2400" dirty="0">
                <a:solidFill>
                  <a:schemeClr val="tx1"/>
                </a:solidFill>
              </a:rPr>
              <a:t>File Form 15(I) to reflect initial payment of TPD or TPD payments where the amounts do not vary.</a:t>
            </a:r>
          </a:p>
          <a:p>
            <a:endParaRPr lang="en-US" dirty="0"/>
          </a:p>
        </p:txBody>
      </p:sp>
    </p:spTree>
    <p:extLst>
      <p:ext uri="{BB962C8B-B14F-4D97-AF65-F5344CB8AC3E}">
        <p14:creationId xmlns:p14="http://schemas.microsoft.com/office/powerpoint/2010/main" val="876915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1284385"/>
            <a:ext cx="8534400" cy="5012474"/>
          </a:xfrm>
        </p:spPr>
        <p:txBody>
          <a:bodyPr>
            <a:normAutofit fontScale="70000" lnSpcReduction="20000"/>
          </a:bodyPr>
          <a:lstStyle/>
          <a:p>
            <a:r>
              <a:rPr lang="en-US" sz="4400" dirty="0">
                <a:solidFill>
                  <a:schemeClr val="tx1"/>
                </a:solidFill>
              </a:rPr>
              <a:t>Form 15 S - Supplemental Report of </a:t>
            </a:r>
          </a:p>
          <a:p>
            <a:r>
              <a:rPr lang="en-US" sz="4400" dirty="0">
                <a:solidFill>
                  <a:schemeClr val="tx1"/>
                </a:solidFill>
              </a:rPr>
              <a:t>Varying Temporary Partial Payments</a:t>
            </a:r>
          </a:p>
          <a:p>
            <a:endParaRPr lang="en-US" sz="2800" dirty="0">
              <a:solidFill>
                <a:schemeClr val="tx1"/>
              </a:solidFill>
            </a:endParaRPr>
          </a:p>
          <a:p>
            <a:r>
              <a:rPr lang="en-US" sz="2900" dirty="0">
                <a:solidFill>
                  <a:schemeClr val="tx1"/>
                </a:solidFill>
              </a:rPr>
              <a:t>It is needed when temporary partial varies form week to week.  Initial temporary partial must be reported on 15-1B.</a:t>
            </a:r>
          </a:p>
          <a:p>
            <a:endParaRPr lang="en-US" sz="2900" dirty="0">
              <a:solidFill>
                <a:schemeClr val="tx1"/>
              </a:solidFill>
            </a:endParaRPr>
          </a:p>
          <a:p>
            <a:r>
              <a:rPr lang="en-US" sz="2900" dirty="0">
                <a:solidFill>
                  <a:schemeClr val="tx1"/>
                </a:solidFill>
              </a:rPr>
              <a:t> </a:t>
            </a:r>
            <a:r>
              <a:rPr lang="en-US" sz="2900" b="1" dirty="0">
                <a:solidFill>
                  <a:schemeClr val="tx1"/>
                </a:solidFill>
              </a:rPr>
              <a:t>Supplemental Report of Varying Temporary Partial Payments </a:t>
            </a:r>
          </a:p>
          <a:p>
            <a:r>
              <a:rPr lang="en-US" sz="2900" dirty="0">
                <a:solidFill>
                  <a:schemeClr val="tx1"/>
                </a:solidFill>
              </a:rPr>
              <a:t>From _______ through _______, Claimant was paid $ _______ per week as temporary partial compensation. The weekly wage before the injury was $ _______. The weekly wage for this period was $ _______. </a:t>
            </a:r>
          </a:p>
          <a:p>
            <a:endParaRPr lang="en-US" sz="2900" dirty="0">
              <a:solidFill>
                <a:schemeClr val="tx1"/>
              </a:solidFill>
            </a:endParaRPr>
          </a:p>
          <a:p>
            <a:r>
              <a:rPr lang="en-US" sz="2900" dirty="0">
                <a:solidFill>
                  <a:schemeClr val="tx1"/>
                </a:solidFill>
              </a:rPr>
              <a:t>      Supplemental payments shall be reported on a Form 15S, to be filed with the document(Form 17 or 19) stopping that period of temporary partial compensation or with the Form 18.</a:t>
            </a:r>
          </a:p>
          <a:p>
            <a:endParaRPr lang="en-US" sz="2900" dirty="0">
              <a:solidFill>
                <a:schemeClr val="tx1"/>
              </a:solidFill>
            </a:endParaRPr>
          </a:p>
          <a:p>
            <a:r>
              <a:rPr lang="en-US" sz="3400" dirty="0">
                <a:solidFill>
                  <a:schemeClr val="tx1"/>
                </a:solidFill>
                <a:highlight>
                  <a:srgbClr val="FFFF00"/>
                </a:highlight>
              </a:rPr>
              <a:t>PLEASE DO NOT PUT “VARIES” AS THE COMPENSATION RATE</a:t>
            </a:r>
          </a:p>
          <a:p>
            <a:endParaRPr lang="en-US" sz="3600" b="1" dirty="0">
              <a:solidFill>
                <a:schemeClr val="tx1"/>
              </a:solidFill>
            </a:endParaRPr>
          </a:p>
        </p:txBody>
      </p:sp>
    </p:spTree>
    <p:extLst>
      <p:ext uri="{BB962C8B-B14F-4D97-AF65-F5344CB8AC3E}">
        <p14:creationId xmlns:p14="http://schemas.microsoft.com/office/powerpoint/2010/main" val="37680237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55CCC-446A-404A-9747-0046463A563F}"/>
              </a:ext>
            </a:extLst>
          </p:cNvPr>
          <p:cNvSpPr>
            <a:spLocks noGrp="1"/>
          </p:cNvSpPr>
          <p:nvPr>
            <p:ph type="ctrTitle"/>
          </p:nvPr>
        </p:nvSpPr>
        <p:spPr>
          <a:xfrm>
            <a:off x="914400" y="1219201"/>
            <a:ext cx="10363200" cy="1752600"/>
          </a:xfrm>
        </p:spPr>
        <p:txBody>
          <a:bodyPr/>
          <a:lstStyle/>
          <a:p>
            <a:r>
              <a:rPr lang="en-US" sz="4400" dirty="0">
                <a:effectLst>
                  <a:outerShdw blurRad="38100" dist="38100" dir="2700000" algn="tl">
                    <a:srgbClr val="C0C0C0"/>
                  </a:outerShdw>
                </a:effectLst>
              </a:rPr>
              <a:t>Form 15 S</a:t>
            </a:r>
            <a:br>
              <a:rPr lang="en-US" sz="4400" dirty="0">
                <a:effectLst>
                  <a:outerShdw blurRad="38100" dist="38100" dir="2700000" algn="tl">
                    <a:srgbClr val="C0C0C0"/>
                  </a:outerShdw>
                </a:effectLst>
              </a:rPr>
            </a:br>
            <a:r>
              <a:rPr lang="en-US" sz="4400" dirty="0">
                <a:effectLst>
                  <a:outerShdw blurRad="38100" dist="38100" dir="2700000" algn="tl">
                    <a:srgbClr val="C0C0C0"/>
                  </a:outerShdw>
                </a:effectLst>
              </a:rPr>
              <a:t>Regulations 67-503</a:t>
            </a:r>
            <a:endParaRPr lang="en-US" dirty="0"/>
          </a:p>
        </p:txBody>
      </p:sp>
      <p:sp>
        <p:nvSpPr>
          <p:cNvPr id="3" name="Subtitle 2">
            <a:extLst>
              <a:ext uri="{FF2B5EF4-FFF2-40B4-BE49-F238E27FC236}">
                <a16:creationId xmlns:a16="http://schemas.microsoft.com/office/drawing/2014/main" id="{5E5EAB84-0A8E-49DC-BD0F-83462D378A95}"/>
              </a:ext>
            </a:extLst>
          </p:cNvPr>
          <p:cNvSpPr>
            <a:spLocks noGrp="1"/>
          </p:cNvSpPr>
          <p:nvPr>
            <p:ph type="subTitle" idx="1"/>
          </p:nvPr>
        </p:nvSpPr>
        <p:spPr>
          <a:xfrm>
            <a:off x="1828800" y="3349304"/>
            <a:ext cx="8534400" cy="1752600"/>
          </a:xfrm>
        </p:spPr>
        <p:txBody>
          <a:bodyPr>
            <a:normAutofit/>
          </a:bodyPr>
          <a:lstStyle/>
          <a:p>
            <a:r>
              <a:rPr lang="en-US" sz="2400" dirty="0">
                <a:solidFill>
                  <a:schemeClr val="tx1"/>
                </a:solidFill>
              </a:rPr>
              <a:t>Supplemental payments shall be reported on a Form 15S, to be filed with the document stopping that period of temporary partial compensation(Forms 17or 19) or with the Form 18.</a:t>
            </a:r>
          </a:p>
          <a:p>
            <a:endParaRPr lang="en-US" dirty="0"/>
          </a:p>
        </p:txBody>
      </p:sp>
    </p:spTree>
    <p:extLst>
      <p:ext uri="{BB962C8B-B14F-4D97-AF65-F5344CB8AC3E}">
        <p14:creationId xmlns:p14="http://schemas.microsoft.com/office/powerpoint/2010/main" val="30714243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DB21E-50B2-E25C-44B1-F1ADF89D997F}"/>
              </a:ext>
            </a:extLst>
          </p:cNvPr>
          <p:cNvSpPr>
            <a:spLocks noGrp="1"/>
          </p:cNvSpPr>
          <p:nvPr>
            <p:ph type="ctrTitle"/>
          </p:nvPr>
        </p:nvSpPr>
        <p:spPr>
          <a:xfrm>
            <a:off x="914400" y="1174605"/>
            <a:ext cx="10363200" cy="1470025"/>
          </a:xfrm>
        </p:spPr>
        <p:txBody>
          <a:bodyPr/>
          <a:lstStyle/>
          <a:p>
            <a:r>
              <a:rPr lang="en-US" dirty="0"/>
              <a:t>Form 17 - Receipt of Compensation</a:t>
            </a:r>
          </a:p>
        </p:txBody>
      </p:sp>
      <p:sp>
        <p:nvSpPr>
          <p:cNvPr id="3" name="Subtitle 2">
            <a:extLst>
              <a:ext uri="{FF2B5EF4-FFF2-40B4-BE49-F238E27FC236}">
                <a16:creationId xmlns:a16="http://schemas.microsoft.com/office/drawing/2014/main" id="{28F0CE68-7BF6-57B0-F6F7-C6D63055D930}"/>
              </a:ext>
            </a:extLst>
          </p:cNvPr>
          <p:cNvSpPr>
            <a:spLocks noGrp="1"/>
          </p:cNvSpPr>
          <p:nvPr>
            <p:ph type="subTitle" idx="1"/>
          </p:nvPr>
        </p:nvSpPr>
        <p:spPr>
          <a:xfrm>
            <a:off x="1828800" y="2644630"/>
            <a:ext cx="8534400" cy="3210886"/>
          </a:xfrm>
        </p:spPr>
        <p:txBody>
          <a:bodyPr>
            <a:normAutofit fontScale="92500" lnSpcReduction="20000"/>
          </a:bodyPr>
          <a:lstStyle/>
          <a:p>
            <a:pPr lvl="1" algn="l"/>
            <a:r>
              <a:rPr lang="en-US" altLang="en-US" sz="2600" dirty="0">
                <a:solidFill>
                  <a:schemeClr val="tx1"/>
                </a:solidFill>
              </a:rPr>
              <a:t>Use if Claimant agrees he or she is able to return to work in some capacity or returns to work at the same or similar wages and voluntarily agrees to have his benefits stopped.</a:t>
            </a:r>
          </a:p>
          <a:p>
            <a:pPr marL="1257300" lvl="2" indent="-342900" algn="l">
              <a:buFont typeface="Wingdings" panose="05000000000000000000" pitchFamily="2" charset="2"/>
              <a:buChar char="§"/>
            </a:pPr>
            <a:r>
              <a:rPr lang="en-US" altLang="en-US" sz="2600" dirty="0">
                <a:solidFill>
                  <a:schemeClr val="tx1"/>
                </a:solidFill>
              </a:rPr>
              <a:t>File and serve Form 15(II) instead of Form 17 if within 150 days; keep Form 17 in your file.</a:t>
            </a:r>
          </a:p>
          <a:p>
            <a:pPr marL="1257300" lvl="2" indent="-342900" algn="l">
              <a:buFont typeface="Wingdings" panose="05000000000000000000" pitchFamily="2" charset="2"/>
              <a:buChar char="§"/>
            </a:pPr>
            <a:r>
              <a:rPr lang="en-US" altLang="en-US" sz="2600" dirty="0">
                <a:solidFill>
                  <a:schemeClr val="tx1"/>
                </a:solidFill>
              </a:rPr>
              <a:t>In order to stop TTD after 150 days of injury notice, a form 17 must be signed and filed. </a:t>
            </a:r>
          </a:p>
          <a:p>
            <a:pPr marL="1257300" lvl="2" indent="-342900" algn="l">
              <a:buFont typeface="Wingdings" panose="05000000000000000000" pitchFamily="2" charset="2"/>
              <a:buChar char="§"/>
            </a:pPr>
            <a:r>
              <a:rPr lang="en-US" altLang="en-US" sz="2600" dirty="0">
                <a:solidFill>
                  <a:schemeClr val="tx1"/>
                </a:solidFill>
              </a:rPr>
              <a:t>If Claimant does not sign a form 17, defense counsel must file a form 21.</a:t>
            </a:r>
          </a:p>
          <a:p>
            <a:endParaRPr lang="en-US" dirty="0"/>
          </a:p>
        </p:txBody>
      </p:sp>
    </p:spTree>
    <p:extLst>
      <p:ext uri="{BB962C8B-B14F-4D97-AF65-F5344CB8AC3E}">
        <p14:creationId xmlns:p14="http://schemas.microsoft.com/office/powerpoint/2010/main" val="15287739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1293541"/>
            <a:ext cx="8506437" cy="4345259"/>
          </a:xfrm>
        </p:spPr>
        <p:txBody>
          <a:bodyPr>
            <a:normAutofit/>
          </a:bodyPr>
          <a:lstStyle/>
          <a:p>
            <a:r>
              <a:rPr lang="en-US" sz="4400" dirty="0">
                <a:solidFill>
                  <a:schemeClr val="tx1"/>
                </a:solidFill>
              </a:rPr>
              <a:t>Form 17 - Receipt for Compensation</a:t>
            </a:r>
          </a:p>
          <a:p>
            <a:endParaRPr lang="en-US" b="1" dirty="0">
              <a:solidFill>
                <a:schemeClr val="tx1"/>
              </a:solidFill>
            </a:endParaRPr>
          </a:p>
          <a:p>
            <a:pPr marL="342900" indent="-342900">
              <a:buFont typeface="Wingdings" panose="05000000000000000000" pitchFamily="2" charset="2"/>
              <a:buChar char="§"/>
            </a:pPr>
            <a:r>
              <a:rPr lang="en-US" sz="2400" dirty="0">
                <a:solidFill>
                  <a:schemeClr val="tx1"/>
                </a:solidFill>
              </a:rPr>
              <a:t>Must have the Claimant and Employer Representative’s signatures.</a:t>
            </a:r>
          </a:p>
          <a:p>
            <a:pPr marL="342900" indent="-342900">
              <a:buFont typeface="Wingdings" panose="05000000000000000000" pitchFamily="2" charset="2"/>
              <a:buChar char="§"/>
            </a:pPr>
            <a:endParaRPr lang="en-US" sz="2400" dirty="0">
              <a:solidFill>
                <a:schemeClr val="tx1"/>
              </a:solidFill>
            </a:endParaRPr>
          </a:p>
          <a:p>
            <a:pPr marL="342900" indent="-342900">
              <a:buFont typeface="Wingdings" panose="05000000000000000000" pitchFamily="2" charset="2"/>
              <a:buChar char="§"/>
            </a:pPr>
            <a:r>
              <a:rPr lang="en-US" sz="2400" dirty="0">
                <a:solidFill>
                  <a:schemeClr val="tx1"/>
                </a:solidFill>
              </a:rPr>
              <a:t>The dates of compensation must match the dates filed on previous Form 15’s.</a:t>
            </a:r>
          </a:p>
          <a:p>
            <a:pPr>
              <a:buFont typeface="Wingdings" panose="05000000000000000000" pitchFamily="2" charset="2"/>
              <a:buChar char="Ø"/>
            </a:pPr>
            <a:endParaRPr lang="en-US" b="1" dirty="0">
              <a:solidFill>
                <a:schemeClr val="tx1"/>
              </a:solidFill>
            </a:endParaRPr>
          </a:p>
          <a:p>
            <a:endParaRPr lang="en-US" dirty="0"/>
          </a:p>
        </p:txBody>
      </p:sp>
    </p:spTree>
    <p:extLst>
      <p:ext uri="{BB962C8B-B14F-4D97-AF65-F5344CB8AC3E}">
        <p14:creationId xmlns:p14="http://schemas.microsoft.com/office/powerpoint/2010/main" val="2862813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5019A-A964-4ED8-83C9-BACE877CA716}"/>
              </a:ext>
            </a:extLst>
          </p:cNvPr>
          <p:cNvSpPr>
            <a:spLocks noGrp="1"/>
          </p:cNvSpPr>
          <p:nvPr>
            <p:ph type="ctrTitle"/>
          </p:nvPr>
        </p:nvSpPr>
        <p:spPr>
          <a:xfrm>
            <a:off x="629174" y="1219200"/>
            <a:ext cx="10363200" cy="1470025"/>
          </a:xfrm>
        </p:spPr>
        <p:txBody>
          <a:bodyPr/>
          <a:lstStyle/>
          <a:p>
            <a:r>
              <a:rPr lang="en-US" dirty="0">
                <a:effectLst>
                  <a:outerShdw blurRad="38100" dist="38100" dir="2700000" algn="tl">
                    <a:srgbClr val="C0C0C0"/>
                  </a:outerShdw>
                </a:effectLst>
              </a:rPr>
              <a:t>Form 17 </a:t>
            </a:r>
            <a:br>
              <a:rPr lang="en-US" dirty="0">
                <a:effectLst>
                  <a:outerShdw blurRad="38100" dist="38100" dir="2700000" algn="tl">
                    <a:srgbClr val="C0C0C0"/>
                  </a:outerShdw>
                </a:effectLst>
              </a:rPr>
            </a:br>
            <a:r>
              <a:rPr lang="en-US" dirty="0">
                <a:effectLst>
                  <a:outerShdw blurRad="38100" dist="38100" dir="2700000" algn="tl">
                    <a:srgbClr val="C0C0C0"/>
                  </a:outerShdw>
                </a:effectLst>
              </a:rPr>
              <a:t>Regulations 67-505</a:t>
            </a:r>
            <a:endParaRPr lang="en-US" dirty="0"/>
          </a:p>
        </p:txBody>
      </p:sp>
      <p:sp>
        <p:nvSpPr>
          <p:cNvPr id="3" name="Subtitle 2">
            <a:extLst>
              <a:ext uri="{FF2B5EF4-FFF2-40B4-BE49-F238E27FC236}">
                <a16:creationId xmlns:a16="http://schemas.microsoft.com/office/drawing/2014/main" id="{8AE72BCD-F435-4F00-9845-BD4B4FA85E56}"/>
              </a:ext>
            </a:extLst>
          </p:cNvPr>
          <p:cNvSpPr>
            <a:spLocks noGrp="1"/>
          </p:cNvSpPr>
          <p:nvPr>
            <p:ph type="subTitle" idx="1"/>
          </p:nvPr>
        </p:nvSpPr>
        <p:spPr>
          <a:xfrm>
            <a:off x="1725336" y="3429000"/>
            <a:ext cx="8741328" cy="1752600"/>
          </a:xfrm>
        </p:spPr>
        <p:txBody>
          <a:bodyPr>
            <a:normAutofit/>
          </a:bodyPr>
          <a:lstStyle/>
          <a:p>
            <a:r>
              <a:rPr lang="en-US" altLang="en-US" sz="2400" dirty="0">
                <a:solidFill>
                  <a:schemeClr val="tx1"/>
                </a:solidFill>
              </a:rPr>
              <a:t>Signed Form 17 must be filed no later than 31 days from the date the claimant returned to work to terminate temporary compensation.</a:t>
            </a:r>
            <a:endParaRPr lang="en-US" sz="2400" dirty="0">
              <a:solidFill>
                <a:schemeClr val="tx1"/>
              </a:solidFill>
            </a:endParaRPr>
          </a:p>
        </p:txBody>
      </p:sp>
    </p:spTree>
    <p:extLst>
      <p:ext uri="{BB962C8B-B14F-4D97-AF65-F5344CB8AC3E}">
        <p14:creationId xmlns:p14="http://schemas.microsoft.com/office/powerpoint/2010/main" val="14355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506BA-362B-6CEF-D0BB-8B6F51CC8729}"/>
              </a:ext>
            </a:extLst>
          </p:cNvPr>
          <p:cNvSpPr>
            <a:spLocks noGrp="1"/>
          </p:cNvSpPr>
          <p:nvPr>
            <p:ph type="ctrTitle"/>
          </p:nvPr>
        </p:nvSpPr>
        <p:spPr>
          <a:xfrm>
            <a:off x="914400" y="1219200"/>
            <a:ext cx="10363200" cy="1470025"/>
          </a:xfrm>
        </p:spPr>
        <p:txBody>
          <a:bodyPr/>
          <a:lstStyle/>
          <a:p>
            <a:r>
              <a:rPr lang="en-US" dirty="0"/>
              <a:t>What if…..</a:t>
            </a:r>
          </a:p>
        </p:txBody>
      </p:sp>
      <p:sp>
        <p:nvSpPr>
          <p:cNvPr id="3" name="Subtitle 2">
            <a:extLst>
              <a:ext uri="{FF2B5EF4-FFF2-40B4-BE49-F238E27FC236}">
                <a16:creationId xmlns:a16="http://schemas.microsoft.com/office/drawing/2014/main" id="{699828AE-C96E-E839-7993-DEC6F79B1C0C}"/>
              </a:ext>
            </a:extLst>
          </p:cNvPr>
          <p:cNvSpPr>
            <a:spLocks noGrp="1"/>
          </p:cNvSpPr>
          <p:nvPr>
            <p:ph type="subTitle" idx="1"/>
          </p:nvPr>
        </p:nvSpPr>
        <p:spPr>
          <a:xfrm>
            <a:off x="1828800" y="2689224"/>
            <a:ext cx="8534400" cy="2949575"/>
          </a:xfrm>
        </p:spPr>
        <p:txBody>
          <a:bodyPr>
            <a:normAutofit/>
          </a:bodyPr>
          <a:lstStyle/>
          <a:p>
            <a:pPr marL="457200" indent="-457200" algn="l">
              <a:buFont typeface="Wingdings" panose="05000000000000000000" pitchFamily="2" charset="2"/>
              <a:buChar char="§"/>
            </a:pPr>
            <a:r>
              <a:rPr lang="en-US" sz="2400" dirty="0">
                <a:solidFill>
                  <a:schemeClr val="tx1"/>
                </a:solidFill>
              </a:rPr>
              <a:t>I am unable to locate the employee?</a:t>
            </a:r>
          </a:p>
          <a:p>
            <a:pPr marL="457200" indent="-457200" algn="l">
              <a:buFont typeface="Wingdings" panose="05000000000000000000" pitchFamily="2" charset="2"/>
              <a:buChar char="§"/>
            </a:pPr>
            <a:r>
              <a:rPr lang="en-US" sz="2400" dirty="0">
                <a:solidFill>
                  <a:schemeClr val="tx1"/>
                </a:solidFill>
              </a:rPr>
              <a:t>If they refuse to sign it?</a:t>
            </a:r>
          </a:p>
          <a:p>
            <a:pPr marL="457200" indent="-457200" algn="l">
              <a:buFont typeface="Wingdings" panose="05000000000000000000" pitchFamily="2" charset="2"/>
              <a:buChar char="§"/>
            </a:pPr>
            <a:r>
              <a:rPr lang="en-US" sz="2400" dirty="0">
                <a:solidFill>
                  <a:schemeClr val="tx1"/>
                </a:solidFill>
              </a:rPr>
              <a:t>Can I just stop their benefits if I know they have returned to work?</a:t>
            </a:r>
          </a:p>
          <a:p>
            <a:pPr marL="457200" indent="-457200" algn="l">
              <a:buFont typeface="Wingdings" panose="05000000000000000000" pitchFamily="2" charset="2"/>
              <a:buChar char="§"/>
            </a:pPr>
            <a:r>
              <a:rPr lang="en-US" sz="2400" dirty="0">
                <a:solidFill>
                  <a:schemeClr val="tx1"/>
                </a:solidFill>
              </a:rPr>
              <a:t>They die and have been receiving benefits over 150 days?</a:t>
            </a:r>
          </a:p>
        </p:txBody>
      </p:sp>
    </p:spTree>
    <p:extLst>
      <p:ext uri="{BB962C8B-B14F-4D97-AF65-F5344CB8AC3E}">
        <p14:creationId xmlns:p14="http://schemas.microsoft.com/office/powerpoint/2010/main" val="1403029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FCFAA-130F-7C7F-6D97-42EECAACF789}"/>
              </a:ext>
            </a:extLst>
          </p:cNvPr>
          <p:cNvSpPr>
            <a:spLocks noGrp="1"/>
          </p:cNvSpPr>
          <p:nvPr>
            <p:ph type="ctrTitle"/>
          </p:nvPr>
        </p:nvSpPr>
        <p:spPr>
          <a:xfrm>
            <a:off x="914400" y="2902213"/>
            <a:ext cx="10363200" cy="1470025"/>
          </a:xfrm>
        </p:spPr>
        <p:txBody>
          <a:bodyPr>
            <a:normAutofit/>
          </a:bodyPr>
          <a:lstStyle/>
          <a:p>
            <a:r>
              <a:rPr lang="en-US" sz="3600" dirty="0"/>
              <a:t>Forms must be complete, accurate and timely. </a:t>
            </a:r>
          </a:p>
        </p:txBody>
      </p:sp>
    </p:spTree>
    <p:extLst>
      <p:ext uri="{BB962C8B-B14F-4D97-AF65-F5344CB8AC3E}">
        <p14:creationId xmlns:p14="http://schemas.microsoft.com/office/powerpoint/2010/main" val="26021873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A23F6-6590-8E4A-9076-847826C6489D}"/>
              </a:ext>
            </a:extLst>
          </p:cNvPr>
          <p:cNvSpPr>
            <a:spLocks noGrp="1"/>
          </p:cNvSpPr>
          <p:nvPr>
            <p:ph type="ctrTitle"/>
          </p:nvPr>
        </p:nvSpPr>
        <p:spPr>
          <a:xfrm>
            <a:off x="914400" y="1501775"/>
            <a:ext cx="10363200" cy="1470025"/>
          </a:xfrm>
        </p:spPr>
        <p:txBody>
          <a:bodyPr/>
          <a:lstStyle/>
          <a:p>
            <a:r>
              <a:rPr lang="en-US" dirty="0"/>
              <a:t>Form 18 Periodic Report</a:t>
            </a:r>
          </a:p>
        </p:txBody>
      </p:sp>
      <p:sp>
        <p:nvSpPr>
          <p:cNvPr id="3" name="Subtitle 2">
            <a:extLst>
              <a:ext uri="{FF2B5EF4-FFF2-40B4-BE49-F238E27FC236}">
                <a16:creationId xmlns:a16="http://schemas.microsoft.com/office/drawing/2014/main" id="{1B411A09-4DBE-FC4C-8D73-C0FC4A6AF6F0}"/>
              </a:ext>
            </a:extLst>
          </p:cNvPr>
          <p:cNvSpPr>
            <a:spLocks noGrp="1"/>
          </p:cNvSpPr>
          <p:nvPr>
            <p:ph type="subTitle" idx="1"/>
          </p:nvPr>
        </p:nvSpPr>
        <p:spPr>
          <a:xfrm>
            <a:off x="1297497" y="2971800"/>
            <a:ext cx="9597006" cy="2850159"/>
          </a:xfrm>
        </p:spPr>
        <p:txBody>
          <a:bodyPr>
            <a:normAutofit/>
          </a:bodyPr>
          <a:lstStyle/>
          <a:p>
            <a:pPr lvl="1"/>
            <a:r>
              <a:rPr lang="en-US" altLang="en-US" sz="2400" dirty="0">
                <a:solidFill>
                  <a:schemeClr val="tx1"/>
                </a:solidFill>
              </a:rPr>
              <a:t>Used to reflect progress of claim and action requests.</a:t>
            </a:r>
          </a:p>
          <a:p>
            <a:pPr lvl="1"/>
            <a:endParaRPr lang="en-US" altLang="en-US" sz="2400" dirty="0">
              <a:solidFill>
                <a:schemeClr val="tx1"/>
              </a:solidFill>
            </a:endParaRPr>
          </a:p>
          <a:p>
            <a:pPr lvl="1"/>
            <a:r>
              <a:rPr lang="en-US" altLang="en-US" sz="2400" b="1" u="sng" dirty="0">
                <a:solidFill>
                  <a:schemeClr val="tx1"/>
                </a:solidFill>
                <a:highlight>
                  <a:srgbClr val="FFFF00"/>
                </a:highlight>
              </a:rPr>
              <a:t>Must</a:t>
            </a:r>
            <a:r>
              <a:rPr lang="en-US" altLang="en-US" sz="2400" dirty="0">
                <a:solidFill>
                  <a:schemeClr val="tx1"/>
                </a:solidFill>
              </a:rPr>
              <a:t> be filed every 6 months following accident </a:t>
            </a:r>
          </a:p>
          <a:p>
            <a:pPr lvl="1"/>
            <a:r>
              <a:rPr lang="en-US" altLang="en-US" sz="2400" dirty="0">
                <a:solidFill>
                  <a:schemeClr val="tx1"/>
                </a:solidFill>
              </a:rPr>
              <a:t>date or SC WCC will fine carrier.</a:t>
            </a:r>
          </a:p>
          <a:p>
            <a:pPr lvl="1"/>
            <a:endParaRPr lang="en-US" altLang="en-US" sz="2400" dirty="0">
              <a:solidFill>
                <a:schemeClr val="tx1"/>
              </a:solidFill>
            </a:endParaRPr>
          </a:p>
          <a:p>
            <a:pPr lvl="1"/>
            <a:r>
              <a:rPr lang="en-US" altLang="en-US" sz="2400" dirty="0">
                <a:solidFill>
                  <a:schemeClr val="tx1"/>
                </a:solidFill>
              </a:rPr>
              <a:t>A big source of fines!</a:t>
            </a:r>
          </a:p>
          <a:p>
            <a:endParaRPr lang="en-US" dirty="0"/>
          </a:p>
        </p:txBody>
      </p:sp>
    </p:spTree>
    <p:extLst>
      <p:ext uri="{BB962C8B-B14F-4D97-AF65-F5344CB8AC3E}">
        <p14:creationId xmlns:p14="http://schemas.microsoft.com/office/powerpoint/2010/main" val="9299799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56919" y="1593499"/>
            <a:ext cx="9478162" cy="4590585"/>
          </a:xfrm>
        </p:spPr>
        <p:txBody>
          <a:bodyPr>
            <a:normAutofit fontScale="70000" lnSpcReduction="20000"/>
          </a:bodyPr>
          <a:lstStyle/>
          <a:p>
            <a:r>
              <a:rPr lang="en-US" sz="6300" dirty="0">
                <a:solidFill>
                  <a:schemeClr val="tx1"/>
                </a:solidFill>
              </a:rPr>
              <a:t>Form 18 - Periodic Report</a:t>
            </a:r>
          </a:p>
          <a:p>
            <a:endParaRPr lang="en-US" sz="4000" b="1" dirty="0">
              <a:solidFill>
                <a:schemeClr val="tx1"/>
              </a:solidFill>
            </a:endParaRPr>
          </a:p>
          <a:p>
            <a:r>
              <a:rPr lang="en-US" sz="3400" dirty="0">
                <a:solidFill>
                  <a:schemeClr val="tx1"/>
                </a:solidFill>
              </a:rPr>
              <a:t>The Form 18 provides the dates and amount of compensation paid and amount of medical paid at the time of submission. </a:t>
            </a:r>
          </a:p>
          <a:p>
            <a:pPr>
              <a:buFont typeface="Wingdings" panose="05000000000000000000" pitchFamily="2" charset="2"/>
              <a:buChar char="Ø"/>
            </a:pPr>
            <a:endParaRPr lang="en-US" sz="4000" dirty="0">
              <a:solidFill>
                <a:schemeClr val="tx1"/>
              </a:solidFill>
            </a:endParaRPr>
          </a:p>
          <a:p>
            <a:pPr marL="457200" indent="-457200">
              <a:buFont typeface="Wingdings" panose="05000000000000000000" pitchFamily="2" charset="2"/>
              <a:buChar char="§"/>
            </a:pPr>
            <a:r>
              <a:rPr lang="en-US" sz="3400" dirty="0">
                <a:solidFill>
                  <a:schemeClr val="tx1"/>
                </a:solidFill>
              </a:rPr>
              <a:t>This report is due six months after the alleged date of injury and six months thereafter until Commission’s file is closed.</a:t>
            </a:r>
          </a:p>
          <a:p>
            <a:pPr marL="457200" indent="-457200">
              <a:buFont typeface="Wingdings" panose="05000000000000000000" pitchFamily="2" charset="2"/>
              <a:buChar char="§"/>
            </a:pPr>
            <a:endParaRPr lang="en-US" sz="3400" dirty="0">
              <a:solidFill>
                <a:schemeClr val="tx1"/>
              </a:solidFill>
            </a:endParaRPr>
          </a:p>
          <a:p>
            <a:pPr marL="457200" indent="-457200">
              <a:buFont typeface="Wingdings" panose="05000000000000000000" pitchFamily="2" charset="2"/>
              <a:buChar char="§"/>
            </a:pPr>
            <a:r>
              <a:rPr lang="en-US" sz="3400" dirty="0">
                <a:solidFill>
                  <a:schemeClr val="tx1"/>
                </a:solidFill>
              </a:rPr>
              <a:t>For example, if date of injury is 2/19:  Form 18’s are due 8/19 and 2/19. </a:t>
            </a:r>
          </a:p>
          <a:p>
            <a:pPr marL="457200" indent="-457200">
              <a:buFont typeface="Wingdings" panose="05000000000000000000" pitchFamily="2" charset="2"/>
              <a:buChar char="§"/>
            </a:pPr>
            <a:r>
              <a:rPr lang="en-US" sz="3400" dirty="0">
                <a:solidFill>
                  <a:schemeClr val="tx1"/>
                </a:solidFill>
              </a:rPr>
              <a:t>Example:  Form 18 must be filed between 2/9   -  3/1  for Feb. due date and between 8/9 – 8/29  for the Aug due date. </a:t>
            </a:r>
          </a:p>
          <a:p>
            <a:endParaRPr lang="en-US" dirty="0"/>
          </a:p>
        </p:txBody>
      </p:sp>
    </p:spTree>
    <p:extLst>
      <p:ext uri="{BB962C8B-B14F-4D97-AF65-F5344CB8AC3E}">
        <p14:creationId xmlns:p14="http://schemas.microsoft.com/office/powerpoint/2010/main" val="3973061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830F2-1936-432F-926C-D84E6265D058}"/>
              </a:ext>
            </a:extLst>
          </p:cNvPr>
          <p:cNvSpPr>
            <a:spLocks noGrp="1"/>
          </p:cNvSpPr>
          <p:nvPr>
            <p:ph type="ctrTitle"/>
          </p:nvPr>
        </p:nvSpPr>
        <p:spPr>
          <a:xfrm>
            <a:off x="914400" y="1312877"/>
            <a:ext cx="10363200" cy="1371598"/>
          </a:xfrm>
        </p:spPr>
        <p:txBody>
          <a:bodyPr>
            <a:noAutofit/>
          </a:bodyPr>
          <a:lstStyle/>
          <a:p>
            <a:r>
              <a:rPr lang="en-US" dirty="0"/>
              <a:t>Form 18 </a:t>
            </a:r>
            <a:br>
              <a:rPr lang="en-US" dirty="0"/>
            </a:br>
            <a:r>
              <a:rPr lang="en-US" dirty="0"/>
              <a:t>Regulation 67-413</a:t>
            </a:r>
          </a:p>
        </p:txBody>
      </p:sp>
      <p:sp>
        <p:nvSpPr>
          <p:cNvPr id="3" name="Subtitle 2">
            <a:extLst>
              <a:ext uri="{FF2B5EF4-FFF2-40B4-BE49-F238E27FC236}">
                <a16:creationId xmlns:a16="http://schemas.microsoft.com/office/drawing/2014/main" id="{7724F3C8-4F0B-4FEC-955B-9B8C5B17F7F3}"/>
              </a:ext>
            </a:extLst>
          </p:cNvPr>
          <p:cNvSpPr>
            <a:spLocks noGrp="1"/>
          </p:cNvSpPr>
          <p:nvPr>
            <p:ph type="subTitle" idx="1"/>
          </p:nvPr>
        </p:nvSpPr>
        <p:spPr>
          <a:xfrm>
            <a:off x="1828800" y="3113890"/>
            <a:ext cx="8534400" cy="2431233"/>
          </a:xfrm>
        </p:spPr>
        <p:txBody>
          <a:bodyPr>
            <a:normAutofit fontScale="92500" lnSpcReduction="20000"/>
          </a:bodyPr>
          <a:lstStyle/>
          <a:p>
            <a:pPr marL="457200" indent="-457200">
              <a:buFont typeface="Wingdings" panose="05000000000000000000" pitchFamily="2" charset="2"/>
              <a:buChar char="§"/>
            </a:pPr>
            <a:r>
              <a:rPr lang="en-US" sz="2600" dirty="0">
                <a:solidFill>
                  <a:schemeClr val="tx1"/>
                </a:solidFill>
              </a:rPr>
              <a:t>You have 10 days before and after the due date to file a Form 18 in order to avoid a fine.  Form 18’s filed outside of this 20 day grace period could possibly receive a fine. </a:t>
            </a:r>
          </a:p>
          <a:p>
            <a:pPr>
              <a:buFont typeface="Wingdings" panose="05000000000000000000" pitchFamily="2" charset="2"/>
              <a:buChar char="Ø"/>
            </a:pPr>
            <a:endParaRPr lang="en-US" sz="2600" dirty="0">
              <a:solidFill>
                <a:schemeClr val="tx1"/>
              </a:solidFill>
            </a:endParaRPr>
          </a:p>
          <a:p>
            <a:r>
              <a:rPr lang="en-US" sz="2600" dirty="0">
                <a:solidFill>
                  <a:schemeClr val="tx1"/>
                </a:solidFill>
              </a:rPr>
              <a:t>Example:  If the Date of Injury is Feb. 19.</a:t>
            </a:r>
          </a:p>
          <a:p>
            <a:r>
              <a:rPr lang="en-US" sz="2600" dirty="0">
                <a:solidFill>
                  <a:schemeClr val="tx1"/>
                </a:solidFill>
              </a:rPr>
              <a:t>Form 18 must be filed between 2/9   -  3/1  for Feb. due date and between 8/9 – 8/29  for the Aug due date. </a:t>
            </a:r>
          </a:p>
          <a:p>
            <a:endParaRPr lang="en-US" b="1" dirty="0">
              <a:solidFill>
                <a:schemeClr val="tx1"/>
              </a:solidFill>
            </a:endParaRPr>
          </a:p>
          <a:p>
            <a:endParaRPr lang="en-US" b="1" dirty="0">
              <a:solidFill>
                <a:schemeClr val="tx1"/>
              </a:solidFill>
            </a:endParaRPr>
          </a:p>
        </p:txBody>
      </p:sp>
    </p:spTree>
    <p:extLst>
      <p:ext uri="{BB962C8B-B14F-4D97-AF65-F5344CB8AC3E}">
        <p14:creationId xmlns:p14="http://schemas.microsoft.com/office/powerpoint/2010/main" val="29192954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B1442-3F7A-BBF1-54A8-B430DAE3D758}"/>
              </a:ext>
            </a:extLst>
          </p:cNvPr>
          <p:cNvSpPr>
            <a:spLocks noGrp="1"/>
          </p:cNvSpPr>
          <p:nvPr>
            <p:ph type="ctrTitle"/>
          </p:nvPr>
        </p:nvSpPr>
        <p:spPr>
          <a:xfrm>
            <a:off x="914400" y="1219200"/>
            <a:ext cx="10363200" cy="1470025"/>
          </a:xfrm>
        </p:spPr>
        <p:txBody>
          <a:bodyPr/>
          <a:lstStyle/>
          <a:p>
            <a:r>
              <a:rPr lang="en-US" dirty="0"/>
              <a:t>What if…..</a:t>
            </a:r>
          </a:p>
        </p:txBody>
      </p:sp>
      <p:sp>
        <p:nvSpPr>
          <p:cNvPr id="3" name="Subtitle 2">
            <a:extLst>
              <a:ext uri="{FF2B5EF4-FFF2-40B4-BE49-F238E27FC236}">
                <a16:creationId xmlns:a16="http://schemas.microsoft.com/office/drawing/2014/main" id="{F7ABBCEF-BD8F-8AB7-ACA0-1B86CFE41EC4}"/>
              </a:ext>
            </a:extLst>
          </p:cNvPr>
          <p:cNvSpPr>
            <a:spLocks noGrp="1"/>
          </p:cNvSpPr>
          <p:nvPr>
            <p:ph type="subTitle" idx="1"/>
          </p:nvPr>
        </p:nvSpPr>
        <p:spPr>
          <a:xfrm>
            <a:off x="1482055" y="2938244"/>
            <a:ext cx="9227890" cy="1752600"/>
          </a:xfrm>
        </p:spPr>
        <p:txBody>
          <a:bodyPr>
            <a:normAutofit fontScale="85000" lnSpcReduction="10000"/>
          </a:bodyPr>
          <a:lstStyle/>
          <a:p>
            <a:pPr marL="457200" indent="-457200" algn="l">
              <a:buFont typeface="Wingdings" panose="05000000000000000000" pitchFamily="2" charset="2"/>
              <a:buChar char="§"/>
            </a:pPr>
            <a:r>
              <a:rPr lang="en-US" sz="2800" dirty="0">
                <a:solidFill>
                  <a:schemeClr val="tx1"/>
                </a:solidFill>
              </a:rPr>
              <a:t>A claim was medical only and not reported right away </a:t>
            </a:r>
            <a:r>
              <a:rPr lang="en-US" sz="2800">
                <a:solidFill>
                  <a:schemeClr val="tx1"/>
                </a:solidFill>
              </a:rPr>
              <a:t>to SC WCC </a:t>
            </a:r>
            <a:r>
              <a:rPr lang="en-US" sz="2800" dirty="0">
                <a:solidFill>
                  <a:schemeClr val="tx1"/>
                </a:solidFill>
              </a:rPr>
              <a:t>– is it 6 months from the date it was reported or from DOI?</a:t>
            </a:r>
          </a:p>
          <a:p>
            <a:pPr marL="457200" indent="-457200" algn="l">
              <a:buFont typeface="Wingdings" panose="05000000000000000000" pitchFamily="2" charset="2"/>
              <a:buChar char="§"/>
            </a:pPr>
            <a:endParaRPr lang="en-US" sz="2800" dirty="0">
              <a:solidFill>
                <a:schemeClr val="tx1"/>
              </a:solidFill>
            </a:endParaRPr>
          </a:p>
          <a:p>
            <a:pPr marL="457200" indent="-457200" algn="l">
              <a:buFont typeface="Wingdings" panose="05000000000000000000" pitchFamily="2" charset="2"/>
              <a:buChar char="§"/>
            </a:pPr>
            <a:r>
              <a:rPr lang="en-US" sz="2800" dirty="0">
                <a:solidFill>
                  <a:schemeClr val="tx1"/>
                </a:solidFill>
              </a:rPr>
              <a:t>The form was filed before the 20 day window, will you receive a fine?</a:t>
            </a:r>
          </a:p>
          <a:p>
            <a:endParaRPr lang="en-US" dirty="0"/>
          </a:p>
        </p:txBody>
      </p:sp>
    </p:spTree>
    <p:extLst>
      <p:ext uri="{BB962C8B-B14F-4D97-AF65-F5344CB8AC3E}">
        <p14:creationId xmlns:p14="http://schemas.microsoft.com/office/powerpoint/2010/main" val="22906957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BFF9F-5D07-8C27-B3CF-A418AD296F16}"/>
              </a:ext>
            </a:extLst>
          </p:cNvPr>
          <p:cNvSpPr>
            <a:spLocks noGrp="1"/>
          </p:cNvSpPr>
          <p:nvPr>
            <p:ph type="ctrTitle"/>
          </p:nvPr>
        </p:nvSpPr>
        <p:spPr>
          <a:xfrm>
            <a:off x="914400" y="1434139"/>
            <a:ext cx="10363200" cy="1470025"/>
          </a:xfrm>
        </p:spPr>
        <p:txBody>
          <a:bodyPr>
            <a:normAutofit/>
          </a:bodyPr>
          <a:lstStyle/>
          <a:p>
            <a:r>
              <a:rPr lang="en-US" dirty="0"/>
              <a:t>Form 19 – Status Report and </a:t>
            </a:r>
            <a:br>
              <a:rPr lang="en-US" dirty="0"/>
            </a:br>
            <a:r>
              <a:rPr lang="en-US" dirty="0"/>
              <a:t>Compensation Receipt</a:t>
            </a:r>
          </a:p>
        </p:txBody>
      </p:sp>
      <p:sp>
        <p:nvSpPr>
          <p:cNvPr id="3" name="Subtitle 2">
            <a:extLst>
              <a:ext uri="{FF2B5EF4-FFF2-40B4-BE49-F238E27FC236}">
                <a16:creationId xmlns:a16="http://schemas.microsoft.com/office/drawing/2014/main" id="{606E544B-350E-C36A-D205-48FB0D545D4D}"/>
              </a:ext>
            </a:extLst>
          </p:cNvPr>
          <p:cNvSpPr>
            <a:spLocks noGrp="1"/>
          </p:cNvSpPr>
          <p:nvPr>
            <p:ph type="subTitle" idx="1"/>
          </p:nvPr>
        </p:nvSpPr>
        <p:spPr>
          <a:xfrm>
            <a:off x="1371600" y="3248636"/>
            <a:ext cx="9448800" cy="1752600"/>
          </a:xfrm>
        </p:spPr>
        <p:txBody>
          <a:bodyPr>
            <a:normAutofit/>
          </a:bodyPr>
          <a:lstStyle/>
          <a:p>
            <a:pPr marL="914400" lvl="1" indent="-457200" algn="l">
              <a:buFont typeface="Wingdings" panose="05000000000000000000" pitchFamily="2" charset="2"/>
              <a:buChar char="§"/>
            </a:pPr>
            <a:r>
              <a:rPr lang="en-US" altLang="en-US" sz="2400" dirty="0">
                <a:solidFill>
                  <a:schemeClr val="tx1"/>
                </a:solidFill>
              </a:rPr>
              <a:t>Must file to deny claim (with denial letter) within 10 days of denial</a:t>
            </a:r>
          </a:p>
          <a:p>
            <a:pPr marL="914400" lvl="1" indent="-457200" algn="l">
              <a:buFont typeface="Wingdings" panose="05000000000000000000" pitchFamily="2" charset="2"/>
              <a:buChar char="§"/>
            </a:pPr>
            <a:r>
              <a:rPr lang="en-US" altLang="en-US" sz="2400" dirty="0">
                <a:solidFill>
                  <a:schemeClr val="tx1"/>
                </a:solidFill>
              </a:rPr>
              <a:t>Must file to close claim at WCC</a:t>
            </a:r>
          </a:p>
          <a:p>
            <a:pPr marL="914400" lvl="1" indent="-457200" algn="l">
              <a:buFont typeface="Wingdings" panose="05000000000000000000" pitchFamily="2" charset="2"/>
              <a:buChar char="§"/>
            </a:pPr>
            <a:r>
              <a:rPr lang="en-US" altLang="en-US" sz="2400" dirty="0">
                <a:solidFill>
                  <a:schemeClr val="tx1"/>
                </a:solidFill>
              </a:rPr>
              <a:t>Can be amended later.</a:t>
            </a:r>
          </a:p>
          <a:p>
            <a:endParaRPr lang="en-US" dirty="0"/>
          </a:p>
        </p:txBody>
      </p:sp>
    </p:spTree>
    <p:extLst>
      <p:ext uri="{BB962C8B-B14F-4D97-AF65-F5344CB8AC3E}">
        <p14:creationId xmlns:p14="http://schemas.microsoft.com/office/powerpoint/2010/main" val="42447484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08077" y="1498560"/>
            <a:ext cx="10175846" cy="4635190"/>
          </a:xfrm>
        </p:spPr>
        <p:txBody>
          <a:bodyPr>
            <a:normAutofit fontScale="40000" lnSpcReduction="20000"/>
          </a:bodyPr>
          <a:lstStyle/>
          <a:p>
            <a:r>
              <a:rPr lang="en-US" sz="8000" b="1" dirty="0">
                <a:solidFill>
                  <a:schemeClr val="tx1"/>
                </a:solidFill>
              </a:rPr>
              <a:t>Form 19 – Status Report and Compensation Receipt</a:t>
            </a:r>
          </a:p>
          <a:p>
            <a:endParaRPr lang="en-US" sz="4000" b="1" dirty="0">
              <a:solidFill>
                <a:schemeClr val="tx1"/>
              </a:solidFill>
            </a:endParaRPr>
          </a:p>
          <a:p>
            <a:endParaRPr lang="en-US" sz="4000" b="1" dirty="0">
              <a:solidFill>
                <a:schemeClr val="tx1"/>
              </a:solidFill>
            </a:endParaRPr>
          </a:p>
          <a:p>
            <a:pPr marL="685800" indent="-685800" algn="l">
              <a:buFont typeface="Wingdings" panose="05000000000000000000" pitchFamily="2" charset="2"/>
              <a:buChar char="§"/>
            </a:pPr>
            <a:r>
              <a:rPr lang="en-US" sz="5000" dirty="0">
                <a:solidFill>
                  <a:schemeClr val="tx1"/>
                </a:solidFill>
              </a:rPr>
              <a:t>Must be filed by employer’s representative within 16 days of the date final payment of compensation.</a:t>
            </a:r>
          </a:p>
          <a:p>
            <a:pPr marL="685800" indent="-685800" algn="l">
              <a:buFont typeface="Wingdings" panose="05000000000000000000" pitchFamily="2" charset="2"/>
              <a:buChar char="§"/>
            </a:pPr>
            <a:r>
              <a:rPr lang="en-US" sz="5000" dirty="0">
                <a:solidFill>
                  <a:schemeClr val="tx1"/>
                </a:solidFill>
              </a:rPr>
              <a:t>Must be filed when claim is denied and must have a copy of the Denial Letter notifying the Claimant/Attorney of the denial. </a:t>
            </a:r>
          </a:p>
          <a:p>
            <a:pPr marL="685800" indent="-685800" algn="l">
              <a:buFont typeface="Wingdings" panose="05000000000000000000" pitchFamily="2" charset="2"/>
              <a:buChar char="§"/>
            </a:pPr>
            <a:r>
              <a:rPr lang="en-US" sz="5000" dirty="0">
                <a:solidFill>
                  <a:schemeClr val="tx1"/>
                </a:solidFill>
              </a:rPr>
              <a:t>Must always have the Employer’s Representative signature.</a:t>
            </a:r>
          </a:p>
          <a:p>
            <a:pPr marL="685800" indent="-685800" algn="l">
              <a:buFont typeface="Wingdings" panose="05000000000000000000" pitchFamily="2" charset="2"/>
              <a:buChar char="§"/>
            </a:pPr>
            <a:r>
              <a:rPr lang="en-US" sz="5000" dirty="0">
                <a:solidFill>
                  <a:schemeClr val="tx1"/>
                </a:solidFill>
              </a:rPr>
              <a:t>Must have Claimant’s signature when settlement has been paid.</a:t>
            </a:r>
          </a:p>
          <a:p>
            <a:pPr marL="685800" indent="-685800" algn="l">
              <a:buFont typeface="Wingdings" panose="05000000000000000000" pitchFamily="2" charset="2"/>
              <a:buChar char="§"/>
            </a:pPr>
            <a:r>
              <a:rPr lang="en-US" sz="5000" dirty="0">
                <a:solidFill>
                  <a:schemeClr val="tx1"/>
                </a:solidFill>
              </a:rPr>
              <a:t>Must list compensation paid on claim and the dates must match the dates previously filed on Form 15’s and 17’s</a:t>
            </a:r>
          </a:p>
          <a:p>
            <a:pPr marL="685800" indent="-685800" algn="l">
              <a:buFont typeface="Wingdings" panose="05000000000000000000" pitchFamily="2" charset="2"/>
              <a:buChar char="§"/>
            </a:pPr>
            <a:r>
              <a:rPr lang="en-US" sz="5000" dirty="0">
                <a:solidFill>
                  <a:schemeClr val="tx1"/>
                </a:solidFill>
              </a:rPr>
              <a:t>Settlement amount must be listed on the Form 19</a:t>
            </a:r>
          </a:p>
          <a:p>
            <a:pPr marL="685800" indent="-685800" algn="l">
              <a:buFont typeface="Wingdings" panose="05000000000000000000" pitchFamily="2" charset="2"/>
              <a:buChar char="§"/>
            </a:pPr>
            <a:r>
              <a:rPr lang="en-US" sz="5000" dirty="0">
                <a:solidFill>
                  <a:schemeClr val="tx1"/>
                </a:solidFill>
              </a:rPr>
              <a:t>Final medical or 14B must accompany Form 19 when medicals are over 2500.00</a:t>
            </a:r>
          </a:p>
          <a:p>
            <a:pPr marL="685800" indent="-685800" algn="l">
              <a:buFont typeface="Wingdings" panose="05000000000000000000" pitchFamily="2" charset="2"/>
              <a:buChar char="§"/>
            </a:pPr>
            <a:r>
              <a:rPr lang="en-US" sz="5000" dirty="0">
                <a:solidFill>
                  <a:schemeClr val="tx1"/>
                </a:solidFill>
              </a:rPr>
              <a:t>Note:  If file is closed and then reopens, you must file another Form 19. </a:t>
            </a:r>
          </a:p>
          <a:p>
            <a:endParaRPr lang="en-US" b="1" dirty="0">
              <a:solidFill>
                <a:schemeClr val="tx1"/>
              </a:solidFill>
            </a:endParaRPr>
          </a:p>
        </p:txBody>
      </p:sp>
    </p:spTree>
    <p:extLst>
      <p:ext uri="{BB962C8B-B14F-4D97-AF65-F5344CB8AC3E}">
        <p14:creationId xmlns:p14="http://schemas.microsoft.com/office/powerpoint/2010/main" val="38923982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C03ED-25C3-49AC-BFBC-61EAA56C0C4F}"/>
              </a:ext>
            </a:extLst>
          </p:cNvPr>
          <p:cNvSpPr>
            <a:spLocks noGrp="1"/>
          </p:cNvSpPr>
          <p:nvPr>
            <p:ph type="ctrTitle"/>
          </p:nvPr>
        </p:nvSpPr>
        <p:spPr>
          <a:xfrm>
            <a:off x="914400" y="1048624"/>
            <a:ext cx="10363200" cy="1258349"/>
          </a:xfrm>
        </p:spPr>
        <p:txBody>
          <a:bodyPr>
            <a:noAutofit/>
          </a:bodyPr>
          <a:lstStyle/>
          <a:p>
            <a:r>
              <a:rPr lang="en-US" dirty="0"/>
              <a:t>Form 19 </a:t>
            </a:r>
            <a:br>
              <a:rPr lang="en-US" dirty="0"/>
            </a:br>
            <a:r>
              <a:rPr lang="en-US" dirty="0"/>
              <a:t>§ 42-9-270</a:t>
            </a:r>
          </a:p>
        </p:txBody>
      </p:sp>
      <p:sp>
        <p:nvSpPr>
          <p:cNvPr id="3" name="Subtitle 2">
            <a:extLst>
              <a:ext uri="{FF2B5EF4-FFF2-40B4-BE49-F238E27FC236}">
                <a16:creationId xmlns:a16="http://schemas.microsoft.com/office/drawing/2014/main" id="{0BFCC0F8-46C7-40E9-8101-C2614D5F8F70}"/>
              </a:ext>
            </a:extLst>
          </p:cNvPr>
          <p:cNvSpPr>
            <a:spLocks noGrp="1"/>
          </p:cNvSpPr>
          <p:nvPr>
            <p:ph type="subTitle" idx="1"/>
          </p:nvPr>
        </p:nvSpPr>
        <p:spPr>
          <a:xfrm>
            <a:off x="2147930" y="2646727"/>
            <a:ext cx="7896139" cy="3808601"/>
          </a:xfrm>
        </p:spPr>
        <p:txBody>
          <a:bodyPr>
            <a:normAutofit/>
          </a:bodyPr>
          <a:lstStyle/>
          <a:p>
            <a:pPr marL="342900" indent="-342900" algn="l">
              <a:buFont typeface="Wingdings" panose="05000000000000000000" pitchFamily="2" charset="2"/>
              <a:buChar char="§"/>
              <a:defRPr/>
            </a:pPr>
            <a:r>
              <a:rPr lang="en-US" altLang="en-US" sz="2400" dirty="0">
                <a:solidFill>
                  <a:schemeClr val="tx1"/>
                </a:solidFill>
              </a:rPr>
              <a:t>  Required to close all files even if no compensation </a:t>
            </a:r>
          </a:p>
          <a:p>
            <a:pPr algn="l">
              <a:defRPr/>
            </a:pPr>
            <a:r>
              <a:rPr lang="en-US" altLang="en-US" sz="2400" dirty="0">
                <a:solidFill>
                  <a:schemeClr val="tx1"/>
                </a:solidFill>
              </a:rPr>
              <a:t>       has been paid (R. 67-414)</a:t>
            </a:r>
          </a:p>
          <a:p>
            <a:pPr marL="342900" indent="-342900" algn="l">
              <a:buFont typeface="Wingdings" panose="05000000000000000000" pitchFamily="2" charset="2"/>
              <a:buChar char="§"/>
              <a:defRPr/>
            </a:pPr>
            <a:endParaRPr lang="en-US" altLang="en-US" sz="2400" dirty="0">
              <a:solidFill>
                <a:schemeClr val="tx1"/>
              </a:solidFill>
            </a:endParaRPr>
          </a:p>
          <a:p>
            <a:pPr marL="342900" indent="-342900" algn="l">
              <a:buFont typeface="Wingdings" panose="05000000000000000000" pitchFamily="2" charset="2"/>
              <a:buChar char="§"/>
              <a:defRPr/>
            </a:pPr>
            <a:r>
              <a:rPr lang="en-US" altLang="en-US" sz="2400" dirty="0">
                <a:solidFill>
                  <a:schemeClr val="tx1"/>
                </a:solidFill>
              </a:rPr>
              <a:t>  Due within 16 days of final payment of compensation </a:t>
            </a:r>
          </a:p>
          <a:p>
            <a:pPr algn="l">
              <a:defRPr/>
            </a:pPr>
            <a:r>
              <a:rPr lang="en-US" altLang="en-US" sz="2400" dirty="0">
                <a:solidFill>
                  <a:schemeClr val="tx1"/>
                </a:solidFill>
              </a:rPr>
              <a:t>       (Fine $50) </a:t>
            </a:r>
          </a:p>
          <a:p>
            <a:pPr marL="342900" indent="-342900" algn="l">
              <a:buFont typeface="Wingdings" panose="05000000000000000000" pitchFamily="2" charset="2"/>
              <a:buChar char="§"/>
              <a:defRPr/>
            </a:pPr>
            <a:endParaRPr lang="en-US" altLang="en-US" sz="2400" dirty="0">
              <a:solidFill>
                <a:schemeClr val="tx1"/>
              </a:solidFill>
            </a:endParaRPr>
          </a:p>
          <a:p>
            <a:pPr marL="342900" indent="-342900" algn="l">
              <a:buFont typeface="Wingdings" panose="05000000000000000000" pitchFamily="2" charset="2"/>
              <a:buChar char="§"/>
              <a:defRPr/>
            </a:pPr>
            <a:r>
              <a:rPr lang="en-US" altLang="en-US" sz="2400" dirty="0">
                <a:solidFill>
                  <a:schemeClr val="tx1"/>
                </a:solidFill>
              </a:rPr>
              <a:t>  Must be filed when a claim is denied along w/ a copy </a:t>
            </a:r>
          </a:p>
          <a:p>
            <a:pPr algn="l">
              <a:defRPr/>
            </a:pPr>
            <a:r>
              <a:rPr lang="en-US" altLang="en-US" sz="2400" dirty="0">
                <a:solidFill>
                  <a:schemeClr val="tx1"/>
                </a:solidFill>
              </a:rPr>
              <a:t>       of the Denial Letter.    ($200 Fine)</a:t>
            </a:r>
          </a:p>
          <a:p>
            <a:endParaRPr lang="en-US" sz="2800" dirty="0"/>
          </a:p>
        </p:txBody>
      </p:sp>
    </p:spTree>
    <p:extLst>
      <p:ext uri="{BB962C8B-B14F-4D97-AF65-F5344CB8AC3E}">
        <p14:creationId xmlns:p14="http://schemas.microsoft.com/office/powerpoint/2010/main" val="3409533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D8E02-BEFC-AB31-E6AD-6E761427FF33}"/>
              </a:ext>
            </a:extLst>
          </p:cNvPr>
          <p:cNvSpPr>
            <a:spLocks noGrp="1"/>
          </p:cNvSpPr>
          <p:nvPr>
            <p:ph type="ctrTitle"/>
          </p:nvPr>
        </p:nvSpPr>
        <p:spPr>
          <a:xfrm>
            <a:off x="914400" y="1219200"/>
            <a:ext cx="10363200" cy="1470025"/>
          </a:xfrm>
        </p:spPr>
        <p:txBody>
          <a:bodyPr/>
          <a:lstStyle/>
          <a:p>
            <a:r>
              <a:rPr lang="en-US" dirty="0"/>
              <a:t>What if…..</a:t>
            </a:r>
          </a:p>
        </p:txBody>
      </p:sp>
      <p:sp>
        <p:nvSpPr>
          <p:cNvPr id="3" name="Subtitle 2">
            <a:extLst>
              <a:ext uri="{FF2B5EF4-FFF2-40B4-BE49-F238E27FC236}">
                <a16:creationId xmlns:a16="http://schemas.microsoft.com/office/drawing/2014/main" id="{69A7BD1B-82E1-F03A-6A6D-BD71017D0555}"/>
              </a:ext>
            </a:extLst>
          </p:cNvPr>
          <p:cNvSpPr>
            <a:spLocks noGrp="1"/>
          </p:cNvSpPr>
          <p:nvPr>
            <p:ph type="subTitle" idx="1"/>
          </p:nvPr>
        </p:nvSpPr>
        <p:spPr>
          <a:xfrm>
            <a:off x="1828800" y="2619462"/>
            <a:ext cx="8534400" cy="3277998"/>
          </a:xfrm>
        </p:spPr>
        <p:txBody>
          <a:bodyPr>
            <a:noAutofit/>
          </a:bodyPr>
          <a:lstStyle/>
          <a:p>
            <a:pPr marL="457200" indent="-457200" algn="l">
              <a:buFont typeface="Wingdings" panose="05000000000000000000" pitchFamily="2" charset="2"/>
              <a:buChar char="§"/>
            </a:pPr>
            <a:r>
              <a:rPr lang="en-US" sz="2400" dirty="0">
                <a:solidFill>
                  <a:schemeClr val="tx1"/>
                </a:solidFill>
              </a:rPr>
              <a:t>I don’t get final medical records until after the 16 days, am I going to get a fine?</a:t>
            </a:r>
          </a:p>
          <a:p>
            <a:pPr marL="457200" indent="-457200" algn="l">
              <a:buFont typeface="Wingdings" panose="05000000000000000000" pitchFamily="2" charset="2"/>
              <a:buChar char="§"/>
            </a:pPr>
            <a:r>
              <a:rPr lang="en-US" sz="2400" dirty="0">
                <a:solidFill>
                  <a:schemeClr val="tx1"/>
                </a:solidFill>
              </a:rPr>
              <a:t>I reopen my file to pay a straggling medical bill – do I need to file another Form 19 to show the additional medical treatment paid?</a:t>
            </a:r>
          </a:p>
          <a:p>
            <a:pPr marL="457200" indent="-457200" algn="l">
              <a:buFont typeface="Wingdings" panose="05000000000000000000" pitchFamily="2" charset="2"/>
              <a:buChar char="§"/>
            </a:pPr>
            <a:r>
              <a:rPr lang="en-US" sz="2400" dirty="0">
                <a:solidFill>
                  <a:schemeClr val="tx1"/>
                </a:solidFill>
              </a:rPr>
              <a:t>I can not obtain injured workers signature on the Form 19?</a:t>
            </a:r>
          </a:p>
          <a:p>
            <a:pPr marL="457200" indent="-457200" algn="l">
              <a:buFont typeface="Wingdings" panose="05000000000000000000" pitchFamily="2" charset="2"/>
              <a:buChar char="§"/>
            </a:pPr>
            <a:r>
              <a:rPr lang="en-US" sz="2400" dirty="0">
                <a:solidFill>
                  <a:schemeClr val="tx1"/>
                </a:solidFill>
              </a:rPr>
              <a:t>I submit a Form 19 to deny a claim without a copy of the denial letter with it?</a:t>
            </a:r>
          </a:p>
        </p:txBody>
      </p:sp>
    </p:spTree>
    <p:extLst>
      <p:ext uri="{BB962C8B-B14F-4D97-AF65-F5344CB8AC3E}">
        <p14:creationId xmlns:p14="http://schemas.microsoft.com/office/powerpoint/2010/main" val="7708423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618B8-C470-E41D-B3D0-A813C88B2DE5}"/>
              </a:ext>
            </a:extLst>
          </p:cNvPr>
          <p:cNvSpPr>
            <a:spLocks noGrp="1"/>
          </p:cNvSpPr>
          <p:nvPr>
            <p:ph type="ctrTitle"/>
          </p:nvPr>
        </p:nvSpPr>
        <p:spPr/>
        <p:txBody>
          <a:bodyPr>
            <a:normAutofit fontScale="90000"/>
          </a:bodyPr>
          <a:lstStyle/>
          <a:p>
            <a:r>
              <a:rPr lang="en-US" sz="4900" dirty="0"/>
              <a:t>Failure to Respond to Request</a:t>
            </a:r>
            <a:br>
              <a:rPr lang="en-US" sz="4900" dirty="0"/>
            </a:br>
            <a:r>
              <a:rPr lang="en-US" sz="4900" dirty="0"/>
              <a:t>$200.00 Fine</a:t>
            </a:r>
            <a:br>
              <a:rPr lang="en-US" dirty="0"/>
            </a:br>
            <a:br>
              <a:rPr lang="en-US" sz="3600" dirty="0"/>
            </a:br>
            <a:r>
              <a:rPr lang="en-US" sz="3600" dirty="0"/>
              <a:t>Carrier has 30 days to respond to request</a:t>
            </a:r>
            <a:br>
              <a:rPr lang="en-US" dirty="0"/>
            </a:br>
            <a:endParaRPr lang="en-US" dirty="0"/>
          </a:p>
        </p:txBody>
      </p:sp>
      <p:sp>
        <p:nvSpPr>
          <p:cNvPr id="3" name="Subtitle 2">
            <a:extLst>
              <a:ext uri="{FF2B5EF4-FFF2-40B4-BE49-F238E27FC236}">
                <a16:creationId xmlns:a16="http://schemas.microsoft.com/office/drawing/2014/main" id="{EE9D7F53-3515-E335-FF23-8172F547D452}"/>
              </a:ext>
            </a:extLst>
          </p:cNvPr>
          <p:cNvSpPr>
            <a:spLocks noGrp="1"/>
          </p:cNvSpPr>
          <p:nvPr>
            <p:ph type="subTitle" idx="1"/>
          </p:nvPr>
        </p:nvSpPr>
        <p:spPr>
          <a:xfrm>
            <a:off x="3666338" y="3802310"/>
            <a:ext cx="4859323" cy="2497822"/>
          </a:xfrm>
        </p:spPr>
        <p:txBody>
          <a:bodyPr>
            <a:noAutofit/>
          </a:bodyPr>
          <a:lstStyle/>
          <a:p>
            <a:pPr marL="457200" indent="-457200" algn="l">
              <a:buFont typeface="Wingdings" panose="05000000000000000000" pitchFamily="2" charset="2"/>
              <a:buChar char="§"/>
            </a:pPr>
            <a:r>
              <a:rPr lang="en-US" sz="2400" dirty="0">
                <a:solidFill>
                  <a:schemeClr val="tx1"/>
                </a:solidFill>
              </a:rPr>
              <a:t>Forms not complete</a:t>
            </a:r>
          </a:p>
          <a:p>
            <a:pPr marL="457200" indent="-457200" algn="l">
              <a:buFont typeface="Wingdings" panose="05000000000000000000" pitchFamily="2" charset="2"/>
              <a:buChar char="§"/>
            </a:pPr>
            <a:r>
              <a:rPr lang="en-US" sz="2400" dirty="0">
                <a:solidFill>
                  <a:schemeClr val="tx1"/>
                </a:solidFill>
              </a:rPr>
              <a:t>Forms require signatures</a:t>
            </a:r>
          </a:p>
          <a:p>
            <a:pPr marL="457200" indent="-457200" algn="l">
              <a:buFont typeface="Wingdings" panose="05000000000000000000" pitchFamily="2" charset="2"/>
              <a:buChar char="§"/>
            </a:pPr>
            <a:r>
              <a:rPr lang="en-US" sz="2400" dirty="0">
                <a:solidFill>
                  <a:schemeClr val="tx1"/>
                </a:solidFill>
              </a:rPr>
              <a:t>Additional information is needed</a:t>
            </a:r>
          </a:p>
          <a:p>
            <a:pPr marL="457200" indent="-457200" algn="l">
              <a:buFont typeface="Wingdings" panose="05000000000000000000" pitchFamily="2" charset="2"/>
              <a:buChar char="§"/>
            </a:pPr>
            <a:r>
              <a:rPr lang="en-US" sz="2400" dirty="0">
                <a:solidFill>
                  <a:schemeClr val="tx1"/>
                </a:solidFill>
              </a:rPr>
              <a:t>File is missing a Form </a:t>
            </a:r>
          </a:p>
          <a:p>
            <a:pPr marL="457200" indent="-457200" algn="l">
              <a:buFont typeface="Wingdings" panose="05000000000000000000" pitchFamily="2" charset="2"/>
              <a:buChar char="§"/>
            </a:pPr>
            <a:r>
              <a:rPr lang="en-US" sz="2400" dirty="0">
                <a:solidFill>
                  <a:schemeClr val="tx1"/>
                </a:solidFill>
              </a:rPr>
              <a:t>Denial Letter  not submitted</a:t>
            </a:r>
          </a:p>
          <a:p>
            <a:pPr marL="457200" indent="-457200" algn="l">
              <a:buFont typeface="Wingdings" panose="05000000000000000000" pitchFamily="2" charset="2"/>
              <a:buChar char="§"/>
            </a:pPr>
            <a:r>
              <a:rPr lang="en-US" sz="2400" dirty="0">
                <a:solidFill>
                  <a:schemeClr val="tx1"/>
                </a:solidFill>
              </a:rPr>
              <a:t>Final Medical/14B not submitted</a:t>
            </a:r>
          </a:p>
          <a:p>
            <a:pPr marL="457200" indent="-457200" algn="l">
              <a:buFont typeface="Arial" panose="020B0604020202020204" pitchFamily="34" charset="0"/>
              <a:buChar char="•"/>
            </a:pPr>
            <a:endParaRPr lang="en-US" sz="2400" b="1" dirty="0">
              <a:solidFill>
                <a:schemeClr val="tx1"/>
              </a:solidFill>
            </a:endParaRPr>
          </a:p>
          <a:p>
            <a:pPr marL="457200" indent="-457200" algn="l">
              <a:buFont typeface="Arial" panose="020B0604020202020204" pitchFamily="34" charset="0"/>
              <a:buChar char="•"/>
            </a:pPr>
            <a:endParaRPr lang="en-US" sz="2400" dirty="0"/>
          </a:p>
          <a:p>
            <a:pPr marL="457200" indent="-457200" algn="l">
              <a:buFont typeface="Arial" panose="020B0604020202020204" pitchFamily="34" charset="0"/>
              <a:buChar char="•"/>
            </a:pPr>
            <a:endParaRPr lang="en-US" sz="2400" dirty="0"/>
          </a:p>
          <a:p>
            <a:pPr marL="457200" indent="-457200" algn="l">
              <a:buFont typeface="Arial" panose="020B0604020202020204" pitchFamily="34" charset="0"/>
              <a:buChar char="•"/>
            </a:pPr>
            <a:endParaRPr lang="en-US" sz="2400" dirty="0"/>
          </a:p>
        </p:txBody>
      </p:sp>
    </p:spTree>
    <p:extLst>
      <p:ext uri="{BB962C8B-B14F-4D97-AF65-F5344CB8AC3E}">
        <p14:creationId xmlns:p14="http://schemas.microsoft.com/office/powerpoint/2010/main" val="27337417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D240D-6514-A30B-AD01-B9F3ED207100}"/>
              </a:ext>
            </a:extLst>
          </p:cNvPr>
          <p:cNvSpPr>
            <a:spLocks noGrp="1"/>
          </p:cNvSpPr>
          <p:nvPr>
            <p:ph type="ctrTitle"/>
          </p:nvPr>
        </p:nvSpPr>
        <p:spPr>
          <a:xfrm>
            <a:off x="914400" y="1484997"/>
            <a:ext cx="10363200" cy="1470025"/>
          </a:xfrm>
        </p:spPr>
        <p:txBody>
          <a:bodyPr/>
          <a:lstStyle/>
          <a:p>
            <a:r>
              <a:rPr lang="en-US" dirty="0"/>
              <a:t>What if…..</a:t>
            </a:r>
          </a:p>
        </p:txBody>
      </p:sp>
      <p:sp>
        <p:nvSpPr>
          <p:cNvPr id="3" name="Subtitle 2">
            <a:extLst>
              <a:ext uri="{FF2B5EF4-FFF2-40B4-BE49-F238E27FC236}">
                <a16:creationId xmlns:a16="http://schemas.microsoft.com/office/drawing/2014/main" id="{B795F9B5-2471-EC73-5EAB-C6D6BB95349E}"/>
              </a:ext>
            </a:extLst>
          </p:cNvPr>
          <p:cNvSpPr>
            <a:spLocks noGrp="1"/>
          </p:cNvSpPr>
          <p:nvPr>
            <p:ph type="subTitle" idx="1"/>
          </p:nvPr>
        </p:nvSpPr>
        <p:spPr>
          <a:xfrm>
            <a:off x="1828800" y="3026679"/>
            <a:ext cx="8534400" cy="1752600"/>
          </a:xfrm>
        </p:spPr>
        <p:txBody>
          <a:bodyPr>
            <a:normAutofit/>
          </a:bodyPr>
          <a:lstStyle/>
          <a:p>
            <a:r>
              <a:rPr lang="en-US" sz="2400" dirty="0">
                <a:solidFill>
                  <a:schemeClr val="tx1"/>
                </a:solidFill>
              </a:rPr>
              <a:t>I don’t get a copy of the notice?</a:t>
            </a:r>
          </a:p>
        </p:txBody>
      </p:sp>
    </p:spTree>
    <p:extLst>
      <p:ext uri="{BB962C8B-B14F-4D97-AF65-F5344CB8AC3E}">
        <p14:creationId xmlns:p14="http://schemas.microsoft.com/office/powerpoint/2010/main" val="2026108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1BA33-4BB3-3BC2-A0DF-26D9064F82EA}"/>
              </a:ext>
            </a:extLst>
          </p:cNvPr>
          <p:cNvSpPr>
            <a:spLocks noGrp="1"/>
          </p:cNvSpPr>
          <p:nvPr>
            <p:ph type="ctrTitle"/>
          </p:nvPr>
        </p:nvSpPr>
        <p:spPr>
          <a:xfrm>
            <a:off x="914400" y="1232804"/>
            <a:ext cx="10363200" cy="1470025"/>
          </a:xfrm>
        </p:spPr>
        <p:txBody>
          <a:bodyPr/>
          <a:lstStyle/>
          <a:p>
            <a:r>
              <a:rPr lang="en-US" dirty="0"/>
              <a:t>Form 12-A - First Report of Injury</a:t>
            </a:r>
          </a:p>
        </p:txBody>
      </p:sp>
      <p:sp>
        <p:nvSpPr>
          <p:cNvPr id="3" name="Subtitle 2">
            <a:extLst>
              <a:ext uri="{FF2B5EF4-FFF2-40B4-BE49-F238E27FC236}">
                <a16:creationId xmlns:a16="http://schemas.microsoft.com/office/drawing/2014/main" id="{C6D83813-B2B4-9D4D-4CB1-65A87DA523FD}"/>
              </a:ext>
            </a:extLst>
          </p:cNvPr>
          <p:cNvSpPr>
            <a:spLocks noGrp="1"/>
          </p:cNvSpPr>
          <p:nvPr>
            <p:ph type="subTitle" idx="1"/>
          </p:nvPr>
        </p:nvSpPr>
        <p:spPr>
          <a:xfrm>
            <a:off x="1526796" y="2787241"/>
            <a:ext cx="9138408" cy="3143776"/>
          </a:xfrm>
        </p:spPr>
        <p:txBody>
          <a:bodyPr>
            <a:normAutofit fontScale="25000" lnSpcReduction="20000"/>
          </a:bodyPr>
          <a:lstStyle/>
          <a:p>
            <a:pPr marL="914400" lvl="1" indent="-457200" algn="l">
              <a:buFont typeface="Wingdings" panose="05000000000000000000" pitchFamily="2" charset="2"/>
              <a:buChar char="§"/>
            </a:pPr>
            <a:r>
              <a:rPr lang="en-US" altLang="en-US" sz="9600" dirty="0">
                <a:solidFill>
                  <a:schemeClr val="tx1"/>
                </a:solidFill>
              </a:rPr>
              <a:t>Employer must keep record of all injuries.</a:t>
            </a:r>
          </a:p>
          <a:p>
            <a:pPr marL="914400" lvl="1" indent="-457200" algn="l">
              <a:buFont typeface="Wingdings" panose="05000000000000000000" pitchFamily="2" charset="2"/>
              <a:buChar char="§"/>
            </a:pPr>
            <a:r>
              <a:rPr lang="en-US" altLang="en-US" sz="9600" dirty="0">
                <a:solidFill>
                  <a:schemeClr val="tx1"/>
                </a:solidFill>
              </a:rPr>
              <a:t>Carrier must file the form 12A with the WCC when $2,500 in medical has been spent, a claimant has compensable lost time, or there is permanency. </a:t>
            </a:r>
          </a:p>
          <a:p>
            <a:pPr marL="914400" lvl="1" indent="-457200" algn="l">
              <a:buFont typeface="Wingdings" panose="05000000000000000000" pitchFamily="2" charset="2"/>
              <a:buChar char="§"/>
            </a:pPr>
            <a:r>
              <a:rPr lang="en-US" altLang="en-US" sz="9600" dirty="0">
                <a:solidFill>
                  <a:schemeClr val="tx1"/>
                </a:solidFill>
              </a:rPr>
              <a:t>In denied claims, Carrier must file form 12A with a form 19 and denial letter to WCC.</a:t>
            </a:r>
          </a:p>
          <a:p>
            <a:pPr marL="914400" lvl="1" indent="-457200" algn="l">
              <a:buFont typeface="Wingdings" panose="05000000000000000000" pitchFamily="2" charset="2"/>
              <a:buChar char="§"/>
            </a:pPr>
            <a:r>
              <a:rPr lang="en-US" altLang="en-US" sz="9600" dirty="0">
                <a:solidFill>
                  <a:schemeClr val="tx1"/>
                </a:solidFill>
              </a:rPr>
              <a:t>Carrier must report all fatalities to the WCC.</a:t>
            </a:r>
          </a:p>
          <a:p>
            <a:pPr marL="914400" lvl="1" indent="-457200" algn="l">
              <a:buFont typeface="Wingdings" panose="05000000000000000000" pitchFamily="2" charset="2"/>
              <a:buChar char="§"/>
            </a:pPr>
            <a:r>
              <a:rPr lang="en-US" altLang="en-US" sz="9600" dirty="0">
                <a:solidFill>
                  <a:schemeClr val="tx1"/>
                </a:solidFill>
              </a:rPr>
              <a:t>If filed with WCC, always remember to close file with a Form 19.</a:t>
            </a:r>
          </a:p>
          <a:p>
            <a:endParaRPr lang="en-US" dirty="0"/>
          </a:p>
        </p:txBody>
      </p:sp>
    </p:spTree>
    <p:extLst>
      <p:ext uri="{BB962C8B-B14F-4D97-AF65-F5344CB8AC3E}">
        <p14:creationId xmlns:p14="http://schemas.microsoft.com/office/powerpoint/2010/main" val="17024621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38275" y="1776549"/>
            <a:ext cx="8924925" cy="4572000"/>
          </a:xfrm>
        </p:spPr>
        <p:txBody>
          <a:bodyPr>
            <a:normAutofit fontScale="70000" lnSpcReduction="20000"/>
          </a:bodyPr>
          <a:lstStyle/>
          <a:p>
            <a:r>
              <a:rPr lang="en-US" sz="4600" dirty="0">
                <a:solidFill>
                  <a:schemeClr val="tx1"/>
                </a:solidFill>
              </a:rPr>
              <a:t>Forms must be filed via email or  SC WCC Portal via our website</a:t>
            </a:r>
          </a:p>
          <a:p>
            <a:r>
              <a:rPr lang="en-US" sz="4600" b="1" dirty="0">
                <a:solidFill>
                  <a:schemeClr val="tx1"/>
                </a:solidFill>
              </a:rPr>
              <a:t>wcc.sc.gov</a:t>
            </a:r>
            <a:r>
              <a:rPr lang="en-US" sz="4600" dirty="0">
                <a:solidFill>
                  <a:schemeClr val="tx1"/>
                </a:solidFill>
              </a:rPr>
              <a:t> </a:t>
            </a:r>
          </a:p>
          <a:p>
            <a:r>
              <a:rPr lang="en-US" b="1" dirty="0">
                <a:solidFill>
                  <a:schemeClr val="tx1"/>
                </a:solidFill>
              </a:rPr>
              <a:t>To Submit a: </a:t>
            </a:r>
            <a:r>
              <a:rPr lang="en-US" dirty="0">
                <a:solidFill>
                  <a:schemeClr val="tx1"/>
                </a:solidFill>
              </a:rPr>
              <a:t>	</a:t>
            </a:r>
            <a:r>
              <a:rPr lang="en-US" b="1" dirty="0">
                <a:solidFill>
                  <a:schemeClr val="tx1"/>
                </a:solidFill>
              </a:rPr>
              <a:t>Use This Email Address: </a:t>
            </a:r>
            <a:r>
              <a:rPr lang="en-US" dirty="0">
                <a:solidFill>
                  <a:schemeClr val="tx1"/>
                </a:solidFill>
              </a:rPr>
              <a:t>	</a:t>
            </a:r>
            <a:r>
              <a:rPr lang="en-US" b="1" dirty="0">
                <a:solidFill>
                  <a:schemeClr val="tx1"/>
                </a:solidFill>
              </a:rPr>
              <a:t>Subject Line Format: </a:t>
            </a:r>
            <a:r>
              <a:rPr lang="en-US" dirty="0">
                <a:solidFill>
                  <a:schemeClr val="tx1"/>
                </a:solidFill>
              </a:rPr>
              <a:t>	</a:t>
            </a:r>
          </a:p>
          <a:p>
            <a:r>
              <a:rPr lang="nn-NO" dirty="0">
                <a:solidFill>
                  <a:schemeClr val="tx1"/>
                </a:solidFill>
              </a:rPr>
              <a:t> Form 15 	 </a:t>
            </a:r>
            <a:r>
              <a:rPr lang="nn-NO" u="sng" dirty="0">
                <a:solidFill>
                  <a:schemeClr val="tx1"/>
                </a:solidFill>
              </a:rPr>
              <a:t>Form15@wcc.sc.gov </a:t>
            </a:r>
            <a:r>
              <a:rPr lang="nn-NO" dirty="0">
                <a:solidFill>
                  <a:schemeClr val="tx1"/>
                </a:solidFill>
              </a:rPr>
              <a:t>	       WCC#            Form15 </a:t>
            </a:r>
          </a:p>
          <a:p>
            <a:pPr algn="l"/>
            <a:r>
              <a:rPr lang="nn-NO" dirty="0">
                <a:solidFill>
                  <a:schemeClr val="tx1"/>
                </a:solidFill>
              </a:rPr>
              <a:t>            Form 15S            </a:t>
            </a:r>
            <a:r>
              <a:rPr lang="nn-NO" dirty="0">
                <a:solidFill>
                  <a:schemeClr val="tx1"/>
                </a:solidFill>
                <a:hlinkClick r:id="rId2">
                  <a:extLst>
                    <a:ext uri="{A12FA001-AC4F-418D-AE19-62706E023703}">
                      <ahyp:hlinkClr xmlns:ahyp="http://schemas.microsoft.com/office/drawing/2018/hyperlinkcolor" val="tx"/>
                    </a:ext>
                  </a:extLst>
                </a:hlinkClick>
              </a:rPr>
              <a:t>Form15@wcc.sc.gov</a:t>
            </a:r>
            <a:r>
              <a:rPr lang="nn-NO" dirty="0">
                <a:solidFill>
                  <a:schemeClr val="tx1"/>
                </a:solidFill>
              </a:rPr>
              <a:t>             WCC #           Form15</a:t>
            </a:r>
          </a:p>
          <a:p>
            <a:pPr algn="l"/>
            <a:r>
              <a:rPr lang="nn-NO" dirty="0">
                <a:solidFill>
                  <a:schemeClr val="tx1"/>
                </a:solidFill>
              </a:rPr>
              <a:t>            Form 17              </a:t>
            </a:r>
            <a:r>
              <a:rPr lang="nn-NO" dirty="0">
                <a:solidFill>
                  <a:schemeClr val="tx1"/>
                </a:solidFill>
                <a:hlinkClick r:id="rId3">
                  <a:extLst>
                    <a:ext uri="{A12FA001-AC4F-418D-AE19-62706E023703}">
                      <ahyp:hlinkClr xmlns:ahyp="http://schemas.microsoft.com/office/drawing/2018/hyperlinkcolor" val="tx"/>
                    </a:ext>
                  </a:extLst>
                </a:hlinkClick>
              </a:rPr>
              <a:t>Form17@wcc.sc.gov</a:t>
            </a:r>
            <a:r>
              <a:rPr lang="nn-NO" dirty="0">
                <a:solidFill>
                  <a:schemeClr val="tx1"/>
                </a:solidFill>
              </a:rPr>
              <a:t>             WCC#            Form17         </a:t>
            </a:r>
          </a:p>
          <a:p>
            <a:r>
              <a:rPr lang="nn-NO" dirty="0">
                <a:solidFill>
                  <a:schemeClr val="tx1"/>
                </a:solidFill>
              </a:rPr>
              <a:t> Form 18 * 	 </a:t>
            </a:r>
            <a:r>
              <a:rPr lang="nn-NO" u="sng" dirty="0">
                <a:solidFill>
                  <a:schemeClr val="tx1"/>
                </a:solidFill>
              </a:rPr>
              <a:t>Form18@wcc.sc.gov </a:t>
            </a:r>
            <a:r>
              <a:rPr lang="nn-NO" dirty="0">
                <a:solidFill>
                  <a:schemeClr val="tx1"/>
                </a:solidFill>
              </a:rPr>
              <a:t>	       WCC#            Form18 </a:t>
            </a:r>
          </a:p>
          <a:p>
            <a:pPr algn="l"/>
            <a:r>
              <a:rPr lang="nn-NO" dirty="0">
                <a:solidFill>
                  <a:schemeClr val="tx1"/>
                </a:solidFill>
              </a:rPr>
              <a:t>            Form 19              </a:t>
            </a:r>
            <a:r>
              <a:rPr lang="nn-NO" dirty="0">
                <a:solidFill>
                  <a:schemeClr val="tx1"/>
                </a:solidFill>
                <a:hlinkClick r:id="rId4"/>
              </a:rPr>
              <a:t>Form19@wcc.sc.cov</a:t>
            </a:r>
            <a:r>
              <a:rPr lang="nn-NO" dirty="0">
                <a:solidFill>
                  <a:schemeClr val="tx1"/>
                </a:solidFill>
              </a:rPr>
              <a:t>             WCC#            Form19</a:t>
            </a:r>
          </a:p>
          <a:p>
            <a:pPr algn="l"/>
            <a:r>
              <a:rPr lang="nn-NO" dirty="0">
                <a:solidFill>
                  <a:schemeClr val="tx1"/>
                </a:solidFill>
              </a:rPr>
              <a:t>            Form 20              </a:t>
            </a:r>
            <a:r>
              <a:rPr lang="nn-NO" u="sng" dirty="0">
                <a:solidFill>
                  <a:schemeClr val="tx1"/>
                </a:solidFill>
              </a:rPr>
              <a:t>Form20@wcc.sc.gov</a:t>
            </a:r>
            <a:r>
              <a:rPr lang="nn-NO" dirty="0">
                <a:solidFill>
                  <a:schemeClr val="tx1"/>
                </a:solidFill>
              </a:rPr>
              <a:t>             WCC#            Form20	</a:t>
            </a:r>
          </a:p>
          <a:p>
            <a:pPr algn="l"/>
            <a:r>
              <a:rPr lang="nn-NO" dirty="0">
                <a:solidFill>
                  <a:schemeClr val="tx1"/>
                </a:solidFill>
              </a:rPr>
              <a:t>                                  *Form 18’s can be submitted via EDI</a:t>
            </a:r>
          </a:p>
          <a:p>
            <a:r>
              <a:rPr lang="en-US" dirty="0"/>
              <a:t>     </a:t>
            </a:r>
          </a:p>
        </p:txBody>
      </p:sp>
    </p:spTree>
    <p:extLst>
      <p:ext uri="{BB962C8B-B14F-4D97-AF65-F5344CB8AC3E}">
        <p14:creationId xmlns:p14="http://schemas.microsoft.com/office/powerpoint/2010/main" val="14988793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8DBA5-1697-4544-B585-A80C4CE2EDC6}"/>
              </a:ext>
            </a:extLst>
          </p:cNvPr>
          <p:cNvSpPr>
            <a:spLocks noGrp="1"/>
          </p:cNvSpPr>
          <p:nvPr>
            <p:ph type="ctrTitle"/>
          </p:nvPr>
        </p:nvSpPr>
        <p:spPr>
          <a:xfrm>
            <a:off x="914399" y="1462481"/>
            <a:ext cx="10363200" cy="1070993"/>
          </a:xfrm>
        </p:spPr>
        <p:txBody>
          <a:bodyPr>
            <a:normAutofit fontScale="90000"/>
          </a:bodyPr>
          <a:lstStyle/>
          <a:p>
            <a:r>
              <a:rPr lang="en-US" sz="4400" dirty="0"/>
              <a:t>What is the proper procedure for a </a:t>
            </a:r>
            <a:br>
              <a:rPr lang="en-US" sz="4400" dirty="0"/>
            </a:br>
            <a:r>
              <a:rPr lang="en-US" sz="4400" dirty="0"/>
              <a:t>carrier to contest a fine?</a:t>
            </a:r>
            <a:endParaRPr lang="en-US" dirty="0"/>
          </a:p>
        </p:txBody>
      </p:sp>
      <p:sp>
        <p:nvSpPr>
          <p:cNvPr id="3" name="Subtitle 2">
            <a:extLst>
              <a:ext uri="{FF2B5EF4-FFF2-40B4-BE49-F238E27FC236}">
                <a16:creationId xmlns:a16="http://schemas.microsoft.com/office/drawing/2014/main" id="{6552F4BA-39F6-48BB-82C6-F484AB75F1F4}"/>
              </a:ext>
            </a:extLst>
          </p:cNvPr>
          <p:cNvSpPr>
            <a:spLocks noGrp="1"/>
          </p:cNvSpPr>
          <p:nvPr>
            <p:ph type="subTitle" idx="1"/>
          </p:nvPr>
        </p:nvSpPr>
        <p:spPr>
          <a:xfrm>
            <a:off x="1003881" y="3020037"/>
            <a:ext cx="10184235" cy="3909269"/>
          </a:xfrm>
        </p:spPr>
        <p:txBody>
          <a:bodyPr>
            <a:normAutofit/>
          </a:bodyPr>
          <a:lstStyle/>
          <a:p>
            <a:pPr marL="342900" indent="-342900" algn="just">
              <a:lnSpc>
                <a:spcPct val="80000"/>
              </a:lnSpc>
              <a:buFont typeface="Wingdings" panose="05000000000000000000" pitchFamily="2" charset="2"/>
              <a:buChar char="§"/>
            </a:pPr>
            <a:r>
              <a:rPr lang="en-US" altLang="en-US" sz="2500" dirty="0">
                <a:solidFill>
                  <a:schemeClr val="tx1"/>
                </a:solidFill>
              </a:rPr>
              <a:t>Carrier may appeal within 30 days of the fine being assessed (R67-1401). Send appeals to:</a:t>
            </a:r>
          </a:p>
          <a:p>
            <a:pPr marL="800100" lvl="1" indent="-342900" algn="just">
              <a:lnSpc>
                <a:spcPct val="80000"/>
              </a:lnSpc>
              <a:buFont typeface="Wingdings" panose="05000000000000000000" pitchFamily="2" charset="2"/>
              <a:buChar char="§"/>
            </a:pPr>
            <a:r>
              <a:rPr lang="en-US" altLang="en-US" sz="2100" dirty="0">
                <a:solidFill>
                  <a:schemeClr val="tx1"/>
                </a:solidFill>
              </a:rPr>
              <a:t>Claim Fines: </a:t>
            </a:r>
            <a:r>
              <a:rPr lang="en-US" altLang="en-US" sz="2100" dirty="0">
                <a:solidFill>
                  <a:schemeClr val="tx1"/>
                </a:solidFill>
                <a:hlinkClick r:id="rId2">
                  <a:extLst>
                    <a:ext uri="{A12FA001-AC4F-418D-AE19-62706E023703}">
                      <ahyp:hlinkClr xmlns:ahyp="http://schemas.microsoft.com/office/drawing/2018/hyperlinkcolor" val="tx"/>
                    </a:ext>
                  </a:extLst>
                </a:hlinkClick>
              </a:rPr>
              <a:t>claimsfines@wcc.sc.gov</a:t>
            </a:r>
            <a:r>
              <a:rPr lang="en-US" altLang="en-US" sz="2100" dirty="0">
                <a:solidFill>
                  <a:schemeClr val="tx1"/>
                </a:solidFill>
              </a:rPr>
              <a:t>, </a:t>
            </a:r>
          </a:p>
          <a:p>
            <a:pPr marL="800100" lvl="1" indent="-342900" algn="just">
              <a:lnSpc>
                <a:spcPct val="80000"/>
              </a:lnSpc>
              <a:buFont typeface="Wingdings" panose="05000000000000000000" pitchFamily="2" charset="2"/>
              <a:buChar char="§"/>
            </a:pPr>
            <a:r>
              <a:rPr lang="en-US" altLang="en-US" sz="2100" dirty="0">
                <a:solidFill>
                  <a:schemeClr val="tx1"/>
                </a:solidFill>
              </a:rPr>
              <a:t>12A/FROI: </a:t>
            </a:r>
            <a:r>
              <a:rPr lang="en-US" altLang="en-US" sz="2100" dirty="0">
                <a:solidFill>
                  <a:schemeClr val="tx1"/>
                </a:solidFill>
                <a:hlinkClick r:id="rId3">
                  <a:extLst>
                    <a:ext uri="{A12FA001-AC4F-418D-AE19-62706E023703}">
                      <ahyp:hlinkClr xmlns:ahyp="http://schemas.microsoft.com/office/drawing/2018/hyperlinkcolor" val="tx"/>
                    </a:ext>
                  </a:extLst>
                </a:hlinkClick>
              </a:rPr>
              <a:t>froifines@wcc.sc.gov</a:t>
            </a:r>
            <a:endParaRPr lang="en-US" altLang="en-US" sz="2100" dirty="0">
              <a:solidFill>
                <a:schemeClr val="tx1"/>
              </a:solidFill>
            </a:endParaRPr>
          </a:p>
          <a:p>
            <a:pPr marL="800100" lvl="1" indent="-342900" algn="just">
              <a:lnSpc>
                <a:spcPct val="80000"/>
              </a:lnSpc>
              <a:buFont typeface="Wingdings" panose="05000000000000000000" pitchFamily="2" charset="2"/>
              <a:buChar char="§"/>
            </a:pPr>
            <a:r>
              <a:rPr lang="en-US" altLang="en-US" sz="2100" dirty="0">
                <a:solidFill>
                  <a:schemeClr val="tx1"/>
                </a:solidFill>
              </a:rPr>
              <a:t>Judicial Fines: </a:t>
            </a:r>
            <a:r>
              <a:rPr lang="en-US" altLang="en-US" sz="2100" dirty="0">
                <a:solidFill>
                  <a:schemeClr val="tx1"/>
                </a:solidFill>
                <a:hlinkClick r:id="rId4">
                  <a:extLst>
                    <a:ext uri="{A12FA001-AC4F-418D-AE19-62706E023703}">
                      <ahyp:hlinkClr xmlns:ahyp="http://schemas.microsoft.com/office/drawing/2018/hyperlinkcolor" val="tx"/>
                    </a:ext>
                  </a:extLst>
                </a:hlinkClick>
              </a:rPr>
              <a:t>kgoodale@wcc.sc.gov</a:t>
            </a:r>
            <a:r>
              <a:rPr lang="en-US" altLang="en-US" sz="2100" dirty="0">
                <a:solidFill>
                  <a:schemeClr val="tx1"/>
                </a:solidFill>
              </a:rPr>
              <a:t>	</a:t>
            </a:r>
            <a:endParaRPr lang="en-US" altLang="en-US" sz="2500" dirty="0">
              <a:solidFill>
                <a:schemeClr val="tx1"/>
              </a:solidFill>
            </a:endParaRPr>
          </a:p>
          <a:p>
            <a:pPr marL="342900" indent="-342900" algn="just">
              <a:lnSpc>
                <a:spcPct val="80000"/>
              </a:lnSpc>
              <a:buFont typeface="Wingdings" panose="05000000000000000000" pitchFamily="2" charset="2"/>
              <a:buChar char="§"/>
            </a:pPr>
            <a:r>
              <a:rPr lang="en-US" altLang="en-US" sz="2500" dirty="0">
                <a:solidFill>
                  <a:schemeClr val="tx1"/>
                </a:solidFill>
              </a:rPr>
              <a:t>Response will be sent out to rescind, reduce, or uphold the fine. </a:t>
            </a:r>
          </a:p>
          <a:p>
            <a:pPr marL="342900" indent="-342900" algn="just">
              <a:lnSpc>
                <a:spcPct val="80000"/>
              </a:lnSpc>
              <a:buFont typeface="Wingdings" panose="05000000000000000000" pitchFamily="2" charset="2"/>
              <a:buChar char="§"/>
            </a:pPr>
            <a:r>
              <a:rPr lang="en-US" altLang="en-US" sz="2500" dirty="0">
                <a:solidFill>
                  <a:schemeClr val="tx1"/>
                </a:solidFill>
              </a:rPr>
              <a:t>Where to appeal a fine is noted in the 2</a:t>
            </a:r>
            <a:r>
              <a:rPr lang="en-US" altLang="en-US" sz="2500" baseline="30000" dirty="0">
                <a:solidFill>
                  <a:schemeClr val="tx1"/>
                </a:solidFill>
              </a:rPr>
              <a:t>nd</a:t>
            </a:r>
            <a:r>
              <a:rPr lang="en-US" altLang="en-US" sz="2500" dirty="0">
                <a:solidFill>
                  <a:schemeClr val="tx1"/>
                </a:solidFill>
              </a:rPr>
              <a:t> paragraph of the Fine Notice. </a:t>
            </a:r>
          </a:p>
          <a:p>
            <a:endParaRPr lang="en-US" dirty="0"/>
          </a:p>
        </p:txBody>
      </p:sp>
    </p:spTree>
    <p:extLst>
      <p:ext uri="{BB962C8B-B14F-4D97-AF65-F5344CB8AC3E}">
        <p14:creationId xmlns:p14="http://schemas.microsoft.com/office/powerpoint/2010/main" val="26739978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04794-DE32-4BEC-8769-B959FEBFD8DF}"/>
              </a:ext>
            </a:extLst>
          </p:cNvPr>
          <p:cNvSpPr>
            <a:spLocks noGrp="1"/>
          </p:cNvSpPr>
          <p:nvPr>
            <p:ph type="ctrTitle"/>
          </p:nvPr>
        </p:nvSpPr>
        <p:spPr>
          <a:xfrm>
            <a:off x="914400" y="1017864"/>
            <a:ext cx="10363200" cy="1029050"/>
          </a:xfrm>
        </p:spPr>
        <p:txBody>
          <a:bodyPr>
            <a:normAutofit/>
          </a:bodyPr>
          <a:lstStyle/>
          <a:p>
            <a:r>
              <a:rPr lang="en-US" dirty="0"/>
              <a:t>Reminders</a:t>
            </a:r>
          </a:p>
        </p:txBody>
      </p:sp>
      <p:sp>
        <p:nvSpPr>
          <p:cNvPr id="3" name="Subtitle 2">
            <a:extLst>
              <a:ext uri="{FF2B5EF4-FFF2-40B4-BE49-F238E27FC236}">
                <a16:creationId xmlns:a16="http://schemas.microsoft.com/office/drawing/2014/main" id="{302DBC5B-8C2C-4471-9FB9-339694D38ABE}"/>
              </a:ext>
            </a:extLst>
          </p:cNvPr>
          <p:cNvSpPr>
            <a:spLocks noGrp="1"/>
          </p:cNvSpPr>
          <p:nvPr>
            <p:ph type="subTitle" idx="1"/>
          </p:nvPr>
        </p:nvSpPr>
        <p:spPr>
          <a:xfrm>
            <a:off x="478171" y="2046914"/>
            <a:ext cx="11383861" cy="4236440"/>
          </a:xfrm>
        </p:spPr>
        <p:txBody>
          <a:bodyPr>
            <a:normAutofit/>
          </a:bodyPr>
          <a:lstStyle/>
          <a:p>
            <a:pPr marL="285750" indent="-285750" algn="l">
              <a:buFont typeface="Wingdings" panose="05000000000000000000" pitchFamily="2" charset="2"/>
              <a:buChar char="§"/>
            </a:pPr>
            <a:r>
              <a:rPr lang="en-US" sz="1600" dirty="0">
                <a:solidFill>
                  <a:schemeClr val="tx1"/>
                </a:solidFill>
              </a:rPr>
              <a:t>Form 17 and Form 19 are receipts.  The information listed on these forms must reflect all the activity that has happen throughout the claim.</a:t>
            </a:r>
          </a:p>
          <a:p>
            <a:pPr marL="285750" indent="-285750" algn="l">
              <a:buFont typeface="Wingdings" panose="05000000000000000000" pitchFamily="2" charset="2"/>
              <a:buChar char="§"/>
            </a:pPr>
            <a:r>
              <a:rPr lang="en-US" sz="1600" dirty="0">
                <a:solidFill>
                  <a:schemeClr val="tx1"/>
                </a:solidFill>
              </a:rPr>
              <a:t>If you are unable to obtain a signed Form 17, you must file for a Form 21 Hearing or file a Motion to Certify the Form 17.</a:t>
            </a:r>
          </a:p>
          <a:p>
            <a:pPr marL="285750" indent="-285750" algn="l">
              <a:buFont typeface="Wingdings" panose="05000000000000000000" pitchFamily="2" charset="2"/>
              <a:buChar char="§"/>
            </a:pPr>
            <a:r>
              <a:rPr lang="en-US" sz="1600" dirty="0">
                <a:solidFill>
                  <a:schemeClr val="tx1"/>
                </a:solidFill>
              </a:rPr>
              <a:t>If you are unable to obtain a signed Form 19, you must file a Motion to Certify the Form 19. </a:t>
            </a:r>
          </a:p>
          <a:p>
            <a:pPr marL="285750" indent="-285750" algn="l">
              <a:buFont typeface="Wingdings" panose="05000000000000000000" pitchFamily="2" charset="2"/>
              <a:buChar char="§"/>
            </a:pPr>
            <a:r>
              <a:rPr lang="en-US" sz="1600" dirty="0">
                <a:solidFill>
                  <a:schemeClr val="tx1"/>
                </a:solidFill>
              </a:rPr>
              <a:t>You could be fined for a Form 18 filed outside of the 20-day window. </a:t>
            </a:r>
          </a:p>
          <a:p>
            <a:pPr marL="285750" indent="-285750" algn="l">
              <a:buFont typeface="Wingdings" panose="05000000000000000000" pitchFamily="2" charset="2"/>
              <a:buChar char="§"/>
            </a:pPr>
            <a:r>
              <a:rPr lang="en-US" sz="1600" dirty="0">
                <a:solidFill>
                  <a:schemeClr val="tx1"/>
                </a:solidFill>
              </a:rPr>
              <a:t>If case is settled, you must obtain the injured workers’ signature on the Form 19, .</a:t>
            </a:r>
          </a:p>
          <a:p>
            <a:pPr marL="285750" indent="-285750" algn="l">
              <a:buFont typeface="Wingdings" panose="05000000000000000000" pitchFamily="2" charset="2"/>
              <a:buChar char="§"/>
            </a:pPr>
            <a:r>
              <a:rPr lang="en-US" sz="1600" dirty="0">
                <a:solidFill>
                  <a:schemeClr val="tx1"/>
                </a:solidFill>
              </a:rPr>
              <a:t>When paying a fines, please include the injured workers’ name, invoice # and WCC # on the check. </a:t>
            </a:r>
          </a:p>
          <a:p>
            <a:pPr marL="285750" indent="-285750" algn="l">
              <a:buFont typeface="Wingdings" panose="05000000000000000000" pitchFamily="2" charset="2"/>
              <a:buChar char="§"/>
            </a:pPr>
            <a:r>
              <a:rPr lang="en-US" sz="1600" dirty="0">
                <a:solidFill>
                  <a:schemeClr val="tx1"/>
                </a:solidFill>
              </a:rPr>
              <a:t>Fines can be paid electronically via SC WCC Portal</a:t>
            </a:r>
          </a:p>
          <a:p>
            <a:pPr marL="285750" indent="-285750" algn="l">
              <a:buFont typeface="Wingdings" panose="05000000000000000000" pitchFamily="2" charset="2"/>
              <a:buChar char="§"/>
            </a:pPr>
            <a:r>
              <a:rPr lang="en-US" sz="1600" dirty="0">
                <a:solidFill>
                  <a:schemeClr val="tx1"/>
                </a:solidFill>
              </a:rPr>
              <a:t>SC WCC Examiners will return a form to you for additional information, please respond to the examiner that has made the request and the information must be provided within 30 days. </a:t>
            </a:r>
          </a:p>
          <a:p>
            <a:pPr marL="285750" indent="-285750" algn="l">
              <a:buFont typeface="Wingdings" panose="05000000000000000000" pitchFamily="2" charset="2"/>
              <a:buChar char="§"/>
            </a:pPr>
            <a:r>
              <a:rPr lang="en-US" sz="1600" dirty="0">
                <a:solidFill>
                  <a:schemeClr val="tx1"/>
                </a:solidFill>
              </a:rPr>
              <a:t>If a form is returned to the carrier, it will be indicated on </a:t>
            </a:r>
            <a:r>
              <a:rPr lang="en-US" sz="1600" dirty="0" err="1">
                <a:solidFill>
                  <a:schemeClr val="tx1"/>
                </a:solidFill>
              </a:rPr>
              <a:t>Ecase</a:t>
            </a:r>
            <a:r>
              <a:rPr lang="en-US" sz="1600" dirty="0">
                <a:solidFill>
                  <a:schemeClr val="tx1"/>
                </a:solidFill>
              </a:rPr>
              <a:t>. </a:t>
            </a:r>
          </a:p>
          <a:p>
            <a:pPr marL="285750" indent="-285750" algn="l">
              <a:buFont typeface="Wingdings" panose="05000000000000000000" pitchFamily="2" charset="2"/>
              <a:buChar char="§"/>
            </a:pPr>
            <a:r>
              <a:rPr lang="en-US" sz="1600" dirty="0">
                <a:solidFill>
                  <a:schemeClr val="tx1"/>
                </a:solidFill>
              </a:rPr>
              <a:t>Please review </a:t>
            </a:r>
            <a:r>
              <a:rPr lang="en-US" sz="1600" dirty="0" err="1">
                <a:solidFill>
                  <a:schemeClr val="tx1"/>
                </a:solidFill>
              </a:rPr>
              <a:t>Ecase</a:t>
            </a:r>
            <a:r>
              <a:rPr lang="en-US" sz="1600" dirty="0">
                <a:solidFill>
                  <a:schemeClr val="tx1"/>
                </a:solidFill>
              </a:rPr>
              <a:t> daily to ensure your forms are filed and if not contact SC WCC.</a:t>
            </a:r>
          </a:p>
          <a:p>
            <a:pPr marL="285750" indent="-285750" algn="l">
              <a:buFont typeface="Wingdings" panose="05000000000000000000" pitchFamily="2" charset="2"/>
              <a:buChar char="§"/>
            </a:pPr>
            <a:r>
              <a:rPr lang="en-US" sz="1600" b="1" u="sng" dirty="0">
                <a:solidFill>
                  <a:schemeClr val="tx1"/>
                </a:solidFill>
              </a:rPr>
              <a:t>You will receive a Confirmation Email each time you file a form</a:t>
            </a:r>
            <a:r>
              <a:rPr lang="en-US" sz="1600" b="1" u="sng" dirty="0"/>
              <a:t>.  </a:t>
            </a:r>
            <a:r>
              <a:rPr lang="en-US" sz="1600" b="1" u="sng" dirty="0">
                <a:solidFill>
                  <a:schemeClr val="tx1"/>
                </a:solidFill>
              </a:rPr>
              <a:t>Please keep the Confirmation Email to appeal a fine</a:t>
            </a:r>
            <a:r>
              <a:rPr lang="en-US" sz="1600" b="1" u="sng" dirty="0"/>
              <a:t>.  </a:t>
            </a:r>
          </a:p>
          <a:p>
            <a:pPr algn="l"/>
            <a:endParaRPr lang="en-US" sz="1400" dirty="0"/>
          </a:p>
        </p:txBody>
      </p:sp>
    </p:spTree>
    <p:extLst>
      <p:ext uri="{BB962C8B-B14F-4D97-AF65-F5344CB8AC3E}">
        <p14:creationId xmlns:p14="http://schemas.microsoft.com/office/powerpoint/2010/main" val="17147681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0BE0B-A735-4139-BC80-A150E49C3094}"/>
              </a:ext>
            </a:extLst>
          </p:cNvPr>
          <p:cNvSpPr>
            <a:spLocks noGrp="1"/>
          </p:cNvSpPr>
          <p:nvPr>
            <p:ph type="ctrTitle"/>
          </p:nvPr>
        </p:nvSpPr>
        <p:spPr/>
        <p:txBody>
          <a:bodyPr/>
          <a:lstStyle/>
          <a:p>
            <a:r>
              <a:rPr lang="en-US" dirty="0"/>
              <a:t>Communication…</a:t>
            </a:r>
          </a:p>
        </p:txBody>
      </p:sp>
      <p:sp>
        <p:nvSpPr>
          <p:cNvPr id="3" name="Subtitle 2">
            <a:extLst>
              <a:ext uri="{FF2B5EF4-FFF2-40B4-BE49-F238E27FC236}">
                <a16:creationId xmlns:a16="http://schemas.microsoft.com/office/drawing/2014/main" id="{FBE80E21-3E20-4276-9D4C-18081319D28E}"/>
              </a:ext>
            </a:extLst>
          </p:cNvPr>
          <p:cNvSpPr>
            <a:spLocks noGrp="1"/>
          </p:cNvSpPr>
          <p:nvPr>
            <p:ph type="subTitle" idx="1"/>
          </p:nvPr>
        </p:nvSpPr>
        <p:spPr>
          <a:xfrm>
            <a:off x="1828800" y="3852644"/>
            <a:ext cx="8534400" cy="1752600"/>
          </a:xfrm>
        </p:spPr>
        <p:txBody>
          <a:bodyPr/>
          <a:lstStyle/>
          <a:p>
            <a:r>
              <a:rPr lang="en-US" dirty="0">
                <a:solidFill>
                  <a:schemeClr val="tx1"/>
                </a:solidFill>
                <a:hlinkClick r:id="rId2">
                  <a:extLst>
                    <a:ext uri="{A12FA001-AC4F-418D-AE19-62706E023703}">
                      <ahyp:hlinkClr xmlns:ahyp="http://schemas.microsoft.com/office/drawing/2018/hyperlinkcolor" val="tx"/>
                    </a:ext>
                  </a:extLst>
                </a:hlinkClick>
              </a:rPr>
              <a:t>claimsgroup@wcc.sc.gov</a:t>
            </a:r>
            <a:r>
              <a:rPr lang="en-US" dirty="0">
                <a:solidFill>
                  <a:schemeClr val="tx1"/>
                </a:solidFill>
              </a:rPr>
              <a:t> </a:t>
            </a:r>
          </a:p>
        </p:txBody>
      </p:sp>
    </p:spTree>
    <p:extLst>
      <p:ext uri="{BB962C8B-B14F-4D97-AF65-F5344CB8AC3E}">
        <p14:creationId xmlns:p14="http://schemas.microsoft.com/office/powerpoint/2010/main" val="26396978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797C33-0847-429C-AFBE-2F3FE086E1B3}"/>
              </a:ext>
            </a:extLst>
          </p:cNvPr>
          <p:cNvSpPr>
            <a:spLocks noGrp="1"/>
          </p:cNvSpPr>
          <p:nvPr>
            <p:ph type="ctrTitle"/>
          </p:nvPr>
        </p:nvSpPr>
        <p:spPr/>
        <p:txBody>
          <a:bodyPr/>
          <a:lstStyle/>
          <a:p>
            <a:r>
              <a:rPr lang="en-US" dirty="0"/>
              <a:t>Thank You!!!</a:t>
            </a:r>
          </a:p>
        </p:txBody>
      </p:sp>
    </p:spTree>
    <p:extLst>
      <p:ext uri="{BB962C8B-B14F-4D97-AF65-F5344CB8AC3E}">
        <p14:creationId xmlns:p14="http://schemas.microsoft.com/office/powerpoint/2010/main" val="913274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D7C490-D75B-4039-A58E-575DA1F8174D}"/>
              </a:ext>
            </a:extLst>
          </p:cNvPr>
          <p:cNvSpPr>
            <a:spLocks noGrp="1"/>
          </p:cNvSpPr>
          <p:nvPr>
            <p:ph type="ctrTitle"/>
          </p:nvPr>
        </p:nvSpPr>
        <p:spPr>
          <a:xfrm>
            <a:off x="914400" y="1426128"/>
            <a:ext cx="10363200" cy="1752601"/>
          </a:xfrm>
        </p:spPr>
        <p:txBody>
          <a:bodyPr/>
          <a:lstStyle/>
          <a:p>
            <a:r>
              <a:rPr lang="en-US" sz="4400" dirty="0"/>
              <a:t>Form 12-A </a:t>
            </a:r>
            <a:br>
              <a:rPr lang="en-US" sz="4400" dirty="0"/>
            </a:br>
            <a:r>
              <a:rPr lang="en-US" sz="4400" dirty="0"/>
              <a:t>Regulation 67-411</a:t>
            </a:r>
            <a:endParaRPr lang="en-US" dirty="0"/>
          </a:p>
        </p:txBody>
      </p:sp>
      <p:sp>
        <p:nvSpPr>
          <p:cNvPr id="3" name="Subtitle 2">
            <a:extLst>
              <a:ext uri="{FF2B5EF4-FFF2-40B4-BE49-F238E27FC236}">
                <a16:creationId xmlns:a16="http://schemas.microsoft.com/office/drawing/2014/main" id="{983A1304-F603-44A4-8ADA-C63CAEF22123}"/>
              </a:ext>
            </a:extLst>
          </p:cNvPr>
          <p:cNvSpPr>
            <a:spLocks noGrp="1"/>
          </p:cNvSpPr>
          <p:nvPr>
            <p:ph type="subTitle" idx="1"/>
          </p:nvPr>
        </p:nvSpPr>
        <p:spPr>
          <a:xfrm>
            <a:off x="2418126" y="3869422"/>
            <a:ext cx="7355747" cy="1752600"/>
          </a:xfrm>
        </p:spPr>
        <p:txBody>
          <a:bodyPr>
            <a:normAutofit/>
          </a:bodyPr>
          <a:lstStyle/>
          <a:p>
            <a:r>
              <a:rPr lang="en-US" altLang="en-US" sz="2400" dirty="0">
                <a:solidFill>
                  <a:schemeClr val="tx1"/>
                </a:solidFill>
              </a:rPr>
              <a:t>Must be submitted within ten (10) business days of employer’s representatives' knowledge of the accident if the accident meets the criteria to file with the SC WCC. </a:t>
            </a:r>
          </a:p>
          <a:p>
            <a:endParaRPr lang="en-US" dirty="0"/>
          </a:p>
        </p:txBody>
      </p:sp>
    </p:spTree>
    <p:extLst>
      <p:ext uri="{BB962C8B-B14F-4D97-AF65-F5344CB8AC3E}">
        <p14:creationId xmlns:p14="http://schemas.microsoft.com/office/powerpoint/2010/main" val="1278707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255F5-68FD-602D-1393-487882B206BA}"/>
              </a:ext>
            </a:extLst>
          </p:cNvPr>
          <p:cNvSpPr>
            <a:spLocks noGrp="1"/>
          </p:cNvSpPr>
          <p:nvPr>
            <p:ph type="ctrTitle"/>
          </p:nvPr>
        </p:nvSpPr>
        <p:spPr>
          <a:xfrm>
            <a:off x="914400" y="1501775"/>
            <a:ext cx="10363200" cy="1470025"/>
          </a:xfrm>
        </p:spPr>
        <p:txBody>
          <a:bodyPr/>
          <a:lstStyle/>
          <a:p>
            <a:r>
              <a:rPr lang="en-US" dirty="0"/>
              <a:t>What If…..</a:t>
            </a:r>
          </a:p>
        </p:txBody>
      </p:sp>
      <p:sp>
        <p:nvSpPr>
          <p:cNvPr id="3" name="Subtitle 2">
            <a:extLst>
              <a:ext uri="{FF2B5EF4-FFF2-40B4-BE49-F238E27FC236}">
                <a16:creationId xmlns:a16="http://schemas.microsoft.com/office/drawing/2014/main" id="{85DE751F-7D01-78A4-D9C2-239E8D434C2E}"/>
              </a:ext>
            </a:extLst>
          </p:cNvPr>
          <p:cNvSpPr>
            <a:spLocks noGrp="1"/>
          </p:cNvSpPr>
          <p:nvPr>
            <p:ph type="subTitle" idx="1"/>
          </p:nvPr>
        </p:nvSpPr>
        <p:spPr>
          <a:xfrm>
            <a:off x="1707858" y="2971800"/>
            <a:ext cx="8776283" cy="2934050"/>
          </a:xfrm>
        </p:spPr>
        <p:txBody>
          <a:bodyPr>
            <a:noAutofit/>
          </a:bodyPr>
          <a:lstStyle/>
          <a:p>
            <a:pPr marL="457200" indent="-457200" algn="l">
              <a:buFont typeface="Wingdings" panose="05000000000000000000" pitchFamily="2" charset="2"/>
              <a:buChar char="§"/>
            </a:pPr>
            <a:r>
              <a:rPr lang="en-US" sz="2400" dirty="0">
                <a:solidFill>
                  <a:schemeClr val="tx1"/>
                </a:solidFill>
              </a:rPr>
              <a:t>They are not a statutory employee of my employer?</a:t>
            </a:r>
          </a:p>
          <a:p>
            <a:pPr marL="457200" indent="-457200" algn="l">
              <a:buFont typeface="Wingdings" panose="05000000000000000000" pitchFamily="2" charset="2"/>
              <a:buChar char="§"/>
            </a:pPr>
            <a:r>
              <a:rPr lang="en-US" sz="2400" dirty="0">
                <a:solidFill>
                  <a:schemeClr val="tx1"/>
                </a:solidFill>
              </a:rPr>
              <a:t>An attorney files a claim with the SC WCC and I didn’t get a copy?</a:t>
            </a:r>
          </a:p>
          <a:p>
            <a:pPr marL="457200" indent="-457200" algn="l">
              <a:buFont typeface="Wingdings" panose="05000000000000000000" pitchFamily="2" charset="2"/>
              <a:buChar char="§"/>
            </a:pPr>
            <a:r>
              <a:rPr lang="en-US" sz="2400" dirty="0">
                <a:solidFill>
                  <a:schemeClr val="tx1"/>
                </a:solidFill>
              </a:rPr>
              <a:t>The attorney files a claim for the incorrect date of injury?</a:t>
            </a:r>
          </a:p>
          <a:p>
            <a:pPr marL="457200" indent="-457200" algn="l">
              <a:buFont typeface="Wingdings" panose="05000000000000000000" pitchFamily="2" charset="2"/>
              <a:buChar char="§"/>
            </a:pPr>
            <a:r>
              <a:rPr lang="en-US" sz="2400" dirty="0">
                <a:solidFill>
                  <a:schemeClr val="tx1"/>
                </a:solidFill>
              </a:rPr>
              <a:t>If a FROI is filed in SC jurisdiction in error? </a:t>
            </a:r>
          </a:p>
        </p:txBody>
      </p:sp>
    </p:spTree>
    <p:extLst>
      <p:ext uri="{BB962C8B-B14F-4D97-AF65-F5344CB8AC3E}">
        <p14:creationId xmlns:p14="http://schemas.microsoft.com/office/powerpoint/2010/main" val="1315256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2E123-43CF-3C60-E932-520F28F07F79}"/>
              </a:ext>
            </a:extLst>
          </p:cNvPr>
          <p:cNvSpPr>
            <a:spLocks noGrp="1"/>
          </p:cNvSpPr>
          <p:nvPr>
            <p:ph type="ctrTitle"/>
          </p:nvPr>
        </p:nvSpPr>
        <p:spPr>
          <a:xfrm>
            <a:off x="914400" y="1219200"/>
            <a:ext cx="10363200" cy="1470025"/>
          </a:xfrm>
        </p:spPr>
        <p:txBody>
          <a:bodyPr/>
          <a:lstStyle/>
          <a:p>
            <a:r>
              <a:rPr lang="en-US" dirty="0"/>
              <a:t>Form 15-I - Temporary Compensation Report</a:t>
            </a:r>
          </a:p>
        </p:txBody>
      </p:sp>
      <p:sp>
        <p:nvSpPr>
          <p:cNvPr id="3" name="Subtitle 2">
            <a:extLst>
              <a:ext uri="{FF2B5EF4-FFF2-40B4-BE49-F238E27FC236}">
                <a16:creationId xmlns:a16="http://schemas.microsoft.com/office/drawing/2014/main" id="{4C9F6FFE-DF07-92A5-E49C-175C0304FAE9}"/>
              </a:ext>
            </a:extLst>
          </p:cNvPr>
          <p:cNvSpPr>
            <a:spLocks noGrp="1"/>
          </p:cNvSpPr>
          <p:nvPr>
            <p:ph type="subTitle" idx="1"/>
          </p:nvPr>
        </p:nvSpPr>
        <p:spPr>
          <a:xfrm>
            <a:off x="1828800" y="2996967"/>
            <a:ext cx="8534400" cy="3009550"/>
          </a:xfrm>
        </p:spPr>
        <p:txBody>
          <a:bodyPr>
            <a:normAutofit/>
          </a:bodyPr>
          <a:lstStyle/>
          <a:p>
            <a:pPr algn="l"/>
            <a:r>
              <a:rPr lang="en-US" altLang="en-US" sz="2400" dirty="0">
                <a:solidFill>
                  <a:schemeClr val="tx1"/>
                </a:solidFill>
              </a:rPr>
              <a:t>Section I – used to start, change, or adjust TTD or TPD benefits</a:t>
            </a:r>
          </a:p>
          <a:p>
            <a:pPr marL="914400" lvl="1" indent="-457200" algn="l">
              <a:buFont typeface="Wingdings" panose="05000000000000000000" pitchFamily="2" charset="2"/>
              <a:buChar char="§"/>
            </a:pPr>
            <a:r>
              <a:rPr lang="en-US" altLang="en-US" sz="2400" dirty="0">
                <a:solidFill>
                  <a:schemeClr val="tx1"/>
                </a:solidFill>
              </a:rPr>
              <a:t>Must be served on Claimant with first check and filed with SC WCC within 10 days of payment</a:t>
            </a:r>
          </a:p>
          <a:p>
            <a:pPr marL="914400" lvl="1" indent="-457200" algn="l">
              <a:buFont typeface="Wingdings" panose="05000000000000000000" pitchFamily="2" charset="2"/>
              <a:buChar char="§"/>
            </a:pPr>
            <a:r>
              <a:rPr lang="en-US" altLang="en-US" sz="2400" dirty="0">
                <a:solidFill>
                  <a:schemeClr val="tx1"/>
                </a:solidFill>
              </a:rPr>
              <a:t>Must be filed when paying an additional period of benefits</a:t>
            </a:r>
          </a:p>
          <a:p>
            <a:pPr marL="914400" lvl="1" indent="-457200" algn="l">
              <a:buFont typeface="Wingdings" panose="05000000000000000000" pitchFamily="2" charset="2"/>
              <a:buChar char="§"/>
            </a:pPr>
            <a:r>
              <a:rPr lang="en-US" altLang="en-US" sz="2400" dirty="0">
                <a:solidFill>
                  <a:schemeClr val="tx1"/>
                </a:solidFill>
              </a:rPr>
              <a:t>Must be filed when correcting the compensation rate</a:t>
            </a:r>
          </a:p>
          <a:p>
            <a:endParaRPr lang="en-US" sz="2000" dirty="0"/>
          </a:p>
        </p:txBody>
      </p:sp>
    </p:spTree>
    <p:extLst>
      <p:ext uri="{BB962C8B-B14F-4D97-AF65-F5344CB8AC3E}">
        <p14:creationId xmlns:p14="http://schemas.microsoft.com/office/powerpoint/2010/main" val="1742077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650380" y="936702"/>
            <a:ext cx="8534400" cy="5642518"/>
          </a:xfrm>
        </p:spPr>
        <p:txBody>
          <a:bodyPr>
            <a:normAutofit fontScale="25000" lnSpcReduction="20000"/>
          </a:bodyPr>
          <a:lstStyle/>
          <a:p>
            <a:r>
              <a:rPr lang="en-US" sz="12800" b="1" dirty="0">
                <a:solidFill>
                  <a:schemeClr val="tx1"/>
                </a:solidFill>
              </a:rPr>
              <a:t> </a:t>
            </a:r>
            <a:r>
              <a:rPr lang="en-US" sz="12800" dirty="0">
                <a:solidFill>
                  <a:schemeClr val="tx1"/>
                </a:solidFill>
              </a:rPr>
              <a:t>Form 15-I - Temporary Compensation Report</a:t>
            </a:r>
          </a:p>
          <a:p>
            <a:pPr>
              <a:buFont typeface="Wingdings" panose="05000000000000000000" pitchFamily="2" charset="2"/>
              <a:buChar char="Ø"/>
            </a:pPr>
            <a:r>
              <a:rPr lang="en-US" sz="7200" dirty="0">
                <a:solidFill>
                  <a:schemeClr val="tx1"/>
                </a:solidFill>
              </a:rPr>
              <a:t>Payment of Temporary Compensation: Check One</a:t>
            </a:r>
          </a:p>
          <a:p>
            <a:r>
              <a:rPr lang="en-US" sz="7200" dirty="0">
                <a:solidFill>
                  <a:schemeClr val="tx1"/>
                </a:solidFill>
              </a:rPr>
              <a:t>Initial Period </a:t>
            </a:r>
          </a:p>
          <a:p>
            <a:r>
              <a:rPr lang="en-US" sz="7200" dirty="0">
                <a:solidFill>
                  <a:schemeClr val="tx1"/>
                </a:solidFill>
              </a:rPr>
              <a:t>Additional Period </a:t>
            </a:r>
          </a:p>
          <a:p>
            <a:r>
              <a:rPr lang="en-US" sz="7200" dirty="0">
                <a:solidFill>
                  <a:schemeClr val="tx1"/>
                </a:solidFill>
              </a:rPr>
              <a:t>Corrected Compensation Rate</a:t>
            </a:r>
          </a:p>
          <a:p>
            <a:endParaRPr lang="en-US" sz="7200" dirty="0">
              <a:solidFill>
                <a:schemeClr val="tx1"/>
              </a:solidFill>
            </a:endParaRPr>
          </a:p>
          <a:p>
            <a:pPr>
              <a:buFont typeface="Wingdings" panose="05000000000000000000" pitchFamily="2" charset="2"/>
              <a:buChar char="Ø"/>
            </a:pPr>
            <a:r>
              <a:rPr lang="en-US" sz="7200" dirty="0">
                <a:solidFill>
                  <a:schemeClr val="tx1"/>
                </a:solidFill>
              </a:rPr>
              <a:t>Section I-A(Temporary Comp) and I-B (Temporary Partial):</a:t>
            </a:r>
          </a:p>
          <a:p>
            <a:r>
              <a:rPr lang="en-US" sz="7200" dirty="0">
                <a:solidFill>
                  <a:schemeClr val="tx1"/>
                </a:solidFill>
              </a:rPr>
              <a:t>Compensation Rate</a:t>
            </a:r>
          </a:p>
          <a:p>
            <a:r>
              <a:rPr lang="en-US" sz="7200" dirty="0">
                <a:solidFill>
                  <a:schemeClr val="tx1"/>
                </a:solidFill>
              </a:rPr>
              <a:t>Disability Date Began</a:t>
            </a:r>
          </a:p>
          <a:p>
            <a:r>
              <a:rPr lang="en-US" sz="7200" dirty="0">
                <a:solidFill>
                  <a:schemeClr val="tx1"/>
                </a:solidFill>
              </a:rPr>
              <a:t>First Date of Payment</a:t>
            </a:r>
          </a:p>
          <a:p>
            <a:endParaRPr lang="en-US" sz="7200" dirty="0">
              <a:solidFill>
                <a:schemeClr val="tx1"/>
              </a:solidFill>
            </a:endParaRPr>
          </a:p>
          <a:p>
            <a:pPr>
              <a:buFont typeface="Wingdings" panose="05000000000000000000" pitchFamily="2" charset="2"/>
              <a:buChar char="Ø"/>
            </a:pPr>
            <a:r>
              <a:rPr lang="en-US" sz="7200" dirty="0">
                <a:solidFill>
                  <a:schemeClr val="tx1"/>
                </a:solidFill>
              </a:rPr>
              <a:t>Calculation of Temporary Partial Rate:  MUST BE COMPLETED</a:t>
            </a:r>
          </a:p>
          <a:p>
            <a:pPr>
              <a:buFont typeface="Wingdings" panose="05000000000000000000" pitchFamily="2" charset="2"/>
              <a:buChar char="Ø"/>
            </a:pPr>
            <a:endParaRPr lang="en-US" sz="7200" dirty="0">
              <a:solidFill>
                <a:schemeClr val="tx1"/>
              </a:solidFill>
            </a:endParaRPr>
          </a:p>
          <a:p>
            <a:pPr>
              <a:buFont typeface="Wingdings" panose="05000000000000000000" pitchFamily="2" charset="2"/>
              <a:buChar char="Ø"/>
            </a:pPr>
            <a:r>
              <a:rPr lang="en-US" sz="7200" dirty="0">
                <a:solidFill>
                  <a:schemeClr val="tx1"/>
                </a:solidFill>
              </a:rPr>
              <a:t>Section C: Salary in Lieu of Temporary:</a:t>
            </a:r>
          </a:p>
          <a:p>
            <a:r>
              <a:rPr lang="en-US" sz="7200" dirty="0">
                <a:solidFill>
                  <a:schemeClr val="tx1"/>
                </a:solidFill>
              </a:rPr>
              <a:t>Please check Total or Partial</a:t>
            </a:r>
          </a:p>
          <a:p>
            <a:r>
              <a:rPr lang="en-US" sz="7200" dirty="0">
                <a:solidFill>
                  <a:schemeClr val="tx1"/>
                </a:solidFill>
              </a:rPr>
              <a:t>______ amount per week</a:t>
            </a:r>
          </a:p>
          <a:p>
            <a:r>
              <a:rPr lang="en-US" sz="7200" dirty="0">
                <a:solidFill>
                  <a:schemeClr val="tx1"/>
                </a:solidFill>
              </a:rPr>
              <a:t>Disability Date Begin</a:t>
            </a:r>
          </a:p>
          <a:p>
            <a:r>
              <a:rPr lang="en-US" sz="7200" dirty="0">
                <a:solidFill>
                  <a:schemeClr val="tx1"/>
                </a:solidFill>
              </a:rPr>
              <a:t>First Date of Payment</a:t>
            </a:r>
          </a:p>
          <a:p>
            <a:endParaRPr lang="en-US" sz="7200" dirty="0">
              <a:solidFill>
                <a:schemeClr val="tx1"/>
              </a:solidFill>
            </a:endParaRPr>
          </a:p>
          <a:p>
            <a:r>
              <a:rPr lang="en-US" sz="7200" dirty="0">
                <a:solidFill>
                  <a:schemeClr val="tx1"/>
                </a:solidFill>
                <a:highlight>
                  <a:srgbClr val="FFFF00"/>
                </a:highlight>
              </a:rPr>
              <a:t>NOTE:  Please do not put “varies” for the compensation rate</a:t>
            </a:r>
          </a:p>
          <a:p>
            <a:endParaRPr lang="en-US" dirty="0"/>
          </a:p>
        </p:txBody>
      </p:sp>
    </p:spTree>
    <p:extLst>
      <p:ext uri="{BB962C8B-B14F-4D97-AF65-F5344CB8AC3E}">
        <p14:creationId xmlns:p14="http://schemas.microsoft.com/office/powerpoint/2010/main" val="725154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A1235-4E8A-597B-8231-5CC9885AC174}"/>
              </a:ext>
            </a:extLst>
          </p:cNvPr>
          <p:cNvSpPr>
            <a:spLocks noGrp="1"/>
          </p:cNvSpPr>
          <p:nvPr>
            <p:ph type="ctrTitle"/>
          </p:nvPr>
        </p:nvSpPr>
        <p:spPr>
          <a:xfrm>
            <a:off x="914399" y="1311479"/>
            <a:ext cx="10363200" cy="1470025"/>
          </a:xfrm>
        </p:spPr>
        <p:txBody>
          <a:bodyPr/>
          <a:lstStyle/>
          <a:p>
            <a:r>
              <a:rPr lang="en-US" dirty="0"/>
              <a:t>What if…..</a:t>
            </a:r>
          </a:p>
        </p:txBody>
      </p:sp>
      <p:sp>
        <p:nvSpPr>
          <p:cNvPr id="3" name="Subtitle 2">
            <a:extLst>
              <a:ext uri="{FF2B5EF4-FFF2-40B4-BE49-F238E27FC236}">
                <a16:creationId xmlns:a16="http://schemas.microsoft.com/office/drawing/2014/main" id="{390E7D90-FB74-EC69-9B13-D4005B821E55}"/>
              </a:ext>
            </a:extLst>
          </p:cNvPr>
          <p:cNvSpPr>
            <a:spLocks noGrp="1"/>
          </p:cNvSpPr>
          <p:nvPr>
            <p:ph type="subTitle" idx="1"/>
          </p:nvPr>
        </p:nvSpPr>
        <p:spPr>
          <a:xfrm>
            <a:off x="2652317" y="3273803"/>
            <a:ext cx="6887363" cy="1752600"/>
          </a:xfrm>
        </p:spPr>
        <p:txBody>
          <a:bodyPr>
            <a:normAutofit/>
          </a:bodyPr>
          <a:lstStyle/>
          <a:p>
            <a:pPr marL="457200" indent="-457200" algn="l">
              <a:buFont typeface="Wingdings" panose="05000000000000000000" pitchFamily="2" charset="2"/>
              <a:buChar char="§"/>
            </a:pPr>
            <a:r>
              <a:rPr lang="en-US" sz="2400" dirty="0">
                <a:solidFill>
                  <a:schemeClr val="tx1"/>
                </a:solidFill>
              </a:rPr>
              <a:t>I forget to file it within 10 days?</a:t>
            </a:r>
          </a:p>
          <a:p>
            <a:pPr marL="457200" indent="-457200" algn="l">
              <a:buFont typeface="Wingdings" panose="05000000000000000000" pitchFamily="2" charset="2"/>
              <a:buChar char="§"/>
            </a:pPr>
            <a:r>
              <a:rPr lang="en-US" sz="2400" dirty="0">
                <a:solidFill>
                  <a:schemeClr val="tx1"/>
                </a:solidFill>
              </a:rPr>
              <a:t>I don’t have actual wages from the employer yet?</a:t>
            </a:r>
          </a:p>
        </p:txBody>
      </p:sp>
    </p:spTree>
    <p:extLst>
      <p:ext uri="{BB962C8B-B14F-4D97-AF65-F5344CB8AC3E}">
        <p14:creationId xmlns:p14="http://schemas.microsoft.com/office/powerpoint/2010/main" val="367695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0FDEC-B335-F569-0125-722935CB2FFE}"/>
              </a:ext>
            </a:extLst>
          </p:cNvPr>
          <p:cNvSpPr>
            <a:spLocks noGrp="1"/>
          </p:cNvSpPr>
          <p:nvPr>
            <p:ph type="ctrTitle"/>
          </p:nvPr>
        </p:nvSpPr>
        <p:spPr>
          <a:xfrm>
            <a:off x="914399" y="1208016"/>
            <a:ext cx="10779853" cy="1342237"/>
          </a:xfrm>
        </p:spPr>
        <p:txBody>
          <a:bodyPr>
            <a:normAutofit/>
          </a:bodyPr>
          <a:lstStyle/>
          <a:p>
            <a:r>
              <a:rPr lang="en-US" dirty="0"/>
              <a:t>Form 15-II - Temporary Compensation Report</a:t>
            </a:r>
          </a:p>
        </p:txBody>
      </p:sp>
      <p:sp>
        <p:nvSpPr>
          <p:cNvPr id="3" name="Subtitle 2">
            <a:extLst>
              <a:ext uri="{FF2B5EF4-FFF2-40B4-BE49-F238E27FC236}">
                <a16:creationId xmlns:a16="http://schemas.microsoft.com/office/drawing/2014/main" id="{FFF84B13-144F-6678-3CD3-4EF251F9D6B8}"/>
              </a:ext>
            </a:extLst>
          </p:cNvPr>
          <p:cNvSpPr>
            <a:spLocks noGrp="1"/>
          </p:cNvSpPr>
          <p:nvPr>
            <p:ph type="subTitle" idx="1"/>
          </p:nvPr>
        </p:nvSpPr>
        <p:spPr>
          <a:xfrm>
            <a:off x="1259046" y="2396631"/>
            <a:ext cx="10435206" cy="3822233"/>
          </a:xfrm>
        </p:spPr>
        <p:txBody>
          <a:bodyPr>
            <a:noAutofit/>
          </a:bodyPr>
          <a:lstStyle/>
          <a:p>
            <a:pPr lvl="1" algn="l"/>
            <a:r>
              <a:rPr lang="en-US" altLang="en-US" sz="2000" b="1" dirty="0">
                <a:solidFill>
                  <a:schemeClr val="tx1"/>
                </a:solidFill>
              </a:rPr>
              <a:t>Used to stop payments </a:t>
            </a:r>
            <a:r>
              <a:rPr lang="en-US" altLang="en-US" sz="2000" b="1" u="sng" dirty="0">
                <a:solidFill>
                  <a:schemeClr val="tx1"/>
                </a:solidFill>
                <a:highlight>
                  <a:srgbClr val="FFFF00"/>
                </a:highlight>
              </a:rPr>
              <a:t>within 150 days</a:t>
            </a:r>
            <a:r>
              <a:rPr lang="en-US" altLang="en-US" sz="2000" b="1" dirty="0">
                <a:solidFill>
                  <a:schemeClr val="tx1"/>
                </a:solidFill>
                <a:highlight>
                  <a:srgbClr val="FFFF00"/>
                </a:highlight>
              </a:rPr>
              <a:t> </a:t>
            </a:r>
            <a:r>
              <a:rPr lang="en-US" altLang="en-US" sz="2000" b="1" dirty="0">
                <a:solidFill>
                  <a:schemeClr val="tx1"/>
                </a:solidFill>
              </a:rPr>
              <a:t>following notice of injury to employer.</a:t>
            </a:r>
          </a:p>
          <a:p>
            <a:pPr lvl="1" algn="l"/>
            <a:endParaRPr lang="en-US" altLang="en-US" sz="2000" b="1" dirty="0">
              <a:solidFill>
                <a:schemeClr val="tx1"/>
              </a:solidFill>
            </a:endParaRPr>
          </a:p>
          <a:p>
            <a:pPr marL="1257300" lvl="2" indent="-342900" algn="l">
              <a:buFont typeface="Wingdings" panose="05000000000000000000" pitchFamily="2" charset="2"/>
              <a:buChar char="§"/>
            </a:pPr>
            <a:r>
              <a:rPr lang="en-US" altLang="en-US" sz="2000" dirty="0">
                <a:solidFill>
                  <a:schemeClr val="tx1"/>
                </a:solidFill>
              </a:rPr>
              <a:t>Must comply with at least one of the specific reasons set forth in the form:</a:t>
            </a:r>
          </a:p>
          <a:p>
            <a:pPr marL="1657350" lvl="3" indent="-285750" algn="l">
              <a:buFont typeface="Wingdings" panose="05000000000000000000" pitchFamily="2" charset="2"/>
              <a:buChar char="§"/>
            </a:pPr>
            <a:r>
              <a:rPr lang="en-US" altLang="en-US" dirty="0">
                <a:solidFill>
                  <a:schemeClr val="tx1"/>
                </a:solidFill>
              </a:rPr>
              <a:t>Claimant has returned to work for 15 days;</a:t>
            </a:r>
          </a:p>
          <a:p>
            <a:pPr marL="1657350" lvl="3" indent="-285750" algn="l">
              <a:buFont typeface="Wingdings" panose="05000000000000000000" pitchFamily="2" charset="2"/>
              <a:buChar char="§"/>
            </a:pPr>
            <a:r>
              <a:rPr lang="en-US" altLang="en-US" dirty="0">
                <a:solidFill>
                  <a:schemeClr val="tx1"/>
                </a:solidFill>
              </a:rPr>
              <a:t>Claimant signs Form 17;</a:t>
            </a:r>
          </a:p>
          <a:p>
            <a:pPr marL="1657350" lvl="3" indent="-285750" algn="l">
              <a:buFont typeface="Wingdings" panose="05000000000000000000" pitchFamily="2" charset="2"/>
              <a:buChar char="§"/>
            </a:pPr>
            <a:r>
              <a:rPr lang="en-US" altLang="en-US" dirty="0">
                <a:solidFill>
                  <a:schemeClr val="tx1"/>
                </a:solidFill>
              </a:rPr>
              <a:t>Claim is denied based on good faith investigation;</a:t>
            </a:r>
          </a:p>
          <a:p>
            <a:pPr marL="1657350" lvl="3" indent="-285750" algn="l">
              <a:buFont typeface="Wingdings" panose="05000000000000000000" pitchFamily="2" charset="2"/>
              <a:buChar char="§"/>
            </a:pPr>
            <a:r>
              <a:rPr lang="en-US" altLang="en-US" dirty="0">
                <a:solidFill>
                  <a:schemeClr val="tx1"/>
                </a:solidFill>
              </a:rPr>
              <a:t>Light duty is being provided by employer; or</a:t>
            </a:r>
          </a:p>
          <a:p>
            <a:pPr marL="1657350" lvl="3" indent="-285750" algn="l">
              <a:buFont typeface="Wingdings" panose="05000000000000000000" pitchFamily="2" charset="2"/>
              <a:buChar char="§"/>
            </a:pPr>
            <a:r>
              <a:rPr lang="en-US" altLang="en-US" dirty="0">
                <a:solidFill>
                  <a:schemeClr val="tx1"/>
                </a:solidFill>
              </a:rPr>
              <a:t>Claimant refuses medical treatment.</a:t>
            </a:r>
          </a:p>
          <a:p>
            <a:pPr lvl="3" algn="l"/>
            <a:endParaRPr lang="en-US" altLang="en-US" dirty="0">
              <a:solidFill>
                <a:schemeClr val="tx1"/>
              </a:solidFill>
            </a:endParaRPr>
          </a:p>
          <a:p>
            <a:pPr marL="1257300" lvl="2" indent="-342900" algn="l">
              <a:buFont typeface="Wingdings" panose="05000000000000000000" pitchFamily="2" charset="2"/>
              <a:buChar char="§"/>
            </a:pPr>
            <a:r>
              <a:rPr lang="en-US" altLang="en-US" sz="2000" dirty="0">
                <a:solidFill>
                  <a:schemeClr val="tx1"/>
                </a:solidFill>
              </a:rPr>
              <a:t>File with WCC and serve on Claimant or attorney within ten days.</a:t>
            </a:r>
          </a:p>
          <a:p>
            <a:endParaRPr lang="en-US" sz="2400" dirty="0"/>
          </a:p>
        </p:txBody>
      </p:sp>
    </p:spTree>
    <p:extLst>
      <p:ext uri="{BB962C8B-B14F-4D97-AF65-F5344CB8AC3E}">
        <p14:creationId xmlns:p14="http://schemas.microsoft.com/office/powerpoint/2010/main" val="159846322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8bc148f3-30b4-4efd-bc3f-64a7a30b547d"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316754DD1452A49A4BE4D5B7C61C6BD" ma:contentTypeVersion="15" ma:contentTypeDescription="Create a new document." ma:contentTypeScope="" ma:versionID="b00d224cccb4380f146929d02de3cbd2">
  <xsd:schema xmlns:xsd="http://www.w3.org/2001/XMLSchema" xmlns:xs="http://www.w3.org/2001/XMLSchema" xmlns:p="http://schemas.microsoft.com/office/2006/metadata/properties" xmlns:ns3="8bc148f3-30b4-4efd-bc3f-64a7a30b547d" xmlns:ns4="4bc69ea0-119c-4148-a485-9be705e7d1dc" targetNamespace="http://schemas.microsoft.com/office/2006/metadata/properties" ma:root="true" ma:fieldsID="eb3092686b44f4527ab42ed2856fc5db" ns3:_="" ns4:_="">
    <xsd:import namespace="8bc148f3-30b4-4efd-bc3f-64a7a30b547d"/>
    <xsd:import namespace="4bc69ea0-119c-4148-a485-9be705e7d1dc"/>
    <xsd:element name="properties">
      <xsd:complexType>
        <xsd:sequence>
          <xsd:element name="documentManagement">
            <xsd:complexType>
              <xsd:all>
                <xsd:element ref="ns3:_activity" minOccurs="0"/>
                <xsd:element ref="ns4:SharedWithUsers" minOccurs="0"/>
                <xsd:element ref="ns4:SharedWithDetails" minOccurs="0"/>
                <xsd:element ref="ns4:SharingHintHash" minOccurs="0"/>
                <xsd:element ref="ns3:MediaServiceMetadata" minOccurs="0"/>
                <xsd:element ref="ns3:MediaServiceFastMetadata" minOccurs="0"/>
                <xsd:element ref="ns3:MediaServiceDateTaken" minOccurs="0"/>
                <xsd:element ref="ns3:MediaServiceObjectDetectorVersions" minOccurs="0"/>
                <xsd:element ref="ns3:MediaServiceAutoTags" minOccurs="0"/>
                <xsd:element ref="ns3:MediaLengthInSeconds" minOccurs="0"/>
                <xsd:element ref="ns3:MediaServiceSystemTags" minOccurs="0"/>
                <xsd:element ref="ns3:MediaServiceGenerationTime" minOccurs="0"/>
                <xsd:element ref="ns3:MediaServiceEventHashCode" minOccurs="0"/>
                <xsd:element ref="ns3:MediaServiceSearchPropertie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c148f3-30b4-4efd-bc3f-64a7a30b547d" elementFormDefault="qualified">
    <xsd:import namespace="http://schemas.microsoft.com/office/2006/documentManagement/types"/>
    <xsd:import namespace="http://schemas.microsoft.com/office/infopath/2007/PartnerControls"/>
    <xsd:element name="_activity" ma:index="8" nillable="true" ma:displayName="_activity" ma:hidden="true" ma:internalName="_activity">
      <xsd:simpleType>
        <xsd:restriction base="dms:Note"/>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SystemTags" ma:index="18" nillable="true" ma:displayName="MediaServiceSystemTags" ma:hidden="true" ma:internalName="MediaServiceSystemTags" ma:readOnly="true">
      <xsd:simpleType>
        <xsd:restriction base="dms:Note"/>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OCR" ma:index="22"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c69ea0-119c-4148-a485-9be705e7d1dc" elementFormDefault="qualified">
    <xsd:import namespace="http://schemas.microsoft.com/office/2006/documentManagement/types"/>
    <xsd:import namespace="http://schemas.microsoft.com/office/infopath/2007/PartnerControls"/>
    <xsd:element name="SharedWithUsers" ma:index="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0" nillable="true" ma:displayName="Shared With Details" ma:internalName="SharedWithDetails" ma:readOnly="true">
      <xsd:simpleType>
        <xsd:restriction base="dms:Note">
          <xsd:maxLength value="255"/>
        </xsd:restriction>
      </xsd:simpleType>
    </xsd:element>
    <xsd:element name="SharingHintHash" ma:index="11"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3B5DCBE-D25C-4A24-A75D-EF05DE383A65}">
  <ds:schemaRefs>
    <ds:schemaRef ds:uri="8bc148f3-30b4-4efd-bc3f-64a7a30b547d"/>
    <ds:schemaRef ds:uri="http://purl.org/dc/dcmitype/"/>
    <ds:schemaRef ds:uri="http://www.w3.org/XML/1998/namespace"/>
    <ds:schemaRef ds:uri="http://purl.org/dc/terms/"/>
    <ds:schemaRef ds:uri="http://purl.org/dc/elements/1.1/"/>
    <ds:schemaRef ds:uri="http://schemas.microsoft.com/office/infopath/2007/PartnerControls"/>
    <ds:schemaRef ds:uri="http://schemas.microsoft.com/office/2006/documentManagement/types"/>
    <ds:schemaRef ds:uri="http://schemas.openxmlformats.org/package/2006/metadata/core-properties"/>
    <ds:schemaRef ds:uri="4bc69ea0-119c-4148-a485-9be705e7d1dc"/>
    <ds:schemaRef ds:uri="http://schemas.microsoft.com/office/2006/metadata/properties"/>
  </ds:schemaRefs>
</ds:datastoreItem>
</file>

<file path=customXml/itemProps2.xml><?xml version="1.0" encoding="utf-8"?>
<ds:datastoreItem xmlns:ds="http://schemas.openxmlformats.org/officeDocument/2006/customXml" ds:itemID="{E391F953-4930-47D9-AB9F-038738BBF78A}">
  <ds:schemaRefs>
    <ds:schemaRef ds:uri="http://schemas.microsoft.com/sharepoint/v3/contenttype/forms"/>
  </ds:schemaRefs>
</ds:datastoreItem>
</file>

<file path=customXml/itemProps3.xml><?xml version="1.0" encoding="utf-8"?>
<ds:datastoreItem xmlns:ds="http://schemas.openxmlformats.org/officeDocument/2006/customXml" ds:itemID="{F3793869-CAD7-48A4-9AA4-8DF4249C79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c148f3-30b4-4efd-bc3f-64a7a30b547d"/>
    <ds:schemaRef ds:uri="4bc69ea0-119c-4148-a485-9be705e7d1d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610</TotalTime>
  <Words>2081</Words>
  <Application>Microsoft Office PowerPoint</Application>
  <PresentationFormat>Widescreen</PresentationFormat>
  <Paragraphs>206</Paragraphs>
  <Slides>34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Times New Roman</vt:lpstr>
      <vt:lpstr>Wingdings</vt:lpstr>
      <vt:lpstr>1_Office Theme</vt:lpstr>
      <vt:lpstr>PowerPoint Presentation</vt:lpstr>
      <vt:lpstr>Forms must be complete, accurate and timely. </vt:lpstr>
      <vt:lpstr>Form 12-A - First Report of Injury</vt:lpstr>
      <vt:lpstr>Form 12-A  Regulation 67-411</vt:lpstr>
      <vt:lpstr>What If…..</vt:lpstr>
      <vt:lpstr>Form 15-I - Temporary Compensation Report</vt:lpstr>
      <vt:lpstr>PowerPoint Presentation</vt:lpstr>
      <vt:lpstr>What if…..</vt:lpstr>
      <vt:lpstr>Form 15-II - Temporary Compensation Report</vt:lpstr>
      <vt:lpstr>PowerPoint Presentation</vt:lpstr>
      <vt:lpstr>What if…..</vt:lpstr>
      <vt:lpstr>Form 15  Regulations 67-503 &amp; 67-504</vt:lpstr>
      <vt:lpstr>Form 15-S - Supplemental Report of  Varying Temporary Partial Payments</vt:lpstr>
      <vt:lpstr>PowerPoint Presentation</vt:lpstr>
      <vt:lpstr>Form 15 S Regulations 67-503</vt:lpstr>
      <vt:lpstr>Form 17 - Receipt of Compensation</vt:lpstr>
      <vt:lpstr>PowerPoint Presentation</vt:lpstr>
      <vt:lpstr>Form 17  Regulations 67-505</vt:lpstr>
      <vt:lpstr>What if…..</vt:lpstr>
      <vt:lpstr>Form 18 Periodic Report</vt:lpstr>
      <vt:lpstr>PowerPoint Presentation</vt:lpstr>
      <vt:lpstr>Form 18  Regulation 67-413</vt:lpstr>
      <vt:lpstr>What if…..</vt:lpstr>
      <vt:lpstr>Form 19 – Status Report and  Compensation Receipt</vt:lpstr>
      <vt:lpstr>PowerPoint Presentation</vt:lpstr>
      <vt:lpstr>Form 19  § 42-9-270</vt:lpstr>
      <vt:lpstr>What if…..</vt:lpstr>
      <vt:lpstr>Failure to Respond to Request $200.00 Fine  Carrier has 30 days to respond to request </vt:lpstr>
      <vt:lpstr>What if…..</vt:lpstr>
      <vt:lpstr>PowerPoint Presentation</vt:lpstr>
      <vt:lpstr>What is the proper procedure for a  carrier to contest a fine?</vt:lpstr>
      <vt:lpstr>Reminders</vt:lpstr>
      <vt:lpstr>Communication…</vt:lpstr>
      <vt:lpstr>Thank You!!!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Hartman, Betsy</dc:creator>
  <cp:lastModifiedBy>Alexa Stillwell</cp:lastModifiedBy>
  <cp:revision>10</cp:revision>
  <cp:lastPrinted>2024-10-07T16:52:46Z</cp:lastPrinted>
  <dcterms:created xsi:type="dcterms:W3CDTF">2014-10-03T13:27:00Z</dcterms:created>
  <dcterms:modified xsi:type="dcterms:W3CDTF">2024-10-21T13:24:24Z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0x0101002316754DD1452A49A4BE4D5B7C61C6BD</vt:lpwstr>
  </property>
</Properties>
</file>