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1448" r:id="rId2"/>
    <p:sldId id="1504" r:id="rId3"/>
    <p:sldId id="1511" r:id="rId4"/>
    <p:sldId id="1512" r:id="rId5"/>
    <p:sldId id="1505" r:id="rId6"/>
    <p:sldId id="1503" r:id="rId7"/>
    <p:sldId id="1510" r:id="rId8"/>
    <p:sldId id="1506" r:id="rId9"/>
    <p:sldId id="1507" r:id="rId10"/>
    <p:sldId id="1449" r:id="rId11"/>
    <p:sldId id="1514" r:id="rId12"/>
    <p:sldId id="1515" r:id="rId13"/>
    <p:sldId id="1516" r:id="rId14"/>
    <p:sldId id="1517" r:id="rId15"/>
    <p:sldId id="1452" r:id="rId16"/>
    <p:sldId id="1518" r:id="rId17"/>
    <p:sldId id="1456" r:id="rId18"/>
    <p:sldId id="1451" r:id="rId19"/>
    <p:sldId id="1457" r:id="rId20"/>
    <p:sldId id="1459" r:id="rId21"/>
    <p:sldId id="1453" r:id="rId22"/>
    <p:sldId id="1454" r:id="rId23"/>
    <p:sldId id="1502" r:id="rId24"/>
    <p:sldId id="1509" r:id="rId25"/>
    <p:sldId id="146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C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626C9A-7998-499A-9AD1-78D21304FF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138138B-4CE3-41EF-8CC0-EC62DCD3E273}">
      <dgm:prSet/>
      <dgm:spPr/>
      <dgm:t>
        <a:bodyPr/>
        <a:lstStyle/>
        <a:p>
          <a:r>
            <a:rPr lang="en-US" b="1" dirty="0"/>
            <a:t>Why</a:t>
          </a:r>
          <a:r>
            <a:rPr lang="en-US" dirty="0"/>
            <a:t> have a rule?</a:t>
          </a:r>
        </a:p>
      </dgm:t>
    </dgm:pt>
    <dgm:pt modelId="{ED096553-04D9-45B8-8AD6-D031927E83C1}" type="parTrans" cxnId="{07510EC4-8548-4165-BDDF-6E803ABD2FAB}">
      <dgm:prSet/>
      <dgm:spPr/>
      <dgm:t>
        <a:bodyPr/>
        <a:lstStyle/>
        <a:p>
          <a:endParaRPr lang="en-US"/>
        </a:p>
      </dgm:t>
    </dgm:pt>
    <dgm:pt modelId="{3ECC4DDF-1256-489F-A5D4-DB4D3443D0C4}" type="sibTrans" cxnId="{07510EC4-8548-4165-BDDF-6E803ABD2FAB}">
      <dgm:prSet/>
      <dgm:spPr/>
      <dgm:t>
        <a:bodyPr/>
        <a:lstStyle/>
        <a:p>
          <a:endParaRPr lang="en-US"/>
        </a:p>
      </dgm:t>
    </dgm:pt>
    <dgm:pt modelId="{31834A1D-7EEC-43F8-82A2-F1847628345D}">
      <dgm:prSet/>
      <dgm:spPr/>
      <dgm:t>
        <a:bodyPr/>
        <a:lstStyle/>
        <a:p>
          <a:r>
            <a:rPr lang="en-US" b="1" dirty="0"/>
            <a:t>What</a:t>
          </a:r>
          <a:r>
            <a:rPr lang="en-US" dirty="0"/>
            <a:t> is the rule?</a:t>
          </a:r>
        </a:p>
      </dgm:t>
    </dgm:pt>
    <dgm:pt modelId="{4A5ACDB6-701E-4869-BE47-AF8AD0BAEB96}" type="parTrans" cxnId="{0C52FE2E-B7A0-4170-8DE7-94CD5720D9B1}">
      <dgm:prSet/>
      <dgm:spPr/>
      <dgm:t>
        <a:bodyPr/>
        <a:lstStyle/>
        <a:p>
          <a:endParaRPr lang="en-US"/>
        </a:p>
      </dgm:t>
    </dgm:pt>
    <dgm:pt modelId="{CE2AE201-B832-48E5-980A-2852DA469787}" type="sibTrans" cxnId="{0C52FE2E-B7A0-4170-8DE7-94CD5720D9B1}">
      <dgm:prSet/>
      <dgm:spPr/>
      <dgm:t>
        <a:bodyPr/>
        <a:lstStyle/>
        <a:p>
          <a:endParaRPr lang="en-US"/>
        </a:p>
      </dgm:t>
    </dgm:pt>
    <dgm:pt modelId="{251C82F8-832E-41E1-A359-CFFA34A69ED8}">
      <dgm:prSet/>
      <dgm:spPr/>
      <dgm:t>
        <a:bodyPr/>
        <a:lstStyle/>
        <a:p>
          <a:r>
            <a:rPr lang="en-US" dirty="0"/>
            <a:t>To </a:t>
          </a:r>
          <a:r>
            <a:rPr lang="en-US" b="1" dirty="0"/>
            <a:t>whom</a:t>
          </a:r>
          <a:r>
            <a:rPr lang="en-US" dirty="0"/>
            <a:t> does the rule apply?</a:t>
          </a:r>
        </a:p>
      </dgm:t>
    </dgm:pt>
    <dgm:pt modelId="{F61F3F98-1169-4689-B988-E03F0E1366B2}" type="parTrans" cxnId="{6D67E750-89E8-47D6-97E2-A3501E7C6401}">
      <dgm:prSet/>
      <dgm:spPr/>
      <dgm:t>
        <a:bodyPr/>
        <a:lstStyle/>
        <a:p>
          <a:endParaRPr lang="en-US"/>
        </a:p>
      </dgm:t>
    </dgm:pt>
    <dgm:pt modelId="{EC6BBBAE-AA49-4907-A99D-84E40699B7E0}" type="sibTrans" cxnId="{6D67E750-89E8-47D6-97E2-A3501E7C6401}">
      <dgm:prSet/>
      <dgm:spPr/>
      <dgm:t>
        <a:bodyPr/>
        <a:lstStyle/>
        <a:p>
          <a:endParaRPr lang="en-US"/>
        </a:p>
      </dgm:t>
    </dgm:pt>
    <dgm:pt modelId="{529DFB0D-3C57-427C-865F-87509D79E6F1}">
      <dgm:prSet/>
      <dgm:spPr/>
      <dgm:t>
        <a:bodyPr/>
        <a:lstStyle/>
        <a:p>
          <a:r>
            <a:rPr lang="en-US" b="1" dirty="0"/>
            <a:t>How </a:t>
          </a:r>
          <a:r>
            <a:rPr lang="en-US" b="0" dirty="0"/>
            <a:t>does the rule apply?</a:t>
          </a:r>
        </a:p>
      </dgm:t>
    </dgm:pt>
    <dgm:pt modelId="{D4FA6030-B358-4A91-B55B-B6598697C39B}" type="parTrans" cxnId="{4BF5C050-E763-4E16-9EBE-A828C95A13CC}">
      <dgm:prSet/>
      <dgm:spPr/>
      <dgm:t>
        <a:bodyPr/>
        <a:lstStyle/>
        <a:p>
          <a:endParaRPr lang="en-US"/>
        </a:p>
      </dgm:t>
    </dgm:pt>
    <dgm:pt modelId="{4519EBEA-F29F-40D6-A137-6044612D6A03}" type="sibTrans" cxnId="{4BF5C050-E763-4E16-9EBE-A828C95A13CC}">
      <dgm:prSet/>
      <dgm:spPr/>
      <dgm:t>
        <a:bodyPr/>
        <a:lstStyle/>
        <a:p>
          <a:endParaRPr lang="en-US"/>
        </a:p>
      </dgm:t>
    </dgm:pt>
    <dgm:pt modelId="{5BE679E3-1CC9-4C6F-9767-C1D9F59A946D}">
      <dgm:prSet/>
      <dgm:spPr/>
      <dgm:t>
        <a:bodyPr/>
        <a:lstStyle/>
        <a:p>
          <a:r>
            <a:rPr lang="en-US" b="1" dirty="0"/>
            <a:t>When </a:t>
          </a:r>
          <a:r>
            <a:rPr lang="en-US" b="0" dirty="0"/>
            <a:t>does the rule apply?  </a:t>
          </a:r>
        </a:p>
      </dgm:t>
    </dgm:pt>
    <dgm:pt modelId="{D46A11E7-5EEC-4047-AA9E-3F5847F54F05}" type="parTrans" cxnId="{B5C80D3C-AACE-4D0A-903A-264ADFE9B614}">
      <dgm:prSet/>
      <dgm:spPr/>
      <dgm:t>
        <a:bodyPr/>
        <a:lstStyle/>
        <a:p>
          <a:endParaRPr lang="en-US"/>
        </a:p>
      </dgm:t>
    </dgm:pt>
    <dgm:pt modelId="{24394DC8-8D2D-4A38-B914-CB5D29165957}" type="sibTrans" cxnId="{B5C80D3C-AACE-4D0A-903A-264ADFE9B614}">
      <dgm:prSet/>
      <dgm:spPr/>
      <dgm:t>
        <a:bodyPr/>
        <a:lstStyle/>
        <a:p>
          <a:endParaRPr lang="en-US"/>
        </a:p>
      </dgm:t>
    </dgm:pt>
    <dgm:pt modelId="{50405287-2ABB-4F15-8BE0-2CC47A049E7B}" type="pres">
      <dgm:prSet presAssocID="{0C626C9A-7998-499A-9AD1-78D21304FF73}" presName="linear" presStyleCnt="0">
        <dgm:presLayoutVars>
          <dgm:animLvl val="lvl"/>
          <dgm:resizeHandles val="exact"/>
        </dgm:presLayoutVars>
      </dgm:prSet>
      <dgm:spPr/>
    </dgm:pt>
    <dgm:pt modelId="{C208E498-D677-462B-AFF3-C8CD457B2B0A}" type="pres">
      <dgm:prSet presAssocID="{6138138B-4CE3-41EF-8CC0-EC62DCD3E273}" presName="parentText" presStyleLbl="node1" presStyleIdx="0" presStyleCnt="5">
        <dgm:presLayoutVars>
          <dgm:chMax val="0"/>
          <dgm:bulletEnabled val="1"/>
        </dgm:presLayoutVars>
      </dgm:prSet>
      <dgm:spPr/>
    </dgm:pt>
    <dgm:pt modelId="{55009311-A10C-433D-BD04-BE603F371EE7}" type="pres">
      <dgm:prSet presAssocID="{3ECC4DDF-1256-489F-A5D4-DB4D3443D0C4}" presName="spacer" presStyleCnt="0"/>
      <dgm:spPr/>
    </dgm:pt>
    <dgm:pt modelId="{2B5E3253-359D-4C46-8AA3-FF7DBA3D75D5}" type="pres">
      <dgm:prSet presAssocID="{31834A1D-7EEC-43F8-82A2-F1847628345D}" presName="parentText" presStyleLbl="node1" presStyleIdx="1" presStyleCnt="5">
        <dgm:presLayoutVars>
          <dgm:chMax val="0"/>
          <dgm:bulletEnabled val="1"/>
        </dgm:presLayoutVars>
      </dgm:prSet>
      <dgm:spPr/>
    </dgm:pt>
    <dgm:pt modelId="{8F5A8E2C-4720-4774-ABE4-7EFEABA2A9EA}" type="pres">
      <dgm:prSet presAssocID="{CE2AE201-B832-48E5-980A-2852DA469787}" presName="spacer" presStyleCnt="0"/>
      <dgm:spPr/>
    </dgm:pt>
    <dgm:pt modelId="{712B3D60-4269-42BF-85ED-E1A8D7A359A8}" type="pres">
      <dgm:prSet presAssocID="{251C82F8-832E-41E1-A359-CFFA34A69ED8}" presName="parentText" presStyleLbl="node1" presStyleIdx="2" presStyleCnt="5">
        <dgm:presLayoutVars>
          <dgm:chMax val="0"/>
          <dgm:bulletEnabled val="1"/>
        </dgm:presLayoutVars>
      </dgm:prSet>
      <dgm:spPr/>
    </dgm:pt>
    <dgm:pt modelId="{2E03EF38-DD17-4BE0-82BF-7F58C8C9E721}" type="pres">
      <dgm:prSet presAssocID="{EC6BBBAE-AA49-4907-A99D-84E40699B7E0}" presName="spacer" presStyleCnt="0"/>
      <dgm:spPr/>
    </dgm:pt>
    <dgm:pt modelId="{8E805344-4574-4C1E-AC38-98B3A87E3DB4}" type="pres">
      <dgm:prSet presAssocID="{529DFB0D-3C57-427C-865F-87509D79E6F1}" presName="parentText" presStyleLbl="node1" presStyleIdx="3" presStyleCnt="5">
        <dgm:presLayoutVars>
          <dgm:chMax val="0"/>
          <dgm:bulletEnabled val="1"/>
        </dgm:presLayoutVars>
      </dgm:prSet>
      <dgm:spPr/>
    </dgm:pt>
    <dgm:pt modelId="{A78EC28E-378D-42F4-AC28-110526B46D82}" type="pres">
      <dgm:prSet presAssocID="{4519EBEA-F29F-40D6-A137-6044612D6A03}" presName="spacer" presStyleCnt="0"/>
      <dgm:spPr/>
    </dgm:pt>
    <dgm:pt modelId="{EAB77F3F-7ACD-480C-8819-AB90B1D7ABEE}" type="pres">
      <dgm:prSet presAssocID="{5BE679E3-1CC9-4C6F-9767-C1D9F59A946D}" presName="parentText" presStyleLbl="node1" presStyleIdx="4" presStyleCnt="5">
        <dgm:presLayoutVars>
          <dgm:chMax val="0"/>
          <dgm:bulletEnabled val="1"/>
        </dgm:presLayoutVars>
      </dgm:prSet>
      <dgm:spPr/>
    </dgm:pt>
  </dgm:ptLst>
  <dgm:cxnLst>
    <dgm:cxn modelId="{DED94A15-FB3A-4CD9-9E76-366A8CBB633C}" type="presOf" srcId="{5BE679E3-1CC9-4C6F-9767-C1D9F59A946D}" destId="{EAB77F3F-7ACD-480C-8819-AB90B1D7ABEE}" srcOrd="0" destOrd="0" presId="urn:microsoft.com/office/officeart/2005/8/layout/vList2"/>
    <dgm:cxn modelId="{0C52FE2E-B7A0-4170-8DE7-94CD5720D9B1}" srcId="{0C626C9A-7998-499A-9AD1-78D21304FF73}" destId="{31834A1D-7EEC-43F8-82A2-F1847628345D}" srcOrd="1" destOrd="0" parTransId="{4A5ACDB6-701E-4869-BE47-AF8AD0BAEB96}" sibTransId="{CE2AE201-B832-48E5-980A-2852DA469787}"/>
    <dgm:cxn modelId="{B5C80D3C-AACE-4D0A-903A-264ADFE9B614}" srcId="{0C626C9A-7998-499A-9AD1-78D21304FF73}" destId="{5BE679E3-1CC9-4C6F-9767-C1D9F59A946D}" srcOrd="4" destOrd="0" parTransId="{D46A11E7-5EEC-4047-AA9E-3F5847F54F05}" sibTransId="{24394DC8-8D2D-4A38-B914-CB5D29165957}"/>
    <dgm:cxn modelId="{329F2D69-7F53-4B70-AC62-2E28304E1DAD}" type="presOf" srcId="{31834A1D-7EEC-43F8-82A2-F1847628345D}" destId="{2B5E3253-359D-4C46-8AA3-FF7DBA3D75D5}" srcOrd="0" destOrd="0" presId="urn:microsoft.com/office/officeart/2005/8/layout/vList2"/>
    <dgm:cxn modelId="{01451E4B-E908-4288-8EE6-E353A35182BB}" type="presOf" srcId="{529DFB0D-3C57-427C-865F-87509D79E6F1}" destId="{8E805344-4574-4C1E-AC38-98B3A87E3DB4}" srcOrd="0" destOrd="0" presId="urn:microsoft.com/office/officeart/2005/8/layout/vList2"/>
    <dgm:cxn modelId="{4BF5C050-E763-4E16-9EBE-A828C95A13CC}" srcId="{0C626C9A-7998-499A-9AD1-78D21304FF73}" destId="{529DFB0D-3C57-427C-865F-87509D79E6F1}" srcOrd="3" destOrd="0" parTransId="{D4FA6030-B358-4A91-B55B-B6598697C39B}" sibTransId="{4519EBEA-F29F-40D6-A137-6044612D6A03}"/>
    <dgm:cxn modelId="{6D67E750-89E8-47D6-97E2-A3501E7C6401}" srcId="{0C626C9A-7998-499A-9AD1-78D21304FF73}" destId="{251C82F8-832E-41E1-A359-CFFA34A69ED8}" srcOrd="2" destOrd="0" parTransId="{F61F3F98-1169-4689-B988-E03F0E1366B2}" sibTransId="{EC6BBBAE-AA49-4907-A99D-84E40699B7E0}"/>
    <dgm:cxn modelId="{6AFB5DBB-EAD5-4DB0-9592-D19ADAF8A7F0}" type="presOf" srcId="{251C82F8-832E-41E1-A359-CFFA34A69ED8}" destId="{712B3D60-4269-42BF-85ED-E1A8D7A359A8}" srcOrd="0" destOrd="0" presId="urn:microsoft.com/office/officeart/2005/8/layout/vList2"/>
    <dgm:cxn modelId="{07510EC4-8548-4165-BDDF-6E803ABD2FAB}" srcId="{0C626C9A-7998-499A-9AD1-78D21304FF73}" destId="{6138138B-4CE3-41EF-8CC0-EC62DCD3E273}" srcOrd="0" destOrd="0" parTransId="{ED096553-04D9-45B8-8AD6-D031927E83C1}" sibTransId="{3ECC4DDF-1256-489F-A5D4-DB4D3443D0C4}"/>
    <dgm:cxn modelId="{3145ACCD-D5AC-49E5-85BC-BC1E7581E5C2}" type="presOf" srcId="{6138138B-4CE3-41EF-8CC0-EC62DCD3E273}" destId="{C208E498-D677-462B-AFF3-C8CD457B2B0A}" srcOrd="0" destOrd="0" presId="urn:microsoft.com/office/officeart/2005/8/layout/vList2"/>
    <dgm:cxn modelId="{BEBA2BE7-1755-453D-9DA4-D87AF8B90025}" type="presOf" srcId="{0C626C9A-7998-499A-9AD1-78D21304FF73}" destId="{50405287-2ABB-4F15-8BE0-2CC47A049E7B}" srcOrd="0" destOrd="0" presId="urn:microsoft.com/office/officeart/2005/8/layout/vList2"/>
    <dgm:cxn modelId="{65E1439B-E09B-4139-A6AA-D9A08B2D2203}" type="presParOf" srcId="{50405287-2ABB-4F15-8BE0-2CC47A049E7B}" destId="{C208E498-D677-462B-AFF3-C8CD457B2B0A}" srcOrd="0" destOrd="0" presId="urn:microsoft.com/office/officeart/2005/8/layout/vList2"/>
    <dgm:cxn modelId="{B917636D-FAEB-4A2F-8916-E31054561E0A}" type="presParOf" srcId="{50405287-2ABB-4F15-8BE0-2CC47A049E7B}" destId="{55009311-A10C-433D-BD04-BE603F371EE7}" srcOrd="1" destOrd="0" presId="urn:microsoft.com/office/officeart/2005/8/layout/vList2"/>
    <dgm:cxn modelId="{10C06219-8672-4DD6-A049-662831911F78}" type="presParOf" srcId="{50405287-2ABB-4F15-8BE0-2CC47A049E7B}" destId="{2B5E3253-359D-4C46-8AA3-FF7DBA3D75D5}" srcOrd="2" destOrd="0" presId="urn:microsoft.com/office/officeart/2005/8/layout/vList2"/>
    <dgm:cxn modelId="{EBFCE263-250A-4F3B-8BCB-E8BF7AEC1E40}" type="presParOf" srcId="{50405287-2ABB-4F15-8BE0-2CC47A049E7B}" destId="{8F5A8E2C-4720-4774-ABE4-7EFEABA2A9EA}" srcOrd="3" destOrd="0" presId="urn:microsoft.com/office/officeart/2005/8/layout/vList2"/>
    <dgm:cxn modelId="{F1EF14A1-D924-4C0C-92DE-58F202148142}" type="presParOf" srcId="{50405287-2ABB-4F15-8BE0-2CC47A049E7B}" destId="{712B3D60-4269-42BF-85ED-E1A8D7A359A8}" srcOrd="4" destOrd="0" presId="urn:microsoft.com/office/officeart/2005/8/layout/vList2"/>
    <dgm:cxn modelId="{CF8BE69E-0483-43CA-BE5A-C065A5875D23}" type="presParOf" srcId="{50405287-2ABB-4F15-8BE0-2CC47A049E7B}" destId="{2E03EF38-DD17-4BE0-82BF-7F58C8C9E721}" srcOrd="5" destOrd="0" presId="urn:microsoft.com/office/officeart/2005/8/layout/vList2"/>
    <dgm:cxn modelId="{8488E987-244A-4D98-B7D3-CCA17A0048EE}" type="presParOf" srcId="{50405287-2ABB-4F15-8BE0-2CC47A049E7B}" destId="{8E805344-4574-4C1E-AC38-98B3A87E3DB4}" srcOrd="6" destOrd="0" presId="urn:microsoft.com/office/officeart/2005/8/layout/vList2"/>
    <dgm:cxn modelId="{CB67B24E-AA76-440A-92A4-CFA0EAF4A201}" type="presParOf" srcId="{50405287-2ABB-4F15-8BE0-2CC47A049E7B}" destId="{A78EC28E-378D-42F4-AC28-110526B46D82}" srcOrd="7" destOrd="0" presId="urn:microsoft.com/office/officeart/2005/8/layout/vList2"/>
    <dgm:cxn modelId="{804B75B8-D7F1-48F6-9580-59870D4FC4B9}" type="presParOf" srcId="{50405287-2ABB-4F15-8BE0-2CC47A049E7B}" destId="{EAB77F3F-7ACD-480C-8819-AB90B1D7ABE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DD6A65-0281-4CB5-BF7E-E5F0F84ABA9D}" type="doc">
      <dgm:prSet loTypeId="urn:microsoft.com/office/officeart/2018/5/layout/IconLeaf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8E6E5A39-F9A3-4BE6-A75F-3F492D2DE4F2}">
      <dgm:prSet/>
      <dgm:spPr/>
      <dgm:t>
        <a:bodyPr/>
        <a:lstStyle/>
        <a:p>
          <a:pPr>
            <a:defRPr cap="all"/>
          </a:pPr>
          <a:r>
            <a:rPr lang="en-US"/>
            <a:t>Release of Medical Information</a:t>
          </a:r>
        </a:p>
      </dgm:t>
    </dgm:pt>
    <dgm:pt modelId="{258F02A6-8037-4C00-B94C-188E1BF42DD8}" type="parTrans" cxnId="{4DF4EDDF-179E-43FD-8434-DA3FDE77B20D}">
      <dgm:prSet/>
      <dgm:spPr/>
      <dgm:t>
        <a:bodyPr/>
        <a:lstStyle/>
        <a:p>
          <a:endParaRPr lang="en-US"/>
        </a:p>
      </dgm:t>
    </dgm:pt>
    <dgm:pt modelId="{DA6CEEB0-03AA-4EA7-A148-A3A0DAF2B0F1}" type="sibTrans" cxnId="{4DF4EDDF-179E-43FD-8434-DA3FDE77B20D}">
      <dgm:prSet/>
      <dgm:spPr/>
      <dgm:t>
        <a:bodyPr/>
        <a:lstStyle/>
        <a:p>
          <a:endParaRPr lang="en-US"/>
        </a:p>
      </dgm:t>
    </dgm:pt>
    <dgm:pt modelId="{9B242CF9-CB27-4949-83F6-588E8690BDCD}">
      <dgm:prSet/>
      <dgm:spPr/>
      <dgm:t>
        <a:bodyPr/>
        <a:lstStyle/>
        <a:p>
          <a:pPr>
            <a:defRPr cap="all"/>
          </a:pPr>
          <a:r>
            <a:rPr lang="en-US"/>
            <a:t>Communicating with Medical Providers</a:t>
          </a:r>
        </a:p>
      </dgm:t>
    </dgm:pt>
    <dgm:pt modelId="{F2320F30-B06D-4074-9873-A8D3010440F2}" type="parTrans" cxnId="{37AD459C-EE60-4452-AEBB-2F5B8F01D284}">
      <dgm:prSet/>
      <dgm:spPr/>
      <dgm:t>
        <a:bodyPr/>
        <a:lstStyle/>
        <a:p>
          <a:endParaRPr lang="en-US"/>
        </a:p>
      </dgm:t>
    </dgm:pt>
    <dgm:pt modelId="{89FFDB21-8C41-412B-B31F-28475215E6CA}" type="sibTrans" cxnId="{37AD459C-EE60-4452-AEBB-2F5B8F01D284}">
      <dgm:prSet/>
      <dgm:spPr/>
      <dgm:t>
        <a:bodyPr/>
        <a:lstStyle/>
        <a:p>
          <a:endParaRPr lang="en-US"/>
        </a:p>
      </dgm:t>
    </dgm:pt>
    <dgm:pt modelId="{77251B52-9C34-409E-9DB6-38256568B41D}" type="pres">
      <dgm:prSet presAssocID="{8CDD6A65-0281-4CB5-BF7E-E5F0F84ABA9D}" presName="root" presStyleCnt="0">
        <dgm:presLayoutVars>
          <dgm:dir/>
          <dgm:resizeHandles val="exact"/>
        </dgm:presLayoutVars>
      </dgm:prSet>
      <dgm:spPr/>
    </dgm:pt>
    <dgm:pt modelId="{BB9A6542-3967-4038-860F-58F3C92B6164}" type="pres">
      <dgm:prSet presAssocID="{8E6E5A39-F9A3-4BE6-A75F-3F492D2DE4F2}" presName="compNode" presStyleCnt="0"/>
      <dgm:spPr/>
    </dgm:pt>
    <dgm:pt modelId="{F44CE5E2-F516-445B-AF53-D03C1BD9CFD2}" type="pres">
      <dgm:prSet presAssocID="{8E6E5A39-F9A3-4BE6-A75F-3F492D2DE4F2}" presName="iconBgRect" presStyleLbl="bgShp" presStyleIdx="0" presStyleCnt="2"/>
      <dgm:spPr>
        <a:prstGeom prst="round2DiagRect">
          <a:avLst>
            <a:gd name="adj1" fmla="val 29727"/>
            <a:gd name="adj2" fmla="val 0"/>
          </a:avLst>
        </a:prstGeom>
      </dgm:spPr>
    </dgm:pt>
    <dgm:pt modelId="{189B5478-14E1-4D05-9DAD-6B7E0CC79740}" type="pres">
      <dgm:prSet presAssocID="{8E6E5A39-F9A3-4BE6-A75F-3F492D2DE4F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16F912A6-22D5-4723-B49B-964C7A6C367C}" type="pres">
      <dgm:prSet presAssocID="{8E6E5A39-F9A3-4BE6-A75F-3F492D2DE4F2}" presName="spaceRect" presStyleCnt="0"/>
      <dgm:spPr/>
    </dgm:pt>
    <dgm:pt modelId="{E5CB51BF-91D6-483D-ACD3-4791EDF4BB88}" type="pres">
      <dgm:prSet presAssocID="{8E6E5A39-F9A3-4BE6-A75F-3F492D2DE4F2}" presName="textRect" presStyleLbl="revTx" presStyleIdx="0" presStyleCnt="2">
        <dgm:presLayoutVars>
          <dgm:chMax val="1"/>
          <dgm:chPref val="1"/>
        </dgm:presLayoutVars>
      </dgm:prSet>
      <dgm:spPr/>
    </dgm:pt>
    <dgm:pt modelId="{9939C0D6-8B75-4F70-9178-DEAC31632F77}" type="pres">
      <dgm:prSet presAssocID="{DA6CEEB0-03AA-4EA7-A148-A3A0DAF2B0F1}" presName="sibTrans" presStyleCnt="0"/>
      <dgm:spPr/>
    </dgm:pt>
    <dgm:pt modelId="{C3635E83-CA9C-431C-B00B-29DC446726AD}" type="pres">
      <dgm:prSet presAssocID="{9B242CF9-CB27-4949-83F6-588E8690BDCD}" presName="compNode" presStyleCnt="0"/>
      <dgm:spPr/>
    </dgm:pt>
    <dgm:pt modelId="{05467B8C-3E93-4FD9-B22D-1521DAC8C9D7}" type="pres">
      <dgm:prSet presAssocID="{9B242CF9-CB27-4949-83F6-588E8690BDCD}" presName="iconBgRect" presStyleLbl="bgShp" presStyleIdx="1" presStyleCnt="2"/>
      <dgm:spPr>
        <a:prstGeom prst="round2DiagRect">
          <a:avLst>
            <a:gd name="adj1" fmla="val 29727"/>
            <a:gd name="adj2" fmla="val 0"/>
          </a:avLst>
        </a:prstGeom>
      </dgm:spPr>
    </dgm:pt>
    <dgm:pt modelId="{A784D55B-9C1E-4FB0-9900-C20799BBED4C}" type="pres">
      <dgm:prSet presAssocID="{9B242CF9-CB27-4949-83F6-588E8690BDC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69FF112A-48FE-4F4B-A056-292448906C12}" type="pres">
      <dgm:prSet presAssocID="{9B242CF9-CB27-4949-83F6-588E8690BDCD}" presName="spaceRect" presStyleCnt="0"/>
      <dgm:spPr/>
    </dgm:pt>
    <dgm:pt modelId="{323BDB27-16A9-4504-91A7-0695060738E2}" type="pres">
      <dgm:prSet presAssocID="{9B242CF9-CB27-4949-83F6-588E8690BDCD}" presName="textRect" presStyleLbl="revTx" presStyleIdx="1" presStyleCnt="2">
        <dgm:presLayoutVars>
          <dgm:chMax val="1"/>
          <dgm:chPref val="1"/>
        </dgm:presLayoutVars>
      </dgm:prSet>
      <dgm:spPr/>
    </dgm:pt>
  </dgm:ptLst>
  <dgm:cxnLst>
    <dgm:cxn modelId="{B0FC750D-D614-4868-A0FD-2B7A0EE47235}" type="presOf" srcId="{8E6E5A39-F9A3-4BE6-A75F-3F492D2DE4F2}" destId="{E5CB51BF-91D6-483D-ACD3-4791EDF4BB88}" srcOrd="0" destOrd="0" presId="urn:microsoft.com/office/officeart/2018/5/layout/IconLeafLabelList"/>
    <dgm:cxn modelId="{C474D017-E93D-4159-AD28-AA78C9110C04}" type="presOf" srcId="{8CDD6A65-0281-4CB5-BF7E-E5F0F84ABA9D}" destId="{77251B52-9C34-409E-9DB6-38256568B41D}" srcOrd="0" destOrd="0" presId="urn:microsoft.com/office/officeart/2018/5/layout/IconLeafLabelList"/>
    <dgm:cxn modelId="{9F83C244-A0FA-44F9-879E-7B8527B11193}" type="presOf" srcId="{9B242CF9-CB27-4949-83F6-588E8690BDCD}" destId="{323BDB27-16A9-4504-91A7-0695060738E2}" srcOrd="0" destOrd="0" presId="urn:microsoft.com/office/officeart/2018/5/layout/IconLeafLabelList"/>
    <dgm:cxn modelId="{37AD459C-EE60-4452-AEBB-2F5B8F01D284}" srcId="{8CDD6A65-0281-4CB5-BF7E-E5F0F84ABA9D}" destId="{9B242CF9-CB27-4949-83F6-588E8690BDCD}" srcOrd="1" destOrd="0" parTransId="{F2320F30-B06D-4074-9873-A8D3010440F2}" sibTransId="{89FFDB21-8C41-412B-B31F-28475215E6CA}"/>
    <dgm:cxn modelId="{4DF4EDDF-179E-43FD-8434-DA3FDE77B20D}" srcId="{8CDD6A65-0281-4CB5-BF7E-E5F0F84ABA9D}" destId="{8E6E5A39-F9A3-4BE6-A75F-3F492D2DE4F2}" srcOrd="0" destOrd="0" parTransId="{258F02A6-8037-4C00-B94C-188E1BF42DD8}" sibTransId="{DA6CEEB0-03AA-4EA7-A148-A3A0DAF2B0F1}"/>
    <dgm:cxn modelId="{516D099D-1A31-4232-9BF5-3AEA221E39C3}" type="presParOf" srcId="{77251B52-9C34-409E-9DB6-38256568B41D}" destId="{BB9A6542-3967-4038-860F-58F3C92B6164}" srcOrd="0" destOrd="0" presId="urn:microsoft.com/office/officeart/2018/5/layout/IconLeafLabelList"/>
    <dgm:cxn modelId="{25C3D92B-1151-481A-85DF-956723EC1B3B}" type="presParOf" srcId="{BB9A6542-3967-4038-860F-58F3C92B6164}" destId="{F44CE5E2-F516-445B-AF53-D03C1BD9CFD2}" srcOrd="0" destOrd="0" presId="urn:microsoft.com/office/officeart/2018/5/layout/IconLeafLabelList"/>
    <dgm:cxn modelId="{CD5C058B-D3F9-4304-8909-6C2929AFBB04}" type="presParOf" srcId="{BB9A6542-3967-4038-860F-58F3C92B6164}" destId="{189B5478-14E1-4D05-9DAD-6B7E0CC79740}" srcOrd="1" destOrd="0" presId="urn:microsoft.com/office/officeart/2018/5/layout/IconLeafLabelList"/>
    <dgm:cxn modelId="{914912FA-EC8A-498A-A937-C1E58AE2787B}" type="presParOf" srcId="{BB9A6542-3967-4038-860F-58F3C92B6164}" destId="{16F912A6-22D5-4723-B49B-964C7A6C367C}" srcOrd="2" destOrd="0" presId="urn:microsoft.com/office/officeart/2018/5/layout/IconLeafLabelList"/>
    <dgm:cxn modelId="{637010A9-465F-4278-81BC-823CC8F48068}" type="presParOf" srcId="{BB9A6542-3967-4038-860F-58F3C92B6164}" destId="{E5CB51BF-91D6-483D-ACD3-4791EDF4BB88}" srcOrd="3" destOrd="0" presId="urn:microsoft.com/office/officeart/2018/5/layout/IconLeafLabelList"/>
    <dgm:cxn modelId="{63F2962C-5072-4107-B55D-4E6AB97B376E}" type="presParOf" srcId="{77251B52-9C34-409E-9DB6-38256568B41D}" destId="{9939C0D6-8B75-4F70-9178-DEAC31632F77}" srcOrd="1" destOrd="0" presId="urn:microsoft.com/office/officeart/2018/5/layout/IconLeafLabelList"/>
    <dgm:cxn modelId="{705E49E5-29B4-41BA-97F9-63CB8C6B0C34}" type="presParOf" srcId="{77251B52-9C34-409E-9DB6-38256568B41D}" destId="{C3635E83-CA9C-431C-B00B-29DC446726AD}" srcOrd="2" destOrd="0" presId="urn:microsoft.com/office/officeart/2018/5/layout/IconLeafLabelList"/>
    <dgm:cxn modelId="{E0E12F01-52AA-4373-925E-AEE6485B54AF}" type="presParOf" srcId="{C3635E83-CA9C-431C-B00B-29DC446726AD}" destId="{05467B8C-3E93-4FD9-B22D-1521DAC8C9D7}" srcOrd="0" destOrd="0" presId="urn:microsoft.com/office/officeart/2018/5/layout/IconLeafLabelList"/>
    <dgm:cxn modelId="{6D7A0B6E-81AB-4731-A55E-0DB2B5B0B806}" type="presParOf" srcId="{C3635E83-CA9C-431C-B00B-29DC446726AD}" destId="{A784D55B-9C1E-4FB0-9900-C20799BBED4C}" srcOrd="1" destOrd="0" presId="urn:microsoft.com/office/officeart/2018/5/layout/IconLeafLabelList"/>
    <dgm:cxn modelId="{412BD0AE-9D0E-47DB-84EE-5E41CCE06CF2}" type="presParOf" srcId="{C3635E83-CA9C-431C-B00B-29DC446726AD}" destId="{69FF112A-48FE-4F4B-A056-292448906C12}" srcOrd="2" destOrd="0" presId="urn:microsoft.com/office/officeart/2018/5/layout/IconLeafLabelList"/>
    <dgm:cxn modelId="{3DA6D7E6-4403-4FE6-9DB4-FFFF43D4EF7D}" type="presParOf" srcId="{C3635E83-CA9C-431C-B00B-29DC446726AD}" destId="{323BDB27-16A9-4504-91A7-0695060738E2}"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8E498-D677-462B-AFF3-C8CD457B2B0A}">
      <dsp:nvSpPr>
        <dsp:cNvPr id="0" name=""/>
        <dsp:cNvSpPr/>
      </dsp:nvSpPr>
      <dsp:spPr>
        <a:xfrm>
          <a:off x="0" y="5080"/>
          <a:ext cx="6172199" cy="8874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dirty="0"/>
            <a:t>Why</a:t>
          </a:r>
          <a:r>
            <a:rPr lang="en-US" sz="3700" kern="1200" dirty="0"/>
            <a:t> have a rule?</a:t>
          </a:r>
        </a:p>
      </dsp:txBody>
      <dsp:txXfrm>
        <a:off x="43321" y="48401"/>
        <a:ext cx="6085557" cy="800803"/>
      </dsp:txXfrm>
    </dsp:sp>
    <dsp:sp modelId="{2B5E3253-359D-4C46-8AA3-FF7DBA3D75D5}">
      <dsp:nvSpPr>
        <dsp:cNvPr id="0" name=""/>
        <dsp:cNvSpPr/>
      </dsp:nvSpPr>
      <dsp:spPr>
        <a:xfrm>
          <a:off x="0" y="999085"/>
          <a:ext cx="6172199" cy="8874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dirty="0"/>
            <a:t>What</a:t>
          </a:r>
          <a:r>
            <a:rPr lang="en-US" sz="3700" kern="1200" dirty="0"/>
            <a:t> is the rule?</a:t>
          </a:r>
        </a:p>
      </dsp:txBody>
      <dsp:txXfrm>
        <a:off x="43321" y="1042406"/>
        <a:ext cx="6085557" cy="800803"/>
      </dsp:txXfrm>
    </dsp:sp>
    <dsp:sp modelId="{712B3D60-4269-42BF-85ED-E1A8D7A359A8}">
      <dsp:nvSpPr>
        <dsp:cNvPr id="0" name=""/>
        <dsp:cNvSpPr/>
      </dsp:nvSpPr>
      <dsp:spPr>
        <a:xfrm>
          <a:off x="0" y="1993090"/>
          <a:ext cx="6172199" cy="8874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To </a:t>
          </a:r>
          <a:r>
            <a:rPr lang="en-US" sz="3700" b="1" kern="1200" dirty="0"/>
            <a:t>whom</a:t>
          </a:r>
          <a:r>
            <a:rPr lang="en-US" sz="3700" kern="1200" dirty="0"/>
            <a:t> does the rule apply?</a:t>
          </a:r>
        </a:p>
      </dsp:txBody>
      <dsp:txXfrm>
        <a:off x="43321" y="2036411"/>
        <a:ext cx="6085557" cy="800803"/>
      </dsp:txXfrm>
    </dsp:sp>
    <dsp:sp modelId="{8E805344-4574-4C1E-AC38-98B3A87E3DB4}">
      <dsp:nvSpPr>
        <dsp:cNvPr id="0" name=""/>
        <dsp:cNvSpPr/>
      </dsp:nvSpPr>
      <dsp:spPr>
        <a:xfrm>
          <a:off x="0" y="2987095"/>
          <a:ext cx="6172199" cy="8874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dirty="0"/>
            <a:t>How </a:t>
          </a:r>
          <a:r>
            <a:rPr lang="en-US" sz="3700" b="0" kern="1200" dirty="0"/>
            <a:t>does the rule apply?</a:t>
          </a:r>
        </a:p>
      </dsp:txBody>
      <dsp:txXfrm>
        <a:off x="43321" y="3030416"/>
        <a:ext cx="6085557" cy="800803"/>
      </dsp:txXfrm>
    </dsp:sp>
    <dsp:sp modelId="{EAB77F3F-7ACD-480C-8819-AB90B1D7ABEE}">
      <dsp:nvSpPr>
        <dsp:cNvPr id="0" name=""/>
        <dsp:cNvSpPr/>
      </dsp:nvSpPr>
      <dsp:spPr>
        <a:xfrm>
          <a:off x="0" y="3981100"/>
          <a:ext cx="6172199" cy="8874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dirty="0"/>
            <a:t>When </a:t>
          </a:r>
          <a:r>
            <a:rPr lang="en-US" sz="3700" b="0" kern="1200" dirty="0"/>
            <a:t>does the rule apply?  </a:t>
          </a:r>
        </a:p>
      </dsp:txBody>
      <dsp:txXfrm>
        <a:off x="43321" y="4024421"/>
        <a:ext cx="6085557" cy="800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CE5E2-F516-445B-AF53-D03C1BD9CFD2}">
      <dsp:nvSpPr>
        <dsp:cNvPr id="0" name=""/>
        <dsp:cNvSpPr/>
      </dsp:nvSpPr>
      <dsp:spPr>
        <a:xfrm>
          <a:off x="2496302" y="1340"/>
          <a:ext cx="2024437" cy="2024437"/>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9B5478-14E1-4D05-9DAD-6B7E0CC79740}">
      <dsp:nvSpPr>
        <dsp:cNvPr id="0" name=""/>
        <dsp:cNvSpPr/>
      </dsp:nvSpPr>
      <dsp:spPr>
        <a:xfrm>
          <a:off x="2927739" y="432778"/>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CB51BF-91D6-483D-ACD3-4791EDF4BB88}">
      <dsp:nvSpPr>
        <dsp:cNvPr id="0" name=""/>
        <dsp:cNvSpPr/>
      </dsp:nvSpPr>
      <dsp:spPr>
        <a:xfrm>
          <a:off x="1849145" y="2656341"/>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Release of Medical Information</a:t>
          </a:r>
        </a:p>
      </dsp:txBody>
      <dsp:txXfrm>
        <a:off x="1849145" y="2656341"/>
        <a:ext cx="3318750" cy="720000"/>
      </dsp:txXfrm>
    </dsp:sp>
    <dsp:sp modelId="{05467B8C-3E93-4FD9-B22D-1521DAC8C9D7}">
      <dsp:nvSpPr>
        <dsp:cNvPr id="0" name=""/>
        <dsp:cNvSpPr/>
      </dsp:nvSpPr>
      <dsp:spPr>
        <a:xfrm>
          <a:off x="6395833" y="1340"/>
          <a:ext cx="2024437" cy="2024437"/>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84D55B-9C1E-4FB0-9900-C20799BBED4C}">
      <dsp:nvSpPr>
        <dsp:cNvPr id="0" name=""/>
        <dsp:cNvSpPr/>
      </dsp:nvSpPr>
      <dsp:spPr>
        <a:xfrm>
          <a:off x="6827270" y="432778"/>
          <a:ext cx="1161562" cy="116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3BDB27-16A9-4504-91A7-0695060738E2}">
      <dsp:nvSpPr>
        <dsp:cNvPr id="0" name=""/>
        <dsp:cNvSpPr/>
      </dsp:nvSpPr>
      <dsp:spPr>
        <a:xfrm>
          <a:off x="5748677" y="2656341"/>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Communicating with Medical Providers</a:t>
          </a:r>
        </a:p>
      </dsp:txBody>
      <dsp:txXfrm>
        <a:off x="5748677" y="2656341"/>
        <a:ext cx="33187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151297-193D-4AA9-A8EE-DE8CF7AD5672}"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F55D72-D2E9-4418-881C-818A37986E8E}" type="slidenum">
              <a:rPr lang="en-US" smtClean="0"/>
              <a:t>‹#›</a:t>
            </a:fld>
            <a:endParaRPr lang="en-US"/>
          </a:p>
        </p:txBody>
      </p:sp>
    </p:spTree>
    <p:extLst>
      <p:ext uri="{BB962C8B-B14F-4D97-AF65-F5344CB8AC3E}">
        <p14:creationId xmlns:p14="http://schemas.microsoft.com/office/powerpoint/2010/main" val="1854053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5B418F-D6EF-4F70-80F3-EB34F21A19A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165334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AC3BA4EB-49DA-4C6B-B081-2DEFB0280310}"/>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0E38F96-ADAA-4DD5-83D0-D2A511F2ADE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3491" name="Rectangle 2">
            <a:extLst>
              <a:ext uri="{FF2B5EF4-FFF2-40B4-BE49-F238E27FC236}">
                <a16:creationId xmlns:a16="http://schemas.microsoft.com/office/drawing/2014/main" id="{EA128720-DD86-4150-A42B-9366EA8C040B}"/>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F664D457-966F-4C44-8C03-6B1A3BC43610}"/>
              </a:ext>
            </a:extLst>
          </p:cNvPr>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220675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76178-A5B5-4C0D-91CF-C8FF261000B1}"/>
              </a:ext>
            </a:extLst>
          </p:cNvPr>
          <p:cNvSpPr>
            <a:spLocks noGrp="1"/>
          </p:cNvSpPr>
          <p:nvPr>
            <p:ph type="ctrTitle"/>
          </p:nvPr>
        </p:nvSpPr>
        <p:spPr>
          <a:xfrm>
            <a:off x="1524000" y="710737"/>
            <a:ext cx="9144000" cy="1909763"/>
          </a:xfrm>
        </p:spPr>
        <p:txBody>
          <a:bodyPr anchor="b"/>
          <a:lstStyle>
            <a:lvl1pPr algn="l">
              <a:defRPr sz="6000" b="1">
                <a:solidFill>
                  <a:srgbClr val="203C5D"/>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5DFC7B7-03FD-4EF5-B4F7-85930EC5C464}"/>
              </a:ext>
            </a:extLst>
          </p:cNvPr>
          <p:cNvSpPr>
            <a:spLocks noGrp="1"/>
          </p:cNvSpPr>
          <p:nvPr>
            <p:ph type="subTitle" idx="1"/>
          </p:nvPr>
        </p:nvSpPr>
        <p:spPr>
          <a:xfrm>
            <a:off x="1524000" y="3602038"/>
            <a:ext cx="9144000" cy="1655762"/>
          </a:xfrm>
        </p:spPr>
        <p:txBody>
          <a:bodyPr/>
          <a:lstStyle>
            <a:lvl1pPr marL="0" indent="0" algn="l">
              <a:buNone/>
              <a:defRPr sz="2400">
                <a:solidFill>
                  <a:srgbClr val="203C5D"/>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CD35F19-EC0D-4B75-A928-49972C458931}"/>
              </a:ext>
            </a:extLst>
          </p:cNvPr>
          <p:cNvSpPr>
            <a:spLocks noGrp="1"/>
          </p:cNvSpPr>
          <p:nvPr>
            <p:ph type="dt" sz="half" idx="10"/>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2C1E6E4A-F051-4E57-A321-FCAAA39D8A64}" type="datetimeFigureOut">
              <a:rPr lang="en-US" smtClean="0"/>
              <a:pPr/>
              <a:t>10/21/2024</a:t>
            </a:fld>
            <a:endParaRPr lang="en-US" dirty="0"/>
          </a:p>
        </p:txBody>
      </p:sp>
      <p:sp>
        <p:nvSpPr>
          <p:cNvPr id="5" name="Footer Placeholder 4">
            <a:extLst>
              <a:ext uri="{FF2B5EF4-FFF2-40B4-BE49-F238E27FC236}">
                <a16:creationId xmlns:a16="http://schemas.microsoft.com/office/drawing/2014/main" id="{869E5118-BDB4-4CFF-9453-1304D6F644E7}"/>
              </a:ext>
            </a:extLst>
          </p:cNvPr>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a:extLst>
              <a:ext uri="{FF2B5EF4-FFF2-40B4-BE49-F238E27FC236}">
                <a16:creationId xmlns:a16="http://schemas.microsoft.com/office/drawing/2014/main" id="{DFD40D60-28C7-4C87-BED5-E37F77F631FE}"/>
              </a:ext>
            </a:extLst>
          </p:cNvPr>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291C0842-5FE3-4305-9C5D-01004B52631A}" type="slidenum">
              <a:rPr lang="en-US" smtClean="0"/>
              <a:pPr/>
              <a:t>‹#›</a:t>
            </a:fld>
            <a:endParaRPr lang="en-US" dirty="0"/>
          </a:p>
        </p:txBody>
      </p:sp>
    </p:spTree>
    <p:extLst>
      <p:ext uri="{BB962C8B-B14F-4D97-AF65-F5344CB8AC3E}">
        <p14:creationId xmlns:p14="http://schemas.microsoft.com/office/powerpoint/2010/main" val="216966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E46E6-53A9-4924-B933-277EE86B5E5F}"/>
              </a:ext>
            </a:extLst>
          </p:cNvPr>
          <p:cNvSpPr>
            <a:spLocks noGrp="1"/>
          </p:cNvSpPr>
          <p:nvPr>
            <p:ph type="title"/>
          </p:nvPr>
        </p:nvSpPr>
        <p:spPr/>
        <p:txBody>
          <a:bodyPr/>
          <a:lstStyle>
            <a:lvl1pPr>
              <a:defRPr b="1">
                <a:solidFill>
                  <a:srgbClr val="203C5D"/>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E4508E2-360C-48B4-B417-7EF78DF12BD4}"/>
              </a:ext>
            </a:extLst>
          </p:cNvPr>
          <p:cNvSpPr>
            <a:spLocks noGrp="1"/>
          </p:cNvSpPr>
          <p:nvPr>
            <p:ph idx="1"/>
          </p:nvPr>
        </p:nvSpPr>
        <p:spPr/>
        <p:txBody>
          <a:bodyPr/>
          <a:lstStyle>
            <a:lvl1pPr>
              <a:defRPr sz="3600">
                <a:solidFill>
                  <a:srgbClr val="203C5D"/>
                </a:solidFill>
                <a:latin typeface="Open Sans" panose="020B0606030504020204" pitchFamily="34" charset="0"/>
                <a:ea typeface="Open Sans" panose="020B0606030504020204" pitchFamily="34" charset="0"/>
                <a:cs typeface="Open Sans" panose="020B0606030504020204" pitchFamily="34" charset="0"/>
              </a:defRPr>
            </a:lvl1pPr>
            <a:lvl2pPr>
              <a:defRPr sz="3200">
                <a:solidFill>
                  <a:srgbClr val="203C5D"/>
                </a:solidFill>
                <a:latin typeface="Open Sans" panose="020B0606030504020204" pitchFamily="34" charset="0"/>
                <a:ea typeface="Open Sans" panose="020B0606030504020204" pitchFamily="34" charset="0"/>
                <a:cs typeface="Open Sans" panose="020B0606030504020204" pitchFamily="34" charset="0"/>
              </a:defRPr>
            </a:lvl2pPr>
            <a:lvl3pPr>
              <a:defRPr sz="2400">
                <a:solidFill>
                  <a:srgbClr val="203C5D"/>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203C5D"/>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203C5D"/>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91CF29D-19E8-4B1B-AB2A-7FAB27A33296}"/>
              </a:ext>
            </a:extLst>
          </p:cNvPr>
          <p:cNvSpPr>
            <a:spLocks noGrp="1"/>
          </p:cNvSpPr>
          <p:nvPr>
            <p:ph type="dt" sz="half" idx="10"/>
          </p:nvPr>
        </p:nvSpPr>
        <p:spPr/>
        <p:txBody>
          <a:bodyPr/>
          <a:lstStyle>
            <a:lvl1pPr>
              <a:defRPr>
                <a:solidFill>
                  <a:srgbClr val="203C5D"/>
                </a:solidFill>
                <a:latin typeface="Open Sans" panose="020B0606030504020204" pitchFamily="34" charset="0"/>
                <a:ea typeface="Open Sans" panose="020B0606030504020204" pitchFamily="34" charset="0"/>
                <a:cs typeface="Open Sans" panose="020B0606030504020204" pitchFamily="34" charset="0"/>
              </a:defRPr>
            </a:lvl1pPr>
          </a:lstStyle>
          <a:p>
            <a:fld id="{2C1E6E4A-F051-4E57-A321-FCAAA39D8A64}" type="datetimeFigureOut">
              <a:rPr lang="en-US" smtClean="0"/>
              <a:pPr/>
              <a:t>10/21/2024</a:t>
            </a:fld>
            <a:endParaRPr lang="en-US" dirty="0"/>
          </a:p>
        </p:txBody>
      </p:sp>
      <p:sp>
        <p:nvSpPr>
          <p:cNvPr id="5" name="Footer Placeholder 4">
            <a:extLst>
              <a:ext uri="{FF2B5EF4-FFF2-40B4-BE49-F238E27FC236}">
                <a16:creationId xmlns:a16="http://schemas.microsoft.com/office/drawing/2014/main" id="{5CFE2681-4C07-4D1D-8112-47099BB5FA08}"/>
              </a:ext>
            </a:extLst>
          </p:cNvPr>
          <p:cNvSpPr>
            <a:spLocks noGrp="1"/>
          </p:cNvSpPr>
          <p:nvPr>
            <p:ph type="ftr" sz="quarter" idx="11"/>
          </p:nvPr>
        </p:nvSpPr>
        <p:spPr/>
        <p:txBody>
          <a:bodyPr/>
          <a:lstStyle>
            <a:lvl1pPr>
              <a:defRPr>
                <a:solidFill>
                  <a:srgbClr val="203C5D"/>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a:extLst>
              <a:ext uri="{FF2B5EF4-FFF2-40B4-BE49-F238E27FC236}">
                <a16:creationId xmlns:a16="http://schemas.microsoft.com/office/drawing/2014/main" id="{E9A41B95-87C1-47F7-AB32-545423FC57D0}"/>
              </a:ext>
            </a:extLst>
          </p:cNvPr>
          <p:cNvSpPr>
            <a:spLocks noGrp="1"/>
          </p:cNvSpPr>
          <p:nvPr>
            <p:ph type="sldNum" sz="quarter" idx="12"/>
          </p:nvPr>
        </p:nvSpPr>
        <p:spPr/>
        <p:txBody>
          <a:bodyPr/>
          <a:lstStyle>
            <a:lvl1pPr>
              <a:defRPr>
                <a:solidFill>
                  <a:srgbClr val="203C5D"/>
                </a:solidFill>
                <a:latin typeface="Open Sans" panose="020B0606030504020204" pitchFamily="34" charset="0"/>
                <a:ea typeface="Open Sans" panose="020B0606030504020204" pitchFamily="34" charset="0"/>
                <a:cs typeface="Open Sans" panose="020B0606030504020204" pitchFamily="34" charset="0"/>
              </a:defRPr>
            </a:lvl1pPr>
          </a:lstStyle>
          <a:p>
            <a:fld id="{291C0842-5FE3-4305-9C5D-01004B52631A}" type="slidenum">
              <a:rPr lang="en-US" smtClean="0"/>
              <a:pPr/>
              <a:t>‹#›</a:t>
            </a:fld>
            <a:endParaRPr lang="en-US" dirty="0"/>
          </a:p>
        </p:txBody>
      </p:sp>
    </p:spTree>
    <p:extLst>
      <p:ext uri="{BB962C8B-B14F-4D97-AF65-F5344CB8AC3E}">
        <p14:creationId xmlns:p14="http://schemas.microsoft.com/office/powerpoint/2010/main" val="2628899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90184-8BC5-4E53-BA1E-D6C60EFC31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D67E41-C49A-4911-9BCE-76D7288612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9160EC-982A-4C8D-ACC5-139B5C4EC6F0}"/>
              </a:ext>
            </a:extLst>
          </p:cNvPr>
          <p:cNvSpPr>
            <a:spLocks noGrp="1"/>
          </p:cNvSpPr>
          <p:nvPr>
            <p:ph type="dt" sz="half" idx="10"/>
          </p:nvPr>
        </p:nvSpPr>
        <p:spPr/>
        <p:txBody>
          <a:bodyPr/>
          <a:lstStyle/>
          <a:p>
            <a:fld id="{2C1E6E4A-F051-4E57-A321-FCAAA39D8A64}" type="datetimeFigureOut">
              <a:rPr lang="en-US" smtClean="0"/>
              <a:t>10/21/2024</a:t>
            </a:fld>
            <a:endParaRPr lang="en-US"/>
          </a:p>
        </p:txBody>
      </p:sp>
      <p:sp>
        <p:nvSpPr>
          <p:cNvPr id="5" name="Footer Placeholder 4">
            <a:extLst>
              <a:ext uri="{FF2B5EF4-FFF2-40B4-BE49-F238E27FC236}">
                <a16:creationId xmlns:a16="http://schemas.microsoft.com/office/drawing/2014/main" id="{1D4140AE-026F-44AD-A7CA-C995F9960A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FEB024-63F8-4A40-AB5B-CB55D6E494C8}"/>
              </a:ext>
            </a:extLst>
          </p:cNvPr>
          <p:cNvSpPr>
            <a:spLocks noGrp="1"/>
          </p:cNvSpPr>
          <p:nvPr>
            <p:ph type="sldNum" sz="quarter" idx="12"/>
          </p:nvPr>
        </p:nvSpPr>
        <p:spPr/>
        <p:txBody>
          <a:bodyPr/>
          <a:lstStyle/>
          <a:p>
            <a:fld id="{291C0842-5FE3-4305-9C5D-01004B52631A}" type="slidenum">
              <a:rPr lang="en-US" smtClean="0"/>
              <a:t>‹#›</a:t>
            </a:fld>
            <a:endParaRPr lang="en-US"/>
          </a:p>
        </p:txBody>
      </p:sp>
    </p:spTree>
    <p:extLst>
      <p:ext uri="{BB962C8B-B14F-4D97-AF65-F5344CB8AC3E}">
        <p14:creationId xmlns:p14="http://schemas.microsoft.com/office/powerpoint/2010/main" val="651204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3138-A44A-4637-AB6F-982093EE3D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E0CDBC-3D21-4B1D-82BC-2D46E99F56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E4F610-93A5-45C4-8517-7F44EA9E78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3DD59D-DCD9-460C-9991-7F42EA97BB2C}"/>
              </a:ext>
            </a:extLst>
          </p:cNvPr>
          <p:cNvSpPr>
            <a:spLocks noGrp="1"/>
          </p:cNvSpPr>
          <p:nvPr>
            <p:ph type="dt" sz="half" idx="10"/>
          </p:nvPr>
        </p:nvSpPr>
        <p:spPr/>
        <p:txBody>
          <a:bodyPr/>
          <a:lstStyle/>
          <a:p>
            <a:fld id="{2C1E6E4A-F051-4E57-A321-FCAAA39D8A64}" type="datetimeFigureOut">
              <a:rPr lang="en-US" smtClean="0"/>
              <a:t>10/21/2024</a:t>
            </a:fld>
            <a:endParaRPr lang="en-US"/>
          </a:p>
        </p:txBody>
      </p:sp>
      <p:sp>
        <p:nvSpPr>
          <p:cNvPr id="6" name="Footer Placeholder 5">
            <a:extLst>
              <a:ext uri="{FF2B5EF4-FFF2-40B4-BE49-F238E27FC236}">
                <a16:creationId xmlns:a16="http://schemas.microsoft.com/office/drawing/2014/main" id="{22E1908F-5248-4E6B-A46B-95DB7D517D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11E954-AF1A-481C-9147-1BD7FA7C4396}"/>
              </a:ext>
            </a:extLst>
          </p:cNvPr>
          <p:cNvSpPr>
            <a:spLocks noGrp="1"/>
          </p:cNvSpPr>
          <p:nvPr>
            <p:ph type="sldNum" sz="quarter" idx="12"/>
          </p:nvPr>
        </p:nvSpPr>
        <p:spPr/>
        <p:txBody>
          <a:bodyPr/>
          <a:lstStyle/>
          <a:p>
            <a:fld id="{291C0842-5FE3-4305-9C5D-01004B52631A}" type="slidenum">
              <a:rPr lang="en-US" smtClean="0"/>
              <a:t>‹#›</a:t>
            </a:fld>
            <a:endParaRPr lang="en-US"/>
          </a:p>
        </p:txBody>
      </p:sp>
    </p:spTree>
    <p:extLst>
      <p:ext uri="{BB962C8B-B14F-4D97-AF65-F5344CB8AC3E}">
        <p14:creationId xmlns:p14="http://schemas.microsoft.com/office/powerpoint/2010/main" val="2951553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1660-FBE7-4B62-A9A2-6074AEFDD0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A9A3FB-C57F-4FC9-B6A5-AA31F9784E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891682-3E2F-4999-BA95-69CD11C8C6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5EA1DD-9A8E-458E-82E0-BB6BF24203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BB360E-72EC-48C5-AEBE-15D9C9EC54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6AF81-8FC5-4D5B-ABB1-FBAA63A8B64E}"/>
              </a:ext>
            </a:extLst>
          </p:cNvPr>
          <p:cNvSpPr>
            <a:spLocks noGrp="1"/>
          </p:cNvSpPr>
          <p:nvPr>
            <p:ph type="dt" sz="half" idx="10"/>
          </p:nvPr>
        </p:nvSpPr>
        <p:spPr/>
        <p:txBody>
          <a:bodyPr/>
          <a:lstStyle/>
          <a:p>
            <a:fld id="{2C1E6E4A-F051-4E57-A321-FCAAA39D8A64}" type="datetimeFigureOut">
              <a:rPr lang="en-US" smtClean="0"/>
              <a:t>10/21/2024</a:t>
            </a:fld>
            <a:endParaRPr lang="en-US"/>
          </a:p>
        </p:txBody>
      </p:sp>
      <p:sp>
        <p:nvSpPr>
          <p:cNvPr id="8" name="Footer Placeholder 7">
            <a:extLst>
              <a:ext uri="{FF2B5EF4-FFF2-40B4-BE49-F238E27FC236}">
                <a16:creationId xmlns:a16="http://schemas.microsoft.com/office/drawing/2014/main" id="{5C4D6EB1-FB84-443B-AEFB-4AA3C8F6D0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2A606B-3A1B-4F08-8FA3-4FEEF49A78A4}"/>
              </a:ext>
            </a:extLst>
          </p:cNvPr>
          <p:cNvSpPr>
            <a:spLocks noGrp="1"/>
          </p:cNvSpPr>
          <p:nvPr>
            <p:ph type="sldNum" sz="quarter" idx="12"/>
          </p:nvPr>
        </p:nvSpPr>
        <p:spPr/>
        <p:txBody>
          <a:bodyPr/>
          <a:lstStyle/>
          <a:p>
            <a:fld id="{291C0842-5FE3-4305-9C5D-01004B52631A}" type="slidenum">
              <a:rPr lang="en-US" smtClean="0"/>
              <a:t>‹#›</a:t>
            </a:fld>
            <a:endParaRPr lang="en-US"/>
          </a:p>
        </p:txBody>
      </p:sp>
    </p:spTree>
    <p:extLst>
      <p:ext uri="{BB962C8B-B14F-4D97-AF65-F5344CB8AC3E}">
        <p14:creationId xmlns:p14="http://schemas.microsoft.com/office/powerpoint/2010/main" val="69275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60497-E6FA-4487-8A90-0C4854B502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D27FAD-A593-40F2-9657-4194B349275E}"/>
              </a:ext>
            </a:extLst>
          </p:cNvPr>
          <p:cNvSpPr>
            <a:spLocks noGrp="1"/>
          </p:cNvSpPr>
          <p:nvPr>
            <p:ph type="dt" sz="half" idx="10"/>
          </p:nvPr>
        </p:nvSpPr>
        <p:spPr/>
        <p:txBody>
          <a:bodyPr/>
          <a:lstStyle/>
          <a:p>
            <a:fld id="{2C1E6E4A-F051-4E57-A321-FCAAA39D8A64}" type="datetimeFigureOut">
              <a:rPr lang="en-US" smtClean="0"/>
              <a:t>10/21/2024</a:t>
            </a:fld>
            <a:endParaRPr lang="en-US"/>
          </a:p>
        </p:txBody>
      </p:sp>
      <p:sp>
        <p:nvSpPr>
          <p:cNvPr id="4" name="Footer Placeholder 3">
            <a:extLst>
              <a:ext uri="{FF2B5EF4-FFF2-40B4-BE49-F238E27FC236}">
                <a16:creationId xmlns:a16="http://schemas.microsoft.com/office/drawing/2014/main" id="{F9533C9E-D02B-4173-9A86-2907AF4594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02C58A-F8A1-4AAE-9251-45BAB1BBD53E}"/>
              </a:ext>
            </a:extLst>
          </p:cNvPr>
          <p:cNvSpPr>
            <a:spLocks noGrp="1"/>
          </p:cNvSpPr>
          <p:nvPr>
            <p:ph type="sldNum" sz="quarter" idx="12"/>
          </p:nvPr>
        </p:nvSpPr>
        <p:spPr/>
        <p:txBody>
          <a:bodyPr/>
          <a:lstStyle/>
          <a:p>
            <a:fld id="{291C0842-5FE3-4305-9C5D-01004B52631A}" type="slidenum">
              <a:rPr lang="en-US" smtClean="0"/>
              <a:t>‹#›</a:t>
            </a:fld>
            <a:endParaRPr lang="en-US"/>
          </a:p>
        </p:txBody>
      </p:sp>
    </p:spTree>
    <p:extLst>
      <p:ext uri="{BB962C8B-B14F-4D97-AF65-F5344CB8AC3E}">
        <p14:creationId xmlns:p14="http://schemas.microsoft.com/office/powerpoint/2010/main" val="2655806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E673B5-A933-4C58-AFB5-782520268561}"/>
              </a:ext>
            </a:extLst>
          </p:cNvPr>
          <p:cNvSpPr>
            <a:spLocks noGrp="1"/>
          </p:cNvSpPr>
          <p:nvPr>
            <p:ph type="dt" sz="half" idx="10"/>
          </p:nvPr>
        </p:nvSpPr>
        <p:spPr/>
        <p:txBody>
          <a:bodyPr/>
          <a:lstStyle/>
          <a:p>
            <a:fld id="{2C1E6E4A-F051-4E57-A321-FCAAA39D8A64}" type="datetimeFigureOut">
              <a:rPr lang="en-US" smtClean="0"/>
              <a:t>10/21/2024</a:t>
            </a:fld>
            <a:endParaRPr lang="en-US"/>
          </a:p>
        </p:txBody>
      </p:sp>
      <p:sp>
        <p:nvSpPr>
          <p:cNvPr id="3" name="Footer Placeholder 2">
            <a:extLst>
              <a:ext uri="{FF2B5EF4-FFF2-40B4-BE49-F238E27FC236}">
                <a16:creationId xmlns:a16="http://schemas.microsoft.com/office/drawing/2014/main" id="{E2A6DBFA-DB1E-4487-8028-6A0E34481A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FC28F3-4F88-434F-946D-2140FF889755}"/>
              </a:ext>
            </a:extLst>
          </p:cNvPr>
          <p:cNvSpPr>
            <a:spLocks noGrp="1"/>
          </p:cNvSpPr>
          <p:nvPr>
            <p:ph type="sldNum" sz="quarter" idx="12"/>
          </p:nvPr>
        </p:nvSpPr>
        <p:spPr/>
        <p:txBody>
          <a:bodyPr/>
          <a:lstStyle/>
          <a:p>
            <a:fld id="{291C0842-5FE3-4305-9C5D-01004B52631A}" type="slidenum">
              <a:rPr lang="en-US" smtClean="0"/>
              <a:t>‹#›</a:t>
            </a:fld>
            <a:endParaRPr lang="en-US"/>
          </a:p>
        </p:txBody>
      </p:sp>
    </p:spTree>
    <p:extLst>
      <p:ext uri="{BB962C8B-B14F-4D97-AF65-F5344CB8AC3E}">
        <p14:creationId xmlns:p14="http://schemas.microsoft.com/office/powerpoint/2010/main" val="226900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70343-10AB-4949-B5A4-EDBE4D1F71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7C0E6A-A0E5-4D65-B6EA-ECBBE6AEF5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6527FA-913C-494E-9A72-3B270F82E9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5380BD-29BF-4156-B849-9A9B536A87FD}"/>
              </a:ext>
            </a:extLst>
          </p:cNvPr>
          <p:cNvSpPr>
            <a:spLocks noGrp="1"/>
          </p:cNvSpPr>
          <p:nvPr>
            <p:ph type="dt" sz="half" idx="10"/>
          </p:nvPr>
        </p:nvSpPr>
        <p:spPr/>
        <p:txBody>
          <a:bodyPr/>
          <a:lstStyle/>
          <a:p>
            <a:fld id="{2C1E6E4A-F051-4E57-A321-FCAAA39D8A64}" type="datetimeFigureOut">
              <a:rPr lang="en-US" smtClean="0"/>
              <a:t>10/21/2024</a:t>
            </a:fld>
            <a:endParaRPr lang="en-US"/>
          </a:p>
        </p:txBody>
      </p:sp>
      <p:sp>
        <p:nvSpPr>
          <p:cNvPr id="6" name="Footer Placeholder 5">
            <a:extLst>
              <a:ext uri="{FF2B5EF4-FFF2-40B4-BE49-F238E27FC236}">
                <a16:creationId xmlns:a16="http://schemas.microsoft.com/office/drawing/2014/main" id="{14B3DAF8-79B5-4700-97BB-E77BA1C00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188FE6-EAB2-459A-9226-9D08C0E71746}"/>
              </a:ext>
            </a:extLst>
          </p:cNvPr>
          <p:cNvSpPr>
            <a:spLocks noGrp="1"/>
          </p:cNvSpPr>
          <p:nvPr>
            <p:ph type="sldNum" sz="quarter" idx="12"/>
          </p:nvPr>
        </p:nvSpPr>
        <p:spPr/>
        <p:txBody>
          <a:bodyPr/>
          <a:lstStyle/>
          <a:p>
            <a:fld id="{291C0842-5FE3-4305-9C5D-01004B52631A}" type="slidenum">
              <a:rPr lang="en-US" smtClean="0"/>
              <a:t>‹#›</a:t>
            </a:fld>
            <a:endParaRPr lang="en-US"/>
          </a:p>
        </p:txBody>
      </p:sp>
      <p:sp>
        <p:nvSpPr>
          <p:cNvPr id="8" name="object 3">
            <a:extLst>
              <a:ext uri="{FF2B5EF4-FFF2-40B4-BE49-F238E27FC236}">
                <a16:creationId xmlns:a16="http://schemas.microsoft.com/office/drawing/2014/main" id="{86C07E51-2082-4F7A-9713-B76D84D84CD1}"/>
              </a:ext>
            </a:extLst>
          </p:cNvPr>
          <p:cNvSpPr/>
          <p:nvPr userDrawn="1"/>
        </p:nvSpPr>
        <p:spPr>
          <a:xfrm>
            <a:off x="10850879" y="5792997"/>
            <a:ext cx="731521" cy="767931"/>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422175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2AF43-1052-40CF-8F99-E368A0801B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42577B-04DF-4B31-AE82-8DF59E1E16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160802-00C1-4FCC-BD74-0586E08725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0C9CF3-C716-49C8-B4E2-DF223A1F069C}"/>
              </a:ext>
            </a:extLst>
          </p:cNvPr>
          <p:cNvSpPr>
            <a:spLocks noGrp="1"/>
          </p:cNvSpPr>
          <p:nvPr>
            <p:ph type="dt" sz="half" idx="10"/>
          </p:nvPr>
        </p:nvSpPr>
        <p:spPr/>
        <p:txBody>
          <a:bodyPr/>
          <a:lstStyle/>
          <a:p>
            <a:fld id="{2C1E6E4A-F051-4E57-A321-FCAAA39D8A64}" type="datetimeFigureOut">
              <a:rPr lang="en-US" smtClean="0"/>
              <a:t>10/21/2024</a:t>
            </a:fld>
            <a:endParaRPr lang="en-US"/>
          </a:p>
        </p:txBody>
      </p:sp>
      <p:sp>
        <p:nvSpPr>
          <p:cNvPr id="6" name="Footer Placeholder 5">
            <a:extLst>
              <a:ext uri="{FF2B5EF4-FFF2-40B4-BE49-F238E27FC236}">
                <a16:creationId xmlns:a16="http://schemas.microsoft.com/office/drawing/2014/main" id="{8C7B949A-7796-4A1B-8AD1-FDBB83F410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AF4CDD-C5F8-4E1E-B2F7-D1DBEC6829C3}"/>
              </a:ext>
            </a:extLst>
          </p:cNvPr>
          <p:cNvSpPr>
            <a:spLocks noGrp="1"/>
          </p:cNvSpPr>
          <p:nvPr>
            <p:ph type="sldNum" sz="quarter" idx="12"/>
          </p:nvPr>
        </p:nvSpPr>
        <p:spPr/>
        <p:txBody>
          <a:bodyPr/>
          <a:lstStyle/>
          <a:p>
            <a:fld id="{291C0842-5FE3-4305-9C5D-01004B52631A}" type="slidenum">
              <a:rPr lang="en-US" smtClean="0"/>
              <a:t>‹#›</a:t>
            </a:fld>
            <a:endParaRPr lang="en-US"/>
          </a:p>
        </p:txBody>
      </p:sp>
      <p:sp>
        <p:nvSpPr>
          <p:cNvPr id="8" name="object 3">
            <a:extLst>
              <a:ext uri="{FF2B5EF4-FFF2-40B4-BE49-F238E27FC236}">
                <a16:creationId xmlns:a16="http://schemas.microsoft.com/office/drawing/2014/main" id="{4602FE3E-BBE9-431F-BE5C-C023E545694B}"/>
              </a:ext>
            </a:extLst>
          </p:cNvPr>
          <p:cNvSpPr/>
          <p:nvPr userDrawn="1"/>
        </p:nvSpPr>
        <p:spPr>
          <a:xfrm>
            <a:off x="10850879" y="5792997"/>
            <a:ext cx="731521" cy="767931"/>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3024421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52A1D5-7A6D-4A65-9AA7-A56485B812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B208A7-B561-421B-959E-BC12CF8196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2CE8EC3-506E-4671-8C6C-B5F73BB03D55}"/>
              </a:ext>
            </a:extLst>
          </p:cNvPr>
          <p:cNvSpPr>
            <a:spLocks noGrp="1"/>
          </p:cNvSpPr>
          <p:nvPr>
            <p:ph type="dt" sz="half" idx="2"/>
          </p:nvPr>
        </p:nvSpPr>
        <p:spPr>
          <a:xfrm>
            <a:off x="838200" y="6492875"/>
            <a:ext cx="2743200" cy="228600"/>
          </a:xfrm>
          <a:prstGeom prst="rect">
            <a:avLst/>
          </a:prstGeom>
        </p:spPr>
        <p:txBody>
          <a:bodyPr vert="horz" lIns="91440" tIns="45720" rIns="91440" bIns="45720" rtlCol="0" anchor="ctr"/>
          <a:lstStyle>
            <a:lvl1pPr algn="l">
              <a:defRPr sz="1200">
                <a:solidFill>
                  <a:srgbClr val="203C5D"/>
                </a:solidFill>
                <a:latin typeface="Open Sans" panose="020B0606030504020204" pitchFamily="34" charset="0"/>
                <a:ea typeface="Open Sans" panose="020B0606030504020204" pitchFamily="34" charset="0"/>
                <a:cs typeface="Open Sans" panose="020B0606030504020204" pitchFamily="34" charset="0"/>
              </a:defRPr>
            </a:lvl1pPr>
          </a:lstStyle>
          <a:p>
            <a:fld id="{2C1E6E4A-F051-4E57-A321-FCAAA39D8A64}" type="datetimeFigureOut">
              <a:rPr lang="en-US" smtClean="0"/>
              <a:pPr/>
              <a:t>10/21/2024</a:t>
            </a:fld>
            <a:endParaRPr lang="en-US" dirty="0"/>
          </a:p>
        </p:txBody>
      </p:sp>
      <p:sp>
        <p:nvSpPr>
          <p:cNvPr id="5" name="Footer Placeholder 4">
            <a:extLst>
              <a:ext uri="{FF2B5EF4-FFF2-40B4-BE49-F238E27FC236}">
                <a16:creationId xmlns:a16="http://schemas.microsoft.com/office/drawing/2014/main" id="{61E49EDF-E58F-4718-A9E2-3D5375DFE764}"/>
              </a:ext>
            </a:extLst>
          </p:cNvPr>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1200">
                <a:solidFill>
                  <a:srgbClr val="203C5D"/>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a:extLst>
              <a:ext uri="{FF2B5EF4-FFF2-40B4-BE49-F238E27FC236}">
                <a16:creationId xmlns:a16="http://schemas.microsoft.com/office/drawing/2014/main" id="{7F0DBC2E-AD02-44FD-88E2-C568EA93EE1C}"/>
              </a:ext>
            </a:extLst>
          </p:cNvPr>
          <p:cNvSpPr>
            <a:spLocks noGrp="1"/>
          </p:cNvSpPr>
          <p:nvPr>
            <p:ph type="sldNum" sz="quarter" idx="4"/>
          </p:nvPr>
        </p:nvSpPr>
        <p:spPr>
          <a:xfrm>
            <a:off x="8610600" y="6492875"/>
            <a:ext cx="2743200" cy="228600"/>
          </a:xfrm>
          <a:prstGeom prst="rect">
            <a:avLst/>
          </a:prstGeom>
        </p:spPr>
        <p:txBody>
          <a:bodyPr vert="horz" lIns="91440" tIns="45720" rIns="91440" bIns="45720" rtlCol="0" anchor="ctr"/>
          <a:lstStyle>
            <a:lvl1pPr algn="r">
              <a:defRPr sz="1200">
                <a:solidFill>
                  <a:srgbClr val="203C5D"/>
                </a:solidFill>
                <a:latin typeface="Open Sans" panose="020B0606030504020204" pitchFamily="34" charset="0"/>
                <a:ea typeface="Open Sans" panose="020B0606030504020204" pitchFamily="34" charset="0"/>
                <a:cs typeface="Open Sans" panose="020B0606030504020204" pitchFamily="34" charset="0"/>
              </a:defRPr>
            </a:lvl1pPr>
          </a:lstStyle>
          <a:p>
            <a:fld id="{291C0842-5FE3-4305-9C5D-01004B52631A}" type="slidenum">
              <a:rPr lang="en-US" smtClean="0"/>
              <a:pPr/>
              <a:t>‹#›</a:t>
            </a:fld>
            <a:endParaRPr lang="en-US" dirty="0"/>
          </a:p>
        </p:txBody>
      </p:sp>
    </p:spTree>
    <p:extLst>
      <p:ext uri="{BB962C8B-B14F-4D97-AF65-F5344CB8AC3E}">
        <p14:creationId xmlns:p14="http://schemas.microsoft.com/office/powerpoint/2010/main" val="470441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kern="1200">
          <a:solidFill>
            <a:srgbClr val="203C5D"/>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rgbClr val="203C5D"/>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203C5D"/>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203C5D"/>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203C5D"/>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03C5D"/>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371599" y="1371599"/>
            <a:ext cx="9591869" cy="3545633"/>
          </a:xfrm>
        </p:spPr>
        <p:txBody>
          <a:bodyPr>
            <a:normAutofit/>
          </a:bodyPr>
          <a:lstStyle/>
          <a:p>
            <a:pPr algn="ctr"/>
            <a:r>
              <a:rPr lang="en-US" altLang="en-US" sz="5400" b="1" dirty="0">
                <a:effectLst/>
              </a:rPr>
              <a:t>RULES GOVERNING INVOLVEMENT OF NCM IN WORKERS’ COMPENSATION CLAIMS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114" name="Rectangle 45113">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16" name="Rectangle 45115">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18" name="Rectangle 45117">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20" name="Rectangle 45119">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122" name="Rectangle 45121">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24" name="Oval 45123">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58" name="Rectangle 2"/>
          <p:cNvSpPr>
            <a:spLocks noGrp="1" noChangeArrowheads="1"/>
          </p:cNvSpPr>
          <p:nvPr>
            <p:ph type="title"/>
          </p:nvPr>
        </p:nvSpPr>
        <p:spPr>
          <a:xfrm>
            <a:off x="826396" y="586855"/>
            <a:ext cx="4230100" cy="4675610"/>
          </a:xfrm>
        </p:spPr>
        <p:txBody>
          <a:bodyPr anchor="b">
            <a:normAutofit/>
          </a:bodyPr>
          <a:lstStyle/>
          <a:p>
            <a:pPr algn="ctr" eaLnBrk="1" hangingPunct="1"/>
            <a:br>
              <a:rPr lang="en-US" altLang="en-US" sz="4000" dirty="0">
                <a:solidFill>
                  <a:srgbClr val="FFFFFF"/>
                </a:solidFill>
              </a:rPr>
            </a:br>
            <a:r>
              <a:rPr lang="en-US" altLang="en-US" sz="4000" dirty="0">
                <a:solidFill>
                  <a:srgbClr val="FFFFFF"/>
                </a:solidFill>
              </a:rPr>
              <a:t>To Whom does the rule apply?</a:t>
            </a:r>
            <a:br>
              <a:rPr lang="en-US" altLang="en-US" sz="4000" dirty="0">
                <a:solidFill>
                  <a:srgbClr val="FFFFFF"/>
                </a:solidFill>
              </a:rPr>
            </a:br>
            <a:br>
              <a:rPr lang="en-US" altLang="en-US" sz="4000" dirty="0">
                <a:solidFill>
                  <a:srgbClr val="FFFFFF"/>
                </a:solidFill>
              </a:rPr>
            </a:br>
            <a:r>
              <a:rPr lang="en-US" altLang="en-US" sz="4000" dirty="0">
                <a:solidFill>
                  <a:srgbClr val="FFFFFF"/>
                </a:solidFill>
              </a:rPr>
              <a:t>Basically,</a:t>
            </a:r>
            <a:br>
              <a:rPr lang="en-US" altLang="en-US" sz="4000" dirty="0">
                <a:solidFill>
                  <a:srgbClr val="FFFFFF"/>
                </a:solidFill>
              </a:rPr>
            </a:br>
            <a:r>
              <a:rPr lang="en-US" altLang="en-US" sz="4000" dirty="0">
                <a:solidFill>
                  <a:srgbClr val="FFFFFF"/>
                </a:solidFill>
              </a:rPr>
              <a:t>everyone.</a:t>
            </a:r>
            <a:br>
              <a:rPr lang="en-US" altLang="en-US" sz="4000" dirty="0">
                <a:solidFill>
                  <a:srgbClr val="FFFFFF"/>
                </a:solidFill>
              </a:rPr>
            </a:br>
            <a:endParaRPr lang="en-US" altLang="en-US" sz="4000" dirty="0">
              <a:solidFill>
                <a:srgbClr val="FFFFFF"/>
              </a:solidFill>
            </a:endParaRPr>
          </a:p>
        </p:txBody>
      </p:sp>
      <p:sp>
        <p:nvSpPr>
          <p:cNvPr id="43011" name="Rectangle 3"/>
          <p:cNvSpPr>
            <a:spLocks noGrp="1" noChangeArrowheads="1"/>
          </p:cNvSpPr>
          <p:nvPr>
            <p:ph idx="1"/>
          </p:nvPr>
        </p:nvSpPr>
        <p:spPr>
          <a:xfrm>
            <a:off x="6503158" y="649480"/>
            <a:ext cx="4862447" cy="5546047"/>
          </a:xfrm>
        </p:spPr>
        <p:txBody>
          <a:bodyPr anchor="ctr">
            <a:normAutofit/>
          </a:bodyPr>
          <a:lstStyle/>
          <a:p>
            <a:pPr eaLnBrk="1" hangingPunct="1">
              <a:defRPr/>
            </a:pPr>
            <a:r>
              <a:rPr lang="en-US" altLang="en-US" sz="2400" b="1" dirty="0"/>
              <a:t>Section 42-15-95 applies to</a:t>
            </a:r>
            <a:r>
              <a:rPr lang="en-US" altLang="en-US" sz="2400" dirty="0"/>
              <a:t>:</a:t>
            </a:r>
          </a:p>
          <a:p>
            <a:pPr lvl="1" eaLnBrk="1" hangingPunct="1">
              <a:defRPr/>
            </a:pPr>
            <a:r>
              <a:rPr lang="en-US" altLang="en-US" sz="2400" dirty="0">
                <a:effectLst/>
              </a:rPr>
              <a:t>Employee</a:t>
            </a:r>
          </a:p>
          <a:p>
            <a:pPr lvl="1" eaLnBrk="1" hangingPunct="1">
              <a:defRPr/>
            </a:pPr>
            <a:r>
              <a:rPr lang="en-US" altLang="en-US" sz="2400" dirty="0">
                <a:effectLst/>
              </a:rPr>
              <a:t>Employer			</a:t>
            </a:r>
          </a:p>
          <a:p>
            <a:pPr lvl="1" eaLnBrk="1" hangingPunct="1">
              <a:defRPr/>
            </a:pPr>
            <a:r>
              <a:rPr lang="en-US" altLang="en-US" sz="2400" dirty="0">
                <a:effectLst/>
              </a:rPr>
              <a:t>Carrier</a:t>
            </a:r>
          </a:p>
          <a:p>
            <a:pPr lvl="1" eaLnBrk="1" hangingPunct="1">
              <a:defRPr/>
            </a:pPr>
            <a:r>
              <a:rPr lang="en-US" altLang="en-US" sz="2400" dirty="0">
                <a:effectLst/>
              </a:rPr>
              <a:t>Defense Counsel</a:t>
            </a:r>
          </a:p>
          <a:p>
            <a:pPr lvl="1" eaLnBrk="1" hangingPunct="1">
              <a:defRPr/>
            </a:pPr>
            <a:r>
              <a:rPr lang="en-US" altLang="en-US" sz="2400" b="1" dirty="0">
                <a:effectLst/>
              </a:rPr>
              <a:t>Nurse Case Manager</a:t>
            </a:r>
          </a:p>
          <a:p>
            <a:pPr lvl="1" eaLnBrk="1" hangingPunct="1">
              <a:defRPr/>
            </a:pPr>
            <a:r>
              <a:rPr lang="en-US" altLang="en-US" sz="2400" dirty="0">
                <a:effectLst/>
              </a:rPr>
              <a:t>Certified Rehabilitation Professionals</a:t>
            </a:r>
          </a:p>
          <a:p>
            <a:pPr lvl="1" eaLnBrk="1" hangingPunct="1">
              <a:defRPr/>
            </a:pPr>
            <a:r>
              <a:rPr lang="en-US" altLang="en-US" sz="2400" dirty="0"/>
              <a:t>Commission</a:t>
            </a:r>
            <a:endParaRPr lang="en-US" altLang="en-US" sz="2400" dirty="0">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BED0F5A-BCDD-838F-DB2F-B6B71DAD54F9}"/>
              </a:ext>
            </a:extLst>
          </p:cNvPr>
          <p:cNvSpPr>
            <a:spLocks noGrp="1"/>
          </p:cNvSpPr>
          <p:nvPr>
            <p:ph type="title"/>
          </p:nvPr>
        </p:nvSpPr>
        <p:spPr>
          <a:xfrm>
            <a:off x="660041" y="2076450"/>
            <a:ext cx="2880828" cy="3762562"/>
          </a:xfrm>
        </p:spPr>
        <p:txBody>
          <a:bodyPr vert="horz" lIns="91440" tIns="45720" rIns="91440" bIns="45720" rtlCol="0" anchor="t">
            <a:normAutofit/>
          </a:bodyPr>
          <a:lstStyle/>
          <a:p>
            <a:r>
              <a:rPr lang="en-US" sz="4000" kern="1200" dirty="0">
                <a:solidFill>
                  <a:srgbClr val="FFFFFF"/>
                </a:solidFill>
                <a:latin typeface="+mj-lt"/>
                <a:ea typeface="+mj-ea"/>
                <a:cs typeface="+mj-cs"/>
              </a:rPr>
              <a:t>How does the rule apply?</a:t>
            </a:r>
          </a:p>
        </p:txBody>
      </p:sp>
      <p:pic>
        <p:nvPicPr>
          <p:cNvPr id="5" name="Content Placeholder 4">
            <a:extLst>
              <a:ext uri="{FF2B5EF4-FFF2-40B4-BE49-F238E27FC236}">
                <a16:creationId xmlns:a16="http://schemas.microsoft.com/office/drawing/2014/main" id="{F8940583-FBF8-435B-35CE-E0A12B451006}"/>
              </a:ext>
            </a:extLst>
          </p:cNvPr>
          <p:cNvPicPr>
            <a:picLocks noGrp="1" noChangeAspect="1"/>
          </p:cNvPicPr>
          <p:nvPr>
            <p:ph idx="1"/>
          </p:nvPr>
        </p:nvPicPr>
        <p:blipFill>
          <a:blip r:embed="rId2"/>
          <a:stretch>
            <a:fillRect/>
          </a:stretch>
        </p:blipFill>
        <p:spPr>
          <a:xfrm>
            <a:off x="5805104" y="467208"/>
            <a:ext cx="4620395" cy="5923584"/>
          </a:xfrm>
          <a:prstGeom prst="rect">
            <a:avLst/>
          </a:prstGeom>
        </p:spPr>
      </p:pic>
    </p:spTree>
    <p:extLst>
      <p:ext uri="{BB962C8B-B14F-4D97-AF65-F5344CB8AC3E}">
        <p14:creationId xmlns:p14="http://schemas.microsoft.com/office/powerpoint/2010/main" val="1552219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E0F6B-0B76-1EF5-058B-FCAF59F8E161}"/>
              </a:ext>
            </a:extLst>
          </p:cNvPr>
          <p:cNvSpPr>
            <a:spLocks noGrp="1"/>
          </p:cNvSpPr>
          <p:nvPr>
            <p:ph type="title"/>
          </p:nvPr>
        </p:nvSpPr>
        <p:spPr>
          <a:xfrm>
            <a:off x="1371599" y="294538"/>
            <a:ext cx="9895951" cy="1033669"/>
          </a:xfrm>
        </p:spPr>
        <p:txBody>
          <a:bodyPr>
            <a:normAutofit/>
          </a:bodyPr>
          <a:lstStyle/>
          <a:p>
            <a:pPr algn="ctr"/>
            <a:r>
              <a:rPr kumimoji="0" lang="en-US" altLang="en-US" sz="34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SC Code Ann. § 42-15-95(A)</a:t>
            </a:r>
            <a:br>
              <a:rPr kumimoji="0" lang="en-US" altLang="en-US" sz="34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altLang="en-US" sz="34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Obtain Medical Records DIY</a:t>
            </a:r>
            <a:endParaRPr lang="en-US" sz="3400" dirty="0">
              <a:solidFill>
                <a:srgbClr val="FFFFFF"/>
              </a:solidFill>
            </a:endParaRPr>
          </a:p>
        </p:txBody>
      </p:sp>
      <p:sp>
        <p:nvSpPr>
          <p:cNvPr id="3" name="Content Placeholder 2">
            <a:extLst>
              <a:ext uri="{FF2B5EF4-FFF2-40B4-BE49-F238E27FC236}">
                <a16:creationId xmlns:a16="http://schemas.microsoft.com/office/drawing/2014/main" id="{CD5E10A7-B864-85E0-2A26-32FD82120639}"/>
              </a:ext>
            </a:extLst>
          </p:cNvPr>
          <p:cNvSpPr>
            <a:spLocks noGrp="1"/>
          </p:cNvSpPr>
          <p:nvPr>
            <p:ph idx="1"/>
          </p:nvPr>
        </p:nvSpPr>
        <p:spPr>
          <a:xfrm>
            <a:off x="1371599" y="1891969"/>
            <a:ext cx="9724031" cy="4109585"/>
          </a:xfrm>
        </p:spPr>
        <p:txBody>
          <a:bodyPr anchor="ctr">
            <a:normAutofit/>
          </a:bodyPr>
          <a:lstStyle/>
          <a:p>
            <a:pPr marL="742950" indent="-742950">
              <a:buFont typeface="+mj-lt"/>
              <a:buAutoNum type="arabicPeriod"/>
            </a:pPr>
            <a:endParaRPr lang="en-US" dirty="0"/>
          </a:p>
          <a:p>
            <a:pPr marL="742950" indent="-742950">
              <a:buFont typeface="+mj-lt"/>
              <a:buAutoNum type="arabicPeriod"/>
            </a:pPr>
            <a:r>
              <a:rPr lang="en-US" dirty="0"/>
              <a:t>Employee has consented to release of records by law.  </a:t>
            </a:r>
          </a:p>
          <a:p>
            <a:pPr marL="742950" indent="-742950">
              <a:buFont typeface="+mj-lt"/>
              <a:buAutoNum type="arabicPeriod"/>
            </a:pPr>
            <a:r>
              <a:rPr lang="en-US" dirty="0"/>
              <a:t>The healthcare provider “must” provide “all information…pertaining directly to a workers’ compensation claim” within 14 days of a written request.  </a:t>
            </a:r>
          </a:p>
          <a:p>
            <a:pPr marL="742950" indent="-742950">
              <a:buFont typeface="+mj-lt"/>
              <a:buAutoNum type="arabicPeriod"/>
            </a:pPr>
            <a:endParaRPr lang="en-US" sz="2000" dirty="0"/>
          </a:p>
          <a:p>
            <a:pPr marL="0" indent="0">
              <a:buNone/>
            </a:pPr>
            <a:endParaRPr lang="en-US" sz="2000" dirty="0"/>
          </a:p>
          <a:p>
            <a:pPr marL="742950" indent="-742950">
              <a:buFont typeface="+mj-lt"/>
              <a:buAutoNum type="arabicPeriod"/>
            </a:pPr>
            <a:endParaRPr lang="en-US" sz="2000" dirty="0"/>
          </a:p>
        </p:txBody>
      </p:sp>
    </p:spTree>
    <p:extLst>
      <p:ext uri="{BB962C8B-B14F-4D97-AF65-F5344CB8AC3E}">
        <p14:creationId xmlns:p14="http://schemas.microsoft.com/office/powerpoint/2010/main" val="2867515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55C7-6C4A-1EBB-9C5D-70EC4C48B22E}"/>
              </a:ext>
            </a:extLst>
          </p:cNvPr>
          <p:cNvSpPr>
            <a:spLocks noGrp="1"/>
          </p:cNvSpPr>
          <p:nvPr>
            <p:ph type="title"/>
          </p:nvPr>
        </p:nvSpPr>
        <p:spPr/>
        <p:txBody>
          <a:bodyPr/>
          <a:lstStyle/>
          <a:p>
            <a:pPr algn="ctr"/>
            <a:r>
              <a:rPr lang="en-US" dirty="0"/>
              <a:t> How to Obtain Medical Records</a:t>
            </a:r>
          </a:p>
        </p:txBody>
      </p:sp>
      <p:sp>
        <p:nvSpPr>
          <p:cNvPr id="3" name="Content Placeholder 2">
            <a:extLst>
              <a:ext uri="{FF2B5EF4-FFF2-40B4-BE49-F238E27FC236}">
                <a16:creationId xmlns:a16="http://schemas.microsoft.com/office/drawing/2014/main" id="{74697F6C-D787-0DD4-1199-BE3687A49CD7}"/>
              </a:ext>
            </a:extLst>
          </p:cNvPr>
          <p:cNvSpPr>
            <a:spLocks noGrp="1"/>
          </p:cNvSpPr>
          <p:nvPr>
            <p:ph idx="1"/>
          </p:nvPr>
        </p:nvSpPr>
        <p:spPr/>
        <p:txBody>
          <a:bodyPr>
            <a:normAutofit fontScale="92500"/>
          </a:bodyPr>
          <a:lstStyle/>
          <a:p>
            <a:r>
              <a:rPr lang="en-US" sz="2400" b="1" dirty="0">
                <a:effectLst/>
                <a:latin typeface="Times New Roman" panose="02020603050405020304" pitchFamily="18" charset="0"/>
                <a:ea typeface="Times New Roman" panose="02020603050405020304" pitchFamily="18" charset="0"/>
              </a:rPr>
              <a:t>A medical practitioner or treatment facility shall furnish upon request all medical information relevant to the employee’s complaint of injury</a:t>
            </a:r>
            <a:r>
              <a:rPr lang="en-US" sz="2400" dirty="0">
                <a:effectLst/>
                <a:latin typeface="Times New Roman" panose="02020603050405020304" pitchFamily="18" charset="0"/>
                <a:ea typeface="Times New Roman" panose="02020603050405020304" pitchFamily="18" charset="0"/>
              </a:rPr>
              <a:t> to the claimant, the employer, the employer’s representative, or the Commission. </a:t>
            </a:r>
            <a:r>
              <a:rPr lang="en-US" sz="2400" b="1" dirty="0">
                <a:effectLst/>
                <a:latin typeface="Times New Roman" panose="02020603050405020304" pitchFamily="18" charset="0"/>
                <a:ea typeface="Times New Roman" panose="02020603050405020304" pitchFamily="18" charset="0"/>
              </a:rPr>
              <a:t>Payment for services rendered may be withheld from any medical practitioner or treatment facility who fails to comply with a request for this information</a:t>
            </a:r>
            <a:r>
              <a:rPr lang="en-US" sz="2400" dirty="0">
                <a:effectLst/>
                <a:latin typeface="Times New Roman" panose="02020603050405020304" pitchFamily="18" charset="0"/>
                <a:ea typeface="Times New Roman" panose="02020603050405020304" pitchFamily="18" charset="0"/>
              </a:rPr>
              <a:t>.  (R. 67-1301(A))</a:t>
            </a:r>
          </a:p>
          <a:p>
            <a:pPr marL="0" indent="0">
              <a:buNone/>
            </a:pPr>
            <a:endParaRPr lang="en-US" sz="1100" dirty="0">
              <a:latin typeface="Times New Roman" panose="02020603050405020304" pitchFamily="18" charset="0"/>
              <a:ea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rPr>
              <a:t>Any narrative records or reports pertaining to the services rendered </a:t>
            </a:r>
            <a:r>
              <a:rPr lang="en-US" sz="2400" dirty="0">
                <a:effectLst/>
                <a:latin typeface="Times New Roman" panose="02020603050405020304" pitchFamily="18" charset="0"/>
                <a:ea typeface="Times New Roman" panose="02020603050405020304" pitchFamily="18" charset="0"/>
              </a:rPr>
              <a:t>must be attached to the Form 14A and </a:t>
            </a:r>
            <a:r>
              <a:rPr lang="en-US" sz="2400" b="1" dirty="0">
                <a:effectLst/>
                <a:latin typeface="Times New Roman" panose="02020603050405020304" pitchFamily="18" charset="0"/>
                <a:ea typeface="Times New Roman" panose="02020603050405020304" pitchFamily="18" charset="0"/>
              </a:rPr>
              <a:t>supplied at no charge</a:t>
            </a:r>
            <a:r>
              <a:rPr lang="en-US" sz="2400" dirty="0">
                <a:effectLst/>
                <a:latin typeface="Times New Roman" panose="02020603050405020304" pitchFamily="18" charset="0"/>
                <a:ea typeface="Times New Roman" panose="02020603050405020304" pitchFamily="18" charset="0"/>
              </a:rPr>
              <a:t> to the employer or carrier.  (R. 67-1302(B)(2))</a:t>
            </a:r>
          </a:p>
          <a:p>
            <a:pPr marL="0" indent="0">
              <a:buNone/>
            </a:pPr>
            <a:endParaRPr lang="en-US" sz="1100" dirty="0">
              <a:effectLst/>
              <a:latin typeface="Times New Roman" panose="02020603050405020304" pitchFamily="18" charset="0"/>
              <a:ea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rPr>
              <a:t>The employer or insurance carrier reviewing the claim for payment </a:t>
            </a:r>
            <a:r>
              <a:rPr lang="en-US" sz="2400" b="1" dirty="0">
                <a:effectLst/>
                <a:latin typeface="Times New Roman" panose="02020603050405020304" pitchFamily="18" charset="0"/>
                <a:ea typeface="Times New Roman" panose="02020603050405020304" pitchFamily="18" charset="0"/>
              </a:rPr>
              <a:t>shall be entitled to a copy of the applicable hospital records at no charge</a:t>
            </a:r>
            <a:r>
              <a:rPr lang="en-US" sz="2400" dirty="0">
                <a:effectLst/>
                <a:latin typeface="Times New Roman" panose="02020603050405020304" pitchFamily="18" charset="0"/>
                <a:ea typeface="Times New Roman" panose="02020603050405020304" pitchFamily="18" charset="0"/>
              </a:rPr>
              <a:t>.  (R. 67-1303(A)(3)</a:t>
            </a:r>
          </a:p>
          <a:p>
            <a:pPr marL="0" indent="0">
              <a:buNone/>
            </a:pP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67723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B480B-1DE8-C7E5-6613-95F0EFEB8675}"/>
              </a:ext>
            </a:extLst>
          </p:cNvPr>
          <p:cNvSpPr>
            <a:spLocks noGrp="1"/>
          </p:cNvSpPr>
          <p:nvPr>
            <p:ph type="title"/>
          </p:nvPr>
        </p:nvSpPr>
        <p:spPr/>
        <p:txBody>
          <a:bodyPr>
            <a:normAutofit/>
          </a:bodyPr>
          <a:lstStyle/>
          <a:p>
            <a:pPr algn="ctr"/>
            <a:r>
              <a:rPr lang="en-US" dirty="0"/>
              <a:t>So, How do you obtain medical records DIY?</a:t>
            </a:r>
          </a:p>
        </p:txBody>
      </p:sp>
      <p:pic>
        <p:nvPicPr>
          <p:cNvPr id="7" name="Content Placeholder 6">
            <a:extLst>
              <a:ext uri="{FF2B5EF4-FFF2-40B4-BE49-F238E27FC236}">
                <a16:creationId xmlns:a16="http://schemas.microsoft.com/office/drawing/2014/main" id="{18BB4003-16EB-8FAA-06C5-D29D790E3A40}"/>
              </a:ext>
            </a:extLst>
          </p:cNvPr>
          <p:cNvPicPr>
            <a:picLocks noGrp="1" noChangeAspect="1"/>
          </p:cNvPicPr>
          <p:nvPr>
            <p:ph idx="1"/>
          </p:nvPr>
        </p:nvPicPr>
        <p:blipFill>
          <a:blip r:embed="rId2"/>
          <a:stretch>
            <a:fillRect/>
          </a:stretch>
        </p:blipFill>
        <p:spPr>
          <a:xfrm>
            <a:off x="6011600" y="748348"/>
            <a:ext cx="4807646" cy="5120640"/>
          </a:xfrm>
        </p:spPr>
      </p:pic>
      <p:sp>
        <p:nvSpPr>
          <p:cNvPr id="5" name="Text Placeholder 4">
            <a:extLst>
              <a:ext uri="{FF2B5EF4-FFF2-40B4-BE49-F238E27FC236}">
                <a16:creationId xmlns:a16="http://schemas.microsoft.com/office/drawing/2014/main" id="{97CC9E66-CD3C-1FAD-ED30-F85E9E77661C}"/>
              </a:ext>
            </a:extLst>
          </p:cNvPr>
          <p:cNvSpPr>
            <a:spLocks noGrp="1"/>
          </p:cNvSpPr>
          <p:nvPr>
            <p:ph type="body" sz="half" idx="2"/>
          </p:nvPr>
        </p:nvSpPr>
        <p:spPr/>
        <p:txBody>
          <a:bodyPr/>
          <a:lstStyle/>
          <a:p>
            <a:endParaRPr lang="en-US" dirty="0"/>
          </a:p>
          <a:p>
            <a:endParaRPr lang="en-US" dirty="0"/>
          </a:p>
          <a:p>
            <a:pPr algn="ctr"/>
            <a:r>
              <a:rPr lang="en-US" sz="4400" dirty="0"/>
              <a:t>Just ask!</a:t>
            </a:r>
          </a:p>
        </p:txBody>
      </p:sp>
    </p:spTree>
    <p:extLst>
      <p:ext uri="{BB962C8B-B14F-4D97-AF65-F5344CB8AC3E}">
        <p14:creationId xmlns:p14="http://schemas.microsoft.com/office/powerpoint/2010/main" val="3748183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br>
              <a:rPr lang="en-US" altLang="en-US" sz="4000"/>
            </a:br>
            <a:endParaRPr lang="en-US" altLang="en-US" sz="4000" dirty="0"/>
          </a:p>
        </p:txBody>
      </p:sp>
      <p:sp>
        <p:nvSpPr>
          <p:cNvPr id="6" name="Rectangle 2">
            <a:extLst>
              <a:ext uri="{FF2B5EF4-FFF2-40B4-BE49-F238E27FC236}">
                <a16:creationId xmlns:a16="http://schemas.microsoft.com/office/drawing/2014/main" id="{6494E82B-B351-439D-8953-0BD136F01E6B}"/>
              </a:ext>
            </a:extLst>
          </p:cNvPr>
          <p:cNvSpPr txBox="1">
            <a:spLocks noChangeArrowheads="1"/>
          </p:cNvSpPr>
          <p:nvPr/>
        </p:nvSpPr>
        <p:spPr>
          <a:xfrm>
            <a:off x="830509" y="473978"/>
            <a:ext cx="10855355"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03C5D"/>
                </a:solidFill>
                <a:latin typeface="Open Sans" panose="020B0606030504020204" pitchFamily="34" charset="0"/>
                <a:ea typeface="Open Sans" panose="020B0606030504020204" pitchFamily="34" charset="0"/>
                <a:cs typeface="Open Sans" panose="020B0606030504020204" pitchFamily="34" charset="0"/>
              </a:defRPr>
            </a:lvl1pPr>
          </a:lstStyle>
          <a:p>
            <a:pPr algn="ctr">
              <a:defRPr/>
            </a:pPr>
            <a:r>
              <a:rPr lang="en-US" altLang="en-US" sz="3600" dirty="0"/>
              <a:t>SC Code Ann. § 42-15-95(B)</a:t>
            </a:r>
          </a:p>
          <a:p>
            <a:pPr algn="ctr">
              <a:defRPr/>
            </a:pPr>
            <a:r>
              <a:rPr lang="en-US" altLang="en-US" sz="3200" dirty="0"/>
              <a:t>C</a:t>
            </a:r>
            <a:r>
              <a:rPr lang="en-US" altLang="en-US" sz="3200" dirty="0">
                <a:cs typeface="Times New Roman" panose="02020603050405020304" pitchFamily="18" charset="0"/>
              </a:rPr>
              <a:t>ommunicating with Medical Providers</a:t>
            </a:r>
            <a:endParaRPr lang="en-US" altLang="en-US" sz="1800" dirty="0"/>
          </a:p>
        </p:txBody>
      </p:sp>
      <p:pic>
        <p:nvPicPr>
          <p:cNvPr id="9" name="Content Placeholder 8">
            <a:extLst>
              <a:ext uri="{FF2B5EF4-FFF2-40B4-BE49-F238E27FC236}">
                <a16:creationId xmlns:a16="http://schemas.microsoft.com/office/drawing/2014/main" id="{DE1FF3C4-A6DB-8E72-7BBE-5B1FFB3A6D48}"/>
              </a:ext>
            </a:extLst>
          </p:cNvPr>
          <p:cNvPicPr>
            <a:picLocks noGrp="1" noChangeAspect="1"/>
          </p:cNvPicPr>
          <p:nvPr>
            <p:ph idx="1"/>
          </p:nvPr>
        </p:nvPicPr>
        <p:blipFill>
          <a:blip r:embed="rId2"/>
          <a:stretch>
            <a:fillRect/>
          </a:stretch>
        </p:blipFill>
        <p:spPr>
          <a:xfrm>
            <a:off x="3731743" y="1616978"/>
            <a:ext cx="4728514" cy="4351338"/>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A401-4F82-D94D-8667-E91DF6E81BF8}"/>
              </a:ext>
            </a:extLst>
          </p:cNvPr>
          <p:cNvSpPr>
            <a:spLocks noGrp="1"/>
          </p:cNvSpPr>
          <p:nvPr>
            <p:ph type="title"/>
          </p:nvPr>
        </p:nvSpPr>
        <p:spPr/>
        <p:txBody>
          <a:bodyPr>
            <a:normAutofit fontScale="90000"/>
          </a:bodyPr>
          <a:lstStyle/>
          <a:p>
            <a:pPr algn="ctr">
              <a:defRPr/>
            </a:pPr>
            <a:br>
              <a:rPr lang="en-US" altLang="en-US" sz="4800" dirty="0"/>
            </a:br>
            <a:r>
              <a:rPr lang="en-US" altLang="en-US" sz="4000" dirty="0"/>
              <a:t>SC Code Ann. § 42-15-95(B)</a:t>
            </a:r>
            <a:br>
              <a:rPr lang="en-US" altLang="en-US" sz="4000" dirty="0"/>
            </a:br>
            <a:r>
              <a:rPr lang="en-US" altLang="en-US" sz="3600" dirty="0"/>
              <a:t>C</a:t>
            </a:r>
            <a:r>
              <a:rPr lang="en-US" altLang="en-US" sz="3600" dirty="0">
                <a:cs typeface="Times New Roman" panose="02020603050405020304" pitchFamily="18" charset="0"/>
              </a:rPr>
              <a:t>ommunicating with Medical Providers</a:t>
            </a:r>
            <a:br>
              <a:rPr lang="en-US" altLang="en-US" sz="2800" dirty="0"/>
            </a:br>
            <a:endParaRPr lang="en-US" dirty="0"/>
          </a:p>
        </p:txBody>
      </p:sp>
      <p:sp>
        <p:nvSpPr>
          <p:cNvPr id="3" name="Content Placeholder 2">
            <a:extLst>
              <a:ext uri="{FF2B5EF4-FFF2-40B4-BE49-F238E27FC236}">
                <a16:creationId xmlns:a16="http://schemas.microsoft.com/office/drawing/2014/main" id="{E42C7B2D-C211-59DB-5B91-8FE86D17C49F}"/>
              </a:ext>
            </a:extLst>
          </p:cNvPr>
          <p:cNvSpPr>
            <a:spLocks noGrp="1"/>
          </p:cNvSpPr>
          <p:nvPr>
            <p:ph idx="1"/>
          </p:nvPr>
        </p:nvSpPr>
        <p:spPr/>
        <p:txBody>
          <a:bodyPr>
            <a:normAutofit lnSpcReduction="10000"/>
          </a:bodyPr>
          <a:lstStyle/>
          <a:p>
            <a:pPr marL="0" marR="0" lvl="0" indent="0" algn="just" defTabSz="914400" rtl="0" eaLnBrk="1" fontAlgn="auto" latinLnBrk="0" hangingPunct="1">
              <a:lnSpc>
                <a:spcPct val="90000"/>
              </a:lnSpc>
              <a:spcBef>
                <a:spcPts val="1000"/>
              </a:spcBef>
              <a:spcAft>
                <a:spcPts val="0"/>
              </a:spcAft>
              <a:buClrTx/>
              <a:buSzTx/>
              <a:buFontTx/>
              <a:buNone/>
              <a:tabLst/>
              <a:defRPr/>
            </a:pPr>
            <a:r>
              <a:rPr kumimoji="0" lang="en-US" altLang="en-US" sz="2400" b="1" i="0" u="none" strike="noStrike" kern="1200" cap="none" spc="0" normalizeH="0" baseline="0" noProof="0" dirty="0">
                <a:ln>
                  <a:noFill/>
                </a:ln>
                <a:solidFill>
                  <a:srgbClr val="203C5D"/>
                </a:solidFill>
                <a:effectLst/>
                <a:uLnTx/>
                <a:uFillTx/>
                <a:latin typeface="Open Sans" panose="020B0606030504020204" pitchFamily="34" charset="0"/>
                <a:ea typeface="Open Sans" panose="020B0606030504020204" pitchFamily="34" charset="0"/>
                <a:cs typeface="Open Sans" panose="020B0606030504020204" pitchFamily="34" charset="0"/>
              </a:rPr>
              <a:t>A health care provider may discuss/communicate</a:t>
            </a:r>
            <a:r>
              <a:rPr kumimoji="0" lang="en-US" altLang="en-US" sz="2400" b="0" i="0" u="none" strike="noStrike" kern="1200" cap="none" spc="0" normalizeH="0" baseline="0" noProof="0" dirty="0">
                <a:ln>
                  <a:noFill/>
                </a:ln>
                <a:solidFill>
                  <a:srgbClr val="203C5D"/>
                </a:solidFill>
                <a:effectLst/>
                <a:uLnTx/>
                <a:uFillTx/>
                <a:latin typeface="Open Sans" panose="020B0606030504020204" pitchFamily="34" charset="0"/>
                <a:ea typeface="Open Sans" panose="020B0606030504020204" pitchFamily="34" charset="0"/>
                <a:cs typeface="Open Sans" panose="020B0606030504020204" pitchFamily="34" charset="0"/>
              </a:rPr>
              <a:t> with the insurance carrier, employer, attorneys, certified rehabilitation professionals or the Commission about the following matters </a:t>
            </a:r>
            <a:r>
              <a:rPr kumimoji="0" lang="en-US" altLang="en-US" sz="2400" b="0" i="0" u="sng"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without</a:t>
            </a:r>
            <a:r>
              <a:rPr kumimoji="0" lang="en-US" altLang="en-US" sz="2400" b="0" i="0" u="none" strike="noStrike" kern="1200" cap="none" spc="0" normalizeH="0" baseline="0" noProof="0" dirty="0">
                <a:ln>
                  <a:noFill/>
                </a:ln>
                <a:solidFill>
                  <a:srgbClr val="203C5D"/>
                </a:solidFill>
                <a:effectLst/>
                <a:uLnTx/>
                <a:uFillTx/>
                <a:latin typeface="Open Sans" panose="020B0606030504020204" pitchFamily="34" charset="0"/>
                <a:ea typeface="Open Sans" panose="020B0606030504020204" pitchFamily="34" charset="0"/>
                <a:cs typeface="Open Sans" panose="020B0606030504020204" pitchFamily="34" charset="0"/>
              </a:rPr>
              <a:t> the employee’s </a:t>
            </a:r>
            <a:r>
              <a:rPr kumimoji="0" lang="en-US" altLang="en-US" sz="24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consent</a:t>
            </a:r>
            <a:r>
              <a:rPr kumimoji="0" lang="en-US" altLang="en-US" sz="2400" b="0" i="0" u="none" strike="noStrike" kern="1200" cap="none" spc="0" normalizeH="0" baseline="0" noProof="0" dirty="0">
                <a:ln>
                  <a:noFill/>
                </a:ln>
                <a:solidFill>
                  <a:srgbClr val="203C5D"/>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228600" marR="0" lvl="0" indent="-228600" algn="just" defTabSz="914400" rtl="0" eaLnBrk="1" fontAlgn="auto" latinLnBrk="0" hangingPunct="1">
              <a:lnSpc>
                <a:spcPct val="90000"/>
              </a:lnSpc>
              <a:spcBef>
                <a:spcPts val="1000"/>
              </a:spcBef>
              <a:spcAft>
                <a:spcPts val="0"/>
              </a:spcAft>
              <a:buClrTx/>
              <a:buSzTx/>
              <a:buFontTx/>
              <a:buNone/>
              <a:tabLst/>
              <a:defRPr/>
            </a:pPr>
            <a:r>
              <a:rPr kumimoji="0" lang="en-US" altLang="en-US" sz="2200" b="0" i="0" u="none" strike="noStrike" kern="1200" cap="none" spc="0" normalizeH="0" baseline="0" noProof="0" dirty="0">
                <a:ln>
                  <a:noFill/>
                </a:ln>
                <a:solidFill>
                  <a:srgbClr val="203C5D"/>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203C5D"/>
                </a:solidFill>
                <a:effectLst/>
                <a:uLnTx/>
                <a:uFillTx/>
                <a:latin typeface="Open Sans" panose="020B0606030504020204" pitchFamily="34" charset="0"/>
                <a:ea typeface="Open Sans" panose="020B0606030504020204" pitchFamily="34" charset="0"/>
                <a:cs typeface="Open Sans" panose="020B0606030504020204" pitchFamily="34" charset="0"/>
              </a:rPr>
              <a:t>Employee’s medical history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203C5D"/>
                </a:solidFill>
                <a:effectLst/>
                <a:uLnTx/>
                <a:uFillTx/>
                <a:latin typeface="Open Sans" panose="020B0606030504020204" pitchFamily="34" charset="0"/>
                <a:ea typeface="Open Sans" panose="020B0606030504020204" pitchFamily="34" charset="0"/>
                <a:cs typeface="Open Sans" panose="020B0606030504020204" pitchFamily="34" charset="0"/>
              </a:rPr>
              <a:t>Diagnosis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203C5D"/>
                </a:solidFill>
                <a:effectLst/>
                <a:uLnTx/>
                <a:uFillTx/>
                <a:latin typeface="Open Sans" panose="020B0606030504020204" pitchFamily="34" charset="0"/>
                <a:ea typeface="Open Sans" panose="020B0606030504020204" pitchFamily="34" charset="0"/>
                <a:cs typeface="Open Sans" panose="020B0606030504020204" pitchFamily="34" charset="0"/>
              </a:rPr>
              <a:t>Causation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203C5D"/>
                </a:solidFill>
                <a:effectLst/>
                <a:uLnTx/>
                <a:uFillTx/>
                <a:latin typeface="Open Sans" panose="020B0606030504020204" pitchFamily="34" charset="0"/>
                <a:ea typeface="Open Sans" panose="020B0606030504020204" pitchFamily="34" charset="0"/>
                <a:cs typeface="Open Sans" panose="020B0606030504020204" pitchFamily="34" charset="0"/>
              </a:rPr>
              <a:t>Course of treatment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203C5D"/>
                </a:solidFill>
                <a:effectLst/>
                <a:uLnTx/>
                <a:uFillTx/>
                <a:latin typeface="Open Sans" panose="020B0606030504020204" pitchFamily="34" charset="0"/>
                <a:ea typeface="Open Sans" panose="020B0606030504020204" pitchFamily="34" charset="0"/>
                <a:cs typeface="Open Sans" panose="020B0606030504020204" pitchFamily="34" charset="0"/>
              </a:rPr>
              <a:t>Prognosis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203C5D"/>
                </a:solidFill>
                <a:effectLst/>
                <a:uLnTx/>
                <a:uFillTx/>
                <a:latin typeface="Open Sans" panose="020B0606030504020204" pitchFamily="34" charset="0"/>
                <a:ea typeface="Open Sans" panose="020B0606030504020204" pitchFamily="34" charset="0"/>
                <a:cs typeface="Open Sans" panose="020B0606030504020204" pitchFamily="34" charset="0"/>
              </a:rPr>
              <a:t>Work restrictions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203C5D"/>
                </a:solidFill>
                <a:effectLst/>
                <a:uLnTx/>
                <a:uFillTx/>
                <a:latin typeface="Open Sans" panose="020B0606030504020204" pitchFamily="34" charset="0"/>
                <a:ea typeface="Open Sans" panose="020B0606030504020204" pitchFamily="34" charset="0"/>
                <a:cs typeface="Open Sans" panose="020B0606030504020204" pitchFamily="34" charset="0"/>
              </a:rPr>
              <a:t>Impairments</a:t>
            </a:r>
            <a:endParaRPr lang="en-US" dirty="0"/>
          </a:p>
        </p:txBody>
      </p:sp>
    </p:spTree>
    <p:extLst>
      <p:ext uri="{BB962C8B-B14F-4D97-AF65-F5344CB8AC3E}">
        <p14:creationId xmlns:p14="http://schemas.microsoft.com/office/powerpoint/2010/main" val="2069027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838199" y="304800"/>
            <a:ext cx="10515599" cy="1143000"/>
          </a:xfrm>
        </p:spPr>
        <p:txBody>
          <a:bodyPr>
            <a:noAutofit/>
          </a:bodyPr>
          <a:lstStyle/>
          <a:p>
            <a:pPr eaLnBrk="1" hangingPunct="1"/>
            <a:r>
              <a:rPr lang="en-US" altLang="en-US" sz="4000" dirty="0"/>
              <a:t>Examples of “Nature of the Discussion”</a:t>
            </a:r>
          </a:p>
        </p:txBody>
      </p:sp>
      <p:sp>
        <p:nvSpPr>
          <p:cNvPr id="52227" name="Rectangle 3"/>
          <p:cNvSpPr>
            <a:spLocks noGrp="1" noChangeArrowheads="1"/>
          </p:cNvSpPr>
          <p:nvPr>
            <p:ph type="body" idx="1"/>
          </p:nvPr>
        </p:nvSpPr>
        <p:spPr/>
        <p:txBody>
          <a:bodyPr>
            <a:normAutofit/>
          </a:bodyPr>
          <a:lstStyle/>
          <a:p>
            <a:pPr indent="-548640" eaLnBrk="1" hangingPunct="1">
              <a:buFont typeface="+mj-lt"/>
              <a:buAutoNum type="arabicPeriod"/>
            </a:pPr>
            <a:r>
              <a:rPr lang="en-US" altLang="en-US" sz="2800" dirty="0"/>
              <a:t>Whether a particular problem is causally-related to the     injury?</a:t>
            </a:r>
          </a:p>
          <a:p>
            <a:pPr indent="-548640" eaLnBrk="1" hangingPunct="1">
              <a:buFont typeface="+mj-lt"/>
              <a:buAutoNum type="arabicPeriod"/>
            </a:pPr>
            <a:endParaRPr lang="en-US" altLang="en-US" sz="2800" dirty="0"/>
          </a:p>
          <a:p>
            <a:pPr indent="-548640" eaLnBrk="1" hangingPunct="1">
              <a:buFont typeface="+mj-lt"/>
              <a:buAutoNum type="arabicPeriod"/>
            </a:pPr>
            <a:r>
              <a:rPr lang="en-US" altLang="en-US" sz="2800" dirty="0"/>
              <a:t>What work restrictions the claimant has? </a:t>
            </a:r>
          </a:p>
          <a:p>
            <a:pPr indent="-548640" eaLnBrk="1" hangingPunct="1">
              <a:buFont typeface="+mj-lt"/>
              <a:buAutoNum type="arabicPeriod"/>
            </a:pPr>
            <a:endParaRPr lang="en-US" altLang="en-US" sz="2800" dirty="0"/>
          </a:p>
          <a:p>
            <a:pPr indent="-548640" eaLnBrk="1" hangingPunct="1">
              <a:buFont typeface="+mj-lt"/>
              <a:buAutoNum type="arabicPeriod"/>
            </a:pPr>
            <a:r>
              <a:rPr lang="en-US" altLang="en-US" sz="2800" dirty="0"/>
              <a:t>Why a particular procedure or test is necessary?</a:t>
            </a:r>
          </a:p>
          <a:p>
            <a:pPr indent="-548640" eaLnBrk="1" hangingPunct="1">
              <a:buFont typeface="+mj-lt"/>
              <a:buAutoNum type="arabicPeriod"/>
            </a:pPr>
            <a:endParaRPr lang="en-US" altLang="en-US" sz="2800" dirty="0"/>
          </a:p>
          <a:p>
            <a:pPr indent="-548640" eaLnBrk="1" hangingPunct="1">
              <a:buFont typeface="+mj-lt"/>
              <a:buAutoNum type="arabicPeriod"/>
            </a:pPr>
            <a:r>
              <a:rPr lang="en-US" altLang="en-US" sz="2800" dirty="0"/>
              <a:t>MMI or impairment rating?</a:t>
            </a:r>
          </a:p>
          <a:p>
            <a:pPr eaLnBrk="1" hangingPunct="1"/>
            <a:endParaRPr lang="en-US" altLang="en-US" sz="2800" dirty="0"/>
          </a:p>
        </p:txBody>
      </p:sp>
    </p:spTree>
    <p:extLst>
      <p:ext uri="{BB962C8B-B14F-4D97-AF65-F5344CB8AC3E}">
        <p14:creationId xmlns:p14="http://schemas.microsoft.com/office/powerpoint/2010/main" val="2693341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6119ED6-1726-4C53-A028-0E6647FB14F0}"/>
              </a:ext>
            </a:extLst>
          </p:cNvPr>
          <p:cNvSpPr>
            <a:spLocks noGrp="1" noChangeArrowheads="1"/>
          </p:cNvSpPr>
          <p:nvPr>
            <p:ph type="title"/>
          </p:nvPr>
        </p:nvSpPr>
        <p:spPr>
          <a:xfrm>
            <a:off x="8079978" y="741392"/>
            <a:ext cx="3369234" cy="1401734"/>
          </a:xfrm>
        </p:spPr>
        <p:txBody>
          <a:bodyPr anchor="b">
            <a:normAutofit/>
          </a:bodyPr>
          <a:lstStyle/>
          <a:p>
            <a:pPr algn="ctr" eaLnBrk="1" hangingPunct="1">
              <a:defRPr/>
            </a:pPr>
            <a:r>
              <a:rPr kumimoji="0" lang="en-US" altLang="en-US" sz="20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SC Code Ann. </a:t>
            </a:r>
            <a:br>
              <a:rPr kumimoji="0" lang="en-US" altLang="en-US" sz="20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altLang="en-US" sz="20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42-15-95(B)</a:t>
            </a:r>
            <a:br>
              <a:rPr kumimoji="0" lang="en-US" altLang="en-US" sz="20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altLang="en-US" sz="20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C</a:t>
            </a:r>
            <a:r>
              <a:rPr kumimoji="0" lang="en-US" altLang="en-US" sz="20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Times New Roman" panose="02020603050405020304" pitchFamily="18" charset="0"/>
              </a:rPr>
              <a:t>ommunicating with Medical Providers in SC</a:t>
            </a:r>
            <a:endParaRPr lang="en-US" altLang="en-US" sz="2000" dirty="0"/>
          </a:p>
        </p:txBody>
      </p:sp>
      <p:sp>
        <p:nvSpPr>
          <p:cNvPr id="46087" name="Rectangle 46086">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9" name="Rectangle 46088">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6091" name="Rectangle 46090">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6082" name="Rectangle 3"/>
          <p:cNvSpPr>
            <a:spLocks noGrp="1" noChangeArrowheads="1"/>
          </p:cNvSpPr>
          <p:nvPr>
            <p:ph type="body" idx="1"/>
          </p:nvPr>
        </p:nvSpPr>
        <p:spPr>
          <a:xfrm>
            <a:off x="7477815" y="2533476"/>
            <a:ext cx="3971397" cy="2924349"/>
          </a:xfrm>
        </p:spPr>
        <p:txBody>
          <a:bodyPr anchor="t">
            <a:normAutofit/>
          </a:bodyPr>
          <a:lstStyle/>
          <a:p>
            <a:pPr marL="457200" lvl="1" indent="0">
              <a:buNone/>
            </a:pPr>
            <a:endParaRPr lang="en-US" altLang="en-US" sz="2000" dirty="0"/>
          </a:p>
          <a:p>
            <a:pPr marL="914400" lvl="1" indent="-457200">
              <a:buFont typeface="+mj-lt"/>
              <a:buAutoNum type="arabicPeriod"/>
            </a:pPr>
            <a:r>
              <a:rPr lang="en-US" altLang="en-US" sz="2800" b="1" dirty="0"/>
              <a:t>Written</a:t>
            </a:r>
            <a:r>
              <a:rPr lang="en-US" altLang="en-US" sz="2800" dirty="0"/>
              <a:t> Communication</a:t>
            </a:r>
          </a:p>
          <a:p>
            <a:pPr marL="914400" lvl="1" indent="-457200">
              <a:buFont typeface="+mj-lt"/>
              <a:buAutoNum type="arabicPeriod"/>
            </a:pPr>
            <a:endParaRPr lang="en-US" altLang="en-US" sz="2800" dirty="0"/>
          </a:p>
          <a:p>
            <a:pPr marL="914400" lvl="1" indent="-457200">
              <a:buFont typeface="+mj-lt"/>
              <a:buAutoNum type="arabicPeriod"/>
            </a:pPr>
            <a:r>
              <a:rPr lang="en-US" altLang="en-US" sz="2800" b="1" dirty="0"/>
              <a:t>Verbal</a:t>
            </a:r>
            <a:r>
              <a:rPr lang="en-US" altLang="en-US" sz="2800" dirty="0"/>
              <a:t> Communication</a:t>
            </a:r>
          </a:p>
          <a:p>
            <a:pPr marL="457200" lvl="1" indent="0">
              <a:buNone/>
            </a:pPr>
            <a:endParaRPr lang="en-US" altLang="en-US" sz="2000" dirty="0"/>
          </a:p>
        </p:txBody>
      </p:sp>
      <p:pic>
        <p:nvPicPr>
          <p:cNvPr id="6" name="Picture 5">
            <a:extLst>
              <a:ext uri="{FF2B5EF4-FFF2-40B4-BE49-F238E27FC236}">
                <a16:creationId xmlns:a16="http://schemas.microsoft.com/office/drawing/2014/main" id="{E5A33AEC-CEBF-2F6D-13A1-73CAC846C644}"/>
              </a:ext>
            </a:extLst>
          </p:cNvPr>
          <p:cNvPicPr>
            <a:picLocks noChangeAspect="1"/>
          </p:cNvPicPr>
          <p:nvPr/>
        </p:nvPicPr>
        <p:blipFill>
          <a:blip r:embed="rId3"/>
          <a:stretch>
            <a:fillRect/>
          </a:stretch>
        </p:blipFill>
        <p:spPr>
          <a:xfrm>
            <a:off x="597997" y="1549492"/>
            <a:ext cx="6194268" cy="347472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pPr algn="ctr" eaLnBrk="1" hangingPunct="1"/>
            <a:r>
              <a:rPr lang="en-US" altLang="en-US" dirty="0"/>
              <a:t>Written Communication</a:t>
            </a:r>
            <a:br>
              <a:rPr lang="en-US" altLang="en-US" dirty="0"/>
            </a:br>
            <a:r>
              <a:rPr lang="en-US" altLang="en-US" sz="2800" dirty="0"/>
              <a:t>(Letters, Emails, Faxes, Questionnaires)</a:t>
            </a:r>
            <a:endParaRPr lang="en-US" altLang="en-US" dirty="0"/>
          </a:p>
        </p:txBody>
      </p:sp>
      <p:sp>
        <p:nvSpPr>
          <p:cNvPr id="57347" name="Rectangle 3"/>
          <p:cNvSpPr>
            <a:spLocks noGrp="1" noChangeArrowheads="1"/>
          </p:cNvSpPr>
          <p:nvPr>
            <p:ph idx="1"/>
          </p:nvPr>
        </p:nvSpPr>
        <p:spPr/>
        <p:txBody>
          <a:bodyPr>
            <a:normAutofit fontScale="92500"/>
          </a:bodyPr>
          <a:lstStyle/>
          <a:p>
            <a:pPr marL="0" indent="0">
              <a:lnSpc>
                <a:spcPct val="85000"/>
              </a:lnSpc>
              <a:buNone/>
              <a:defRPr/>
            </a:pPr>
            <a:endParaRPr lang="en-US" altLang="en-US" sz="3200" dirty="0"/>
          </a:p>
          <a:p>
            <a:pPr marL="971550" lvl="1" indent="-514350" algn="just">
              <a:buFont typeface="+mj-lt"/>
              <a:buAutoNum type="arabicPeriod"/>
              <a:defRPr/>
            </a:pPr>
            <a:r>
              <a:rPr lang="en-US" altLang="en-US" dirty="0"/>
              <a:t>The employee must be provided with a copy of the written questions at the same time the  questions are submitted to the healthcare  provider</a:t>
            </a:r>
          </a:p>
          <a:p>
            <a:pPr marL="971550" marR="0" lvl="1" indent="-514350" algn="just" defTabSz="914400" rtl="0" eaLnBrk="1" fontAlgn="auto" latinLnBrk="0" hangingPunct="1">
              <a:lnSpc>
                <a:spcPct val="85000"/>
              </a:lnSpc>
              <a:spcBef>
                <a:spcPts val="500"/>
              </a:spcBef>
              <a:spcAft>
                <a:spcPts val="0"/>
              </a:spcAft>
              <a:buClrTx/>
              <a:buSzTx/>
              <a:buFont typeface="Arial" panose="020B0604020202020204" pitchFamily="34" charset="0"/>
              <a:buAutoNum type="arabicPeriod" startAt="2"/>
              <a:tabLst/>
              <a:defRPr/>
            </a:pPr>
            <a:endParaRPr kumimoji="0" lang="en-US" altLang="en-US" sz="3200" b="0" i="0" u="none" strike="noStrike" kern="1200" cap="none" spc="0" normalizeH="0" baseline="0" noProof="0" dirty="0">
              <a:ln>
                <a:noFill/>
              </a:ln>
              <a:solidFill>
                <a:srgbClr val="203C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71550" marR="0" lvl="1" indent="-514350" algn="just" defTabSz="914400" rtl="0" eaLnBrk="1" fontAlgn="auto" latinLnBrk="0" hangingPunct="1">
              <a:lnSpc>
                <a:spcPct val="85000"/>
              </a:lnSpc>
              <a:spcBef>
                <a:spcPts val="500"/>
              </a:spcBef>
              <a:spcAft>
                <a:spcPts val="0"/>
              </a:spcAft>
              <a:buClrTx/>
              <a:buSzTx/>
              <a:buFont typeface="Arial" panose="020B0604020202020204" pitchFamily="34" charset="0"/>
              <a:buAutoNum type="arabicPeriod" startAt="2"/>
              <a:tabLst/>
              <a:defRPr/>
            </a:pPr>
            <a:r>
              <a:rPr kumimoji="0" lang="en-US" altLang="en-US" sz="3200" b="0" i="0" u="none" strike="noStrike" kern="1200" cap="none" spc="0" normalizeH="0" baseline="0" noProof="0" dirty="0">
                <a:ln>
                  <a:noFill/>
                </a:ln>
                <a:solidFill>
                  <a:srgbClr val="203C5D"/>
                </a:solidFill>
                <a:effectLst/>
                <a:uLnTx/>
                <a:uFillTx/>
                <a:latin typeface="Open Sans" panose="020B0606030504020204" pitchFamily="34" charset="0"/>
                <a:ea typeface="Open Sans" panose="020B0606030504020204" pitchFamily="34" charset="0"/>
                <a:cs typeface="Open Sans" panose="020B0606030504020204" pitchFamily="34" charset="0"/>
              </a:rPr>
              <a:t>The employee must also be provided with a copy of the response by the healthcare provider</a:t>
            </a:r>
          </a:p>
          <a:p>
            <a:pPr marL="457200" marR="0" lvl="1" indent="0" algn="just" defTabSz="914400" rtl="0" eaLnBrk="1" fontAlgn="auto" latinLnBrk="0" hangingPunct="1">
              <a:lnSpc>
                <a:spcPct val="85000"/>
              </a:lnSpc>
              <a:spcBef>
                <a:spcPts val="500"/>
              </a:spcBef>
              <a:spcAft>
                <a:spcPts val="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srgbClr val="203C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1" indent="0" algn="just" defTabSz="914400" rtl="0" eaLnBrk="1" fontAlgn="auto" latinLnBrk="0" hangingPunct="1">
              <a:lnSpc>
                <a:spcPct val="85000"/>
              </a:lnSpc>
              <a:spcBef>
                <a:spcPts val="500"/>
              </a:spcBef>
              <a:spcAft>
                <a:spcPts val="0"/>
              </a:spcAft>
              <a:buClrTx/>
              <a:buSzTx/>
              <a:buFont typeface="Arial" panose="020B0604020202020204" pitchFamily="34" charset="0"/>
              <a:buNone/>
              <a:tabLst/>
              <a:defRPr/>
            </a:pPr>
            <a:r>
              <a:rPr kumimoji="0" lang="en-US" altLang="en-US" sz="3200" b="0" i="0" u="none" strike="noStrike" kern="1200" cap="none" spc="0" normalizeH="0" baseline="0" noProof="0" dirty="0">
                <a:ln>
                  <a:noFill/>
                </a:ln>
                <a:solidFill>
                  <a:srgbClr val="203C5D"/>
                </a:solidFill>
                <a:effectLst/>
                <a:uLnTx/>
                <a:uFillTx/>
                <a:latin typeface="Open Sans" panose="020B0606030504020204" pitchFamily="34" charset="0"/>
                <a:ea typeface="Open Sans" panose="020B0606030504020204" pitchFamily="34" charset="0"/>
                <a:cs typeface="Open Sans" panose="020B0606030504020204" pitchFamily="34" charset="0"/>
              </a:rPr>
              <a:t>No advance notice that letter will be sent is required.</a:t>
            </a:r>
          </a:p>
          <a:p>
            <a:pPr marL="971550" lvl="1" indent="-514350">
              <a:buFont typeface="+mj-lt"/>
              <a:buAutoNum type="arabicPeriod"/>
              <a:defRPr/>
            </a:pPr>
            <a:endParaRPr lang="en-US" altLang="en-US" dirty="0"/>
          </a:p>
          <a:p>
            <a:pPr eaLnBrk="1" hangingPunct="1">
              <a:defRPr/>
            </a:pPr>
            <a:endParaRPr lang="en-US" alt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6C1F5-02B7-26F3-48F8-7927B3FDECB3}"/>
              </a:ext>
            </a:extLst>
          </p:cNvPr>
          <p:cNvSpPr>
            <a:spLocks noGrp="1"/>
          </p:cNvSpPr>
          <p:nvPr>
            <p:ph type="title"/>
          </p:nvPr>
        </p:nvSpPr>
        <p:spPr/>
        <p:txBody>
          <a:bodyPr>
            <a:normAutofit fontScale="90000"/>
          </a:bodyPr>
          <a:lstStyle/>
          <a:p>
            <a:pPr algn="ctr"/>
            <a:r>
              <a:rPr lang="en-US" dirty="0"/>
              <a:t>Who's on first, What's on second, </a:t>
            </a:r>
            <a:r>
              <a:rPr lang="en-US" dirty="0">
                <a:sym typeface="Wingdings" panose="05000000000000000000" pitchFamily="2" charset="2"/>
              </a:rPr>
              <a:t>§42-15-95</a:t>
            </a:r>
            <a:r>
              <a:rPr lang="en-US" dirty="0"/>
              <a:t> is on third...</a:t>
            </a:r>
          </a:p>
        </p:txBody>
      </p:sp>
      <p:graphicFrame>
        <p:nvGraphicFramePr>
          <p:cNvPr id="9" name="Content Placeholder 2">
            <a:extLst>
              <a:ext uri="{FF2B5EF4-FFF2-40B4-BE49-F238E27FC236}">
                <a16:creationId xmlns:a16="http://schemas.microsoft.com/office/drawing/2014/main" id="{BC070C3C-1C7A-8BBD-62AB-8062143DEDD7}"/>
              </a:ext>
            </a:extLst>
          </p:cNvPr>
          <p:cNvGraphicFramePr>
            <a:graphicFrameLocks noGrp="1"/>
          </p:cNvGraphicFramePr>
          <p:nvPr>
            <p:ph idx="1"/>
            <p:extLst>
              <p:ext uri="{D42A27DB-BD31-4B8C-83A1-F6EECF244321}">
                <p14:modId xmlns:p14="http://schemas.microsoft.com/office/powerpoint/2010/main" val="2947798694"/>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6">
            <a:extLst>
              <a:ext uri="{FF2B5EF4-FFF2-40B4-BE49-F238E27FC236}">
                <a16:creationId xmlns:a16="http://schemas.microsoft.com/office/drawing/2014/main" id="{FCE58BAE-CB3E-F4F3-2AC4-E2FA65ADC135}"/>
              </a:ext>
            </a:extLst>
          </p:cNvPr>
          <p:cNvSpPr>
            <a:spLocks noGrp="1"/>
          </p:cNvSpPr>
          <p:nvPr>
            <p:ph type="body" sz="half" idx="2"/>
          </p:nvPr>
        </p:nvSpPr>
        <p:spPr/>
        <p:txBody>
          <a:bodyPr/>
          <a:lstStyle/>
          <a:p>
            <a:endParaRPr lang="en-US" dirty="0"/>
          </a:p>
        </p:txBody>
      </p:sp>
      <p:pic>
        <p:nvPicPr>
          <p:cNvPr id="10" name="Picture 9">
            <a:extLst>
              <a:ext uri="{FF2B5EF4-FFF2-40B4-BE49-F238E27FC236}">
                <a16:creationId xmlns:a16="http://schemas.microsoft.com/office/drawing/2014/main" id="{A7F1E852-796D-0D19-DD19-C4217BA4C0A4}"/>
              </a:ext>
            </a:extLst>
          </p:cNvPr>
          <p:cNvPicPr>
            <a:picLocks noChangeAspect="1"/>
          </p:cNvPicPr>
          <p:nvPr/>
        </p:nvPicPr>
        <p:blipFill>
          <a:blip r:embed="rId7"/>
          <a:stretch>
            <a:fillRect/>
          </a:stretch>
        </p:blipFill>
        <p:spPr>
          <a:xfrm>
            <a:off x="792823" y="2057400"/>
            <a:ext cx="4034586" cy="3803650"/>
          </a:xfrm>
          <a:prstGeom prst="rect">
            <a:avLst/>
          </a:prstGeom>
        </p:spPr>
      </p:pic>
    </p:spTree>
    <p:extLst>
      <p:ext uri="{BB962C8B-B14F-4D97-AF65-F5344CB8AC3E}">
        <p14:creationId xmlns:p14="http://schemas.microsoft.com/office/powerpoint/2010/main" val="1929521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dirty="0"/>
              <a:t>    </a:t>
            </a:r>
          </a:p>
        </p:txBody>
      </p:sp>
      <p:sp>
        <p:nvSpPr>
          <p:cNvPr id="55299" name="Rectangle 3"/>
          <p:cNvSpPr>
            <a:spLocks noGrp="1" noChangeArrowheads="1"/>
          </p:cNvSpPr>
          <p:nvPr>
            <p:ph type="body" idx="1"/>
          </p:nvPr>
        </p:nvSpPr>
        <p:spPr>
          <a:xfrm>
            <a:off x="990600" y="1829536"/>
            <a:ext cx="10363200" cy="3768831"/>
          </a:xfrm>
        </p:spPr>
        <p:txBody>
          <a:bodyPr>
            <a:normAutofit/>
          </a:bodyPr>
          <a:lstStyle/>
          <a:p>
            <a:pPr marL="0" indent="0" algn="just" eaLnBrk="1" hangingPunct="1">
              <a:buNone/>
            </a:pPr>
            <a:r>
              <a:rPr lang="en-US" altLang="en-US" sz="2800" dirty="0">
                <a:effectLst/>
              </a:rPr>
              <a:t>Written communication should be sent to the employee/employee’s attorney at the same time and by the same method that they are sent to the medical provider</a:t>
            </a:r>
            <a:endParaRPr lang="en-US" altLang="en-US" sz="2800" dirty="0"/>
          </a:p>
          <a:p>
            <a:pPr marL="0" indent="0" algn="just">
              <a:buNone/>
            </a:pPr>
            <a:endParaRPr lang="en-US" altLang="en-US" sz="2800" dirty="0">
              <a:effectLst/>
            </a:endParaRPr>
          </a:p>
          <a:p>
            <a:pPr marL="0" indent="0" algn="just">
              <a:buNone/>
            </a:pPr>
            <a:r>
              <a:rPr lang="en-US" altLang="en-US" sz="2800" b="1" u="sng" dirty="0">
                <a:effectLst/>
              </a:rPr>
              <a:t>Examples:</a:t>
            </a:r>
          </a:p>
          <a:p>
            <a:pPr algn="just" eaLnBrk="1" hangingPunct="1"/>
            <a:r>
              <a:rPr lang="en-US" altLang="en-US" sz="2800" dirty="0">
                <a:effectLst/>
              </a:rPr>
              <a:t>If you are faxing the questions to the 	 doctor, they must be faxed to the claimant or the claimant’s attorney</a:t>
            </a:r>
          </a:p>
          <a:p>
            <a:pPr eaLnBrk="1" hangingPunct="1">
              <a:buFontTx/>
              <a:buNone/>
            </a:pPr>
            <a:endParaRPr lang="en-US" altLang="en-US" sz="800" dirty="0"/>
          </a:p>
          <a:p>
            <a:pPr eaLnBrk="1" hangingPunct="1"/>
            <a:endParaRPr lang="en-US" altLang="en-US" dirty="0">
              <a:effectLst/>
            </a:endParaRPr>
          </a:p>
        </p:txBody>
      </p:sp>
      <p:sp>
        <p:nvSpPr>
          <p:cNvPr id="6" name="Rectangle 2">
            <a:extLst>
              <a:ext uri="{FF2B5EF4-FFF2-40B4-BE49-F238E27FC236}">
                <a16:creationId xmlns:a16="http://schemas.microsoft.com/office/drawing/2014/main" id="{CDA0A847-F01E-4036-9521-10B88D9DBF4A}"/>
              </a:ext>
            </a:extLst>
          </p:cNvPr>
          <p:cNvSpPr txBox="1">
            <a:spLocks noChangeArrowheads="1"/>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203C5D"/>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US" altLang="en-US" dirty="0"/>
              <a:t>Written Communication</a:t>
            </a:r>
            <a:endParaRPr lang="en-US" alt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048622" y="342439"/>
            <a:ext cx="10234569" cy="1197528"/>
          </a:xfrm>
        </p:spPr>
        <p:txBody>
          <a:bodyPr/>
          <a:lstStyle/>
          <a:p>
            <a:pPr eaLnBrk="1" hangingPunct="1"/>
            <a:r>
              <a:rPr lang="en-US" altLang="en-US" b="1" dirty="0">
                <a:effectLst/>
              </a:rPr>
              <a:t>Verbal Communication</a:t>
            </a:r>
          </a:p>
        </p:txBody>
      </p:sp>
      <p:sp>
        <p:nvSpPr>
          <p:cNvPr id="49155" name="Rectangle 3"/>
          <p:cNvSpPr>
            <a:spLocks noGrp="1" noChangeArrowheads="1"/>
          </p:cNvSpPr>
          <p:nvPr>
            <p:ph type="body" idx="1"/>
          </p:nvPr>
        </p:nvSpPr>
        <p:spPr>
          <a:xfrm>
            <a:off x="1048623" y="1619074"/>
            <a:ext cx="10234569" cy="4629325"/>
          </a:xfrm>
        </p:spPr>
        <p:txBody>
          <a:bodyPr/>
          <a:lstStyle/>
          <a:p>
            <a:pPr algn="just" eaLnBrk="1" hangingPunct="1"/>
            <a:r>
              <a:rPr lang="en-US" altLang="en-US" sz="3200" dirty="0">
                <a:effectLst/>
              </a:rPr>
              <a:t>In person, by telephone, or by video.</a:t>
            </a:r>
          </a:p>
          <a:p>
            <a:pPr marL="0" indent="0" algn="just" eaLnBrk="1" hangingPunct="1">
              <a:buNone/>
            </a:pPr>
            <a:endParaRPr lang="en-US" altLang="en-US" sz="1600" dirty="0">
              <a:effectLst/>
            </a:endParaRPr>
          </a:p>
          <a:p>
            <a:pPr algn="just" eaLnBrk="1" hangingPunct="1"/>
            <a:r>
              <a:rPr lang="en-US" altLang="en-US" sz="3200" dirty="0">
                <a:effectLst/>
              </a:rPr>
              <a:t>The employee must be advised by the  employer, carrier, or its representative of the nature of the discussion or communication they intend to have prior to the discussion or communication</a:t>
            </a:r>
          </a:p>
          <a:p>
            <a:pPr marL="0" indent="0">
              <a:buNone/>
            </a:pPr>
            <a:endParaRPr lang="en-US" altLang="en-US" dirty="0">
              <a:effectLst/>
              <a:latin typeface="Garamond" panose="02020404030301010803" pitchFamily="18" charset="0"/>
            </a:endParaRPr>
          </a:p>
          <a:p>
            <a:pPr eaLnBrk="1" hangingPunct="1">
              <a:buFontTx/>
              <a:buNone/>
            </a:pPr>
            <a:endParaRPr lang="en-US" altLang="en-US" dirty="0">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0006" y="4467401"/>
            <a:ext cx="29718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838199" y="1837189"/>
            <a:ext cx="10515599" cy="4158946"/>
          </a:xfrm>
        </p:spPr>
        <p:txBody>
          <a:bodyPr/>
          <a:lstStyle/>
          <a:p>
            <a:pPr eaLnBrk="1" hangingPunct="1">
              <a:lnSpc>
                <a:spcPct val="85000"/>
              </a:lnSpc>
              <a:defRPr/>
            </a:pPr>
            <a:r>
              <a:rPr lang="en-US" altLang="en-US" sz="2800" dirty="0"/>
              <a:t>This notification must occur at least </a:t>
            </a:r>
            <a:r>
              <a:rPr lang="en-US" altLang="en-US" sz="2800" u="sng" dirty="0"/>
              <a:t>10 days </a:t>
            </a:r>
            <a:r>
              <a:rPr lang="en-US" altLang="en-US" sz="2800" dirty="0"/>
              <a:t>prior to the  actual discussion or communication</a:t>
            </a:r>
          </a:p>
          <a:p>
            <a:pPr eaLnBrk="1" hangingPunct="1">
              <a:buFontTx/>
              <a:buNone/>
              <a:defRPr/>
            </a:pPr>
            <a:endParaRPr lang="en-US" altLang="en-US" sz="2800" dirty="0"/>
          </a:p>
          <a:p>
            <a:pPr eaLnBrk="1" hangingPunct="1">
              <a:lnSpc>
                <a:spcPct val="85000"/>
              </a:lnSpc>
              <a:defRPr/>
            </a:pPr>
            <a:r>
              <a:rPr lang="en-US" altLang="en-US" sz="2800" dirty="0">
                <a:solidFill>
                  <a:srgbClr val="FF0000"/>
                </a:solidFill>
              </a:rPr>
              <a:t>Written notification is the best method</a:t>
            </a:r>
          </a:p>
          <a:p>
            <a:pPr marL="0" indent="0">
              <a:lnSpc>
                <a:spcPct val="85000"/>
              </a:lnSpc>
              <a:buNone/>
              <a:defRPr/>
            </a:pPr>
            <a:endParaRPr lang="en-US" altLang="en-US" sz="2800" dirty="0"/>
          </a:p>
          <a:p>
            <a:pPr eaLnBrk="1" hangingPunct="1">
              <a:lnSpc>
                <a:spcPct val="85000"/>
              </a:lnSpc>
              <a:defRPr/>
            </a:pPr>
            <a:r>
              <a:rPr lang="en-US" altLang="en-US" sz="2800" dirty="0"/>
              <a:t>The Employee/Employee’s attorney has the right to be present and participate in the conversation</a:t>
            </a:r>
          </a:p>
        </p:txBody>
      </p:sp>
      <p:sp>
        <p:nvSpPr>
          <p:cNvPr id="7" name="Rectangle 2">
            <a:extLst>
              <a:ext uri="{FF2B5EF4-FFF2-40B4-BE49-F238E27FC236}">
                <a16:creationId xmlns:a16="http://schemas.microsoft.com/office/drawing/2014/main" id="{2887691D-2AE5-403C-8E2A-192DE855B515}"/>
              </a:ext>
            </a:extLst>
          </p:cNvPr>
          <p:cNvSpPr>
            <a:spLocks noGrp="1" noChangeArrowheads="1"/>
          </p:cNvSpPr>
          <p:nvPr>
            <p:ph type="title"/>
          </p:nvPr>
        </p:nvSpPr>
        <p:spPr>
          <a:xfrm>
            <a:off x="838200" y="365125"/>
            <a:ext cx="10515600" cy="1325563"/>
          </a:xfrm>
        </p:spPr>
        <p:txBody>
          <a:bodyPr/>
          <a:lstStyle/>
          <a:p>
            <a:pPr algn="ctr" eaLnBrk="1" hangingPunct="1"/>
            <a:r>
              <a:rPr lang="en-US" altLang="en-US" b="1" dirty="0">
                <a:effectLst/>
              </a:rPr>
              <a:t>Verbal Communication</a:t>
            </a:r>
            <a:endParaRPr lang="en-US" altLang="en-US" sz="2400" b="1" dirty="0">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38200" y="450020"/>
            <a:ext cx="10515600" cy="1240668"/>
          </a:xfrm>
        </p:spPr>
        <p:txBody>
          <a:bodyPr/>
          <a:lstStyle/>
          <a:p>
            <a:pPr eaLnBrk="1" hangingPunct="1"/>
            <a:r>
              <a:rPr lang="en-US" altLang="en-US" dirty="0"/>
              <a:t>    </a:t>
            </a:r>
          </a:p>
        </p:txBody>
      </p:sp>
      <p:sp>
        <p:nvSpPr>
          <p:cNvPr id="55299" name="Rectangle 3"/>
          <p:cNvSpPr>
            <a:spLocks noGrp="1" noChangeArrowheads="1"/>
          </p:cNvSpPr>
          <p:nvPr>
            <p:ph type="body" idx="1"/>
          </p:nvPr>
        </p:nvSpPr>
        <p:spPr>
          <a:xfrm>
            <a:off x="838199" y="1910593"/>
            <a:ext cx="10394659" cy="3557146"/>
          </a:xfrm>
        </p:spPr>
        <p:txBody>
          <a:bodyPr>
            <a:normAutofit fontScale="92500" lnSpcReduction="20000"/>
          </a:bodyPr>
          <a:lstStyle/>
          <a:p>
            <a:pPr eaLnBrk="1" hangingPunct="1"/>
            <a:endParaRPr lang="en-US" altLang="en-US" sz="800" dirty="0"/>
          </a:p>
          <a:p>
            <a:pPr algn="just" eaLnBrk="1" hangingPunct="1"/>
            <a:r>
              <a:rPr lang="en-US" altLang="en-US" sz="3000" dirty="0">
                <a:effectLst/>
              </a:rPr>
              <a:t>Discussion or communication must not conflict with or interfere with the employee’s examination or treatment</a:t>
            </a:r>
          </a:p>
          <a:p>
            <a:pPr marL="0" indent="0" algn="just" eaLnBrk="1" hangingPunct="1">
              <a:buNone/>
            </a:pPr>
            <a:endParaRPr lang="en-US" altLang="en-US" sz="1500" dirty="0">
              <a:effectLst/>
            </a:endParaRPr>
          </a:p>
          <a:p>
            <a:pPr algn="just" eaLnBrk="1" hangingPunct="1"/>
            <a:r>
              <a:rPr lang="en-US" altLang="en-US" sz="3000" dirty="0">
                <a:effectLst/>
              </a:rPr>
              <a:t>Claimant is entitled to a private exam</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3000" b="0" i="0" u="none" strike="noStrike" kern="1200" cap="none" spc="0" normalizeH="0" baseline="0" noProof="0" dirty="0">
              <a:ln>
                <a:noFill/>
              </a:ln>
              <a:solidFill>
                <a:srgbClr val="203C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3000" b="0" i="0" u="none" strike="noStrike" kern="1200" cap="none" spc="0" normalizeH="0" baseline="0" noProof="0" dirty="0">
                <a:ln>
                  <a:noFill/>
                </a:ln>
                <a:solidFill>
                  <a:srgbClr val="203C5D"/>
                </a:solidFill>
                <a:effectLst/>
                <a:uLnTx/>
                <a:uFillTx/>
                <a:latin typeface="Open Sans" panose="020B0606030504020204" pitchFamily="34" charset="0"/>
                <a:ea typeface="Open Sans" panose="020B0606030504020204" pitchFamily="34" charset="0"/>
                <a:cs typeface="Open Sans" panose="020B0606030504020204" pitchFamily="34" charset="0"/>
              </a:rPr>
              <a:t>Any discussion, communications, medical reports or opinions obtained in violation of this Section </a:t>
            </a:r>
            <a:r>
              <a:rPr kumimoji="0" lang="en-US" altLang="en-US" sz="3000" b="1" i="0" u="none" strike="noStrike" kern="1200" cap="none" spc="0" normalizeH="0" baseline="0" noProof="0" dirty="0">
                <a:ln>
                  <a:noFill/>
                </a:ln>
                <a:solidFill>
                  <a:srgbClr val="203C5D"/>
                </a:solidFill>
                <a:effectLst/>
                <a:uLnTx/>
                <a:uFillTx/>
                <a:latin typeface="Open Sans" panose="020B0606030504020204" pitchFamily="34" charset="0"/>
                <a:ea typeface="Open Sans" panose="020B0606030504020204" pitchFamily="34" charset="0"/>
                <a:cs typeface="Open Sans" panose="020B0606030504020204" pitchFamily="34" charset="0"/>
              </a:rPr>
              <a:t>must be excluded</a:t>
            </a:r>
            <a:r>
              <a:rPr kumimoji="0" lang="en-US" altLang="en-US" sz="3000" b="0" i="0" u="none" strike="noStrike" kern="1200" cap="none" spc="0" normalizeH="0" baseline="0" noProof="0" dirty="0">
                <a:ln>
                  <a:noFill/>
                </a:ln>
                <a:solidFill>
                  <a:srgbClr val="203C5D"/>
                </a:solidFill>
                <a:effectLst/>
                <a:uLnTx/>
                <a:uFillTx/>
                <a:latin typeface="Open Sans" panose="020B0606030504020204" pitchFamily="34" charset="0"/>
                <a:ea typeface="Open Sans" panose="020B0606030504020204" pitchFamily="34" charset="0"/>
                <a:cs typeface="Open Sans" panose="020B0606030504020204" pitchFamily="34" charset="0"/>
              </a:rPr>
              <a:t> from any proceeding under the provisions of this Title</a:t>
            </a:r>
          </a:p>
          <a:p>
            <a:pPr algn="just" eaLnBrk="1" hangingPunct="1"/>
            <a:endParaRPr lang="en-US" altLang="en-US" sz="3200" dirty="0">
              <a:effectLst/>
            </a:endParaRPr>
          </a:p>
          <a:p>
            <a:pPr algn="just" eaLnBrk="1" hangingPunct="1"/>
            <a:endParaRPr lang="en-US" altLang="en-US" sz="3200" dirty="0">
              <a:effectLst/>
            </a:endParaRPr>
          </a:p>
          <a:p>
            <a:pPr eaLnBrk="1" hangingPunct="1"/>
            <a:endParaRPr lang="en-US" altLang="en-US" dirty="0">
              <a:effectLst/>
            </a:endParaRPr>
          </a:p>
        </p:txBody>
      </p:sp>
      <p:sp>
        <p:nvSpPr>
          <p:cNvPr id="6" name="Rectangle 2">
            <a:extLst>
              <a:ext uri="{FF2B5EF4-FFF2-40B4-BE49-F238E27FC236}">
                <a16:creationId xmlns:a16="http://schemas.microsoft.com/office/drawing/2014/main" id="{F51A577F-2D81-4EE0-A339-7ECFB5CC70FC}"/>
              </a:ext>
            </a:extLst>
          </p:cNvPr>
          <p:cNvSpPr txBox="1">
            <a:spLocks noChangeArrowheads="1"/>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203C5D"/>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US" altLang="en-US" dirty="0"/>
              <a:t>General Considerations</a:t>
            </a:r>
          </a:p>
        </p:txBody>
      </p:sp>
    </p:spTree>
    <p:extLst>
      <p:ext uri="{BB962C8B-B14F-4D97-AF65-F5344CB8AC3E}">
        <p14:creationId xmlns:p14="http://schemas.microsoft.com/office/powerpoint/2010/main" val="1382130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F1A1FAA4-A05C-AD57-91F1-3B818C02C01C}"/>
              </a:ext>
            </a:extLst>
          </p:cNvPr>
          <p:cNvPicPr>
            <a:picLocks noGrp="1" noChangeAspect="1"/>
          </p:cNvPicPr>
          <p:nvPr>
            <p:ph idx="1"/>
          </p:nvPr>
        </p:nvPicPr>
        <p:blipFill>
          <a:blip r:embed="rId2"/>
          <a:srcRect r="18555"/>
          <a:stretch/>
        </p:blipFill>
        <p:spPr>
          <a:xfrm>
            <a:off x="5563476" y="1051085"/>
            <a:ext cx="5208888" cy="4389120"/>
          </a:xfrm>
          <a:prstGeom prst="rect">
            <a:avLst/>
          </a:prstGeom>
        </p:spPr>
      </p:pic>
      <p:sp>
        <p:nvSpPr>
          <p:cNvPr id="32" name="Freeform: Shape 31">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CF288C1-5E84-2537-44F6-8FF706D04A68}"/>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latin typeface="+mj-lt"/>
                <a:ea typeface="+mj-ea"/>
                <a:cs typeface="+mj-cs"/>
              </a:rPr>
              <a:t>When does the statute apply?</a:t>
            </a:r>
          </a:p>
        </p:txBody>
      </p:sp>
      <p:sp>
        <p:nvSpPr>
          <p:cNvPr id="10" name="TextBox 9">
            <a:extLst>
              <a:ext uri="{FF2B5EF4-FFF2-40B4-BE49-F238E27FC236}">
                <a16:creationId xmlns:a16="http://schemas.microsoft.com/office/drawing/2014/main" id="{D2D88D6F-B37F-209F-BD8F-30B821AC224E}"/>
              </a:ext>
            </a:extLst>
          </p:cNvPr>
          <p:cNvSpPr txBox="1"/>
          <p:nvPr/>
        </p:nvSpPr>
        <p:spPr>
          <a:xfrm>
            <a:off x="777922" y="743803"/>
            <a:ext cx="2808844" cy="1382392"/>
          </a:xfrm>
          <a:prstGeom prst="rect">
            <a:avLst/>
          </a:prstGeom>
        </p:spPr>
        <p:txBody>
          <a:bodyPr vert="horz" lIns="91440" tIns="45720" rIns="91440" bIns="45720" rtlCol="0" anchor="b">
            <a:normAutofit/>
          </a:bodyPr>
          <a:lstStyle/>
          <a:p>
            <a:pPr algn="r">
              <a:lnSpc>
                <a:spcPct val="90000"/>
              </a:lnSpc>
              <a:spcBef>
                <a:spcPts val="1000"/>
              </a:spcBef>
            </a:pPr>
            <a:r>
              <a:rPr lang="en-US" sz="2000">
                <a:solidFill>
                  <a:srgbClr val="FFFFFF"/>
                </a:solidFill>
              </a:rPr>
              <a:t>https://www.merriam-webster.com/dictionary/when</a:t>
            </a:r>
          </a:p>
        </p:txBody>
      </p:sp>
    </p:spTree>
    <p:extLst>
      <p:ext uri="{BB962C8B-B14F-4D97-AF65-F5344CB8AC3E}">
        <p14:creationId xmlns:p14="http://schemas.microsoft.com/office/powerpoint/2010/main" val="53747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3E9D0BDA-6986-4BE5-8D67-CB9D84A715FA}"/>
              </a:ext>
            </a:extLst>
          </p:cNvPr>
          <p:cNvSpPr>
            <a:spLocks noGrp="1" noChangeArrowheads="1"/>
          </p:cNvSpPr>
          <p:nvPr>
            <p:ph type="title"/>
          </p:nvPr>
        </p:nvSpPr>
        <p:spPr>
          <a:xfrm>
            <a:off x="688910" y="5532437"/>
            <a:ext cx="10515600" cy="1325563"/>
          </a:xfrm>
        </p:spPr>
        <p:txBody>
          <a:bodyPr>
            <a:normAutofit/>
          </a:bodyPr>
          <a:lstStyle/>
          <a:p>
            <a:pPr eaLnBrk="1" hangingPunct="1"/>
            <a:r>
              <a:rPr lang="en-US" altLang="en-US" sz="5400"/>
              <a:t>QUESTIONS?</a:t>
            </a:r>
            <a:endParaRPr lang="en-US" altLang="en-US" sz="5400" dirty="0"/>
          </a:p>
        </p:txBody>
      </p:sp>
    </p:spTree>
    <p:extLst>
      <p:ext uri="{BB962C8B-B14F-4D97-AF65-F5344CB8AC3E}">
        <p14:creationId xmlns:p14="http://schemas.microsoft.com/office/powerpoint/2010/main" val="2568934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62D452-BBF5-C98D-7B7B-238925E81575}"/>
              </a:ext>
            </a:extLst>
          </p:cNvPr>
          <p:cNvSpPr>
            <a:spLocks noGrp="1"/>
          </p:cNvSpPr>
          <p:nvPr>
            <p:ph type="title"/>
          </p:nvPr>
        </p:nvSpPr>
        <p:spPr>
          <a:xfrm>
            <a:off x="640080" y="325369"/>
            <a:ext cx="4368602" cy="1956841"/>
          </a:xfrm>
        </p:spPr>
        <p:txBody>
          <a:bodyPr anchor="b">
            <a:normAutofit/>
          </a:bodyPr>
          <a:lstStyle/>
          <a:p>
            <a:r>
              <a:rPr lang="en-US" sz="5400" dirty="0"/>
              <a:t>Rules, rules, rules…</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A15F0E5E-FC08-E737-6F06-B4D215383AFF}"/>
              </a:ext>
            </a:extLst>
          </p:cNvPr>
          <p:cNvSpPr>
            <a:spLocks noGrp="1"/>
          </p:cNvSpPr>
          <p:nvPr>
            <p:ph idx="1"/>
          </p:nvPr>
        </p:nvSpPr>
        <p:spPr>
          <a:xfrm>
            <a:off x="640080" y="2872899"/>
            <a:ext cx="4243589" cy="3320668"/>
          </a:xfrm>
        </p:spPr>
        <p:txBody>
          <a:bodyPr>
            <a:normAutofit/>
          </a:bodyPr>
          <a:lstStyle/>
          <a:p>
            <a:pPr marL="0" indent="0">
              <a:buNone/>
            </a:pPr>
            <a:endParaRPr lang="en-US" sz="2200" dirty="0"/>
          </a:p>
          <a:p>
            <a:pPr marL="0" indent="0">
              <a:buNone/>
            </a:pPr>
            <a:r>
              <a:rPr lang="en-US" dirty="0"/>
              <a:t>Why do we need rules governing nurse case managers?</a:t>
            </a:r>
          </a:p>
        </p:txBody>
      </p:sp>
      <p:pic>
        <p:nvPicPr>
          <p:cNvPr id="5" name="Content Placeholder 4">
            <a:extLst>
              <a:ext uri="{FF2B5EF4-FFF2-40B4-BE49-F238E27FC236}">
                <a16:creationId xmlns:a16="http://schemas.microsoft.com/office/drawing/2014/main" id="{DCE5ADEF-A122-3AA4-0E58-500A6CC31D02}"/>
              </a:ext>
            </a:extLst>
          </p:cNvPr>
          <p:cNvPicPr>
            <a:picLocks noChangeAspect="1"/>
          </p:cNvPicPr>
          <p:nvPr/>
        </p:nvPicPr>
        <p:blipFill>
          <a:blip r:embed="rId2"/>
          <a:srcRect t="5270" r="1" b="4754"/>
          <a:stretch/>
        </p:blipFill>
        <p:spPr>
          <a:xfrm>
            <a:off x="5924550" y="739140"/>
            <a:ext cx="5440488" cy="542404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5168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027C3-8043-2D91-EBDE-AC6742CB0188}"/>
              </a:ext>
            </a:extLst>
          </p:cNvPr>
          <p:cNvSpPr>
            <a:spLocks noGrp="1"/>
          </p:cNvSpPr>
          <p:nvPr>
            <p:ph type="title"/>
          </p:nvPr>
        </p:nvSpPr>
        <p:spPr>
          <a:xfrm>
            <a:off x="838200" y="365125"/>
            <a:ext cx="10515600" cy="1690321"/>
          </a:xfrm>
        </p:spPr>
        <p:txBody>
          <a:bodyPr>
            <a:noAutofit/>
          </a:bodyPr>
          <a:lstStyle/>
          <a:p>
            <a:pPr algn="ctr"/>
            <a:r>
              <a:rPr lang="en-US" sz="4000" dirty="0"/>
              <a:t>“We don’t make the rules.  We just play by them.”  </a:t>
            </a:r>
            <a:br>
              <a:rPr lang="en-US" sz="4000" dirty="0"/>
            </a:br>
            <a:r>
              <a:rPr lang="en-US" sz="3200" dirty="0"/>
              <a:t>- </a:t>
            </a:r>
            <a:r>
              <a:rPr lang="en-US" sz="2400" dirty="0"/>
              <a:t>Robby Gordon</a:t>
            </a:r>
            <a:endParaRPr lang="en-US" sz="2800" dirty="0"/>
          </a:p>
        </p:txBody>
      </p:sp>
      <p:sp>
        <p:nvSpPr>
          <p:cNvPr id="3" name="Content Placeholder 2">
            <a:extLst>
              <a:ext uri="{FF2B5EF4-FFF2-40B4-BE49-F238E27FC236}">
                <a16:creationId xmlns:a16="http://schemas.microsoft.com/office/drawing/2014/main" id="{A61484E0-32CF-E3AC-2E4C-DF3DAEEB06B6}"/>
              </a:ext>
            </a:extLst>
          </p:cNvPr>
          <p:cNvSpPr>
            <a:spLocks noGrp="1"/>
          </p:cNvSpPr>
          <p:nvPr>
            <p:ph idx="1"/>
          </p:nvPr>
        </p:nvSpPr>
        <p:spPr>
          <a:xfrm>
            <a:off x="838200" y="2188307"/>
            <a:ext cx="10515600" cy="3988655"/>
          </a:xfrm>
        </p:spPr>
        <p:txBody>
          <a:bodyPr/>
          <a:lstStyle/>
          <a:p>
            <a:pPr algn="just">
              <a:defRPr/>
            </a:pPr>
            <a:r>
              <a:rPr kumimoji="0" lang="en-US" b="0" i="0" u="none" strike="noStrike" kern="1200" cap="none" spc="0" normalizeH="0" baseline="0" noProof="0" dirty="0">
                <a:ln>
                  <a:noFill/>
                </a:ln>
                <a:solidFill>
                  <a:srgbClr val="203C5D"/>
                </a:solidFill>
                <a:effectLst/>
                <a:uLnTx/>
                <a:uFillTx/>
                <a:latin typeface="Open Sans" panose="020B0606030504020204" pitchFamily="34" charset="0"/>
                <a:ea typeface="Open Sans" panose="020B0606030504020204" pitchFamily="34" charset="0"/>
                <a:cs typeface="Open Sans" panose="020B0606030504020204" pitchFamily="34" charset="0"/>
              </a:rPr>
              <a:t>Injured workers have a right to be active participants in discussions and decisions affecting their treatment.</a:t>
            </a:r>
          </a:p>
          <a:p>
            <a:pPr marL="0" indent="0" algn="just">
              <a:buNone/>
              <a:defRPr/>
            </a:pPr>
            <a:endParaRPr kumimoji="0" lang="en-US" sz="1600" b="0" i="0" u="none" strike="noStrike" kern="1200" cap="none" spc="0" normalizeH="0" baseline="0" noProof="0" dirty="0">
              <a:ln>
                <a:noFill/>
              </a:ln>
              <a:solidFill>
                <a:srgbClr val="203C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lgn="just">
              <a:defRPr/>
            </a:pPr>
            <a:r>
              <a:rPr lang="en-US" dirty="0"/>
              <a:t>E</a:t>
            </a:r>
            <a:r>
              <a:rPr kumimoji="0" lang="en-US" b="0" i="0" u="none" strike="noStrike" kern="1200" cap="none" spc="0" normalizeH="0" baseline="0" noProof="0" dirty="0" err="1">
                <a:ln>
                  <a:noFill/>
                </a:ln>
                <a:solidFill>
                  <a:srgbClr val="203C5D"/>
                </a:solidFill>
                <a:effectLst/>
                <a:uLnTx/>
                <a:uFillTx/>
                <a:latin typeface="Open Sans" panose="020B0606030504020204" pitchFamily="34" charset="0"/>
                <a:ea typeface="Open Sans" panose="020B0606030504020204" pitchFamily="34" charset="0"/>
                <a:cs typeface="Open Sans" panose="020B0606030504020204" pitchFamily="34" charset="0"/>
              </a:rPr>
              <a:t>mployers</a:t>
            </a:r>
            <a:r>
              <a:rPr kumimoji="0" lang="en-US" b="0" i="0" u="none" strike="noStrike" kern="1200" cap="none" spc="0" normalizeH="0" baseline="0" noProof="0" dirty="0">
                <a:ln>
                  <a:noFill/>
                </a:ln>
                <a:solidFill>
                  <a:srgbClr val="203C5D"/>
                </a:solidFill>
                <a:effectLst/>
                <a:uLnTx/>
                <a:uFillTx/>
                <a:latin typeface="Open Sans" panose="020B0606030504020204" pitchFamily="34" charset="0"/>
                <a:ea typeface="Open Sans" panose="020B0606030504020204" pitchFamily="34" charset="0"/>
                <a:cs typeface="Open Sans" panose="020B0606030504020204" pitchFamily="34" charset="0"/>
              </a:rPr>
              <a:t> have a right to ensure treatment is causally related and will tend to lessen disability.</a:t>
            </a:r>
          </a:p>
          <a:p>
            <a:endParaRPr lang="en-US" dirty="0"/>
          </a:p>
        </p:txBody>
      </p:sp>
    </p:spTree>
    <p:extLst>
      <p:ext uri="{BB962C8B-B14F-4D97-AF65-F5344CB8AC3E}">
        <p14:creationId xmlns:p14="http://schemas.microsoft.com/office/powerpoint/2010/main" val="1240795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99101-188E-D37D-3128-36A94C71312B}"/>
              </a:ext>
            </a:extLst>
          </p:cNvPr>
          <p:cNvSpPr>
            <a:spLocks noGrp="1"/>
          </p:cNvSpPr>
          <p:nvPr>
            <p:ph type="title"/>
          </p:nvPr>
        </p:nvSpPr>
        <p:spPr/>
        <p:txBody>
          <a:bodyPr>
            <a:normAutofit/>
          </a:bodyPr>
          <a:lstStyle/>
          <a:p>
            <a:pPr algn="ctr"/>
            <a:r>
              <a:rPr lang="en-US" sz="5400" dirty="0"/>
              <a:t>What’s the rule?</a:t>
            </a:r>
          </a:p>
        </p:txBody>
      </p:sp>
      <p:pic>
        <p:nvPicPr>
          <p:cNvPr id="7" name="Content Placeholder 6">
            <a:extLst>
              <a:ext uri="{FF2B5EF4-FFF2-40B4-BE49-F238E27FC236}">
                <a16:creationId xmlns:a16="http://schemas.microsoft.com/office/drawing/2014/main" id="{5B8F64ED-AA2B-1D37-EA59-54F4386B3264}"/>
              </a:ext>
            </a:extLst>
          </p:cNvPr>
          <p:cNvPicPr>
            <a:picLocks noGrp="1" noChangeAspect="1"/>
          </p:cNvPicPr>
          <p:nvPr>
            <p:ph idx="1"/>
          </p:nvPr>
        </p:nvPicPr>
        <p:blipFill>
          <a:blip r:embed="rId2"/>
          <a:stretch>
            <a:fillRect/>
          </a:stretch>
        </p:blipFill>
        <p:spPr>
          <a:xfrm>
            <a:off x="893727" y="1828800"/>
            <a:ext cx="10404545" cy="3200400"/>
          </a:xfrm>
        </p:spPr>
      </p:pic>
    </p:spTree>
    <p:extLst>
      <p:ext uri="{BB962C8B-B14F-4D97-AF65-F5344CB8AC3E}">
        <p14:creationId xmlns:p14="http://schemas.microsoft.com/office/powerpoint/2010/main" val="3226122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D9243-5288-B88A-D78B-CD19BD2082B9}"/>
              </a:ext>
            </a:extLst>
          </p:cNvPr>
          <p:cNvSpPr>
            <a:spLocks noGrp="1"/>
          </p:cNvSpPr>
          <p:nvPr>
            <p:ph type="title"/>
          </p:nvPr>
        </p:nvSpPr>
        <p:spPr/>
        <p:txBody>
          <a:bodyPr>
            <a:normAutofit fontScale="90000"/>
          </a:bodyPr>
          <a:lstStyle/>
          <a:p>
            <a:pPr algn="ctr"/>
            <a:r>
              <a:rPr kumimoji="0" lang="en-US" altLang="en-US" sz="4400" b="1" i="0" u="none" strike="noStrike" kern="1200" cap="none" spc="0" normalizeH="0" baseline="0" noProof="0" dirty="0">
                <a:ln>
                  <a:noFill/>
                </a:ln>
                <a:solidFill>
                  <a:srgbClr val="203C5D"/>
                </a:solidFill>
                <a:effectLst/>
                <a:uLnTx/>
                <a:uFillTx/>
                <a:latin typeface="Open Sans" panose="020B0606030504020204" pitchFamily="34" charset="0"/>
                <a:ea typeface="Open Sans" panose="020B0606030504020204" pitchFamily="34" charset="0"/>
                <a:cs typeface="Open Sans" panose="020B0606030504020204" pitchFamily="34" charset="0"/>
              </a:rPr>
              <a:t>SC Code Ann. § 42-15-95</a:t>
            </a:r>
            <a:br>
              <a:rPr kumimoji="0" lang="en-US" altLang="en-US" sz="4400" b="1" i="0" u="none" strike="noStrike" kern="1200" cap="none" spc="0" normalizeH="0" baseline="0" noProof="0" dirty="0">
                <a:ln>
                  <a:noFill/>
                </a:ln>
                <a:solidFill>
                  <a:srgbClr val="203C5D"/>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altLang="en-US" sz="3800" b="1" i="0" u="none" strike="noStrike" kern="1200" cap="none" spc="0" normalizeH="0" baseline="0" noProof="0" dirty="0">
                <a:ln>
                  <a:noFill/>
                </a:ln>
                <a:solidFill>
                  <a:srgbClr val="203C5D"/>
                </a:solidFill>
                <a:effectLst/>
                <a:uLnTx/>
                <a:uFillTx/>
                <a:latin typeface="Open Sans" panose="020B0606030504020204" pitchFamily="34" charset="0"/>
                <a:ea typeface="Open Sans" panose="020B0606030504020204" pitchFamily="34" charset="0"/>
                <a:cs typeface="Open Sans" panose="020B0606030504020204" pitchFamily="34" charset="0"/>
              </a:rPr>
              <a:t>C</a:t>
            </a:r>
            <a:r>
              <a:rPr kumimoji="0" lang="en-US" altLang="en-US" sz="3800" b="1" i="0" u="none" strike="noStrike" kern="1200" cap="none" spc="0" normalizeH="0" baseline="0" noProof="0" dirty="0">
                <a:ln>
                  <a:noFill/>
                </a:ln>
                <a:solidFill>
                  <a:srgbClr val="203C5D"/>
                </a:solidFill>
                <a:effectLst/>
                <a:uLnTx/>
                <a:uFillTx/>
                <a:latin typeface="Open Sans" panose="020B0606030504020204" pitchFamily="34" charset="0"/>
                <a:ea typeface="Open Sans" panose="020B0606030504020204" pitchFamily="34" charset="0"/>
                <a:cs typeface="Times New Roman" panose="02020603050405020304" pitchFamily="18" charset="0"/>
              </a:rPr>
              <a:t>ommunicating with Medical Providers in SC</a:t>
            </a:r>
            <a:endParaRPr lang="en-US" dirty="0"/>
          </a:p>
        </p:txBody>
      </p:sp>
      <p:sp>
        <p:nvSpPr>
          <p:cNvPr id="3" name="Content Placeholder 2">
            <a:extLst>
              <a:ext uri="{FF2B5EF4-FFF2-40B4-BE49-F238E27FC236}">
                <a16:creationId xmlns:a16="http://schemas.microsoft.com/office/drawing/2014/main" id="{7D78C919-527E-3360-E022-B92303B44DBD}"/>
              </a:ext>
            </a:extLst>
          </p:cNvPr>
          <p:cNvSpPr>
            <a:spLocks noGrp="1"/>
          </p:cNvSpPr>
          <p:nvPr>
            <p:ph idx="1"/>
          </p:nvPr>
        </p:nvSpPr>
        <p:spPr/>
        <p:txBody>
          <a:bodyPr>
            <a:normAutofit lnSpcReduction="10000"/>
          </a:bodyPr>
          <a:lstStyle/>
          <a:p>
            <a:pPr marL="0" indent="0" algn="just">
              <a:buNone/>
            </a:pPr>
            <a:r>
              <a:rPr lang="en-US" sz="2800" kern="0" dirty="0">
                <a:effectLst/>
                <a:latin typeface="Times New Roman" panose="02020603050405020304" pitchFamily="18" charset="0"/>
                <a:ea typeface="Aptos" panose="020B0004020202020204" pitchFamily="34" charset="0"/>
              </a:rPr>
              <a:t>(A) </a:t>
            </a:r>
            <a:r>
              <a:rPr lang="en-US" sz="2800" b="1" kern="0" dirty="0">
                <a:effectLst/>
                <a:latin typeface="Times New Roman" panose="02020603050405020304" pitchFamily="18" charset="0"/>
                <a:ea typeface="Aptos" panose="020B0004020202020204" pitchFamily="34" charset="0"/>
              </a:rPr>
              <a:t>Any employee</a:t>
            </a:r>
            <a:r>
              <a:rPr lang="en-US" sz="2800" kern="0" dirty="0">
                <a:effectLst/>
                <a:latin typeface="Times New Roman" panose="02020603050405020304" pitchFamily="18" charset="0"/>
                <a:ea typeface="Aptos" panose="020B0004020202020204" pitchFamily="34" charset="0"/>
              </a:rPr>
              <a:t> who seeks treatment for any injury, disease, or condition for which compensation is sought under the provisions of this title </a:t>
            </a:r>
            <a:r>
              <a:rPr lang="en-US" sz="2800" b="1" kern="0" dirty="0">
                <a:effectLst/>
                <a:latin typeface="Times New Roman" panose="02020603050405020304" pitchFamily="18" charset="0"/>
                <a:ea typeface="Aptos" panose="020B0004020202020204" pitchFamily="34" charset="0"/>
              </a:rPr>
              <a:t>shall be considered to have given his consent for the release of medical records</a:t>
            </a:r>
            <a:r>
              <a:rPr lang="en-US" sz="2800" kern="0" dirty="0">
                <a:effectLst/>
                <a:latin typeface="Times New Roman" panose="02020603050405020304" pitchFamily="18" charset="0"/>
                <a:ea typeface="Aptos" panose="020B0004020202020204" pitchFamily="34" charset="0"/>
              </a:rPr>
              <a:t> relating to such examination or treatment under any applicable law or regulation. </a:t>
            </a:r>
            <a:r>
              <a:rPr lang="en-US" sz="2800" b="1" kern="0" dirty="0">
                <a:effectLst/>
                <a:latin typeface="Times New Roman" panose="02020603050405020304" pitchFamily="18" charset="0"/>
                <a:ea typeface="Aptos" panose="020B0004020202020204" pitchFamily="34" charset="0"/>
              </a:rPr>
              <a:t>All information compiled by a health care facility</a:t>
            </a:r>
            <a:r>
              <a:rPr lang="en-US" sz="2800" kern="0" dirty="0">
                <a:effectLst/>
                <a:latin typeface="Times New Roman" panose="02020603050405020304" pitchFamily="18" charset="0"/>
                <a:ea typeface="Aptos" panose="020B0004020202020204" pitchFamily="34" charset="0"/>
              </a:rPr>
              <a:t>, as defined in Section 44‑7‑130, or a health care provider licensed pursuant to Title 40 </a:t>
            </a:r>
            <a:r>
              <a:rPr lang="en-US" sz="2800" b="1" kern="0" dirty="0">
                <a:effectLst/>
                <a:latin typeface="Times New Roman" panose="02020603050405020304" pitchFamily="18" charset="0"/>
                <a:ea typeface="Aptos" panose="020B0004020202020204" pitchFamily="34" charset="0"/>
              </a:rPr>
              <a:t>pertaining directly to a workers' compensation claim must be provided to the insurance carrier, the employer, the employee, their respective attorneys or certified rehabilitation professionals</a:t>
            </a:r>
            <a:r>
              <a:rPr lang="en-US" sz="2800" kern="0" dirty="0">
                <a:effectLst/>
                <a:latin typeface="Times New Roman" panose="02020603050405020304" pitchFamily="18" charset="0"/>
                <a:ea typeface="Aptos" panose="020B0004020202020204" pitchFamily="34" charset="0"/>
              </a:rPr>
              <a:t>, or the South Carolina Workers' Compensation Commission, within fourteen days after receipt of written request. </a:t>
            </a:r>
            <a:endParaRPr lang="en-US" sz="4800" dirty="0"/>
          </a:p>
        </p:txBody>
      </p:sp>
    </p:spTree>
    <p:extLst>
      <p:ext uri="{BB962C8B-B14F-4D97-AF65-F5344CB8AC3E}">
        <p14:creationId xmlns:p14="http://schemas.microsoft.com/office/powerpoint/2010/main" val="4061321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8DCA-CBAE-FDF5-D99F-E1D32FBF8B47}"/>
              </a:ext>
            </a:extLst>
          </p:cNvPr>
          <p:cNvSpPr>
            <a:spLocks noGrp="1"/>
          </p:cNvSpPr>
          <p:nvPr>
            <p:ph type="title"/>
          </p:nvPr>
        </p:nvSpPr>
        <p:spPr/>
        <p:txBody>
          <a:bodyPr/>
          <a:lstStyle/>
          <a:p>
            <a:pPr algn="ctr"/>
            <a:r>
              <a:rPr kumimoji="0" lang="en-US" altLang="en-US" sz="4000" b="1" i="0" u="none" strike="noStrike" kern="1200" cap="none" spc="0" normalizeH="0" baseline="0" noProof="0" dirty="0">
                <a:ln>
                  <a:noFill/>
                </a:ln>
                <a:solidFill>
                  <a:srgbClr val="203C5D"/>
                </a:solidFill>
                <a:effectLst/>
                <a:uLnTx/>
                <a:uFillTx/>
                <a:latin typeface="Open Sans" panose="020B0606030504020204" pitchFamily="34" charset="0"/>
                <a:ea typeface="Open Sans" panose="020B0606030504020204" pitchFamily="34" charset="0"/>
                <a:cs typeface="Open Sans" panose="020B0606030504020204" pitchFamily="34" charset="0"/>
              </a:rPr>
              <a:t>SC Code Ann. § 42-15-95</a:t>
            </a:r>
            <a:br>
              <a:rPr kumimoji="0" lang="en-US" altLang="en-US" sz="4000" b="1" i="0" u="none" strike="noStrike" kern="1200" cap="none" spc="0" normalizeH="0" baseline="0" noProof="0" dirty="0">
                <a:ln>
                  <a:noFill/>
                </a:ln>
                <a:solidFill>
                  <a:srgbClr val="203C5D"/>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altLang="en-US" sz="3400" b="1" i="0" u="none" strike="noStrike" kern="1200" cap="none" spc="0" normalizeH="0" baseline="0" noProof="0" dirty="0">
                <a:ln>
                  <a:noFill/>
                </a:ln>
                <a:solidFill>
                  <a:srgbClr val="203C5D"/>
                </a:solidFill>
                <a:effectLst/>
                <a:uLnTx/>
                <a:uFillTx/>
                <a:latin typeface="Open Sans" panose="020B0606030504020204" pitchFamily="34" charset="0"/>
                <a:ea typeface="Open Sans" panose="020B0606030504020204" pitchFamily="34" charset="0"/>
                <a:cs typeface="Open Sans" panose="020B0606030504020204" pitchFamily="34" charset="0"/>
              </a:rPr>
              <a:t>C</a:t>
            </a:r>
            <a:r>
              <a:rPr kumimoji="0" lang="en-US" altLang="en-US" sz="3400" b="1" i="0" u="none" strike="noStrike" kern="1200" cap="none" spc="0" normalizeH="0" baseline="0" noProof="0" dirty="0">
                <a:ln>
                  <a:noFill/>
                </a:ln>
                <a:solidFill>
                  <a:srgbClr val="203C5D"/>
                </a:solidFill>
                <a:effectLst/>
                <a:uLnTx/>
                <a:uFillTx/>
                <a:latin typeface="Open Sans" panose="020B0606030504020204" pitchFamily="34" charset="0"/>
                <a:ea typeface="Open Sans" panose="020B0606030504020204" pitchFamily="34" charset="0"/>
                <a:cs typeface="Times New Roman" panose="02020603050405020304" pitchFamily="18" charset="0"/>
              </a:rPr>
              <a:t>ommunicating with Medical Providers in SC</a:t>
            </a:r>
            <a:endParaRPr lang="en-US" dirty="0"/>
          </a:p>
        </p:txBody>
      </p:sp>
      <p:sp>
        <p:nvSpPr>
          <p:cNvPr id="3" name="Content Placeholder 2">
            <a:extLst>
              <a:ext uri="{FF2B5EF4-FFF2-40B4-BE49-F238E27FC236}">
                <a16:creationId xmlns:a16="http://schemas.microsoft.com/office/drawing/2014/main" id="{9227DE78-7DC6-B405-BE4E-3C0C4A1A7501}"/>
              </a:ext>
            </a:extLst>
          </p:cNvPr>
          <p:cNvSpPr>
            <a:spLocks noGrp="1"/>
          </p:cNvSpPr>
          <p:nvPr>
            <p:ph idx="1"/>
          </p:nvPr>
        </p:nvSpPr>
        <p:spPr/>
        <p:txBody>
          <a:bodyPr>
            <a:normAutofit/>
          </a:bodyPr>
          <a:lstStyle/>
          <a:p>
            <a:pPr marL="0" marR="0" indent="0" algn="just">
              <a:lnSpc>
                <a:spcPct val="107000"/>
              </a:lnSpc>
              <a:spcBef>
                <a:spcPts val="0"/>
              </a:spcBef>
              <a:spcAft>
                <a:spcPts val="0"/>
              </a:spcAft>
              <a:buNone/>
              <a:tabLst>
                <a:tab pos="137160" algn="l"/>
                <a:tab pos="274320" algn="l"/>
                <a:tab pos="411480" algn="l"/>
                <a:tab pos="548640" algn="l"/>
                <a:tab pos="685800" algn="l"/>
                <a:tab pos="822960" algn="l"/>
                <a:tab pos="960120" algn="l"/>
                <a:tab pos="1097280" algn="l"/>
                <a:tab pos="1234440" algn="l"/>
                <a:tab pos="1371600" algn="l"/>
                <a:tab pos="1508760" algn="l"/>
                <a:tab pos="1645920" algn="l"/>
                <a:tab pos="1783080" algn="l"/>
                <a:tab pos="1920240" algn="l"/>
                <a:tab pos="2057400" algn="l"/>
                <a:tab pos="2194560" algn="l"/>
                <a:tab pos="2331720" algn="l"/>
                <a:tab pos="2468880" algn="l"/>
                <a:tab pos="2606040" algn="l"/>
                <a:tab pos="2743200" algn="l"/>
                <a:tab pos="2880360" algn="l"/>
                <a:tab pos="3017520" algn="l"/>
                <a:tab pos="3154680" algn="l"/>
                <a:tab pos="3291840" algn="l"/>
                <a:tab pos="3429000" algn="l"/>
                <a:tab pos="3566160" algn="l"/>
              </a:tabLst>
            </a:pPr>
            <a:r>
              <a:rPr lang="en-US" sz="2800" dirty="0">
                <a:effectLst/>
                <a:latin typeface="Times New Roman" panose="02020603050405020304" pitchFamily="18" charset="0"/>
                <a:ea typeface="Aptos" panose="020B0004020202020204" pitchFamily="34" charset="0"/>
              </a:rPr>
              <a:t>(B) A health care provider who provides examination or treatment for any injury, disease, or condition for which compensation is sought under the provisions of this title may </a:t>
            </a:r>
            <a:r>
              <a:rPr lang="en-US" sz="2800" b="1" dirty="0">
                <a:effectLst/>
                <a:latin typeface="Times New Roman" panose="02020603050405020304" pitchFamily="18" charset="0"/>
                <a:ea typeface="Aptos" panose="020B0004020202020204" pitchFamily="34" charset="0"/>
              </a:rPr>
              <a:t>discuss or communicate</a:t>
            </a:r>
            <a:r>
              <a:rPr lang="en-US" sz="2800" dirty="0">
                <a:effectLst/>
                <a:latin typeface="Times New Roman" panose="02020603050405020304" pitchFamily="18" charset="0"/>
                <a:ea typeface="Aptos" panose="020B0004020202020204" pitchFamily="34" charset="0"/>
              </a:rPr>
              <a:t> an employee's medical history, diagnosis, causation, course of treatment, prognosis, work restrictions, and impairments with the insurance carrier, employer, their respective attorneys or certified rehabilitation professionals, or the commission without the employee's consent. </a:t>
            </a:r>
            <a:endParaRPr lang="en-US" sz="2800" dirty="0"/>
          </a:p>
        </p:txBody>
      </p:sp>
    </p:spTree>
    <p:extLst>
      <p:ext uri="{BB962C8B-B14F-4D97-AF65-F5344CB8AC3E}">
        <p14:creationId xmlns:p14="http://schemas.microsoft.com/office/powerpoint/2010/main" val="104293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26C6F3-AB39-D45E-8804-C693AEAD0680}"/>
              </a:ext>
            </a:extLst>
          </p:cNvPr>
          <p:cNvSpPr>
            <a:spLocks noGrp="1"/>
          </p:cNvSpPr>
          <p:nvPr>
            <p:ph type="title"/>
          </p:nvPr>
        </p:nvSpPr>
        <p:spPr>
          <a:xfrm>
            <a:off x="1383564" y="348865"/>
            <a:ext cx="9718111" cy="1489266"/>
          </a:xfrm>
        </p:spPr>
        <p:txBody>
          <a:bodyPr anchor="ctr">
            <a:normAutofit/>
          </a:bodyPr>
          <a:lstStyle/>
          <a:p>
            <a:r>
              <a:rPr lang="en-US" sz="4000" dirty="0">
                <a:solidFill>
                  <a:srgbClr val="FFFFFF"/>
                </a:solidFill>
              </a:rPr>
              <a:t>What are we even talking about?</a:t>
            </a:r>
          </a:p>
        </p:txBody>
      </p:sp>
      <p:graphicFrame>
        <p:nvGraphicFramePr>
          <p:cNvPr id="22" name="Content Placeholder 2">
            <a:extLst>
              <a:ext uri="{FF2B5EF4-FFF2-40B4-BE49-F238E27FC236}">
                <a16:creationId xmlns:a16="http://schemas.microsoft.com/office/drawing/2014/main" id="{BAFA6BD5-53BB-BB87-7824-BDEC8AA90AF1}"/>
              </a:ext>
            </a:extLst>
          </p:cNvPr>
          <p:cNvGraphicFramePr>
            <a:graphicFrameLocks noGrp="1"/>
          </p:cNvGraphicFramePr>
          <p:nvPr>
            <p:ph idx="1"/>
            <p:extLst>
              <p:ext uri="{D42A27DB-BD31-4B8C-83A1-F6EECF244321}">
                <p14:modId xmlns:p14="http://schemas.microsoft.com/office/powerpoint/2010/main" val="3438933951"/>
              </p:ext>
            </p:extLst>
          </p:nvPr>
        </p:nvGraphicFramePr>
        <p:xfrm>
          <a:off x="644056" y="2351315"/>
          <a:ext cx="10916573" cy="3377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3085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BC3C03D-0827-2676-A529-B5F8B7C89E74}"/>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kern="1200" dirty="0">
                <a:solidFill>
                  <a:srgbClr val="FFFFFF"/>
                </a:solidFill>
                <a:latin typeface="+mj-lt"/>
                <a:ea typeface="+mj-ea"/>
                <a:cs typeface="+mj-cs"/>
              </a:rPr>
              <a:t>You, me, us, or them?</a:t>
            </a:r>
          </a:p>
        </p:txBody>
      </p:sp>
      <p:pic>
        <p:nvPicPr>
          <p:cNvPr id="10" name="Content Placeholder 9">
            <a:extLst>
              <a:ext uri="{FF2B5EF4-FFF2-40B4-BE49-F238E27FC236}">
                <a16:creationId xmlns:a16="http://schemas.microsoft.com/office/drawing/2014/main" id="{2147543C-E5F0-29B3-165A-A7667D5E1AF1}"/>
              </a:ext>
            </a:extLst>
          </p:cNvPr>
          <p:cNvPicPr>
            <a:picLocks noGrp="1" noChangeAspect="1"/>
          </p:cNvPicPr>
          <p:nvPr>
            <p:ph idx="1"/>
          </p:nvPr>
        </p:nvPicPr>
        <p:blipFill>
          <a:blip r:embed="rId2"/>
          <a:stretch>
            <a:fillRect/>
          </a:stretch>
        </p:blipFill>
        <p:spPr>
          <a:xfrm>
            <a:off x="5768082" y="467208"/>
            <a:ext cx="4694439" cy="5923584"/>
          </a:xfrm>
          <a:prstGeom prst="rect">
            <a:avLst/>
          </a:prstGeom>
        </p:spPr>
      </p:pic>
    </p:spTree>
    <p:extLst>
      <p:ext uri="{BB962C8B-B14F-4D97-AF65-F5344CB8AC3E}">
        <p14:creationId xmlns:p14="http://schemas.microsoft.com/office/powerpoint/2010/main" val="4154380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1042</Words>
  <Application>Microsoft Office PowerPoint</Application>
  <PresentationFormat>Widescreen</PresentationFormat>
  <Paragraphs>112</Paragraphs>
  <Slides>25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Garamond</vt:lpstr>
      <vt:lpstr>Open Sans</vt:lpstr>
      <vt:lpstr>Times New Roman</vt:lpstr>
      <vt:lpstr>Wingdings</vt:lpstr>
      <vt:lpstr>Office Theme</vt:lpstr>
      <vt:lpstr>RULES GOVERNING INVOLVEMENT OF NCM IN WORKERS’ COMPENSATION CLAIMS</vt:lpstr>
      <vt:lpstr>Who's on first, What's on second, §42-15-95 is on third...</vt:lpstr>
      <vt:lpstr>Rules, rules, rules…</vt:lpstr>
      <vt:lpstr>“We don’t make the rules.  We just play by them.”   - Robby Gordon</vt:lpstr>
      <vt:lpstr>What’s the rule?</vt:lpstr>
      <vt:lpstr>SC Code Ann. § 42-15-95 Communicating with Medical Providers in SC</vt:lpstr>
      <vt:lpstr>SC Code Ann. § 42-15-95 Communicating with Medical Providers in SC</vt:lpstr>
      <vt:lpstr>What are we even talking about?</vt:lpstr>
      <vt:lpstr>You, me, us, or them?</vt:lpstr>
      <vt:lpstr> To Whom does the rule apply?  Basically, everyone. </vt:lpstr>
      <vt:lpstr>How does the rule apply?</vt:lpstr>
      <vt:lpstr>SC Code Ann. § 42-15-95(A) Obtain Medical Records DIY</vt:lpstr>
      <vt:lpstr> How to Obtain Medical Records</vt:lpstr>
      <vt:lpstr>So, How do you obtain medical records DIY?</vt:lpstr>
      <vt:lpstr> </vt:lpstr>
      <vt:lpstr> SC Code Ann. § 42-15-95(B) Communicating with Medical Providers </vt:lpstr>
      <vt:lpstr>Examples of “Nature of the Discussion”</vt:lpstr>
      <vt:lpstr>SC Code Ann.  § 42-15-95(B) Communicating with Medical Providers in SC</vt:lpstr>
      <vt:lpstr>Written Communication (Letters, Emails, Faxes, Questionnaires)</vt:lpstr>
      <vt:lpstr>    </vt:lpstr>
      <vt:lpstr>Verbal Communication</vt:lpstr>
      <vt:lpstr>Verbal Communication</vt:lpstr>
      <vt:lpstr>    </vt:lpstr>
      <vt:lpstr>When does the statute apply?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D. Moore</dc:creator>
  <cp:lastModifiedBy>Alexa Stillwell</cp:lastModifiedBy>
  <cp:revision>55</cp:revision>
  <dcterms:created xsi:type="dcterms:W3CDTF">2021-06-02T14:52:47Z</dcterms:created>
  <dcterms:modified xsi:type="dcterms:W3CDTF">2024-10-21T13:24:48Z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Sk">
    <vt:i4>0</vt:i4>
  </property>
  <property fmtid="{D5CDD505-2E9C-101B-9397-08002B2CF9AE}" pid="3" name="CaseSk">
    <vt:i4>0</vt:i4>
  </property>
</Properties>
</file>