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50"/>
  </p:notesMasterIdLst>
  <p:handoutMasterIdLst>
    <p:handoutMasterId r:id="rId51"/>
  </p:handoutMasterIdLst>
  <p:sldIdLst>
    <p:sldId id="410" r:id="rId5"/>
    <p:sldId id="463" r:id="rId6"/>
    <p:sldId id="389" r:id="rId7"/>
    <p:sldId id="425" r:id="rId8"/>
    <p:sldId id="432" r:id="rId9"/>
    <p:sldId id="433" r:id="rId10"/>
    <p:sldId id="434" r:id="rId11"/>
    <p:sldId id="435" r:id="rId12"/>
    <p:sldId id="436" r:id="rId13"/>
    <p:sldId id="437" r:id="rId14"/>
    <p:sldId id="438" r:id="rId15"/>
    <p:sldId id="439" r:id="rId16"/>
    <p:sldId id="441" r:id="rId17"/>
    <p:sldId id="452" r:id="rId18"/>
    <p:sldId id="442" r:id="rId19"/>
    <p:sldId id="443" r:id="rId20"/>
    <p:sldId id="447" r:id="rId21"/>
    <p:sldId id="462" r:id="rId22"/>
    <p:sldId id="448" r:id="rId23"/>
    <p:sldId id="449" r:id="rId24"/>
    <p:sldId id="456" r:id="rId25"/>
    <p:sldId id="457" r:id="rId26"/>
    <p:sldId id="458" r:id="rId27"/>
    <p:sldId id="450" r:id="rId28"/>
    <p:sldId id="460" r:id="rId29"/>
    <p:sldId id="461" r:id="rId30"/>
    <p:sldId id="444" r:id="rId31"/>
    <p:sldId id="445" r:id="rId32"/>
    <p:sldId id="412" r:id="rId33"/>
    <p:sldId id="431" r:id="rId34"/>
    <p:sldId id="411" r:id="rId35"/>
    <p:sldId id="465" r:id="rId36"/>
    <p:sldId id="467" r:id="rId37"/>
    <p:sldId id="468" r:id="rId38"/>
    <p:sldId id="397" r:id="rId39"/>
    <p:sldId id="464" r:id="rId40"/>
    <p:sldId id="415" r:id="rId41"/>
    <p:sldId id="419" r:id="rId42"/>
    <p:sldId id="454" r:id="rId43"/>
    <p:sldId id="422" r:id="rId44"/>
    <p:sldId id="455" r:id="rId45"/>
    <p:sldId id="459" r:id="rId46"/>
    <p:sldId id="466" r:id="rId47"/>
    <p:sldId id="418" r:id="rId48"/>
    <p:sldId id="398"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6327" autoAdjust="0"/>
  </p:normalViewPr>
  <p:slideViewPr>
    <p:cSldViewPr snapToGrid="0">
      <p:cViewPr varScale="1">
        <p:scale>
          <a:sx n="74" d="100"/>
          <a:sy n="74" d="100"/>
        </p:scale>
        <p:origin x="376"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9816"/>
    </p:cViewPr>
  </p:sorterViewPr>
  <p:notesViewPr>
    <p:cSldViewPr snapToGrid="0" showGuides="1">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F6756E-81DA-9FAC-70D8-556F658BDD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BEDD12-BCD5-485B-BCBC-34BB01D7923C}" type="datetimeFigureOut">
              <a:rPr lang="en-US" smtClean="0"/>
              <a:t>3/6/2026</a:t>
            </a:fld>
            <a:endParaRPr lang="en-US" dirty="0"/>
          </a:p>
        </p:txBody>
      </p:sp>
      <p:sp>
        <p:nvSpPr>
          <p:cNvPr id="6" name="Slide Number Placeholder 5">
            <a:extLst>
              <a:ext uri="{FF2B5EF4-FFF2-40B4-BE49-F238E27FC236}">
                <a16:creationId xmlns:a16="http://schemas.microsoft.com/office/drawing/2014/main" id="{A771D415-D05A-7067-CCD3-457153D96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C230DF-5933-439D-898F-38E9AC9BA688}" type="slidenum">
              <a:rPr lang="en-US" smtClean="0"/>
              <a:t>‹#›</a:t>
            </a:fld>
            <a:endParaRPr lang="en-US" dirty="0"/>
          </a:p>
        </p:txBody>
      </p:sp>
      <p:sp>
        <p:nvSpPr>
          <p:cNvPr id="7" name="Footer Placeholder 6">
            <a:extLst>
              <a:ext uri="{FF2B5EF4-FFF2-40B4-BE49-F238E27FC236}">
                <a16:creationId xmlns:a16="http://schemas.microsoft.com/office/drawing/2014/main" id="{B97095E3-54D2-CFD2-4F49-7536FC864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8" name="Header Placeholder 7">
            <a:extLst>
              <a:ext uri="{FF2B5EF4-FFF2-40B4-BE49-F238E27FC236}">
                <a16:creationId xmlns:a16="http://schemas.microsoft.com/office/drawing/2014/main" id="{521EE01A-C0B5-5ECF-96DD-768F86AA15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3/6/2026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dirty="0"/>
          </a:p>
        </p:txBody>
      </p:sp>
    </p:spTree>
    <p:extLst>
      <p:ext uri="{BB962C8B-B14F-4D97-AF65-F5344CB8AC3E}">
        <p14:creationId xmlns:p14="http://schemas.microsoft.com/office/powerpoint/2010/main" val="1092453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BC04D-2568-C19F-6211-ABA7996CB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D96A4-D432-FA69-5E46-4DF91D77CA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39921-CFBB-DE6F-31EB-81B758CA02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53E3F8-8185-F97B-2F08-1F44FCE2A5AB}"/>
              </a:ext>
            </a:extLst>
          </p:cNvPr>
          <p:cNvSpPr>
            <a:spLocks noGrp="1"/>
          </p:cNvSpPr>
          <p:nvPr>
            <p:ph type="sldNum" sz="quarter" idx="5"/>
          </p:nvPr>
        </p:nvSpPr>
        <p:spPr/>
        <p:txBody>
          <a:bodyPr/>
          <a:lstStyle/>
          <a:p>
            <a:fld id="{A89C7E07-3C67-C64C-8DA0-0404F6303970}" type="slidenum">
              <a:rPr lang="en-US" smtClean="0"/>
              <a:t>35</a:t>
            </a:fld>
            <a:endParaRPr lang="en-US" dirty="0"/>
          </a:p>
        </p:txBody>
      </p:sp>
    </p:spTree>
    <p:extLst>
      <p:ext uri="{BB962C8B-B14F-4D97-AF65-F5344CB8AC3E}">
        <p14:creationId xmlns:p14="http://schemas.microsoft.com/office/powerpoint/2010/main" val="3727777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8249D-F94E-FE34-ACE2-E60CC0DEFA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7DA5D-6329-0536-16CF-EE93290828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275171-5DF4-735B-2E13-90BD846E1C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DB256F-721B-62A4-88C0-7F8D51E211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9C7E07-3C67-C64C-8DA0-0404F6303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1589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9C7E07-3C67-C64C-8DA0-0404F6303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5382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9C7E07-3C67-C64C-8DA0-0404F6303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0816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9C7E07-3C67-C64C-8DA0-0404F6303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0831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BC04D-2568-C19F-6211-ABA7996CB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D96A4-D432-FA69-5E46-4DF91D77CA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39921-CFBB-DE6F-31EB-81B758CA02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53E3F8-8185-F97B-2F08-1F44FCE2A5AB}"/>
              </a:ext>
            </a:extLst>
          </p:cNvPr>
          <p:cNvSpPr>
            <a:spLocks noGrp="1"/>
          </p:cNvSpPr>
          <p:nvPr>
            <p:ph type="sldNum" sz="quarter" idx="5"/>
          </p:nvPr>
        </p:nvSpPr>
        <p:spPr/>
        <p:txBody>
          <a:bodyPr/>
          <a:lstStyle/>
          <a:p>
            <a:fld id="{A89C7E07-3C67-C64C-8DA0-0404F6303970}" type="slidenum">
              <a:rPr lang="en-US" smtClean="0"/>
              <a:t>44</a:t>
            </a:fld>
            <a:endParaRPr lang="en-US" dirty="0"/>
          </a:p>
        </p:txBody>
      </p:sp>
    </p:spTree>
    <p:extLst>
      <p:ext uri="{BB962C8B-B14F-4D97-AF65-F5344CB8AC3E}">
        <p14:creationId xmlns:p14="http://schemas.microsoft.com/office/powerpoint/2010/main" val="701242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45</a:t>
            </a:fld>
            <a:endParaRPr lang="en-US" dirty="0"/>
          </a:p>
        </p:txBody>
      </p:sp>
    </p:spTree>
    <p:extLst>
      <p:ext uri="{BB962C8B-B14F-4D97-AF65-F5344CB8AC3E}">
        <p14:creationId xmlns:p14="http://schemas.microsoft.com/office/powerpoint/2010/main" val="1765923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F0255-1F30-429A-37BE-90B8C53314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1A3CF2-D129-3113-B27F-4B34F91D83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DCA853-34A7-0F0D-15F8-A08342C08E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925E53-CC68-D14B-1D5F-077D80BC2071}"/>
              </a:ext>
            </a:extLst>
          </p:cNvPr>
          <p:cNvSpPr>
            <a:spLocks noGrp="1"/>
          </p:cNvSpPr>
          <p:nvPr>
            <p:ph type="sldNum" sz="quarter" idx="5"/>
          </p:nvPr>
        </p:nvSpPr>
        <p:spPr/>
        <p:txBody>
          <a:bodyPr/>
          <a:lstStyle/>
          <a:p>
            <a:fld id="{A89C7E07-3C67-C64C-8DA0-0404F6303970}" type="slidenum">
              <a:rPr lang="en-US" smtClean="0"/>
              <a:t>2</a:t>
            </a:fld>
            <a:endParaRPr lang="en-US" dirty="0"/>
          </a:p>
        </p:txBody>
      </p:sp>
    </p:spTree>
    <p:extLst>
      <p:ext uri="{BB962C8B-B14F-4D97-AF65-F5344CB8AC3E}">
        <p14:creationId xmlns:p14="http://schemas.microsoft.com/office/powerpoint/2010/main" val="3884504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3</a:t>
            </a:fld>
            <a:endParaRPr lang="en-US" dirty="0"/>
          </a:p>
        </p:txBody>
      </p:sp>
    </p:spTree>
    <p:extLst>
      <p:ext uri="{BB962C8B-B14F-4D97-AF65-F5344CB8AC3E}">
        <p14:creationId xmlns:p14="http://schemas.microsoft.com/office/powerpoint/2010/main" val="3576248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4</a:t>
            </a:fld>
            <a:endParaRPr lang="en-US" dirty="0"/>
          </a:p>
        </p:txBody>
      </p:sp>
    </p:spTree>
    <p:extLst>
      <p:ext uri="{BB962C8B-B14F-4D97-AF65-F5344CB8AC3E}">
        <p14:creationId xmlns:p14="http://schemas.microsoft.com/office/powerpoint/2010/main" val="212497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9C7E07-3C67-C64C-8DA0-0404F6303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5962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9C7E07-3C67-C64C-8DA0-0404F6303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9099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9C7E07-3C67-C64C-8DA0-0404F6303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202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D486B-63E7-1CCD-5FB0-567E085E9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F6F105-770A-9BD2-2F91-68528A21AB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6EFC31-660A-A0B5-A049-D8B5D54B97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77DDA3-A782-18ED-4EF7-211F83AD83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9C7E07-3C67-C64C-8DA0-0404F6303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234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3D286-EA72-8F48-C658-807D5FD5A8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EB28BC-BB28-2316-2BC8-21B9E15EC6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174A3-26B8-506E-2C81-56B83758FA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96D23A-76A7-FB5C-C7BD-49CF402B5A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9C7E07-3C67-C64C-8DA0-0404F6303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8961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1327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tx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F555767-B3D8-BD57-1D42-7F6E1E66892B}"/>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9" name="Freeform 13">
              <a:extLst>
                <a:ext uri="{FF2B5EF4-FFF2-40B4-BE49-F238E27FC236}">
                  <a16:creationId xmlns:a16="http://schemas.microsoft.com/office/drawing/2014/main" id="{BC972B6D-098C-52F6-E990-52623B368FB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5" name="Freeform 14">
              <a:extLst>
                <a:ext uri="{FF2B5EF4-FFF2-40B4-BE49-F238E27FC236}">
                  <a16:creationId xmlns:a16="http://schemas.microsoft.com/office/drawing/2014/main" id="{3F0D3EE3-9A8C-531D-1EEE-1AFAB9F3BCA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7" name="Freeform 15">
              <a:extLst>
                <a:ext uri="{FF2B5EF4-FFF2-40B4-BE49-F238E27FC236}">
                  <a16:creationId xmlns:a16="http://schemas.microsoft.com/office/drawing/2014/main" id="{A2BE192C-1768-890B-EC1B-5ED6E1F8259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3661409" y="4661717"/>
            <a:ext cx="7936230" cy="138076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a:normAutofit/>
          </a:bodyPr>
          <a:lstStyle>
            <a:lvl1pPr marL="0" indent="0">
              <a:spcBef>
                <a:spcPts val="1800"/>
              </a:spcBef>
              <a:buFont typeface="Arial" panose="020B0604020202020204" pitchFamily="34" charset="0"/>
              <a:buNone/>
              <a:defRPr sz="2000"/>
            </a:lvl1pPr>
            <a:lvl2pPr marL="457200" indent="0">
              <a:spcBef>
                <a:spcPts val="1800"/>
              </a:spcBef>
              <a:buNone/>
              <a:defRPr sz="2000"/>
            </a:lvl2pPr>
            <a:lvl3pPr marL="914400" indent="0">
              <a:spcBef>
                <a:spcPts val="1800"/>
              </a:spcBef>
              <a:buNone/>
              <a:defRPr sz="2000"/>
            </a:lvl3pPr>
            <a:lvl4pPr marL="1371600" indent="0">
              <a:spcBef>
                <a:spcPts val="1800"/>
              </a:spcBef>
              <a:buNone/>
              <a:defRPr sz="2000"/>
            </a:lvl4pPr>
            <a:lvl5pPr marL="1828800" indent="0">
              <a:spcBef>
                <a:spcPts val="1800"/>
              </a:spcBef>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224432911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198408"/>
            <a:ext cx="10972800" cy="1574317"/>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595523" y="2676525"/>
            <a:ext cx="5746750" cy="359747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7620000" y="2676525"/>
            <a:ext cx="3947160" cy="3597470"/>
          </a:xfrm>
        </p:spPr>
        <p:txBody>
          <a:bodyPr lIns="0">
            <a:normAutofit/>
          </a:bodyPr>
          <a:lstStyle>
            <a:lvl1pPr marL="342900" indent="-342900">
              <a:spcBef>
                <a:spcPts val="1800"/>
              </a:spcBef>
              <a:buFont typeface="Arial" panose="020B0604020202020204" pitchFamily="34" charset="0"/>
              <a:buChar char="•"/>
              <a:defRPr sz="2000"/>
            </a:lvl1pPr>
            <a:lvl2pPr>
              <a:spcBef>
                <a:spcPts val="18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64974471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2">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a:noAutofit/>
          </a:bodyPr>
          <a:lstStyle>
            <a:lvl1pPr>
              <a:defRPr/>
            </a:lvl1pPr>
          </a:lstStyle>
          <a:p>
            <a:r>
              <a:rPr lang="en-US"/>
              <a:t>Click icon to add table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410957"/>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flipH="1" flipV="1">
            <a:off x="6092752" y="0"/>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4" name="Straight Connector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69273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hasCustomPrompt="1"/>
          </p:nvPr>
        </p:nvSpPr>
        <p:spPr>
          <a:xfrm>
            <a:off x="594360" y="189572"/>
            <a:ext cx="6787747" cy="1593507"/>
          </a:xfrm>
          <a:prstGeom prst="rect">
            <a:avLst/>
          </a:prstGeom>
        </p:spPr>
        <p:txBody>
          <a:bodyPr lIns="0" tIns="0" rIns="0" bIns="0" anchor="b" anchorCtr="0">
            <a:noAutofit/>
          </a:bodyPr>
          <a:lstStyle>
            <a:lvl1pPr>
              <a:defRPr sz="4400" b="1" i="0" spc="50" baseline="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59" y="2281918"/>
            <a:ext cx="6787747" cy="3708517"/>
          </a:xfrm>
        </p:spPr>
        <p:txBody>
          <a:bodyPr lIns="0" tIns="228600" rIns="0" bIns="0">
            <a:normAutofit/>
          </a:bodyPr>
          <a:lstStyle>
            <a:lvl1pPr marL="283464" indent="-283464">
              <a:lnSpc>
                <a:spcPct val="80000"/>
              </a:lnSpc>
              <a:spcBef>
                <a:spcPts val="2200"/>
              </a:spcBef>
              <a:buFont typeface="Arial" panose="020B0604020202020204" pitchFamily="34" charset="0"/>
              <a:buChar char="•"/>
              <a:defRPr lang="en-US" sz="2400" b="1" i="0" kern="1200" dirty="0">
                <a:solidFill>
                  <a:schemeClr val="tx2">
                    <a:lumMod val="75000"/>
                  </a:schemeClr>
                </a:solidFill>
                <a:latin typeface="+mn-lt"/>
                <a:ea typeface="+mn-ea"/>
                <a:cs typeface="+mn-cs"/>
              </a:defRPr>
            </a:lvl1pPr>
            <a:lvl2pPr indent="-283464">
              <a:spcBef>
                <a:spcPts val="6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Slide Number Placeholder 42">
            <a:extLst>
              <a:ext uri="{FF2B5EF4-FFF2-40B4-BE49-F238E27FC236}">
                <a16:creationId xmlns:a16="http://schemas.microsoft.com/office/drawing/2014/main" id="{D80CCC8F-9CF1-9621-04EB-DFA68FEE42D2}"/>
              </a:ext>
            </a:extLst>
          </p:cNvPr>
          <p:cNvSpPr>
            <a:spLocks noGrp="1"/>
          </p:cNvSpPr>
          <p:nvPr>
            <p:ph type="sldNum" sz="quarter" idx="26"/>
          </p:nvPr>
        </p:nvSpPr>
        <p:spPr/>
        <p:txBody>
          <a:bodyPr/>
          <a:lstStyle/>
          <a:p>
            <a:fld id="{294A09A9-5501-47C1-A89A-A340965A2BE2}" type="slidenum">
              <a:rPr lang="en-US" smtClean="0"/>
              <a:pPr/>
              <a:t>‹#›</a:t>
            </a:fld>
            <a:endParaRPr lang="en-US" dirty="0">
              <a:latin typeface="+mn-lt"/>
            </a:endParaRPr>
          </a:p>
        </p:txBody>
      </p:sp>
      <p:sp>
        <p:nvSpPr>
          <p:cNvPr id="42" name="Date Placeholder 41">
            <a:extLst>
              <a:ext uri="{FF2B5EF4-FFF2-40B4-BE49-F238E27FC236}">
                <a16:creationId xmlns:a16="http://schemas.microsoft.com/office/drawing/2014/main" id="{29CE2856-DB8F-5603-C085-74C70560FAC8}"/>
              </a:ext>
            </a:extLst>
          </p:cNvPr>
          <p:cNvSpPr>
            <a:spLocks noGrp="1"/>
          </p:cNvSpPr>
          <p:nvPr>
            <p:ph type="dt" sz="half" idx="25"/>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979826C1-7A52-DA25-F422-EE62DED7D1B6}"/>
              </a:ext>
              <a:ext uri="{C183D7F6-B498-43B3-948B-1728B52AA6E4}">
                <adec:decorative xmlns:adec="http://schemas.microsoft.com/office/drawing/2017/decorative" val="1"/>
              </a:ext>
            </a:extLst>
          </p:cNvPr>
          <p:cNvCxnSpPr>
            <a:cxnSpLocks/>
          </p:cNvCxnSpPr>
          <p:nvPr userDrawn="1"/>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808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79D0555-EBDC-B53A-212D-A5921795FEC8}"/>
              </a:ext>
            </a:extLst>
          </p:cNvPr>
          <p:cNvSpPr>
            <a:spLocks noGrp="1"/>
          </p:cNvSpPr>
          <p:nvPr>
            <p:ph type="pic" sz="quarter" idx="13"/>
          </p:nvPr>
        </p:nvSpPr>
        <p:spPr>
          <a:xfrm>
            <a:off x="0" y="0"/>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a:noAutofit/>
          </a:bodyPr>
          <a:lstStyle>
            <a:lvl1pPr marL="0" indent="0" algn="ctr">
              <a:buNone/>
              <a:defRPr sz="2000">
                <a:solidFill>
                  <a:schemeClr val="tx1"/>
                </a:solidFill>
              </a:defRPr>
            </a:lvl1pPr>
          </a:lstStyle>
          <a:p>
            <a:r>
              <a:rPr lang="en-US"/>
              <a:t>Click icon to add picture</a:t>
            </a:r>
            <a:endParaRPr lang="en-US"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anchor="b" anchorCtr="0">
            <a:noAutofit/>
          </a:bodyPr>
          <a:lstStyle>
            <a:lvl1pPr>
              <a:defRPr sz="6000" b="1" i="0" baseline="0">
                <a:solidFill>
                  <a:schemeClr val="tx1"/>
                </a:solidFill>
                <a:latin typeface="+mj-lt"/>
              </a:defRPr>
            </a:lvl1pPr>
          </a:lstStyle>
          <a:p>
            <a:r>
              <a:rPr lang="en-US" dirty="0"/>
              <a:t>Click to add title </a:t>
            </a:r>
          </a:p>
        </p:txBody>
      </p:sp>
      <p:sp>
        <p:nvSpPr>
          <p:cNvPr id="7" name="Rectangle 6">
            <a:extLst>
              <a:ext uri="{FF2B5EF4-FFF2-40B4-BE49-F238E27FC236}">
                <a16:creationId xmlns:a16="http://schemas.microsoft.com/office/drawing/2014/main" id="{D96BA398-1ED2-1FCA-63B9-8915A8C7A524}"/>
              </a:ext>
              <a:ext uri="{C183D7F6-B498-43B3-948B-1728B52AA6E4}">
                <adec:decorative xmlns:adec="http://schemas.microsoft.com/office/drawing/2017/decorative" val="1"/>
              </a:ext>
            </a:extLst>
          </p:cNvPr>
          <p:cNvSpPr/>
          <p:nvPr userDrawn="1"/>
        </p:nvSpPr>
        <p:spPr>
          <a:xfrm>
            <a:off x="6309360" y="3951843"/>
            <a:ext cx="2133600" cy="10058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9169562"/>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sp>
        <p:nvSpPr>
          <p:cNvPr id="6" name="Picture Placeholder 5">
            <a:extLst>
              <a:ext uri="{FF2B5EF4-FFF2-40B4-BE49-F238E27FC236}">
                <a16:creationId xmlns:a16="http://schemas.microsoft.com/office/drawing/2014/main" id="{A9973BC6-F6E5-0B3B-C8AB-0AC4020D4E8B}"/>
              </a:ext>
            </a:extLst>
          </p:cNvPr>
          <p:cNvSpPr>
            <a:spLocks noGrp="1"/>
          </p:cNvSpPr>
          <p:nvPr>
            <p:ph type="pic" sz="quarter" idx="12"/>
          </p:nvPr>
        </p:nvSpPr>
        <p:spPr>
          <a:xfrm>
            <a:off x="0" y="-11113"/>
            <a:ext cx="5791200" cy="6880226"/>
          </a:xfrm>
        </p:spPr>
        <p:txBody>
          <a:bodyPr>
            <a:normAutofit/>
          </a:bodyPr>
          <a:lstStyle>
            <a:lvl1pPr marL="0" indent="0" algn="ctr">
              <a:buNone/>
              <a:defRPr sz="2000"/>
            </a:lvl1pPr>
          </a:lstStyle>
          <a:p>
            <a:r>
              <a:rPr lang="en-US"/>
              <a:t>Click icon to add picture</a:t>
            </a:r>
            <a:endParaRPr lang="en-US" dirty="0"/>
          </a:p>
        </p:txBody>
      </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299835" y="456860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7" name="Straight Connector 6">
            <a:extLst>
              <a:ext uri="{FF2B5EF4-FFF2-40B4-BE49-F238E27FC236}">
                <a16:creationId xmlns:a16="http://schemas.microsoft.com/office/drawing/2014/main" id="{29169ED6-4B82-6844-119F-AC15CDF2D3E5}"/>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8791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mmary 2">
    <p:bg>
      <p:bgPr>
        <a:solidFill>
          <a:schemeClr val="tx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2D07A0BE-3890-193E-9439-F294E61A71B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11" name="Freeform 19">
              <a:extLst>
                <a:ext uri="{FF2B5EF4-FFF2-40B4-BE49-F238E27FC236}">
                  <a16:creationId xmlns:a16="http://schemas.microsoft.com/office/drawing/2014/main" id="{C05217ED-C258-E6CE-BA7F-28A6EA41BCD3}"/>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20">
              <a:extLst>
                <a:ext uri="{FF2B5EF4-FFF2-40B4-BE49-F238E27FC236}">
                  <a16:creationId xmlns:a16="http://schemas.microsoft.com/office/drawing/2014/main" id="{F3E11A1F-14DD-BA35-D7D7-4D4ADEAA348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21">
              <a:extLst>
                <a:ext uri="{FF2B5EF4-FFF2-40B4-BE49-F238E27FC236}">
                  <a16:creationId xmlns:a16="http://schemas.microsoft.com/office/drawing/2014/main" id="{F14541B0-973F-7E21-1019-D2FB83C8C0D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594360" y="102875"/>
            <a:ext cx="10873740" cy="1680205"/>
          </a:xfrm>
          <a:prstGeom prst="rect">
            <a:avLst/>
          </a:prstGeom>
        </p:spPr>
        <p:txBody>
          <a:bodyPr lIns="0" tIns="0" rIns="0" bIns="0" anchor="b" anchorCtr="0">
            <a:noAutofit/>
          </a:bodyPr>
          <a:lstStyle>
            <a:lvl1pPr>
              <a:defRPr sz="4400" b="1" i="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a:normAutofit/>
          </a:bodyPr>
          <a:lstStyle>
            <a:lvl1pPr marL="283464" indent="-283464">
              <a:spcBef>
                <a:spcPts val="1800"/>
              </a:spcBef>
              <a:buFont typeface="Arial" panose="020B0604020202020204" pitchFamily="34" charset="0"/>
              <a:buChar char="•"/>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7ED58739-4346-5104-B1AC-89ED035912AF}"/>
              </a:ext>
            </a:extLst>
          </p:cNvPr>
          <p:cNvSpPr>
            <a:spLocks noGrp="1"/>
          </p:cNvSpPr>
          <p:nvPr>
            <p:ph type="sldNum" sz="quarter" idx="22"/>
          </p:nvPr>
        </p:nvSpPr>
        <p:spPr/>
        <p:txBody>
          <a:bodyPr/>
          <a:lstStyle/>
          <a:p>
            <a:fld id="{294A09A9-5501-47C1-A89A-A340965A2BE2}" type="slidenum">
              <a:rPr lang="en-US" smtClean="0"/>
              <a:pPr/>
              <a:t>‹#›</a:t>
            </a:fld>
            <a:endParaRPr lang="en-US" dirty="0">
              <a:latin typeface="+mn-lt"/>
            </a:endParaRPr>
          </a:p>
        </p:txBody>
      </p:sp>
      <p:sp>
        <p:nvSpPr>
          <p:cNvPr id="5" name="Date Placeholder 4">
            <a:extLst>
              <a:ext uri="{FF2B5EF4-FFF2-40B4-BE49-F238E27FC236}">
                <a16:creationId xmlns:a16="http://schemas.microsoft.com/office/drawing/2014/main" id="{E9272B8D-F380-9F1A-C8E6-BDD2352B1763}"/>
              </a:ext>
            </a:extLst>
          </p:cNvPr>
          <p:cNvSpPr>
            <a:spLocks noGrp="1"/>
          </p:cNvSpPr>
          <p:nvPr>
            <p:ph type="dt" sz="half" idx="21"/>
          </p:nvPr>
        </p:nvSpPr>
        <p:spPr/>
        <p:txBody>
          <a:bodyPr/>
          <a:lstStyle/>
          <a:p>
            <a:endParaRPr lang="en-US" dirty="0">
              <a:latin typeface="+mn-lt"/>
            </a:endParaRPr>
          </a:p>
        </p:txBody>
      </p:sp>
    </p:spTree>
    <p:extLst>
      <p:ext uri="{BB962C8B-B14F-4D97-AF65-F5344CB8AC3E}">
        <p14:creationId xmlns:p14="http://schemas.microsoft.com/office/powerpoint/2010/main" val="1402964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spTree>
    <p:extLst>
      <p:ext uri="{BB962C8B-B14F-4D97-AF65-F5344CB8AC3E}">
        <p14:creationId xmlns:p14="http://schemas.microsoft.com/office/powerpoint/2010/main" val="20271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2">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778365" cy="149459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1056953"/>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2E558A9-6DD6-E21D-3A8F-6707E1DD19F1}"/>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12" name="AutoShape 24">
              <a:extLst>
                <a:ext uri="{FF2B5EF4-FFF2-40B4-BE49-F238E27FC236}">
                  <a16:creationId xmlns:a16="http://schemas.microsoft.com/office/drawing/2014/main" id="{3FC994E4-318C-1E66-B4E4-8F8FD08E098F}"/>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7">
              <a:extLst>
                <a:ext uri="{FF2B5EF4-FFF2-40B4-BE49-F238E27FC236}">
                  <a16:creationId xmlns:a16="http://schemas.microsoft.com/office/drawing/2014/main" id="{17C00E6B-F625-6D6C-8364-9DD9F3C3628F}"/>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8">
              <a:extLst>
                <a:ext uri="{FF2B5EF4-FFF2-40B4-BE49-F238E27FC236}">
                  <a16:creationId xmlns:a16="http://schemas.microsoft.com/office/drawing/2014/main" id="{C6197B87-4F65-7981-9463-84830CD3687F}"/>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8" name="Freeform 9">
              <a:extLst>
                <a:ext uri="{FF2B5EF4-FFF2-40B4-BE49-F238E27FC236}">
                  <a16:creationId xmlns:a16="http://schemas.microsoft.com/office/drawing/2014/main" id="{86AA517C-7217-D864-B7E7-40984A2880D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9" name="Freeform 10">
              <a:extLst>
                <a:ext uri="{FF2B5EF4-FFF2-40B4-BE49-F238E27FC236}">
                  <a16:creationId xmlns:a16="http://schemas.microsoft.com/office/drawing/2014/main" id="{524013C6-491C-CAA2-5BD6-7C73596711C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6318885" y="3499667"/>
            <a:ext cx="4939666" cy="254281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457201"/>
            <a:ext cx="5198269" cy="2305050"/>
          </a:xfrm>
        </p:spPr>
        <p:txBody>
          <a:bodyPr lIns="0" tIns="274320">
            <a:normAutofit/>
          </a:bodyPr>
          <a:lstStyle>
            <a:lvl1pPr marL="457200" indent="-457200">
              <a:spcBef>
                <a:spcPts val="1800"/>
              </a:spcBef>
              <a:buFont typeface="+mj-lt"/>
              <a:buAutoNum type="arabicPeriod"/>
              <a:defRPr sz="2000"/>
            </a:lvl1pPr>
            <a:lvl2pPr marL="914400" indent="-457200">
              <a:spcBef>
                <a:spcPts val="1800"/>
              </a:spcBef>
              <a:buFont typeface="+mj-lt"/>
              <a:buAutoNum type="alphaLcPeriod"/>
              <a:defRPr sz="2000"/>
            </a:lvl2pPr>
            <a:lvl3pPr marL="1371600" indent="-457200">
              <a:spcBef>
                <a:spcPts val="1800"/>
              </a:spcBef>
              <a:buFont typeface="+mj-lt"/>
              <a:buAutoNum type="arabicParenR"/>
              <a:defRPr sz="2000"/>
            </a:lvl3pPr>
            <a:lvl4pPr marL="1371600" indent="0">
              <a:spcBef>
                <a:spcPts val="1800"/>
              </a:spcBef>
              <a:buFont typeface="+mj-lt"/>
              <a:buNone/>
              <a:defRPr sz="2000"/>
            </a:lvl4pPr>
            <a:lvl5pPr marL="2286000" indent="-457200">
              <a:spcBef>
                <a:spcPts val="1800"/>
              </a:spcBef>
              <a:buFont typeface="+mj-lt"/>
              <a:buAutoNum type="arabicPeriod"/>
              <a:defRPr sz="2000"/>
            </a:lvl5pPr>
          </a:lstStyle>
          <a:p>
            <a:pPr lvl="0"/>
            <a:r>
              <a:rPr lang="en-US" dirty="0"/>
              <a:t>Click to add content</a:t>
            </a:r>
          </a:p>
          <a:p>
            <a:pPr lvl="1"/>
            <a:r>
              <a:rPr lang="en-US" dirty="0"/>
              <a:t>Second level</a:t>
            </a:r>
          </a:p>
          <a:p>
            <a:pPr lvl="2"/>
            <a:r>
              <a:rPr lang="en-US" dirty="0"/>
              <a:t>Third level</a:t>
            </a:r>
          </a:p>
          <a:p>
            <a:pPr lvl="3"/>
            <a:endParaRPr lang="en-US" dirty="0"/>
          </a:p>
        </p:txBody>
      </p:sp>
      <p:sp>
        <p:nvSpPr>
          <p:cNvPr id="2" name="Content Placeholder 5">
            <a:extLst>
              <a:ext uri="{FF2B5EF4-FFF2-40B4-BE49-F238E27FC236}">
                <a16:creationId xmlns:a16="http://schemas.microsoft.com/office/drawing/2014/main" id="{3AC171DA-232D-44C1-6B93-40BACB298F4B}"/>
              </a:ext>
            </a:extLst>
          </p:cNvPr>
          <p:cNvSpPr>
            <a:spLocks noGrp="1"/>
          </p:cNvSpPr>
          <p:nvPr>
            <p:ph sz="quarter" idx="15" hasCustomPrompt="1"/>
          </p:nvPr>
        </p:nvSpPr>
        <p:spPr>
          <a:xfrm>
            <a:off x="594360" y="2810595"/>
            <a:ext cx="5198269" cy="3319513"/>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554606805"/>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3" name="Content Placeholder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a:normAutofit/>
          </a:bodyPr>
          <a:lstStyle>
            <a:lvl1pPr marL="0" indent="0">
              <a:spcBef>
                <a:spcPts val="1800"/>
              </a:spcBef>
              <a:buFont typeface="Arial" panose="020B0604020202020204" pitchFamily="34" charset="0"/>
              <a:buNone/>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2" name="Picture Placeholder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a:normAutofit/>
          </a:bodyPr>
          <a:lstStyle>
            <a:lvl1pPr marL="0" indent="0" algn="ctr">
              <a:buNone/>
              <a:defRPr sz="2000">
                <a:solidFill>
                  <a:schemeClr val="bg1"/>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14293197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59436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594360" y="365125"/>
            <a:ext cx="104013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1133648"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endParaRPr lang="en-US" dirty="0">
              <a:latin typeface="+mn-lt"/>
            </a:endParaRPr>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594360" y="6332220"/>
            <a:ext cx="523240" cy="247651"/>
          </a:xfrm>
          <a:prstGeom prst="rect">
            <a:avLst/>
          </a:prstGeom>
        </p:spPr>
        <p:txBody>
          <a:bodyPr vert="horz" lIns="0" tIns="0" rIns="0" bIns="0" rtlCol="0" anchor="t" anchorCtr="0"/>
          <a:lstStyle>
            <a:lvl1pPr algn="l">
              <a:defRPr sz="1100" b="1" i="0">
                <a:solidFill>
                  <a:schemeClr val="bg1"/>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711" r:id="rId1"/>
    <p:sldLayoutId id="2147483698" r:id="rId2"/>
    <p:sldLayoutId id="2147483710" r:id="rId3"/>
    <p:sldLayoutId id="2147483700" r:id="rId4"/>
    <p:sldLayoutId id="2147483701" r:id="rId5"/>
    <p:sldLayoutId id="2147483659" r:id="rId6"/>
    <p:sldLayoutId id="2147483709" r:id="rId7"/>
    <p:sldLayoutId id="2147483708" r:id="rId8"/>
    <p:sldLayoutId id="2147483707" r:id="rId9"/>
    <p:sldLayoutId id="2147483706" r:id="rId10"/>
    <p:sldLayoutId id="2147483705" r:id="rId11"/>
    <p:sldLayoutId id="2147483704" r:id="rId12"/>
    <p:sldLayoutId id="2147483703" r:id="rId13"/>
  </p:sldLayoutIdLst>
  <p:hf sldNum="0" hdr="0" ftr="0" dt="0"/>
  <p:txStyles>
    <p:titleStyle>
      <a:lvl1pPr algn="l" defTabSz="914400" rtl="0" eaLnBrk="1" latinLnBrk="0" hangingPunct="1">
        <a:lnSpc>
          <a:spcPct val="8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scstatehouse.gov/CommitteeInfo/2000000325/full%20ways%20and%20means%20committee%20meeting_02172026/19%20Collins.pdf" TargetMode="External"/><Relationship Id="rId2" Type="http://schemas.openxmlformats.org/officeDocument/2006/relationships/hyperlink" Target="https://www.scstatehouse.gov/CommitteeInfo/2000000325/full%20ways%20and%20means%20committee%20meeting_02172026/3%20Whitmire.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www.scstatehouse.gov/billsearch.php?billnumbers=3974&amp;session=126&amp;summary=B"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hyperlink" Target="mailto:delmore@scsba.org"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D9D6-2977-ABCD-FDF8-51AFA5064E54}"/>
              </a:ext>
            </a:extLst>
          </p:cNvPr>
          <p:cNvSpPr>
            <a:spLocks noGrp="1"/>
          </p:cNvSpPr>
          <p:nvPr>
            <p:ph type="ctrTitle"/>
          </p:nvPr>
        </p:nvSpPr>
        <p:spPr>
          <a:xfrm>
            <a:off x="5184475" y="1101592"/>
            <a:ext cx="6741224" cy="3291840"/>
          </a:xfrm>
        </p:spPr>
        <p:txBody>
          <a:bodyPr/>
          <a:lstStyle/>
          <a:p>
            <a:r>
              <a:rPr lang="en-US" dirty="0"/>
              <a:t>Legislative Update</a:t>
            </a:r>
            <a:br>
              <a:rPr lang="en-US" dirty="0"/>
            </a:br>
            <a:endParaRPr lang="en-US" dirty="0"/>
          </a:p>
        </p:txBody>
      </p:sp>
      <p:sp>
        <p:nvSpPr>
          <p:cNvPr id="3" name="TextBox 2">
            <a:extLst>
              <a:ext uri="{FF2B5EF4-FFF2-40B4-BE49-F238E27FC236}">
                <a16:creationId xmlns:a16="http://schemas.microsoft.com/office/drawing/2014/main" id="{9BF5BBCB-637E-D586-B950-DF55EB3D372B}"/>
              </a:ext>
            </a:extLst>
          </p:cNvPr>
          <p:cNvSpPr txBox="1"/>
          <p:nvPr/>
        </p:nvSpPr>
        <p:spPr>
          <a:xfrm>
            <a:off x="5520906" y="4589253"/>
            <a:ext cx="6495690" cy="2215991"/>
          </a:xfrm>
          <a:prstGeom prst="rect">
            <a:avLst/>
          </a:prstGeom>
          <a:noFill/>
        </p:spPr>
        <p:txBody>
          <a:bodyPr wrap="square" rtlCol="0">
            <a:spAutoFit/>
          </a:bodyPr>
          <a:lstStyle/>
          <a:p>
            <a:r>
              <a:rPr lang="en-US" sz="2400" dirty="0">
                <a:solidFill>
                  <a:schemeClr val="bg1"/>
                </a:solidFill>
              </a:rPr>
              <a:t>Debbie Elmore</a:t>
            </a:r>
          </a:p>
          <a:p>
            <a:r>
              <a:rPr lang="en-US" sz="2400" dirty="0">
                <a:solidFill>
                  <a:schemeClr val="bg1"/>
                </a:solidFill>
              </a:rPr>
              <a:t>Director of the S.C. School Boards Association</a:t>
            </a:r>
          </a:p>
          <a:p>
            <a:endParaRPr lang="en-US" sz="2400" dirty="0">
              <a:solidFill>
                <a:schemeClr val="bg1"/>
              </a:solidFill>
            </a:endParaRPr>
          </a:p>
          <a:p>
            <a:r>
              <a:rPr lang="en-US" sz="2400" dirty="0">
                <a:solidFill>
                  <a:schemeClr val="bg1"/>
                </a:solidFill>
              </a:rPr>
              <a:t>Sandy Smith</a:t>
            </a:r>
          </a:p>
          <a:p>
            <a:r>
              <a:rPr lang="en-US" sz="2400" dirty="0">
                <a:solidFill>
                  <a:schemeClr val="bg1"/>
                </a:solidFill>
              </a:rPr>
              <a:t>SCASBO</a:t>
            </a:r>
          </a:p>
          <a:p>
            <a:endParaRPr lang="en-US" dirty="0"/>
          </a:p>
        </p:txBody>
      </p:sp>
    </p:spTree>
    <p:extLst>
      <p:ext uri="{BB962C8B-B14F-4D97-AF65-F5344CB8AC3E}">
        <p14:creationId xmlns:p14="http://schemas.microsoft.com/office/powerpoint/2010/main" val="3390304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DBA44-B8AD-9C5B-4A6C-6560EAE3DB5D}"/>
              </a:ext>
            </a:extLst>
          </p:cNvPr>
          <p:cNvSpPr>
            <a:spLocks noGrp="1"/>
          </p:cNvSpPr>
          <p:nvPr>
            <p:ph type="title"/>
          </p:nvPr>
        </p:nvSpPr>
        <p:spPr/>
        <p:txBody>
          <a:bodyPr/>
          <a:lstStyle/>
          <a:p>
            <a:r>
              <a:rPr lang="en-US" dirty="0"/>
              <a:t>EIA</a:t>
            </a:r>
          </a:p>
        </p:txBody>
      </p:sp>
      <p:sp>
        <p:nvSpPr>
          <p:cNvPr id="3" name="Content Placeholder 2">
            <a:extLst>
              <a:ext uri="{FF2B5EF4-FFF2-40B4-BE49-F238E27FC236}">
                <a16:creationId xmlns:a16="http://schemas.microsoft.com/office/drawing/2014/main" id="{C65B9BC7-CED9-ABB0-04F2-B4EB8770314E}"/>
              </a:ext>
            </a:extLst>
          </p:cNvPr>
          <p:cNvSpPr>
            <a:spLocks noGrp="1"/>
          </p:cNvSpPr>
          <p:nvPr>
            <p:ph sz="quarter" idx="13"/>
          </p:nvPr>
        </p:nvSpPr>
        <p:spPr/>
        <p:txBody>
          <a:bodyPr>
            <a:normAutofit/>
          </a:bodyPr>
          <a:lstStyle/>
          <a:p>
            <a:pPr lvl="0"/>
            <a:r>
              <a:rPr lang="en-US" dirty="0">
                <a:solidFill>
                  <a:schemeClr val="bg1"/>
                </a:solidFill>
              </a:rPr>
              <a:t>$38.3 million – Instructional Materials 	       </a:t>
            </a:r>
            <a:r>
              <a:rPr lang="en-US" b="0" dirty="0">
                <a:solidFill>
                  <a:schemeClr val="bg1"/>
                </a:solidFill>
              </a:rPr>
              <a:t>($33.4 million are nonrecurring) are to support the adoption of instructional materials aligned with the state standards. (</a:t>
            </a:r>
            <a:r>
              <a:rPr lang="en-US" b="0" i="1" dirty="0">
                <a:solidFill>
                  <a:schemeClr val="bg1"/>
                </a:solidFill>
              </a:rPr>
              <a:t>Superintendent requested $70 million, Governor requested $50 million</a:t>
            </a:r>
            <a:r>
              <a:rPr lang="en-US" b="0" dirty="0">
                <a:solidFill>
                  <a:schemeClr val="bg1"/>
                </a:solidFill>
              </a:rPr>
              <a:t>)</a:t>
            </a:r>
          </a:p>
          <a:p>
            <a:pPr lvl="0"/>
            <a:r>
              <a:rPr lang="en-US" b="0" dirty="0">
                <a:solidFill>
                  <a:schemeClr val="bg1"/>
                </a:solidFill>
              </a:rPr>
              <a:t>$1.4 million – Strategic Teacher Career Ladder Pilot                                                                          150 teacher leaders in at least 15 districts. (Requested by the Superintendent)</a:t>
            </a:r>
          </a:p>
          <a:p>
            <a:endParaRPr lang="en-US" dirty="0"/>
          </a:p>
        </p:txBody>
      </p:sp>
    </p:spTree>
    <p:extLst>
      <p:ext uri="{BB962C8B-B14F-4D97-AF65-F5344CB8AC3E}">
        <p14:creationId xmlns:p14="http://schemas.microsoft.com/office/powerpoint/2010/main" val="2953095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38B42-D92A-06BD-F489-67FFEC1C8B45}"/>
              </a:ext>
            </a:extLst>
          </p:cNvPr>
          <p:cNvSpPr>
            <a:spLocks noGrp="1"/>
          </p:cNvSpPr>
          <p:nvPr>
            <p:ph type="title"/>
          </p:nvPr>
        </p:nvSpPr>
        <p:spPr/>
        <p:txBody>
          <a:bodyPr/>
          <a:lstStyle/>
          <a:p>
            <a:r>
              <a:rPr lang="en-US" dirty="0"/>
              <a:t>EIA</a:t>
            </a:r>
          </a:p>
        </p:txBody>
      </p:sp>
      <p:sp>
        <p:nvSpPr>
          <p:cNvPr id="3" name="Content Placeholder 2">
            <a:extLst>
              <a:ext uri="{FF2B5EF4-FFF2-40B4-BE49-F238E27FC236}">
                <a16:creationId xmlns:a16="http://schemas.microsoft.com/office/drawing/2014/main" id="{E2186E38-1947-5DC5-86B5-CD4C163C605F}"/>
              </a:ext>
            </a:extLst>
          </p:cNvPr>
          <p:cNvSpPr>
            <a:spLocks noGrp="1"/>
          </p:cNvSpPr>
          <p:nvPr>
            <p:ph sz="quarter" idx="13"/>
          </p:nvPr>
        </p:nvSpPr>
        <p:spPr/>
        <p:txBody>
          <a:bodyPr>
            <a:normAutofit fontScale="92500" lnSpcReduction="10000"/>
          </a:bodyPr>
          <a:lstStyle/>
          <a:p>
            <a:pPr lvl="0"/>
            <a:r>
              <a:rPr lang="en-US" b="0" dirty="0">
                <a:solidFill>
                  <a:schemeClr val="bg1"/>
                </a:solidFill>
              </a:rPr>
              <a:t>$250,000 – Project Read </a:t>
            </a:r>
          </a:p>
          <a:p>
            <a:pPr marL="402336" lvl="1" indent="0">
              <a:buNone/>
            </a:pPr>
            <a:r>
              <a:rPr lang="en-US" b="0" dirty="0"/>
              <a:t>These funds are to increase professional development opportunities for teachers in reading and in personal finance. (</a:t>
            </a:r>
            <a:r>
              <a:rPr lang="en-US" b="0" i="1" dirty="0"/>
              <a:t>Requested by the Governor</a:t>
            </a:r>
            <a:r>
              <a:rPr lang="en-US" b="0" dirty="0"/>
              <a:t>)</a:t>
            </a:r>
          </a:p>
          <a:p>
            <a:pPr lvl="0"/>
            <a:r>
              <a:rPr lang="en-US" b="0" dirty="0">
                <a:solidFill>
                  <a:schemeClr val="bg1"/>
                </a:solidFill>
              </a:rPr>
              <a:t>$6 million – Imagination Library </a:t>
            </a:r>
          </a:p>
          <a:p>
            <a:pPr marL="402336" lvl="1" indent="0">
              <a:buNone/>
            </a:pPr>
            <a:r>
              <a:rPr lang="en-US" b="0" dirty="0"/>
              <a:t>These funds are for the continued support of the Dolly Parton’s Imagination Library. </a:t>
            </a:r>
          </a:p>
          <a:p>
            <a:pPr lvl="0"/>
            <a:r>
              <a:rPr lang="en-US" b="0" dirty="0">
                <a:solidFill>
                  <a:schemeClr val="bg1"/>
                </a:solidFill>
              </a:rPr>
              <a:t>$20 million – School Safety Grants </a:t>
            </a:r>
          </a:p>
          <a:p>
            <a:pPr marL="402336" lvl="1" indent="0">
              <a:buNone/>
            </a:pPr>
            <a:r>
              <a:rPr lang="en-US" b="0" dirty="0"/>
              <a:t>These nonrecurring funds are to provide grants to school districts for critical safety upgrades. (</a:t>
            </a:r>
            <a:r>
              <a:rPr lang="en-US" b="0" i="1" dirty="0"/>
              <a:t>Requested by the Governor</a:t>
            </a:r>
            <a:r>
              <a:rPr lang="en-US" b="0" dirty="0"/>
              <a:t>) </a:t>
            </a:r>
          </a:p>
          <a:p>
            <a:endParaRPr lang="en-US" dirty="0"/>
          </a:p>
        </p:txBody>
      </p:sp>
    </p:spTree>
    <p:extLst>
      <p:ext uri="{BB962C8B-B14F-4D97-AF65-F5344CB8AC3E}">
        <p14:creationId xmlns:p14="http://schemas.microsoft.com/office/powerpoint/2010/main" val="156061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AAF5B-72F1-BE83-F785-EB1CB98586C6}"/>
              </a:ext>
            </a:extLst>
          </p:cNvPr>
          <p:cNvSpPr>
            <a:spLocks noGrp="1"/>
          </p:cNvSpPr>
          <p:nvPr>
            <p:ph type="title"/>
          </p:nvPr>
        </p:nvSpPr>
        <p:spPr/>
        <p:txBody>
          <a:bodyPr/>
          <a:lstStyle/>
          <a:p>
            <a:r>
              <a:rPr lang="en-US" dirty="0"/>
              <a:t>EIA</a:t>
            </a:r>
          </a:p>
        </p:txBody>
      </p:sp>
      <p:sp>
        <p:nvSpPr>
          <p:cNvPr id="3" name="Content Placeholder 2">
            <a:extLst>
              <a:ext uri="{FF2B5EF4-FFF2-40B4-BE49-F238E27FC236}">
                <a16:creationId xmlns:a16="http://schemas.microsoft.com/office/drawing/2014/main" id="{77134B48-9AE1-13D9-9285-B522A1EC4FFC}"/>
              </a:ext>
            </a:extLst>
          </p:cNvPr>
          <p:cNvSpPr>
            <a:spLocks noGrp="1"/>
          </p:cNvSpPr>
          <p:nvPr>
            <p:ph sz="quarter" idx="13"/>
          </p:nvPr>
        </p:nvSpPr>
        <p:spPr>
          <a:xfrm>
            <a:off x="759729" y="2554293"/>
            <a:ext cx="6787747" cy="3708517"/>
          </a:xfrm>
        </p:spPr>
        <p:txBody>
          <a:bodyPr>
            <a:normAutofit fontScale="92500" lnSpcReduction="10000"/>
          </a:bodyPr>
          <a:lstStyle/>
          <a:p>
            <a:pPr lvl="0"/>
            <a:r>
              <a:rPr lang="en-US" b="0" dirty="0">
                <a:solidFill>
                  <a:schemeClr val="bg1"/>
                </a:solidFill>
              </a:rPr>
              <a:t>$1 million – Teaching Transformation Pilot Program </a:t>
            </a:r>
          </a:p>
          <a:p>
            <a:pPr marL="402336" lvl="1" indent="0">
              <a:buNone/>
            </a:pPr>
            <a:r>
              <a:rPr lang="en-US" b="0" dirty="0"/>
              <a:t>These nonrecurring funds are to be appropriated to the University of South Carolina’s College of Education for the design and implementation of a pilot program to reinvent and transform the state’s teaching profession. (</a:t>
            </a:r>
            <a:r>
              <a:rPr lang="en-US" b="0" i="1" dirty="0"/>
              <a:t>Requested by the Governor</a:t>
            </a:r>
            <a:r>
              <a:rPr lang="en-US" b="0" dirty="0"/>
              <a:t>)</a:t>
            </a:r>
          </a:p>
          <a:p>
            <a:pPr lvl="0"/>
            <a:r>
              <a:rPr lang="en-US" b="0" dirty="0">
                <a:solidFill>
                  <a:schemeClr val="bg1"/>
                </a:solidFill>
              </a:rPr>
              <a:t>$5 million – Teacher Strategic Compensation </a:t>
            </a:r>
          </a:p>
          <a:p>
            <a:pPr marL="402336" lvl="1" indent="0">
              <a:buNone/>
            </a:pPr>
            <a:r>
              <a:rPr lang="en-US" b="0" dirty="0"/>
              <a:t>These nonrecurring funds are for support of Phase 3 of the strategic compensation pilot program which compensates educators above and beyond their salary and benefits for exemplary student academic growth. (</a:t>
            </a:r>
            <a:r>
              <a:rPr lang="en-US" b="0" i="1" dirty="0"/>
              <a:t>Requested by Superintendent and Governor</a:t>
            </a:r>
            <a:r>
              <a:rPr lang="en-US" b="0" dirty="0"/>
              <a:t>)</a:t>
            </a:r>
          </a:p>
          <a:p>
            <a:endParaRPr lang="en-US" dirty="0"/>
          </a:p>
        </p:txBody>
      </p:sp>
    </p:spTree>
    <p:extLst>
      <p:ext uri="{BB962C8B-B14F-4D97-AF65-F5344CB8AC3E}">
        <p14:creationId xmlns:p14="http://schemas.microsoft.com/office/powerpoint/2010/main" val="4242242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64E14-B196-5FEC-E98B-040C68C07FE1}"/>
              </a:ext>
            </a:extLst>
          </p:cNvPr>
          <p:cNvSpPr>
            <a:spLocks noGrp="1"/>
          </p:cNvSpPr>
          <p:nvPr>
            <p:ph type="title"/>
          </p:nvPr>
        </p:nvSpPr>
        <p:spPr/>
        <p:txBody>
          <a:bodyPr/>
          <a:lstStyle/>
          <a:p>
            <a:r>
              <a:rPr lang="en-US" dirty="0"/>
              <a:t>EIA Recommendations</a:t>
            </a:r>
          </a:p>
        </p:txBody>
      </p:sp>
      <p:sp>
        <p:nvSpPr>
          <p:cNvPr id="3" name="Content Placeholder 2">
            <a:extLst>
              <a:ext uri="{FF2B5EF4-FFF2-40B4-BE49-F238E27FC236}">
                <a16:creationId xmlns:a16="http://schemas.microsoft.com/office/drawing/2014/main" id="{F92AF1B1-0157-F24F-DDB4-EE880F5B0366}"/>
              </a:ext>
            </a:extLst>
          </p:cNvPr>
          <p:cNvSpPr>
            <a:spLocks noGrp="1"/>
          </p:cNvSpPr>
          <p:nvPr>
            <p:ph sz="quarter" idx="13"/>
          </p:nvPr>
        </p:nvSpPr>
        <p:spPr/>
        <p:txBody>
          <a:bodyPr/>
          <a:lstStyle/>
          <a:p>
            <a:r>
              <a:rPr lang="en-US" b="0" dirty="0">
                <a:solidFill>
                  <a:schemeClr val="bg1"/>
                </a:solidFill>
              </a:rPr>
              <a:t>No explanation has been provided for these items.</a:t>
            </a:r>
          </a:p>
          <a:p>
            <a:pPr lvl="1"/>
            <a:endParaRPr lang="en-US" sz="2400" u="sng" dirty="0"/>
          </a:p>
          <a:p>
            <a:pPr lvl="1"/>
            <a:r>
              <a:rPr lang="en-US" sz="2400" dirty="0"/>
              <a:t>$3.5 million – Learning.com </a:t>
            </a:r>
          </a:p>
          <a:p>
            <a:pPr marL="402336" lvl="1" indent="0">
              <a:buNone/>
            </a:pPr>
            <a:endParaRPr lang="en-US" sz="2400" dirty="0"/>
          </a:p>
          <a:p>
            <a:pPr lvl="1"/>
            <a:r>
              <a:rPr lang="en-US" sz="2400" dirty="0"/>
              <a:t>$2.2 million – Amira </a:t>
            </a:r>
          </a:p>
          <a:p>
            <a:pPr marL="402336" lvl="1" indent="0">
              <a:buNone/>
            </a:pPr>
            <a:endParaRPr lang="en-US" sz="2400" dirty="0"/>
          </a:p>
          <a:p>
            <a:pPr lvl="1"/>
            <a:r>
              <a:rPr lang="en-US" sz="2400" dirty="0"/>
              <a:t>$29,338 – Regional Education Centers </a:t>
            </a:r>
          </a:p>
          <a:p>
            <a:pPr lvl="1"/>
            <a:endParaRPr lang="en-US" dirty="0"/>
          </a:p>
        </p:txBody>
      </p:sp>
    </p:spTree>
    <p:extLst>
      <p:ext uri="{BB962C8B-B14F-4D97-AF65-F5344CB8AC3E}">
        <p14:creationId xmlns:p14="http://schemas.microsoft.com/office/powerpoint/2010/main" val="2213757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989BB-406A-F3E5-CFE1-DDD7BA9F2CE9}"/>
              </a:ext>
            </a:extLst>
          </p:cNvPr>
          <p:cNvSpPr>
            <a:spLocks noGrp="1"/>
          </p:cNvSpPr>
          <p:nvPr>
            <p:ph type="title"/>
          </p:nvPr>
        </p:nvSpPr>
        <p:spPr>
          <a:xfrm>
            <a:off x="594360" y="457200"/>
            <a:ext cx="6787747" cy="1906438"/>
          </a:xfrm>
        </p:spPr>
        <p:txBody>
          <a:bodyPr/>
          <a:lstStyle/>
          <a:p>
            <a:br>
              <a:rPr lang="en-US" dirty="0"/>
            </a:br>
            <a:br>
              <a:rPr lang="en-US" dirty="0"/>
            </a:br>
            <a:br>
              <a:rPr lang="en-US" dirty="0"/>
            </a:br>
            <a:r>
              <a:rPr lang="en-US" dirty="0"/>
              <a:t>Provisos</a:t>
            </a:r>
            <a:br>
              <a:rPr lang="en-US" dirty="0"/>
            </a:br>
            <a:endParaRPr lang="en-US" dirty="0"/>
          </a:p>
        </p:txBody>
      </p:sp>
      <p:sp>
        <p:nvSpPr>
          <p:cNvPr id="3" name="Content Placeholder 2">
            <a:extLst>
              <a:ext uri="{FF2B5EF4-FFF2-40B4-BE49-F238E27FC236}">
                <a16:creationId xmlns:a16="http://schemas.microsoft.com/office/drawing/2014/main" id="{E232F3C9-35A7-6B64-C194-4D332EBE922B}"/>
              </a:ext>
            </a:extLst>
          </p:cNvPr>
          <p:cNvSpPr>
            <a:spLocks noGrp="1"/>
          </p:cNvSpPr>
          <p:nvPr>
            <p:ph sz="quarter" idx="13"/>
          </p:nvPr>
        </p:nvSpPr>
        <p:spPr>
          <a:xfrm>
            <a:off x="594359" y="2432649"/>
            <a:ext cx="6787747" cy="3557786"/>
          </a:xfrm>
        </p:spPr>
        <p:txBody>
          <a:bodyPr/>
          <a:lstStyle/>
          <a:p>
            <a:r>
              <a:rPr lang="en-US" b="0" dirty="0">
                <a:solidFill>
                  <a:schemeClr val="bg1"/>
                </a:solidFill>
              </a:rPr>
              <a:t>$3.2 million – Statewide Education Finance Data Platform                                                                        Nonrecurring funds directed to  vendors and contractors engaged to design, develop, and implement a statewide education finance data platform. (</a:t>
            </a:r>
            <a:r>
              <a:rPr lang="en-US" b="0" i="1" dirty="0">
                <a:solidFill>
                  <a:schemeClr val="bg1"/>
                </a:solidFill>
              </a:rPr>
              <a:t>Requested by Superintendent and Governor)</a:t>
            </a:r>
            <a:endParaRPr lang="en-US" b="0" dirty="0">
              <a:solidFill>
                <a:schemeClr val="bg1"/>
              </a:solidFill>
            </a:endParaRPr>
          </a:p>
          <a:p>
            <a:endParaRPr lang="en-US" dirty="0"/>
          </a:p>
        </p:txBody>
      </p:sp>
    </p:spTree>
    <p:extLst>
      <p:ext uri="{BB962C8B-B14F-4D97-AF65-F5344CB8AC3E}">
        <p14:creationId xmlns:p14="http://schemas.microsoft.com/office/powerpoint/2010/main" val="1202215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FDAD1-3A63-37B1-17C5-35687B5E71B5}"/>
              </a:ext>
            </a:extLst>
          </p:cNvPr>
          <p:cNvSpPr>
            <a:spLocks noGrp="1"/>
          </p:cNvSpPr>
          <p:nvPr>
            <p:ph type="title"/>
          </p:nvPr>
        </p:nvSpPr>
        <p:spPr/>
        <p:txBody>
          <a:bodyPr/>
          <a:lstStyle/>
          <a:p>
            <a:r>
              <a:rPr lang="en-US" dirty="0"/>
              <a:t>General Fund</a:t>
            </a:r>
          </a:p>
        </p:txBody>
      </p:sp>
      <p:sp>
        <p:nvSpPr>
          <p:cNvPr id="3" name="Content Placeholder 2">
            <a:extLst>
              <a:ext uri="{FF2B5EF4-FFF2-40B4-BE49-F238E27FC236}">
                <a16:creationId xmlns:a16="http://schemas.microsoft.com/office/drawing/2014/main" id="{379C5BC1-9B0F-5B76-0B81-FCD7B63B2C6F}"/>
              </a:ext>
            </a:extLst>
          </p:cNvPr>
          <p:cNvSpPr>
            <a:spLocks noGrp="1"/>
          </p:cNvSpPr>
          <p:nvPr>
            <p:ph sz="quarter" idx="13"/>
          </p:nvPr>
        </p:nvSpPr>
        <p:spPr>
          <a:xfrm>
            <a:off x="594359" y="2281918"/>
            <a:ext cx="6787747" cy="4170640"/>
          </a:xfrm>
        </p:spPr>
        <p:txBody>
          <a:bodyPr>
            <a:normAutofit/>
          </a:bodyPr>
          <a:lstStyle/>
          <a:p>
            <a:r>
              <a:rPr lang="en-US" b="0" dirty="0">
                <a:solidFill>
                  <a:schemeClr val="bg1"/>
                </a:solidFill>
              </a:rPr>
              <a:t>$33.9 million - State Health Plan </a:t>
            </a:r>
          </a:p>
          <a:p>
            <a:pPr marL="402336" lvl="1" indent="0">
              <a:buNone/>
            </a:pPr>
            <a:r>
              <a:rPr lang="en-US" b="0" dirty="0"/>
              <a:t>These funds cover the increase costs of the state’s health benefits. There is no percentage increase to the employer’s contribution amount.</a:t>
            </a:r>
          </a:p>
          <a:p>
            <a:r>
              <a:rPr lang="en-US" b="0" dirty="0">
                <a:solidFill>
                  <a:schemeClr val="bg1"/>
                </a:solidFill>
              </a:rPr>
              <a:t>$66.9 million – State Employee Base Pay Increase </a:t>
            </a:r>
          </a:p>
          <a:p>
            <a:pPr marL="402336" lvl="1" indent="0">
              <a:buNone/>
            </a:pPr>
            <a:r>
              <a:rPr lang="en-US" b="0" dirty="0"/>
              <a:t>These funds are to cover a 2% increase in state employees’ salaries.  This increase includes school bus drivers.  For bus drivers, this is a 2% increase to the statewide minimum salary schedule, not to an adopted district schedule that exceeds the minimum salary.  The increase per cell to a district’s schedule should be calculated in the same manner as it has in the past.</a:t>
            </a:r>
          </a:p>
          <a:p>
            <a:endParaRPr lang="en-US" dirty="0"/>
          </a:p>
        </p:txBody>
      </p:sp>
    </p:spTree>
    <p:extLst>
      <p:ext uri="{BB962C8B-B14F-4D97-AF65-F5344CB8AC3E}">
        <p14:creationId xmlns:p14="http://schemas.microsoft.com/office/powerpoint/2010/main" val="3910008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82A7B-891D-6A3B-C3F1-846715547C34}"/>
              </a:ext>
            </a:extLst>
          </p:cNvPr>
          <p:cNvSpPr>
            <a:spLocks noGrp="1"/>
          </p:cNvSpPr>
          <p:nvPr>
            <p:ph type="title"/>
          </p:nvPr>
        </p:nvSpPr>
        <p:spPr/>
        <p:txBody>
          <a:bodyPr/>
          <a:lstStyle/>
          <a:p>
            <a:r>
              <a:rPr lang="en-US" dirty="0"/>
              <a:t>Lottery</a:t>
            </a:r>
          </a:p>
        </p:txBody>
      </p:sp>
      <p:sp>
        <p:nvSpPr>
          <p:cNvPr id="3" name="Content Placeholder 2">
            <a:extLst>
              <a:ext uri="{FF2B5EF4-FFF2-40B4-BE49-F238E27FC236}">
                <a16:creationId xmlns:a16="http://schemas.microsoft.com/office/drawing/2014/main" id="{64E18D70-EBE7-20B8-299C-F8B2D67BA5C3}"/>
              </a:ext>
            </a:extLst>
          </p:cNvPr>
          <p:cNvSpPr>
            <a:spLocks noGrp="1"/>
          </p:cNvSpPr>
          <p:nvPr>
            <p:ph sz="quarter" idx="13"/>
          </p:nvPr>
        </p:nvSpPr>
        <p:spPr/>
        <p:txBody>
          <a:bodyPr/>
          <a:lstStyle/>
          <a:p>
            <a:r>
              <a:rPr lang="en-US" b="0" dirty="0">
                <a:solidFill>
                  <a:schemeClr val="bg1"/>
                </a:solidFill>
              </a:rPr>
              <a:t>School Buses – All remaining funds in excess of $22 million.</a:t>
            </a:r>
          </a:p>
          <a:p>
            <a:endParaRPr lang="en-US" dirty="0"/>
          </a:p>
        </p:txBody>
      </p:sp>
    </p:spTree>
    <p:extLst>
      <p:ext uri="{BB962C8B-B14F-4D97-AF65-F5344CB8AC3E}">
        <p14:creationId xmlns:p14="http://schemas.microsoft.com/office/powerpoint/2010/main" val="2330069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C92D6-C039-DD24-90BF-54DA231C8892}"/>
              </a:ext>
            </a:extLst>
          </p:cNvPr>
          <p:cNvSpPr>
            <a:spLocks noGrp="1"/>
          </p:cNvSpPr>
          <p:nvPr>
            <p:ph type="title"/>
          </p:nvPr>
        </p:nvSpPr>
        <p:spPr>
          <a:xfrm>
            <a:off x="594360" y="189572"/>
            <a:ext cx="7842274" cy="1593507"/>
          </a:xfrm>
        </p:spPr>
        <p:txBody>
          <a:bodyPr/>
          <a:lstStyle/>
          <a:p>
            <a:r>
              <a:rPr lang="en-US" dirty="0"/>
              <a:t>New, Amended Provisos</a:t>
            </a:r>
          </a:p>
        </p:txBody>
      </p:sp>
      <p:sp>
        <p:nvSpPr>
          <p:cNvPr id="3" name="Content Placeholder 2">
            <a:extLst>
              <a:ext uri="{FF2B5EF4-FFF2-40B4-BE49-F238E27FC236}">
                <a16:creationId xmlns:a16="http://schemas.microsoft.com/office/drawing/2014/main" id="{CB04CBA3-E56C-AFCF-A690-C1272FE36F4D}"/>
              </a:ext>
            </a:extLst>
          </p:cNvPr>
          <p:cNvSpPr>
            <a:spLocks noGrp="1"/>
          </p:cNvSpPr>
          <p:nvPr>
            <p:ph sz="quarter" idx="13"/>
          </p:nvPr>
        </p:nvSpPr>
        <p:spPr>
          <a:xfrm>
            <a:off x="594359" y="2281918"/>
            <a:ext cx="8075188" cy="4386510"/>
          </a:xfrm>
        </p:spPr>
        <p:txBody>
          <a:bodyPr>
            <a:normAutofit/>
          </a:bodyPr>
          <a:lstStyle/>
          <a:p>
            <a:r>
              <a:rPr lang="en-US" b="0" dirty="0">
                <a:solidFill>
                  <a:schemeClr val="bg1"/>
                </a:solidFill>
              </a:rPr>
              <a:t>1.103 (SDE: Child Nutrition Programs) </a:t>
            </a:r>
          </a:p>
          <a:p>
            <a:pPr marL="402336" lvl="1" indent="0">
              <a:buNone/>
            </a:pPr>
            <a:r>
              <a:rPr lang="en-US" b="0" dirty="0"/>
              <a:t>This proviso prohibits the charging of fees for reduced-price meals under the School Lunch Program. The amendment specifies that funds included in the budget for school breakfast programs, schools must provide each student with breakfast each day at no cost to the student upon regardless of the student's eligibility for a federally funded free or reduced-price meal. If sufficient funds are not available from the General Assembly’s appropriation, then the SCDE is directed to use federal funds to cover the costs, and if those additional funds do not cover the cost, then the SCDE is required to use funds appropriated to the agency to cover the costs.</a:t>
            </a:r>
          </a:p>
          <a:p>
            <a:endParaRPr lang="en-US" dirty="0"/>
          </a:p>
        </p:txBody>
      </p:sp>
    </p:spTree>
    <p:extLst>
      <p:ext uri="{BB962C8B-B14F-4D97-AF65-F5344CB8AC3E}">
        <p14:creationId xmlns:p14="http://schemas.microsoft.com/office/powerpoint/2010/main" val="52417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02531-753D-5E27-F992-19A7DD25EB2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4EEF715-B0B0-5CB3-EF50-AA438750D6EF}"/>
              </a:ext>
            </a:extLst>
          </p:cNvPr>
          <p:cNvSpPr>
            <a:spLocks noGrp="1"/>
          </p:cNvSpPr>
          <p:nvPr>
            <p:ph type="title"/>
          </p:nvPr>
        </p:nvSpPr>
        <p:spPr>
          <a:xfrm>
            <a:off x="612646" y="508936"/>
            <a:ext cx="6061422" cy="1381284"/>
          </a:xfrm>
        </p:spPr>
        <p:txBody>
          <a:bodyPr/>
          <a:lstStyle/>
          <a:p>
            <a:r>
              <a:rPr lang="en-US" cap="none" dirty="0"/>
              <a:t>SAC formula changes</a:t>
            </a:r>
          </a:p>
        </p:txBody>
      </p:sp>
      <p:sp>
        <p:nvSpPr>
          <p:cNvPr id="9" name="Content Placeholder 8">
            <a:extLst>
              <a:ext uri="{FF2B5EF4-FFF2-40B4-BE49-F238E27FC236}">
                <a16:creationId xmlns:a16="http://schemas.microsoft.com/office/drawing/2014/main" id="{3E7F3DC3-3B96-1A56-700D-F726E91752F1}"/>
              </a:ext>
            </a:extLst>
          </p:cNvPr>
          <p:cNvSpPr txBox="1">
            <a:spLocks/>
          </p:cNvSpPr>
          <p:nvPr/>
        </p:nvSpPr>
        <p:spPr>
          <a:xfrm>
            <a:off x="612646" y="2173856"/>
            <a:ext cx="8272561" cy="4048844"/>
          </a:xfrm>
          <a:prstGeom prst="rect">
            <a:avLst/>
          </a:prstGeom>
        </p:spPr>
        <p:txBody>
          <a:bodyPr vert="horz" lIns="91440" tIns="45720" rIns="91440" bIns="45720" rtlCol="0">
            <a:noAutofit/>
          </a:bodyPr>
          <a:lstStyle>
            <a:lvl1pPr marL="0" indent="0" algn="l" defTabSz="914400" rtl="0" eaLnBrk="1" latinLnBrk="0" hangingPunct="1">
              <a:lnSpc>
                <a:spcPct val="140000"/>
              </a:lnSpc>
              <a:spcBef>
                <a:spcPts val="1000"/>
              </a:spcBef>
              <a:buFont typeface="Arial" panose="020B0604020202020204" pitchFamily="34" charset="0"/>
              <a:buNone/>
              <a:defRPr sz="1600" kern="1200">
                <a:solidFill>
                  <a:schemeClr val="tx1"/>
                </a:solidFill>
                <a:latin typeface="+mn-lt"/>
                <a:ea typeface="+mn-ea"/>
                <a:cs typeface="+mn-cs"/>
              </a:defRPr>
            </a:lvl1pPr>
            <a:lvl2pPr marL="228600" indent="0" algn="l" defTabSz="914400" rtl="0" eaLnBrk="1" latinLnBrk="0" hangingPunct="1">
              <a:lnSpc>
                <a:spcPct val="140000"/>
              </a:lnSpc>
              <a:spcBef>
                <a:spcPts val="500"/>
              </a:spcBef>
              <a:buFont typeface="Arial" panose="020B0604020202020204" pitchFamily="34" charset="0"/>
              <a:buNone/>
              <a:defRPr sz="1400" kern="1200">
                <a:solidFill>
                  <a:schemeClr val="tx1"/>
                </a:solidFill>
                <a:latin typeface="+mn-lt"/>
                <a:ea typeface="+mn-ea"/>
                <a:cs typeface="+mn-cs"/>
              </a:defRPr>
            </a:lvl2pPr>
            <a:lvl3pPr marL="457200" indent="0" algn="l" defTabSz="914400" rtl="0" eaLnBrk="1" latinLnBrk="0" hangingPunct="1">
              <a:lnSpc>
                <a:spcPct val="140000"/>
              </a:lnSpc>
              <a:spcBef>
                <a:spcPts val="500"/>
              </a:spcBef>
              <a:buFont typeface="Arial" panose="020B0604020202020204" pitchFamily="34" charset="0"/>
              <a:buNone/>
              <a:defRPr sz="1200" kern="1200">
                <a:solidFill>
                  <a:schemeClr val="tx1"/>
                </a:solidFill>
                <a:latin typeface="+mn-lt"/>
                <a:ea typeface="+mn-ea"/>
                <a:cs typeface="+mn-cs"/>
              </a:defRPr>
            </a:lvl3pPr>
            <a:lvl4pPr marL="685800" indent="0" algn="l" defTabSz="914400" rtl="0" eaLnBrk="1" latinLnBrk="0" hangingPunct="1">
              <a:lnSpc>
                <a:spcPct val="140000"/>
              </a:lnSpc>
              <a:spcBef>
                <a:spcPts val="500"/>
              </a:spcBef>
              <a:buFont typeface="Arial" panose="020B0604020202020204" pitchFamily="34" charset="0"/>
              <a:buNone/>
              <a:defRPr sz="1100" kern="1200">
                <a:solidFill>
                  <a:schemeClr val="tx1"/>
                </a:solidFill>
                <a:latin typeface="+mn-lt"/>
                <a:ea typeface="+mn-ea"/>
                <a:cs typeface="+mn-cs"/>
              </a:defRPr>
            </a:lvl4pPr>
            <a:lvl5pPr marL="914400" indent="0" algn="l" defTabSz="914400" rtl="0" eaLnBrk="1" latinLnBrk="0" hangingPunct="1">
              <a:lnSpc>
                <a:spcPct val="140000"/>
              </a:lnSpc>
              <a:spcBef>
                <a:spcPts val="500"/>
              </a:spcBef>
              <a:buFont typeface="Arial" panose="020B0604020202020204" pitchFamily="34" charset="0"/>
              <a:buNone/>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spcBef>
                <a:spcPts val="0"/>
              </a:spcBef>
              <a:buFont typeface="+mj-lt"/>
              <a:buAutoNum type="arabicPeriod"/>
            </a:pPr>
            <a:r>
              <a:rPr lang="en-US" sz="1800" dirty="0">
                <a:solidFill>
                  <a:schemeClr val="bg1"/>
                </a:solidFill>
              </a:rPr>
              <a:t>Allocate the additional weightings for Brick and Mortar Charter Schools and Virtual Charter Schools separately from the formula and adds 3- and 4- year-olds with disabilities eligible under IDEA , enrolled in B&amp;M schools to be included in student count.</a:t>
            </a:r>
          </a:p>
          <a:p>
            <a:pPr marL="514350" indent="-514350">
              <a:spcBef>
                <a:spcPts val="0"/>
              </a:spcBef>
              <a:buFont typeface="+mj-lt"/>
              <a:buAutoNum type="arabicPeriod"/>
            </a:pPr>
            <a:r>
              <a:rPr lang="en-US" sz="1800" dirty="0">
                <a:solidFill>
                  <a:schemeClr val="bg1"/>
                </a:solidFill>
              </a:rPr>
              <a:t>Eliminates Pre-career and Career weighting and allocates based on prior year’s 135</a:t>
            </a:r>
            <a:r>
              <a:rPr lang="en-US" sz="1800" baseline="30000" dirty="0">
                <a:solidFill>
                  <a:schemeClr val="bg1"/>
                </a:solidFill>
              </a:rPr>
              <a:t>th</a:t>
            </a:r>
            <a:r>
              <a:rPr lang="en-US" sz="1800" dirty="0">
                <a:solidFill>
                  <a:schemeClr val="bg1"/>
                </a:solidFill>
              </a:rPr>
              <a:t> ADM no district or multi-district career center receiving less than $250,000.</a:t>
            </a:r>
          </a:p>
          <a:p>
            <a:pPr marL="514350" indent="-514350">
              <a:spcBef>
                <a:spcPts val="0"/>
              </a:spcBef>
              <a:buFont typeface="+mj-lt"/>
              <a:buAutoNum type="arabicPeriod"/>
            </a:pPr>
            <a:r>
              <a:rPr lang="en-US" sz="1800" dirty="0">
                <a:solidFill>
                  <a:schemeClr val="bg1"/>
                </a:solidFill>
              </a:rPr>
              <a:t>Revises the hold harmless year to 2025 adjusted to remove a portion of the </a:t>
            </a:r>
            <a:r>
              <a:rPr lang="en-US" sz="1800" dirty="0" err="1">
                <a:solidFill>
                  <a:schemeClr val="bg1"/>
                </a:solidFill>
              </a:rPr>
              <a:t>precareer</a:t>
            </a:r>
            <a:r>
              <a:rPr lang="en-US" sz="1800" dirty="0">
                <a:solidFill>
                  <a:schemeClr val="bg1"/>
                </a:solidFill>
              </a:rPr>
              <a:t> and career technology weight.</a:t>
            </a:r>
          </a:p>
          <a:p>
            <a:pPr marL="514350" indent="-514350">
              <a:spcBef>
                <a:spcPts val="0"/>
              </a:spcBef>
              <a:buFont typeface="+mj-lt"/>
              <a:buAutoNum type="arabicPeriod"/>
            </a:pPr>
            <a:r>
              <a:rPr lang="en-US" sz="1800" b="1" dirty="0">
                <a:solidFill>
                  <a:schemeClr val="bg1"/>
                </a:solidFill>
              </a:rPr>
              <a:t>NOT in plan </a:t>
            </a:r>
            <a:r>
              <a:rPr lang="en-US" sz="1800" dirty="0">
                <a:solidFill>
                  <a:schemeClr val="bg1"/>
                </a:solidFill>
              </a:rPr>
              <a:t>- running Health Insurance through funding formula – allocate proportionally.</a:t>
            </a:r>
          </a:p>
          <a:p>
            <a:pPr marL="342900" indent="-342900">
              <a:lnSpc>
                <a:spcPct val="100000"/>
              </a:lnSpc>
              <a:spcBef>
                <a:spcPts val="0"/>
              </a:spcBef>
              <a:buFont typeface="Arial" panose="020B0604020202020204" pitchFamily="34" charset="0"/>
              <a:buChar char="•"/>
            </a:pPr>
            <a:endParaRPr lang="en-US" sz="2800" dirty="0">
              <a:solidFill>
                <a:schemeClr val="bg1"/>
              </a:solidFill>
            </a:endParaRPr>
          </a:p>
          <a:p>
            <a:pPr marL="342900" indent="-342900">
              <a:spcBef>
                <a:spcPts val="0"/>
              </a:spcBef>
              <a:buFont typeface="Arial" panose="020B0604020202020204" pitchFamily="34" charset="0"/>
              <a:buChar char="•"/>
            </a:pPr>
            <a:endParaRPr lang="en-US" sz="3200" dirty="0"/>
          </a:p>
        </p:txBody>
      </p:sp>
    </p:spTree>
    <p:extLst>
      <p:ext uri="{BB962C8B-B14F-4D97-AF65-F5344CB8AC3E}">
        <p14:creationId xmlns:p14="http://schemas.microsoft.com/office/powerpoint/2010/main" val="2338486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1C5DC-3993-9CAE-342C-21B6FA62FB7B}"/>
              </a:ext>
            </a:extLst>
          </p:cNvPr>
          <p:cNvSpPr>
            <a:spLocks noGrp="1"/>
          </p:cNvSpPr>
          <p:nvPr>
            <p:ph type="title"/>
          </p:nvPr>
        </p:nvSpPr>
        <p:spPr/>
        <p:txBody>
          <a:bodyPr/>
          <a:lstStyle/>
          <a:p>
            <a:r>
              <a:rPr lang="en-US" dirty="0"/>
              <a:t>New, Amended Provisos</a:t>
            </a:r>
          </a:p>
        </p:txBody>
      </p:sp>
      <p:sp>
        <p:nvSpPr>
          <p:cNvPr id="3" name="Content Placeholder 2">
            <a:extLst>
              <a:ext uri="{FF2B5EF4-FFF2-40B4-BE49-F238E27FC236}">
                <a16:creationId xmlns:a16="http://schemas.microsoft.com/office/drawing/2014/main" id="{399D73C6-DA94-966F-6C52-C12ACA14A74D}"/>
              </a:ext>
            </a:extLst>
          </p:cNvPr>
          <p:cNvSpPr>
            <a:spLocks noGrp="1"/>
          </p:cNvSpPr>
          <p:nvPr>
            <p:ph sz="quarter" idx="13"/>
          </p:nvPr>
        </p:nvSpPr>
        <p:spPr>
          <a:xfrm>
            <a:off x="594359" y="2281918"/>
            <a:ext cx="7652494" cy="4303708"/>
          </a:xfrm>
        </p:spPr>
        <p:txBody>
          <a:bodyPr>
            <a:normAutofit/>
          </a:bodyPr>
          <a:lstStyle/>
          <a:p>
            <a:pPr lvl="0"/>
            <a:r>
              <a:rPr lang="en-US" b="0" dirty="0">
                <a:solidFill>
                  <a:schemeClr val="bg1"/>
                </a:solidFill>
              </a:rPr>
              <a:t>1.dire (SDE: Disconnect to Reconnect) </a:t>
            </a:r>
          </a:p>
          <a:p>
            <a:pPr marL="402336" lvl="1" indent="0">
              <a:buNone/>
            </a:pPr>
            <a:r>
              <a:rPr lang="en-US" dirty="0"/>
              <a:t>This proviso is tied to SCDE’s budget request of $17.6 million. The proviso would implement the Disconnect to Reconnect program, which is a statewide program that partners with ScreenStrong, to help students and families build healthy screen habits.</a:t>
            </a:r>
          </a:p>
          <a:p>
            <a:pPr lvl="0"/>
            <a:r>
              <a:rPr lang="en-US" u="sng" dirty="0">
                <a:solidFill>
                  <a:schemeClr val="bg1"/>
                </a:solidFill>
              </a:rPr>
              <a:t>1</a:t>
            </a:r>
            <a:r>
              <a:rPr lang="en-US" b="0" dirty="0">
                <a:solidFill>
                  <a:schemeClr val="bg1"/>
                </a:solidFill>
              </a:rPr>
              <a:t>.sped (SDE: Special Education) </a:t>
            </a:r>
          </a:p>
          <a:p>
            <a:pPr marL="402336" lvl="1" indent="0">
              <a:buNone/>
            </a:pPr>
            <a:r>
              <a:rPr lang="en-US" dirty="0"/>
              <a:t>This proviso was added by the Governor’s Office. It requires the SCDE to conduct an assessment of special education in schools to improve outcomes of students with disabilities. Recommendations are to be used by SCDE and school districts to better support, manage, and strengthen the delivery of services to students with disabilities.</a:t>
            </a:r>
          </a:p>
          <a:p>
            <a:endParaRPr lang="en-US" dirty="0"/>
          </a:p>
        </p:txBody>
      </p:sp>
    </p:spTree>
    <p:extLst>
      <p:ext uri="{BB962C8B-B14F-4D97-AF65-F5344CB8AC3E}">
        <p14:creationId xmlns:p14="http://schemas.microsoft.com/office/powerpoint/2010/main" val="3583411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242BD-6415-DBB1-D72A-FDE68B4A72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215A36-2C64-2A25-9AB7-4216CED6D942}"/>
              </a:ext>
            </a:extLst>
          </p:cNvPr>
          <p:cNvSpPr>
            <a:spLocks noGrp="1"/>
          </p:cNvSpPr>
          <p:nvPr>
            <p:ph type="title"/>
          </p:nvPr>
        </p:nvSpPr>
        <p:spPr>
          <a:xfrm>
            <a:off x="594360" y="189572"/>
            <a:ext cx="6787747" cy="1593507"/>
          </a:xfrm>
        </p:spPr>
        <p:txBody>
          <a:bodyPr/>
          <a:lstStyle/>
          <a:p>
            <a:r>
              <a:rPr lang="en-US" dirty="0"/>
              <a:t>2026 legislative session</a:t>
            </a:r>
          </a:p>
        </p:txBody>
      </p:sp>
      <p:sp>
        <p:nvSpPr>
          <p:cNvPr id="3" name="Text Placeholder 2">
            <a:extLst>
              <a:ext uri="{FF2B5EF4-FFF2-40B4-BE49-F238E27FC236}">
                <a16:creationId xmlns:a16="http://schemas.microsoft.com/office/drawing/2014/main" id="{C3CE9E0F-FAEB-0582-9306-4FAD44D92950}"/>
              </a:ext>
            </a:extLst>
          </p:cNvPr>
          <p:cNvSpPr>
            <a:spLocks noGrp="1"/>
          </p:cNvSpPr>
          <p:nvPr>
            <p:ph sz="quarter" idx="13"/>
          </p:nvPr>
        </p:nvSpPr>
        <p:spPr>
          <a:xfrm>
            <a:off x="593724" y="2286000"/>
            <a:ext cx="8593407" cy="4382428"/>
          </a:xfrm>
        </p:spPr>
        <p:txBody>
          <a:bodyPr tIns="457200">
            <a:normAutofit/>
          </a:bodyPr>
          <a:lstStyle/>
          <a:p>
            <a:r>
              <a:rPr lang="en-US" sz="3200" b="0" dirty="0">
                <a:solidFill>
                  <a:schemeClr val="bg1"/>
                </a:solidFill>
              </a:rPr>
              <a:t>Four new members:</a:t>
            </a:r>
          </a:p>
          <a:p>
            <a:pPr lvl="1"/>
            <a:r>
              <a:rPr lang="en-US" sz="2800" b="0" dirty="0">
                <a:solidFill>
                  <a:schemeClr val="bg1"/>
                </a:solidFill>
              </a:rPr>
              <a:t>Sen. Lee Bright (Spartanburg</a:t>
            </a:r>
          </a:p>
          <a:p>
            <a:pPr lvl="1"/>
            <a:r>
              <a:rPr lang="en-US" sz="2800" dirty="0"/>
              <a:t>Rep. Dianne Mitchell (Greenville)</a:t>
            </a:r>
          </a:p>
          <a:p>
            <a:pPr lvl="1"/>
            <a:r>
              <a:rPr lang="en-US" sz="2800" b="0" dirty="0">
                <a:solidFill>
                  <a:schemeClr val="bg1"/>
                </a:solidFill>
              </a:rPr>
              <a:t>Rep. John Lastinger (Lexington)</a:t>
            </a:r>
          </a:p>
          <a:p>
            <a:pPr lvl="1"/>
            <a:r>
              <a:rPr lang="en-US" sz="2800" b="0" dirty="0">
                <a:solidFill>
                  <a:schemeClr val="bg1"/>
                </a:solidFill>
              </a:rPr>
              <a:t>Rep. Greg Ford (Dorchester)</a:t>
            </a:r>
          </a:p>
          <a:p>
            <a:r>
              <a:rPr lang="en-US" sz="3200" b="0" dirty="0">
                <a:solidFill>
                  <a:schemeClr val="bg1"/>
                </a:solidFill>
              </a:rPr>
              <a:t>Less pre-filed bills than in the past</a:t>
            </a:r>
          </a:p>
          <a:p>
            <a:r>
              <a:rPr lang="en-US" sz="3200" b="0" dirty="0">
                <a:solidFill>
                  <a:schemeClr val="bg1"/>
                </a:solidFill>
              </a:rPr>
              <a:t>ELECTION YEAR</a:t>
            </a:r>
          </a:p>
          <a:p>
            <a:pPr marL="0" indent="0">
              <a:buNone/>
            </a:pPr>
            <a:endParaRPr lang="en-US" sz="3200" b="0" dirty="0">
              <a:solidFill>
                <a:schemeClr val="bg1"/>
              </a:solidFill>
            </a:endParaRPr>
          </a:p>
        </p:txBody>
      </p:sp>
    </p:spTree>
    <p:extLst>
      <p:ext uri="{BB962C8B-B14F-4D97-AF65-F5344CB8AC3E}">
        <p14:creationId xmlns:p14="http://schemas.microsoft.com/office/powerpoint/2010/main" val="91527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51899-53A9-AAAD-DCE4-9DAA6A83D186}"/>
              </a:ext>
            </a:extLst>
          </p:cNvPr>
          <p:cNvSpPr>
            <a:spLocks noGrp="1"/>
          </p:cNvSpPr>
          <p:nvPr>
            <p:ph type="title"/>
          </p:nvPr>
        </p:nvSpPr>
        <p:spPr/>
        <p:txBody>
          <a:bodyPr/>
          <a:lstStyle/>
          <a:p>
            <a:r>
              <a:rPr lang="en-US" dirty="0"/>
              <a:t>New, Amended Provisos</a:t>
            </a:r>
          </a:p>
        </p:txBody>
      </p:sp>
      <p:sp>
        <p:nvSpPr>
          <p:cNvPr id="3" name="Content Placeholder 2">
            <a:extLst>
              <a:ext uri="{FF2B5EF4-FFF2-40B4-BE49-F238E27FC236}">
                <a16:creationId xmlns:a16="http://schemas.microsoft.com/office/drawing/2014/main" id="{18CDFF29-BEDA-C16B-9475-AA917A674441}"/>
              </a:ext>
            </a:extLst>
          </p:cNvPr>
          <p:cNvSpPr>
            <a:spLocks noGrp="1"/>
          </p:cNvSpPr>
          <p:nvPr>
            <p:ph sz="quarter" idx="13"/>
          </p:nvPr>
        </p:nvSpPr>
        <p:spPr>
          <a:xfrm>
            <a:off x="594359" y="2281918"/>
            <a:ext cx="8273596" cy="4386510"/>
          </a:xfrm>
        </p:spPr>
        <p:txBody>
          <a:bodyPr>
            <a:normAutofit lnSpcReduction="10000"/>
          </a:bodyPr>
          <a:lstStyle/>
          <a:p>
            <a:pPr lvl="0"/>
            <a:r>
              <a:rPr lang="en-US" b="0" dirty="0">
                <a:solidFill>
                  <a:schemeClr val="bg1"/>
                </a:solidFill>
              </a:rPr>
              <a:t>1.cfs (SDE: Capital Funding for Schools) </a:t>
            </a:r>
          </a:p>
          <a:p>
            <a:pPr marL="402336" lvl="1" indent="0">
              <a:buNone/>
            </a:pPr>
            <a:r>
              <a:rPr lang="en-US" b="0" dirty="0"/>
              <a:t>This proviso creates and enumerates the membership of a committee within the Department of Education that is responsible for reviewing and approving funds for Capital Funding for Schools. It also establishes criteria for a public or charter school to be eligible to receive funding from the Capital Funding for Schools appropriation.</a:t>
            </a:r>
          </a:p>
          <a:p>
            <a:pPr lvl="0"/>
            <a:r>
              <a:rPr lang="en-US" b="0" dirty="0">
                <a:solidFill>
                  <a:schemeClr val="bg1"/>
                </a:solidFill>
              </a:rPr>
              <a:t>1A.50 (SDE-EIA: Career and Technology Education) </a:t>
            </a:r>
          </a:p>
          <a:p>
            <a:pPr marL="402336" lvl="1" indent="0">
              <a:buNone/>
            </a:pPr>
            <a:r>
              <a:rPr lang="en-US" b="0" dirty="0"/>
              <a:t>This proviso establishes how funds appropriated for Career and Technology Education are allocated. This proviso reallocates approximately $81.8 million from State Aid to Classrooms to a line item. The amendment establishes a formula to allocate these funds to school districts, charter school authorizers and multi-district career centers based on the prior year’s 135-day average daily membership.  This proviso mirrors the changes in the Governor’s budget proposal.</a:t>
            </a:r>
          </a:p>
          <a:p>
            <a:endParaRPr lang="en-US" dirty="0"/>
          </a:p>
        </p:txBody>
      </p:sp>
    </p:spTree>
    <p:extLst>
      <p:ext uri="{BB962C8B-B14F-4D97-AF65-F5344CB8AC3E}">
        <p14:creationId xmlns:p14="http://schemas.microsoft.com/office/powerpoint/2010/main" val="2397987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7B435-ECB3-18D3-53E2-8550DC7D7127}"/>
              </a:ext>
            </a:extLst>
          </p:cNvPr>
          <p:cNvSpPr>
            <a:spLocks noGrp="1"/>
          </p:cNvSpPr>
          <p:nvPr>
            <p:ph type="title"/>
          </p:nvPr>
        </p:nvSpPr>
        <p:spPr/>
        <p:txBody>
          <a:bodyPr/>
          <a:lstStyle/>
          <a:p>
            <a:r>
              <a:rPr lang="en-US" dirty="0"/>
              <a:t>New, Amended Provisos</a:t>
            </a:r>
          </a:p>
        </p:txBody>
      </p:sp>
      <p:sp>
        <p:nvSpPr>
          <p:cNvPr id="3" name="Content Placeholder 2">
            <a:extLst>
              <a:ext uri="{FF2B5EF4-FFF2-40B4-BE49-F238E27FC236}">
                <a16:creationId xmlns:a16="http://schemas.microsoft.com/office/drawing/2014/main" id="{8564E349-F6E8-16C4-ACA6-3FD782F9BA0D}"/>
              </a:ext>
            </a:extLst>
          </p:cNvPr>
          <p:cNvSpPr>
            <a:spLocks noGrp="1"/>
          </p:cNvSpPr>
          <p:nvPr>
            <p:ph sz="quarter" idx="13"/>
          </p:nvPr>
        </p:nvSpPr>
        <p:spPr>
          <a:xfrm>
            <a:off x="594359" y="2281918"/>
            <a:ext cx="7362867" cy="4386510"/>
          </a:xfrm>
        </p:spPr>
        <p:txBody>
          <a:bodyPr>
            <a:normAutofit/>
          </a:bodyPr>
          <a:lstStyle/>
          <a:p>
            <a:r>
              <a:rPr lang="en-US" b="0" dirty="0">
                <a:solidFill>
                  <a:schemeClr val="bg1"/>
                </a:solidFill>
              </a:rPr>
              <a:t>1.emco (SDE: Employment Contract</a:t>
            </a:r>
            <a:r>
              <a:rPr lang="en-US" b="0" u="sng" dirty="0">
                <a:solidFill>
                  <a:schemeClr val="bg1"/>
                </a:solidFill>
              </a:rPr>
              <a:t>) </a:t>
            </a:r>
          </a:p>
          <a:p>
            <a:pPr marL="402336" lvl="1" indent="0">
              <a:buNone/>
            </a:pPr>
            <a:r>
              <a:rPr lang="en-US" dirty="0"/>
              <a:t>This proviso was requested by SCDE. It requires superintendents’ contracts specify the maximum settlement amount that is to be paid out by the district upon mutual dissolution of the contract. The maximum payout shall not exceed one year’s salary or the remainder of the contract value, whichever is less.</a:t>
            </a:r>
          </a:p>
          <a:p>
            <a:r>
              <a:rPr lang="en-US" b="0" dirty="0">
                <a:solidFill>
                  <a:schemeClr val="bg1"/>
                </a:solidFill>
              </a:rPr>
              <a:t>1.iaq.  (SDE: Indoor Air Quality and Mold Remediation Unit) </a:t>
            </a:r>
          </a:p>
          <a:p>
            <a:pPr marL="402336" lvl="1" indent="0">
              <a:buNone/>
            </a:pPr>
            <a:r>
              <a:rPr lang="en-US" dirty="0"/>
              <a:t>This proviso creates an Air Quality &amp; Mold Remediation Unit within the Office of School Facilities at SCDE. The proviso outlines the services to be provided and how those services would be provided to all public schools and school administrative facilities.</a:t>
            </a:r>
          </a:p>
          <a:p>
            <a:endParaRPr lang="en-US" dirty="0"/>
          </a:p>
          <a:p>
            <a:endParaRPr lang="en-US" dirty="0"/>
          </a:p>
        </p:txBody>
      </p:sp>
    </p:spTree>
    <p:extLst>
      <p:ext uri="{BB962C8B-B14F-4D97-AF65-F5344CB8AC3E}">
        <p14:creationId xmlns:p14="http://schemas.microsoft.com/office/powerpoint/2010/main" val="2651526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E30AD-9B17-6FB1-AFA5-0F5EDEB87974}"/>
              </a:ext>
            </a:extLst>
          </p:cNvPr>
          <p:cNvSpPr>
            <a:spLocks noGrp="1"/>
          </p:cNvSpPr>
          <p:nvPr>
            <p:ph type="title"/>
          </p:nvPr>
        </p:nvSpPr>
        <p:spPr/>
        <p:txBody>
          <a:bodyPr/>
          <a:lstStyle/>
          <a:p>
            <a:r>
              <a:rPr lang="en-US" dirty="0"/>
              <a:t>New, Amended Provisos</a:t>
            </a:r>
          </a:p>
        </p:txBody>
      </p:sp>
      <p:sp>
        <p:nvSpPr>
          <p:cNvPr id="3" name="Content Placeholder 2">
            <a:extLst>
              <a:ext uri="{FF2B5EF4-FFF2-40B4-BE49-F238E27FC236}">
                <a16:creationId xmlns:a16="http://schemas.microsoft.com/office/drawing/2014/main" id="{83ED89EA-B4D9-D5A3-AE18-5638F97E8313}"/>
              </a:ext>
            </a:extLst>
          </p:cNvPr>
          <p:cNvSpPr>
            <a:spLocks noGrp="1"/>
          </p:cNvSpPr>
          <p:nvPr>
            <p:ph sz="quarter" idx="13"/>
          </p:nvPr>
        </p:nvSpPr>
        <p:spPr/>
        <p:txBody>
          <a:bodyPr/>
          <a:lstStyle/>
          <a:p>
            <a:r>
              <a:rPr lang="en-US" b="0" dirty="0">
                <a:solidFill>
                  <a:schemeClr val="bg1"/>
                </a:solidFill>
              </a:rPr>
              <a:t>1A.stl (SDE-EIA: Strategic Teacher Career Ladder Pilot Implementation) </a:t>
            </a:r>
          </a:p>
          <a:p>
            <a:pPr marL="402336" lvl="1" indent="0">
              <a:buNone/>
            </a:pPr>
            <a:r>
              <a:rPr lang="en-US" dirty="0"/>
              <a:t>This proviso was requested by the SCDE. It directs the Department to pilot a Strategic Teacher Career Ladder (TCL) Program that would reward high performing teachers with career advancement through advanced licenses designations. No additional General Fund appropriations would be needed. The Department would use other funds to fund pilot program.</a:t>
            </a:r>
          </a:p>
          <a:p>
            <a:endParaRPr lang="en-US" dirty="0"/>
          </a:p>
        </p:txBody>
      </p:sp>
    </p:spTree>
    <p:extLst>
      <p:ext uri="{BB962C8B-B14F-4D97-AF65-F5344CB8AC3E}">
        <p14:creationId xmlns:p14="http://schemas.microsoft.com/office/powerpoint/2010/main" val="3715423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58D4B-73F2-C92D-6C19-6A506EA63617}"/>
              </a:ext>
            </a:extLst>
          </p:cNvPr>
          <p:cNvSpPr>
            <a:spLocks noGrp="1"/>
          </p:cNvSpPr>
          <p:nvPr>
            <p:ph type="title"/>
          </p:nvPr>
        </p:nvSpPr>
        <p:spPr/>
        <p:txBody>
          <a:bodyPr/>
          <a:lstStyle/>
          <a:p>
            <a:r>
              <a:rPr lang="en-US" dirty="0"/>
              <a:t>New, Amended Provisos</a:t>
            </a:r>
          </a:p>
        </p:txBody>
      </p:sp>
      <p:sp>
        <p:nvSpPr>
          <p:cNvPr id="3" name="Content Placeholder 2">
            <a:extLst>
              <a:ext uri="{FF2B5EF4-FFF2-40B4-BE49-F238E27FC236}">
                <a16:creationId xmlns:a16="http://schemas.microsoft.com/office/drawing/2014/main" id="{7621E582-CD82-2736-74F8-A51BED57ED45}"/>
              </a:ext>
            </a:extLst>
          </p:cNvPr>
          <p:cNvSpPr>
            <a:spLocks noGrp="1"/>
          </p:cNvSpPr>
          <p:nvPr>
            <p:ph sz="quarter" idx="13"/>
          </p:nvPr>
        </p:nvSpPr>
        <p:spPr>
          <a:xfrm>
            <a:off x="594359" y="2281918"/>
            <a:ext cx="6954305" cy="3708517"/>
          </a:xfrm>
        </p:spPr>
        <p:txBody>
          <a:bodyPr/>
          <a:lstStyle/>
          <a:p>
            <a:r>
              <a:rPr lang="en-US" b="0" dirty="0">
                <a:solidFill>
                  <a:schemeClr val="bg1"/>
                </a:solidFill>
              </a:rPr>
              <a:t>1A.estfs (SDEEIA: ESTF Parent Satisfaction Survey)</a:t>
            </a:r>
          </a:p>
          <a:p>
            <a:pPr marL="402336" lvl="1" indent="0">
              <a:buNone/>
            </a:pPr>
            <a:r>
              <a:rPr lang="en-US" dirty="0"/>
              <a:t>This proviso was requested by the SCDE and EOC. The proviso would allow for the ESTF parent survey to be conducted and submitted on June 30 versus the current December 31 deadline that is in statute. By changing this deadline, it would allow the EOC to capture data based on the full school year versus the current 3 months that it is currently capturing under the December 31 deadline.</a:t>
            </a:r>
          </a:p>
          <a:p>
            <a:endParaRPr lang="en-US" dirty="0"/>
          </a:p>
        </p:txBody>
      </p:sp>
    </p:spTree>
    <p:extLst>
      <p:ext uri="{BB962C8B-B14F-4D97-AF65-F5344CB8AC3E}">
        <p14:creationId xmlns:p14="http://schemas.microsoft.com/office/powerpoint/2010/main" val="280803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4AB06-8E2F-64E1-92E5-9CCC92355ABF}"/>
              </a:ext>
            </a:extLst>
          </p:cNvPr>
          <p:cNvSpPr>
            <a:spLocks noGrp="1"/>
          </p:cNvSpPr>
          <p:nvPr>
            <p:ph type="title"/>
          </p:nvPr>
        </p:nvSpPr>
        <p:spPr/>
        <p:txBody>
          <a:bodyPr/>
          <a:lstStyle/>
          <a:p>
            <a:r>
              <a:rPr lang="en-US" dirty="0"/>
              <a:t>New, Amended Provisos</a:t>
            </a:r>
          </a:p>
        </p:txBody>
      </p:sp>
      <p:sp>
        <p:nvSpPr>
          <p:cNvPr id="3" name="Content Placeholder 2">
            <a:extLst>
              <a:ext uri="{FF2B5EF4-FFF2-40B4-BE49-F238E27FC236}">
                <a16:creationId xmlns:a16="http://schemas.microsoft.com/office/drawing/2014/main" id="{5F3126A9-F870-1173-7FDD-B19E1AB7D895}"/>
              </a:ext>
            </a:extLst>
          </p:cNvPr>
          <p:cNvSpPr>
            <a:spLocks noGrp="1"/>
          </p:cNvSpPr>
          <p:nvPr>
            <p:ph sz="quarter" idx="13"/>
          </p:nvPr>
        </p:nvSpPr>
        <p:spPr/>
        <p:txBody>
          <a:bodyPr/>
          <a:lstStyle/>
          <a:p>
            <a:r>
              <a:rPr lang="en-US" b="0" dirty="0">
                <a:solidFill>
                  <a:schemeClr val="bg1"/>
                </a:solidFill>
              </a:rPr>
              <a:t>63.8 (DPS: School Safety Program) </a:t>
            </a:r>
          </a:p>
          <a:p>
            <a:pPr marL="402336" lvl="1" indent="0">
              <a:buNone/>
            </a:pPr>
            <a:r>
              <a:rPr lang="en-US" b="0" dirty="0"/>
              <a:t>This proviso directs funds appropriated for the School Safety Program and School Resource Officers. It was amended to direct, with the funds available for this program, the Department of Public Safety to consider providing an additional School Resource Officer for any public or charter school serving students in kindergarten through eighth grade with an enrollment exceeding 1,500 students. (Offered by Representative Lowe)</a:t>
            </a:r>
          </a:p>
          <a:p>
            <a:endParaRPr lang="en-US" dirty="0"/>
          </a:p>
        </p:txBody>
      </p:sp>
    </p:spTree>
    <p:extLst>
      <p:ext uri="{BB962C8B-B14F-4D97-AF65-F5344CB8AC3E}">
        <p14:creationId xmlns:p14="http://schemas.microsoft.com/office/powerpoint/2010/main" val="30577663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32F4A-CB82-B676-2AD1-DE4D94577380}"/>
              </a:ext>
            </a:extLst>
          </p:cNvPr>
          <p:cNvSpPr>
            <a:spLocks noGrp="1"/>
          </p:cNvSpPr>
          <p:nvPr>
            <p:ph type="title"/>
          </p:nvPr>
        </p:nvSpPr>
        <p:spPr/>
        <p:txBody>
          <a:bodyPr/>
          <a:lstStyle/>
          <a:p>
            <a:r>
              <a:rPr lang="en-US" dirty="0"/>
              <a:t>New, Amended Provisos</a:t>
            </a:r>
          </a:p>
        </p:txBody>
      </p:sp>
      <p:sp>
        <p:nvSpPr>
          <p:cNvPr id="3" name="Content Placeholder 2">
            <a:extLst>
              <a:ext uri="{FF2B5EF4-FFF2-40B4-BE49-F238E27FC236}">
                <a16:creationId xmlns:a16="http://schemas.microsoft.com/office/drawing/2014/main" id="{DA3388D7-FDCB-42AF-3577-5E8601DB9556}"/>
              </a:ext>
            </a:extLst>
          </p:cNvPr>
          <p:cNvSpPr>
            <a:spLocks noGrp="1"/>
          </p:cNvSpPr>
          <p:nvPr>
            <p:ph sz="quarter" idx="13"/>
          </p:nvPr>
        </p:nvSpPr>
        <p:spPr>
          <a:xfrm>
            <a:off x="594359" y="2281918"/>
            <a:ext cx="7275318" cy="3708517"/>
          </a:xfrm>
        </p:spPr>
        <p:txBody>
          <a:bodyPr>
            <a:normAutofit lnSpcReduction="10000"/>
          </a:bodyPr>
          <a:lstStyle/>
          <a:p>
            <a:r>
              <a:rPr lang="en-US" b="0" dirty="0">
                <a:solidFill>
                  <a:schemeClr val="bg1"/>
                </a:solidFill>
              </a:rPr>
              <a:t>1.estf. (SDE: Education Scholarship Trust Fund Assessment) </a:t>
            </a:r>
          </a:p>
          <a:p>
            <a:pPr marL="402336" lvl="1" indent="0">
              <a:buNone/>
            </a:pPr>
            <a:r>
              <a:rPr lang="en-US" dirty="0"/>
              <a:t>This proviso directs the SCDE to transfer $250,000 from the administration of the Education Scholarship Trust Fund (ESTF) Assessment program to the Education Oversight Committee (EOC) for collection and reporting of assessment data from education service providers and parents of students participating in the ESTF program.  Additionally, the EOC is required to aggregate student assessment results by grade level, gender, family income level, number of years of participation in the scholarship program and race.  Additionally, EOC must report these results, learning gains, and graduation rates at a state level. (Offered by Representative Collins)</a:t>
            </a:r>
          </a:p>
          <a:p>
            <a:endParaRPr lang="en-US" dirty="0"/>
          </a:p>
        </p:txBody>
      </p:sp>
    </p:spTree>
    <p:extLst>
      <p:ext uri="{BB962C8B-B14F-4D97-AF65-F5344CB8AC3E}">
        <p14:creationId xmlns:p14="http://schemas.microsoft.com/office/powerpoint/2010/main" val="489886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D1BA7-A057-C04B-9E11-0C7C62ACD2F1}"/>
              </a:ext>
            </a:extLst>
          </p:cNvPr>
          <p:cNvSpPr>
            <a:spLocks noGrp="1"/>
          </p:cNvSpPr>
          <p:nvPr>
            <p:ph type="title"/>
          </p:nvPr>
        </p:nvSpPr>
        <p:spPr/>
        <p:txBody>
          <a:bodyPr/>
          <a:lstStyle/>
          <a:p>
            <a:r>
              <a:rPr lang="en-US" dirty="0"/>
              <a:t>New, Amended Provisos</a:t>
            </a:r>
          </a:p>
        </p:txBody>
      </p:sp>
      <p:sp>
        <p:nvSpPr>
          <p:cNvPr id="3" name="Content Placeholder 2">
            <a:extLst>
              <a:ext uri="{FF2B5EF4-FFF2-40B4-BE49-F238E27FC236}">
                <a16:creationId xmlns:a16="http://schemas.microsoft.com/office/drawing/2014/main" id="{296BD066-FBCA-832E-AB6E-F3C19E84AA72}"/>
              </a:ext>
            </a:extLst>
          </p:cNvPr>
          <p:cNvSpPr>
            <a:spLocks noGrp="1"/>
          </p:cNvSpPr>
          <p:nvPr>
            <p:ph sz="quarter" idx="13"/>
          </p:nvPr>
        </p:nvSpPr>
        <p:spPr>
          <a:xfrm>
            <a:off x="594359" y="2281918"/>
            <a:ext cx="7246135" cy="4386510"/>
          </a:xfrm>
        </p:spPr>
        <p:txBody>
          <a:bodyPr>
            <a:normAutofit fontScale="92500" lnSpcReduction="10000"/>
          </a:bodyPr>
          <a:lstStyle/>
          <a:p>
            <a:r>
              <a:rPr lang="en-US" u="sng" dirty="0">
                <a:solidFill>
                  <a:schemeClr val="bg1"/>
                </a:solidFill>
                <a:hlinkClick r:id="rId2">
                  <a:extLst>
                    <a:ext uri="{A12FA001-AC4F-418D-AE19-62706E023703}">
                      <ahyp:hlinkClr xmlns:ahyp="http://schemas.microsoft.com/office/drawing/2018/hyperlinkcolor" val="tx"/>
                    </a:ext>
                  </a:extLst>
                </a:hlinkClick>
              </a:rPr>
              <a:t>1A.67. (SDE-EIA: Developmental Education and Therapy Services)</a:t>
            </a:r>
            <a:r>
              <a:rPr lang="en-US" dirty="0">
                <a:solidFill>
                  <a:schemeClr val="bg1"/>
                </a:solidFill>
              </a:rPr>
              <a:t> </a:t>
            </a:r>
          </a:p>
          <a:p>
            <a:pPr marL="402336" lvl="1" indent="0">
              <a:buNone/>
            </a:pPr>
            <a:r>
              <a:rPr lang="en-US" dirty="0"/>
              <a:t>This proviso increases the funds to be allocated to the Meyer Center and Pattison’s Academy while reducing the funding to the SC Public Charter School District for Palmetto Excel. (Offered by Representative Whitmire)</a:t>
            </a:r>
          </a:p>
          <a:p>
            <a:r>
              <a:rPr lang="en-US" u="sng" dirty="0">
                <a:solidFill>
                  <a:schemeClr val="bg1"/>
                </a:solidFill>
                <a:hlinkClick r:id="rId3">
                  <a:extLst>
                    <a:ext uri="{A12FA001-AC4F-418D-AE19-62706E023703}">
                      <ahyp:hlinkClr xmlns:ahyp="http://schemas.microsoft.com/office/drawing/2018/hyperlinkcolor" val="tx"/>
                    </a:ext>
                  </a:extLst>
                </a:hlinkClick>
              </a:rPr>
              <a:t>117.fss (GP: Firearm Safety Pilot)</a:t>
            </a:r>
            <a:r>
              <a:rPr lang="en-US" dirty="0">
                <a:solidFill>
                  <a:schemeClr val="bg1"/>
                </a:solidFill>
              </a:rPr>
              <a:t> </a:t>
            </a:r>
          </a:p>
          <a:p>
            <a:pPr marL="402336" lvl="1" indent="0">
              <a:buNone/>
            </a:pPr>
            <a:r>
              <a:rPr lang="en-US" dirty="0"/>
              <a:t>Directs the SCDE to work in consultation with the Department of Natural Resources to establish a firearm safety pilot program to begin being offered in the 2027-2028 school year.  The program would be available to districts and charter schools (not mandated) by application.  Priority would be given to school districts/schools located in counties with the highest rates of childhood firearm injury or death.  Instruction would begin with the earliest grade at which firearm safety instruction is appropriate and continue annually through 12</a:t>
            </a:r>
            <a:r>
              <a:rPr lang="en-US" baseline="30000" dirty="0"/>
              <a:t>th</a:t>
            </a:r>
            <a:r>
              <a:rPr lang="en-US" dirty="0"/>
              <a:t> grade.</a:t>
            </a:r>
          </a:p>
          <a:p>
            <a:endParaRPr lang="en-US" dirty="0"/>
          </a:p>
        </p:txBody>
      </p:sp>
    </p:spTree>
    <p:extLst>
      <p:ext uri="{BB962C8B-B14F-4D97-AF65-F5344CB8AC3E}">
        <p14:creationId xmlns:p14="http://schemas.microsoft.com/office/powerpoint/2010/main" val="36799374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47A4-40E5-B736-8D73-FC653AEE0AB4}"/>
              </a:ext>
            </a:extLst>
          </p:cNvPr>
          <p:cNvSpPr>
            <a:spLocks noGrp="1"/>
          </p:cNvSpPr>
          <p:nvPr>
            <p:ph type="ctrTitle"/>
          </p:nvPr>
        </p:nvSpPr>
        <p:spPr>
          <a:xfrm>
            <a:off x="5952226" y="411479"/>
            <a:ext cx="5844078" cy="3291840"/>
          </a:xfrm>
        </p:spPr>
        <p:txBody>
          <a:bodyPr/>
          <a:lstStyle/>
          <a:p>
            <a:r>
              <a:rPr lang="en-US" dirty="0"/>
              <a:t>Bills signed </a:t>
            </a:r>
            <a:br>
              <a:rPr lang="en-US" dirty="0"/>
            </a:br>
            <a:r>
              <a:rPr lang="en-US" dirty="0"/>
              <a:t>by the Governor</a:t>
            </a:r>
          </a:p>
        </p:txBody>
      </p:sp>
    </p:spTree>
    <p:extLst>
      <p:ext uri="{BB962C8B-B14F-4D97-AF65-F5344CB8AC3E}">
        <p14:creationId xmlns:p14="http://schemas.microsoft.com/office/powerpoint/2010/main" val="269654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8722A-D68B-A49E-12BE-1EEC83E0210F}"/>
              </a:ext>
            </a:extLst>
          </p:cNvPr>
          <p:cNvSpPr>
            <a:spLocks noGrp="1"/>
          </p:cNvSpPr>
          <p:nvPr>
            <p:ph type="title"/>
          </p:nvPr>
        </p:nvSpPr>
        <p:spPr>
          <a:xfrm>
            <a:off x="594360" y="189572"/>
            <a:ext cx="8092440" cy="1593507"/>
          </a:xfrm>
        </p:spPr>
        <p:txBody>
          <a:bodyPr/>
          <a:lstStyle/>
          <a:p>
            <a:r>
              <a:rPr lang="en-US" dirty="0"/>
              <a:t>H.4257 – excused absences</a:t>
            </a:r>
          </a:p>
        </p:txBody>
      </p:sp>
      <p:sp>
        <p:nvSpPr>
          <p:cNvPr id="3" name="Content Placeholder 2">
            <a:extLst>
              <a:ext uri="{FF2B5EF4-FFF2-40B4-BE49-F238E27FC236}">
                <a16:creationId xmlns:a16="http://schemas.microsoft.com/office/drawing/2014/main" id="{EFDB1AF8-6E5E-81BF-9721-CB2072B9CBD4}"/>
              </a:ext>
            </a:extLst>
          </p:cNvPr>
          <p:cNvSpPr>
            <a:spLocks noGrp="1"/>
          </p:cNvSpPr>
          <p:nvPr>
            <p:ph sz="quarter" idx="13"/>
          </p:nvPr>
        </p:nvSpPr>
        <p:spPr>
          <a:xfrm>
            <a:off x="594359" y="2281918"/>
            <a:ext cx="7730132" cy="3708517"/>
          </a:xfrm>
        </p:spPr>
        <p:txBody>
          <a:bodyPr>
            <a:normAutofit/>
          </a:bodyPr>
          <a:lstStyle/>
          <a:p>
            <a:r>
              <a:rPr lang="en-US" b="0" dirty="0">
                <a:solidFill>
                  <a:schemeClr val="bg1"/>
                </a:solidFill>
              </a:rPr>
              <a:t>Requires school administrators to approve student absences, not to exceed ten (10) days, for participation in interscholastic activities authorized by the school or school district regardless of whether the activity is sanctioned by the SC High School League or another entity that governs, sanctions, or operates interscholastic athletic and intramural activities and competitions.  </a:t>
            </a:r>
          </a:p>
          <a:p>
            <a:r>
              <a:rPr lang="en-US" b="0" dirty="0">
                <a:solidFill>
                  <a:schemeClr val="bg1"/>
                </a:solidFill>
              </a:rPr>
              <a:t>Requires districts to adopt policies to ensure those participating students are academically in good standing and for students to make up missed work.</a:t>
            </a:r>
          </a:p>
        </p:txBody>
      </p:sp>
    </p:spTree>
    <p:extLst>
      <p:ext uri="{BB962C8B-B14F-4D97-AF65-F5344CB8AC3E}">
        <p14:creationId xmlns:p14="http://schemas.microsoft.com/office/powerpoint/2010/main" val="200617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a:xfrm>
            <a:off x="2959226" y="301558"/>
            <a:ext cx="8508874" cy="1680205"/>
          </a:xfrm>
        </p:spPr>
        <p:txBody>
          <a:bodyPr/>
          <a:lstStyle/>
          <a:p>
            <a:r>
              <a:rPr lang="en-US" dirty="0"/>
              <a:t>Soon to the governor</a:t>
            </a:r>
          </a:p>
        </p:txBody>
      </p:sp>
      <p:sp>
        <p:nvSpPr>
          <p:cNvPr id="7" name="Text Placeholder 6">
            <a:extLst>
              <a:ext uri="{FF2B5EF4-FFF2-40B4-BE49-F238E27FC236}">
                <a16:creationId xmlns:a16="http://schemas.microsoft.com/office/drawing/2014/main" id="{F70BD87D-F7DA-961B-4024-A354DC87D168}"/>
              </a:ext>
            </a:extLst>
          </p:cNvPr>
          <p:cNvSpPr>
            <a:spLocks noGrp="1"/>
          </p:cNvSpPr>
          <p:nvPr>
            <p:ph sz="quarter" idx="13"/>
          </p:nvPr>
        </p:nvSpPr>
        <p:spPr>
          <a:xfrm>
            <a:off x="3027872" y="2281237"/>
            <a:ext cx="8440228" cy="4275205"/>
          </a:xfrm>
        </p:spPr>
        <p:txBody>
          <a:bodyPr>
            <a:normAutofit/>
          </a:bodyPr>
          <a:lstStyle/>
          <a:p>
            <a:pPr marL="0" indent="0">
              <a:buNone/>
            </a:pPr>
            <a:r>
              <a:rPr lang="en-US" dirty="0"/>
              <a:t>H. 3858 – Watercraft Property Tax</a:t>
            </a:r>
          </a:p>
          <a:p>
            <a:r>
              <a:rPr lang="en-US" dirty="0"/>
              <a:t>Passed House, amended and passed Senate this week, back in House</a:t>
            </a:r>
          </a:p>
          <a:p>
            <a:r>
              <a:rPr lang="en-US" dirty="0"/>
              <a:t>With a tax exemption of 42.85% of the fair market value of the watercraft, the tax rate would drop from 10% to 6%, and</a:t>
            </a:r>
          </a:p>
          <a:p>
            <a:r>
              <a:rPr lang="en-US" dirty="0"/>
              <a:t>The tax exemption would be phased in over 3 years beginning with the property tax years beginning after 2026.</a:t>
            </a:r>
          </a:p>
          <a:p>
            <a:pPr marL="402336" lvl="1" indent="0">
              <a:buNone/>
            </a:pPr>
            <a:endParaRPr lang="en-US" dirty="0"/>
          </a:p>
        </p:txBody>
      </p:sp>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grpSp>
    </p:spTree>
    <p:extLst>
      <p:ext uri="{BB962C8B-B14F-4D97-AF65-F5344CB8AC3E}">
        <p14:creationId xmlns:p14="http://schemas.microsoft.com/office/powerpoint/2010/main" val="4181763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8CE60-587E-1D5C-8B50-ED3441BA49CE}"/>
              </a:ext>
            </a:extLst>
          </p:cNvPr>
          <p:cNvSpPr>
            <a:spLocks noGrp="1"/>
          </p:cNvSpPr>
          <p:nvPr>
            <p:ph type="ctrTitle"/>
          </p:nvPr>
        </p:nvSpPr>
        <p:spPr>
          <a:xfrm>
            <a:off x="6096000" y="1206906"/>
            <a:ext cx="6024113" cy="2528331"/>
          </a:xfrm>
        </p:spPr>
        <p:txBody>
          <a:bodyPr/>
          <a:lstStyle/>
          <a:p>
            <a:r>
              <a:rPr lang="en-US" dirty="0"/>
              <a:t>Budget Debate</a:t>
            </a:r>
          </a:p>
        </p:txBody>
      </p:sp>
      <p:pic>
        <p:nvPicPr>
          <p:cNvPr id="12" name="Picture Placeholder 4" descr="A close-up of a wood grain">
            <a:extLst>
              <a:ext uri="{FF2B5EF4-FFF2-40B4-BE49-F238E27FC236}">
                <a16:creationId xmlns:a16="http://schemas.microsoft.com/office/drawing/2014/main" id="{7D5BDB53-9169-3BBC-9362-0539514AC7DD}"/>
              </a:ext>
            </a:extLst>
          </p:cNvPr>
          <p:cNvPicPr>
            <a:picLocks noGrp="1" noChangeAspect="1"/>
          </p:cNvPicPr>
          <p:nvPr>
            <p:ph type="pic" sz="quarter" idx="12"/>
          </p:nvPr>
        </p:nvPicPr>
        <p:blipFill rotWithShape="1">
          <a:blip>
            <a:extLst>
              <a:ext uri="{BEBA8EAE-BF5A-486C-A8C5-ECC9F3942E4B}">
                <a14:imgProps xmlns:a14="http://schemas.microsoft.com/office/drawing/2010/main">
                  <a14:imgLayer>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p:blipFill>
        <p:spPr>
          <a:xfrm>
            <a:off x="0" y="-11113"/>
            <a:ext cx="5791200" cy="6880226"/>
          </a:xfrm>
        </p:spPr>
      </p:pic>
      <p:sp>
        <p:nvSpPr>
          <p:cNvPr id="3" name="Text Placeholder 2">
            <a:extLst>
              <a:ext uri="{FF2B5EF4-FFF2-40B4-BE49-F238E27FC236}">
                <a16:creationId xmlns:a16="http://schemas.microsoft.com/office/drawing/2014/main" id="{0E02AE9C-BA1D-195E-3B93-A5A0CC03D8F3}"/>
              </a:ext>
            </a:extLst>
          </p:cNvPr>
          <p:cNvSpPr>
            <a:spLocks noGrp="1"/>
          </p:cNvSpPr>
          <p:nvPr>
            <p:ph type="body" sz="quarter" idx="11"/>
          </p:nvPr>
        </p:nvSpPr>
        <p:spPr>
          <a:xfrm>
            <a:off x="5995055" y="4568602"/>
            <a:ext cx="6125058" cy="1645920"/>
          </a:xfrm>
        </p:spPr>
        <p:txBody>
          <a:bodyPr/>
          <a:lstStyle/>
          <a:p>
            <a:r>
              <a:rPr lang="en-US" sz="3200" b="0" dirty="0">
                <a:solidFill>
                  <a:schemeClr val="bg1"/>
                </a:solidFill>
              </a:rPr>
              <a:t>House floor debate begin Monday</a:t>
            </a:r>
          </a:p>
        </p:txBody>
      </p:sp>
      <p:pic>
        <p:nvPicPr>
          <p:cNvPr id="4" name="Picture 3">
            <a:extLst>
              <a:ext uri="{FF2B5EF4-FFF2-40B4-BE49-F238E27FC236}">
                <a16:creationId xmlns:a16="http://schemas.microsoft.com/office/drawing/2014/main" id="{62E13420-44FE-3880-DD4E-DE41F2B7675E}"/>
              </a:ext>
            </a:extLst>
          </p:cNvPr>
          <p:cNvPicPr>
            <a:picLocks noChangeAspect="1"/>
          </p:cNvPicPr>
          <p:nvPr/>
        </p:nvPicPr>
        <p:blipFill rotWithShape="1">
          <a:blip r:embed="rId3"/>
          <a:srcRect l="40021" r="7380" b="4"/>
          <a:stretch/>
        </p:blipFill>
        <p:spPr>
          <a:xfrm>
            <a:off x="20" y="10"/>
            <a:ext cx="5791180" cy="6857990"/>
          </a:xfrm>
          <a:prstGeom prst="rect">
            <a:avLst/>
          </a:prstGeom>
        </p:spPr>
      </p:pic>
    </p:spTree>
    <p:extLst>
      <p:ext uri="{BB962C8B-B14F-4D97-AF65-F5344CB8AC3E}">
        <p14:creationId xmlns:p14="http://schemas.microsoft.com/office/powerpoint/2010/main" val="14408719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a:xfrm>
            <a:off x="2959226" y="723387"/>
            <a:ext cx="8508874" cy="1360386"/>
          </a:xfrm>
        </p:spPr>
        <p:txBody>
          <a:bodyPr/>
          <a:lstStyle/>
          <a:p>
            <a:r>
              <a:rPr lang="en-US" dirty="0"/>
              <a:t>Soon to the governor?</a:t>
            </a:r>
          </a:p>
        </p:txBody>
      </p:sp>
      <p:sp>
        <p:nvSpPr>
          <p:cNvPr id="7" name="Text Placeholder 6">
            <a:extLst>
              <a:ext uri="{FF2B5EF4-FFF2-40B4-BE49-F238E27FC236}">
                <a16:creationId xmlns:a16="http://schemas.microsoft.com/office/drawing/2014/main" id="{F70BD87D-F7DA-961B-4024-A354DC87D168}"/>
              </a:ext>
            </a:extLst>
          </p:cNvPr>
          <p:cNvSpPr>
            <a:spLocks noGrp="1"/>
          </p:cNvSpPr>
          <p:nvPr>
            <p:ph sz="quarter" idx="13"/>
          </p:nvPr>
        </p:nvSpPr>
        <p:spPr>
          <a:xfrm>
            <a:off x="2959226" y="2281238"/>
            <a:ext cx="8508874" cy="3700462"/>
          </a:xfrm>
        </p:spPr>
        <p:txBody>
          <a:bodyPr>
            <a:normAutofit/>
          </a:bodyPr>
          <a:lstStyle/>
          <a:p>
            <a:r>
              <a:rPr lang="en-US" b="1" dirty="0">
                <a:hlinkClick r:id="rId3">
                  <a:extLst>
                    <a:ext uri="{A12FA001-AC4F-418D-AE19-62706E023703}">
                      <ahyp:hlinkClr xmlns:ahyp="http://schemas.microsoft.com/office/drawing/2018/hyperlinkcolor" val="tx"/>
                    </a:ext>
                  </a:extLst>
                </a:hlinkClick>
              </a:rPr>
              <a:t>H. 3974</a:t>
            </a:r>
            <a:r>
              <a:rPr lang="en-US" b="1" dirty="0"/>
              <a:t> - Private Providers </a:t>
            </a:r>
          </a:p>
          <a:p>
            <a:pPr marL="402336" lvl="1" indent="0">
              <a:buNone/>
            </a:pPr>
            <a:r>
              <a:rPr lang="en-US" dirty="0"/>
              <a:t>Passed House, on Senate Calendar</a:t>
            </a:r>
          </a:p>
          <a:p>
            <a:pPr marL="402336" lvl="1" indent="0">
              <a:buNone/>
            </a:pPr>
            <a:r>
              <a:rPr lang="en-US" dirty="0"/>
              <a:t>Requires districts to consider, on a case-by-case basis, parental requests for a private provider to deliver certain “medically necessary” Applied Behavior Analysis (ABA) therapy services during school hours. </a:t>
            </a:r>
          </a:p>
          <a:p>
            <a:pPr marL="402336" lvl="1" indent="0">
              <a:buNone/>
            </a:pPr>
            <a:r>
              <a:rPr lang="en-US" dirty="0"/>
              <a:t>The bill states that a student must have a medical prescription requiring ABA therapy during the school day.  It also establishes a process for schools to review each parent’s request, requires a memorandum of agreement between the school and the parent, and mandates background checks for therapists working in classrooms.</a:t>
            </a:r>
          </a:p>
          <a:p>
            <a:pPr marL="402336" lvl="1" indent="0">
              <a:buNone/>
            </a:pPr>
            <a:endParaRPr lang="en-US" b="1" dirty="0">
              <a:solidFill>
                <a:schemeClr val="accent3"/>
              </a:solidFill>
            </a:endParaRPr>
          </a:p>
        </p:txBody>
      </p:sp>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grpSp>
    </p:spTree>
    <p:extLst>
      <p:ext uri="{BB962C8B-B14F-4D97-AF65-F5344CB8AC3E}">
        <p14:creationId xmlns:p14="http://schemas.microsoft.com/office/powerpoint/2010/main" val="105155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a:xfrm>
            <a:off x="2959225" y="1009678"/>
            <a:ext cx="8508874" cy="937691"/>
          </a:xfrm>
        </p:spPr>
        <p:txBody>
          <a:bodyPr/>
          <a:lstStyle/>
          <a:p>
            <a:r>
              <a:rPr lang="en-US" dirty="0"/>
              <a:t>Soon to the governor?</a:t>
            </a:r>
          </a:p>
        </p:txBody>
      </p:sp>
      <p:sp>
        <p:nvSpPr>
          <p:cNvPr id="7" name="Text Placeholder 6">
            <a:extLst>
              <a:ext uri="{FF2B5EF4-FFF2-40B4-BE49-F238E27FC236}">
                <a16:creationId xmlns:a16="http://schemas.microsoft.com/office/drawing/2014/main" id="{F70BD87D-F7DA-961B-4024-A354DC87D168}"/>
              </a:ext>
            </a:extLst>
          </p:cNvPr>
          <p:cNvSpPr>
            <a:spLocks noGrp="1"/>
          </p:cNvSpPr>
          <p:nvPr>
            <p:ph sz="quarter" idx="13"/>
          </p:nvPr>
        </p:nvSpPr>
        <p:spPr>
          <a:xfrm>
            <a:off x="2959224" y="2281237"/>
            <a:ext cx="8508875" cy="4244253"/>
          </a:xfrm>
        </p:spPr>
        <p:txBody>
          <a:bodyPr>
            <a:normAutofit/>
          </a:bodyPr>
          <a:lstStyle/>
          <a:p>
            <a:pPr marL="0" indent="0">
              <a:buNone/>
            </a:pPr>
            <a:r>
              <a:rPr lang="en-US" sz="2200" dirty="0"/>
              <a:t>S.768 – Homestead Exemption (Resides in W&amp;Ms Committee)</a:t>
            </a:r>
          </a:p>
          <a:p>
            <a:pPr marL="402336" lvl="1" indent="0">
              <a:buNone/>
            </a:pPr>
            <a:r>
              <a:rPr lang="en-US" dirty="0"/>
              <a:t>Exempts the first $150,000 of the fair market value of owner-occupied property of individuals who are 65 and older, totally and permanently disabled, or legally blind from non-school operating property tax millage.</a:t>
            </a:r>
          </a:p>
          <a:p>
            <a:pPr marL="402336" lvl="1" indent="0">
              <a:buNone/>
            </a:pPr>
            <a:r>
              <a:rPr lang="en-US" dirty="0"/>
              <a:t>Requires 5- to 10-year residency requirement for certain applicants to qualify for the new exemption. Individuals who newly qualify under the age or disability criteria must have been a state resident for at least five property tax years to receive a $75,000 exemption, and for ten property tax years to receive the full $150,000 exemption. </a:t>
            </a:r>
          </a:p>
          <a:p>
            <a:pPr marL="402336" lvl="1" indent="0">
              <a:buNone/>
            </a:pPr>
            <a:r>
              <a:rPr lang="en-US" dirty="0"/>
              <a:t>Individuals who were already eligible for the exemption in property tax year 2025 and remain eligible and qualify for the $150,000 exemption without being subject to the new residency tiers. </a:t>
            </a:r>
          </a:p>
          <a:p>
            <a:pPr marL="402336" lvl="1" indent="0">
              <a:buNone/>
            </a:pPr>
            <a:endParaRPr lang="en-US" sz="2200" u="sng" dirty="0">
              <a:solidFill>
                <a:schemeClr val="accent3"/>
              </a:solidFill>
            </a:endParaRPr>
          </a:p>
        </p:txBody>
      </p:sp>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grpSp>
    </p:spTree>
    <p:extLst>
      <p:ext uri="{BB962C8B-B14F-4D97-AF65-F5344CB8AC3E}">
        <p14:creationId xmlns:p14="http://schemas.microsoft.com/office/powerpoint/2010/main" val="4049596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96AA5-39DE-8A65-DD15-BF12C47D47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E3881A8-3026-E1F2-5E26-1D758D87EC20}"/>
              </a:ext>
            </a:extLst>
          </p:cNvPr>
          <p:cNvSpPr>
            <a:spLocks noGrp="1"/>
          </p:cNvSpPr>
          <p:nvPr>
            <p:ph type="title"/>
          </p:nvPr>
        </p:nvSpPr>
        <p:spPr>
          <a:xfrm>
            <a:off x="2959225" y="1009678"/>
            <a:ext cx="8508874" cy="937691"/>
          </a:xfrm>
        </p:spPr>
        <p:txBody>
          <a:bodyPr/>
          <a:lstStyle/>
          <a:p>
            <a:r>
              <a:rPr lang="en-US" dirty="0"/>
              <a:t>Soon to the governor?</a:t>
            </a:r>
          </a:p>
        </p:txBody>
      </p:sp>
      <p:sp>
        <p:nvSpPr>
          <p:cNvPr id="7" name="Text Placeholder 6">
            <a:extLst>
              <a:ext uri="{FF2B5EF4-FFF2-40B4-BE49-F238E27FC236}">
                <a16:creationId xmlns:a16="http://schemas.microsoft.com/office/drawing/2014/main" id="{CFFCAAEB-F580-5B7A-85A4-08DB27B20D03}"/>
              </a:ext>
            </a:extLst>
          </p:cNvPr>
          <p:cNvSpPr>
            <a:spLocks noGrp="1"/>
          </p:cNvSpPr>
          <p:nvPr>
            <p:ph sz="quarter" idx="13"/>
          </p:nvPr>
        </p:nvSpPr>
        <p:spPr>
          <a:xfrm>
            <a:off x="2959224" y="2281237"/>
            <a:ext cx="8508875" cy="4244253"/>
          </a:xfrm>
        </p:spPr>
        <p:txBody>
          <a:bodyPr>
            <a:normAutofit/>
          </a:bodyPr>
          <a:lstStyle/>
          <a:p>
            <a:r>
              <a:rPr lang="en-US" sz="2400" u="sng" dirty="0"/>
              <a:t>S. 3831 – Smart Heart Act (Resides in Senate Education)</a:t>
            </a:r>
          </a:p>
          <a:p>
            <a:pPr marL="402336" lvl="1" indent="0">
              <a:buNone/>
            </a:pPr>
            <a:r>
              <a:rPr lang="en-US" dirty="0"/>
              <a:t>Passed the House</a:t>
            </a:r>
          </a:p>
          <a:p>
            <a:pPr marL="402336" lvl="1" indent="0">
              <a:buNone/>
            </a:pPr>
            <a:r>
              <a:rPr lang="en-US" dirty="0"/>
              <a:t>Mandates the development and implementation of Cardiac Emergency Response Plans (CERPs), training for the appropriate school staff, </a:t>
            </a:r>
          </a:p>
          <a:p>
            <a:pPr marL="402336" lvl="1" indent="0">
              <a:buNone/>
            </a:pPr>
            <a:r>
              <a:rPr lang="en-US" dirty="0"/>
              <a:t>Requirements for location and accessibility of AEDs, and requirements for the accessibility of AEDs at athletic events.</a:t>
            </a:r>
          </a:p>
          <a:p>
            <a:pPr marL="402336" lvl="1" indent="0">
              <a:buNone/>
            </a:pPr>
            <a:endParaRPr lang="en-US" dirty="0"/>
          </a:p>
          <a:p>
            <a:pPr marL="402336" lvl="1" indent="0">
              <a:buNone/>
            </a:pPr>
            <a:endParaRPr lang="en-US" sz="2200" u="sng" dirty="0">
              <a:solidFill>
                <a:schemeClr val="accent3"/>
              </a:solidFill>
            </a:endParaRPr>
          </a:p>
        </p:txBody>
      </p:sp>
      <p:grpSp>
        <p:nvGrpSpPr>
          <p:cNvPr id="19" name="Group 18">
            <a:extLst>
              <a:ext uri="{FF2B5EF4-FFF2-40B4-BE49-F238E27FC236}">
                <a16:creationId xmlns:a16="http://schemas.microsoft.com/office/drawing/2014/main" id="{138B77BC-FCA1-F64F-9C37-D7787B2910C5}"/>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42285017-12EA-9247-9A1E-AB8253B58E4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1" name="Freeform 20">
              <a:extLst>
                <a:ext uri="{FF2B5EF4-FFF2-40B4-BE49-F238E27FC236}">
                  <a16:creationId xmlns:a16="http://schemas.microsoft.com/office/drawing/2014/main" id="{9F9EFCF1-FFA1-6387-0066-4081637580D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2" name="Freeform 21">
              <a:extLst>
                <a:ext uri="{FF2B5EF4-FFF2-40B4-BE49-F238E27FC236}">
                  <a16:creationId xmlns:a16="http://schemas.microsoft.com/office/drawing/2014/main" id="{5C398E65-0FC1-971B-6B9B-91211DD890DF}"/>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grpSp>
    </p:spTree>
    <p:extLst>
      <p:ext uri="{BB962C8B-B14F-4D97-AF65-F5344CB8AC3E}">
        <p14:creationId xmlns:p14="http://schemas.microsoft.com/office/powerpoint/2010/main" val="22632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D8549-C23A-B80A-2DE3-E324876AF57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A97B2F2-B249-B902-1514-9C6A5F326E37}"/>
              </a:ext>
            </a:extLst>
          </p:cNvPr>
          <p:cNvSpPr>
            <a:spLocks noGrp="1"/>
          </p:cNvSpPr>
          <p:nvPr>
            <p:ph type="title"/>
          </p:nvPr>
        </p:nvSpPr>
        <p:spPr>
          <a:xfrm>
            <a:off x="2959225" y="1009678"/>
            <a:ext cx="8508874" cy="937691"/>
          </a:xfrm>
        </p:spPr>
        <p:txBody>
          <a:bodyPr/>
          <a:lstStyle/>
          <a:p>
            <a:r>
              <a:rPr lang="en-US" dirty="0"/>
              <a:t>Soon to the governor?</a:t>
            </a:r>
          </a:p>
        </p:txBody>
      </p:sp>
      <p:sp>
        <p:nvSpPr>
          <p:cNvPr id="7" name="Text Placeholder 6">
            <a:extLst>
              <a:ext uri="{FF2B5EF4-FFF2-40B4-BE49-F238E27FC236}">
                <a16:creationId xmlns:a16="http://schemas.microsoft.com/office/drawing/2014/main" id="{32723558-4FBE-8550-1524-2405C86EFEED}"/>
              </a:ext>
            </a:extLst>
          </p:cNvPr>
          <p:cNvSpPr>
            <a:spLocks noGrp="1"/>
          </p:cNvSpPr>
          <p:nvPr>
            <p:ph sz="quarter" idx="13"/>
          </p:nvPr>
        </p:nvSpPr>
        <p:spPr>
          <a:xfrm>
            <a:off x="2959224" y="2281237"/>
            <a:ext cx="8508875" cy="4244253"/>
          </a:xfrm>
        </p:spPr>
        <p:txBody>
          <a:bodyPr>
            <a:normAutofit lnSpcReduction="10000"/>
          </a:bodyPr>
          <a:lstStyle/>
          <a:p>
            <a:r>
              <a:rPr lang="en-US" sz="2400" dirty="0"/>
              <a:t>H.4750 – Student Physical Privacy Act “Bathroom Bill”</a:t>
            </a:r>
          </a:p>
          <a:p>
            <a:r>
              <a:rPr lang="en-US" sz="2400" dirty="0"/>
              <a:t>Passed the House</a:t>
            </a:r>
          </a:p>
          <a:p>
            <a:r>
              <a:rPr lang="en-US" sz="2400" dirty="0"/>
              <a:t>Senate subcommittee amended, passed House bill rather than its bill, S.199</a:t>
            </a:r>
            <a:endParaRPr lang="en-US" sz="2200" u="sng" dirty="0">
              <a:solidFill>
                <a:schemeClr val="accent3"/>
              </a:solidFill>
            </a:endParaRPr>
          </a:p>
          <a:p>
            <a:r>
              <a:rPr lang="en-US" sz="2400" dirty="0"/>
              <a:t>Generally, codifies budget proviso 1.108 – restrooms, changing facilities, overnight accommodations must be designated for one sex defined as </a:t>
            </a:r>
            <a:r>
              <a:rPr lang="en-US" sz="2400" i="1" dirty="0"/>
              <a:t>biological sex as observed or clinically verified at birth</a:t>
            </a:r>
          </a:p>
          <a:p>
            <a:r>
              <a:rPr lang="en-US" sz="2400" dirty="0"/>
              <a:t>Multi-occupancy facilities can be designated for one sex temporarily or for events</a:t>
            </a:r>
          </a:p>
        </p:txBody>
      </p:sp>
      <p:grpSp>
        <p:nvGrpSpPr>
          <p:cNvPr id="19" name="Group 18">
            <a:extLst>
              <a:ext uri="{FF2B5EF4-FFF2-40B4-BE49-F238E27FC236}">
                <a16:creationId xmlns:a16="http://schemas.microsoft.com/office/drawing/2014/main" id="{C5FD9AA6-17F5-435F-8424-6F09B0A40181}"/>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2AC2C8DE-32DB-3105-CCFE-37A47461748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1" name="Freeform 20">
              <a:extLst>
                <a:ext uri="{FF2B5EF4-FFF2-40B4-BE49-F238E27FC236}">
                  <a16:creationId xmlns:a16="http://schemas.microsoft.com/office/drawing/2014/main" id="{E0AF4446-C62F-5348-884D-5C38A41A1798}"/>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2" name="Freeform 21">
              <a:extLst>
                <a:ext uri="{FF2B5EF4-FFF2-40B4-BE49-F238E27FC236}">
                  <a16:creationId xmlns:a16="http://schemas.microsoft.com/office/drawing/2014/main" id="{BCAA71C5-24D0-8ACD-0E02-802AD1F45F78}"/>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grpSp>
    </p:spTree>
    <p:extLst>
      <p:ext uri="{BB962C8B-B14F-4D97-AF65-F5344CB8AC3E}">
        <p14:creationId xmlns:p14="http://schemas.microsoft.com/office/powerpoint/2010/main" val="929007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9A77F-1969-4EAA-3538-FF73EF1536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2979F7-F276-010C-86E4-521F45348E2A}"/>
              </a:ext>
            </a:extLst>
          </p:cNvPr>
          <p:cNvSpPr>
            <a:spLocks noGrp="1"/>
          </p:cNvSpPr>
          <p:nvPr>
            <p:ph type="title"/>
          </p:nvPr>
        </p:nvSpPr>
        <p:spPr>
          <a:xfrm>
            <a:off x="2932980" y="1242204"/>
            <a:ext cx="8837043" cy="825549"/>
          </a:xfrm>
        </p:spPr>
        <p:txBody>
          <a:bodyPr/>
          <a:lstStyle/>
          <a:p>
            <a:r>
              <a:rPr lang="en-US" dirty="0"/>
              <a:t>Soon to the governor?</a:t>
            </a:r>
          </a:p>
        </p:txBody>
      </p:sp>
      <p:sp>
        <p:nvSpPr>
          <p:cNvPr id="3" name="Content Placeholder 2">
            <a:extLst>
              <a:ext uri="{FF2B5EF4-FFF2-40B4-BE49-F238E27FC236}">
                <a16:creationId xmlns:a16="http://schemas.microsoft.com/office/drawing/2014/main" id="{8E62A540-68AC-7D03-CCCB-D8F9F16572B0}"/>
              </a:ext>
            </a:extLst>
          </p:cNvPr>
          <p:cNvSpPr>
            <a:spLocks noGrp="1"/>
          </p:cNvSpPr>
          <p:nvPr>
            <p:ph sz="quarter" idx="13"/>
          </p:nvPr>
        </p:nvSpPr>
        <p:spPr>
          <a:xfrm>
            <a:off x="2631056" y="2282007"/>
            <a:ext cx="8837043" cy="4343079"/>
          </a:xfrm>
        </p:spPr>
        <p:txBody>
          <a:bodyPr>
            <a:normAutofit fontScale="85000" lnSpcReduction="20000"/>
          </a:bodyPr>
          <a:lstStyle/>
          <a:p>
            <a:pPr marL="402336" lvl="1" indent="0">
              <a:buNone/>
            </a:pPr>
            <a:r>
              <a:rPr lang="en-US" dirty="0"/>
              <a:t>Fundraising, charitable contributions Senate bill 715 and House bill 4662</a:t>
            </a:r>
          </a:p>
          <a:p>
            <a:pPr marL="402336" lvl="1" indent="0">
              <a:buNone/>
            </a:pPr>
            <a:r>
              <a:rPr lang="en-US" dirty="0"/>
              <a:t>Revises registration thresholds, strengthens disclosure requirements, and expands regulation of commercial co-venturers, which are businesses that advertise that purchases will benefit a charity.</a:t>
            </a:r>
          </a:p>
          <a:p>
            <a:pPr marL="402336" lvl="1" indent="0">
              <a:buNone/>
            </a:pPr>
            <a:r>
              <a:rPr lang="en-US" dirty="0"/>
              <a:t>While the bill preserves and clarifies the exemption for public school districts and public schools from charitable registration requirements with the Secretary of State, independent nonprofit entities such as booster clubs, PTOs, PTAs, and education foundations that maintain their own EINs and bank accounts are not automatically covered by that exemption.</a:t>
            </a:r>
          </a:p>
          <a:p>
            <a:pPr marL="402336" lvl="1" indent="0">
              <a:buNone/>
            </a:pPr>
            <a:r>
              <a:rPr lang="en-US" dirty="0"/>
              <a:t>Adjusts the revenue threshold that determines when certain fundraising organizations must register with the Secretary of State. Under current law, organizations raising more than $7,500 in gross revenue during a fiscal year must register. The bill increases that threshold to $10,000. An organization that exceeds the applicable threshold must register and report to the Secretary of State within 30 days of surpassing the amount.</a:t>
            </a:r>
          </a:p>
          <a:p>
            <a:pPr marL="402336" lvl="1" indent="0">
              <a:buNone/>
            </a:pPr>
            <a:r>
              <a:rPr lang="en-US" dirty="0"/>
              <a:t>Any organization claiming an exemption must annually provide its name, address, purpose, and a statement explaining the basis for the exemption. No filing fee is required for exempt organizations.</a:t>
            </a:r>
            <a:endParaRPr lang="en-US" sz="2400" dirty="0"/>
          </a:p>
        </p:txBody>
      </p:sp>
    </p:spTree>
    <p:extLst>
      <p:ext uri="{BB962C8B-B14F-4D97-AF65-F5344CB8AC3E}">
        <p14:creationId xmlns:p14="http://schemas.microsoft.com/office/powerpoint/2010/main" val="18774406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633A5-8BE3-D44D-57F3-2EF161376844}"/>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AB6D40A-2A0A-AF3D-8CF7-3ECD37765637}"/>
              </a:ext>
            </a:extLst>
          </p:cNvPr>
          <p:cNvSpPr>
            <a:spLocks noGrp="1"/>
          </p:cNvSpPr>
          <p:nvPr>
            <p:ph type="ctrTitle"/>
          </p:nvPr>
        </p:nvSpPr>
        <p:spPr>
          <a:xfrm>
            <a:off x="5589917" y="1863305"/>
            <a:ext cx="6206387" cy="2596552"/>
          </a:xfrm>
        </p:spPr>
        <p:txBody>
          <a:bodyPr/>
          <a:lstStyle/>
          <a:p>
            <a:pPr algn="ctr"/>
            <a:r>
              <a:rPr lang="en-US" dirty="0"/>
              <a:t>Bills of interest</a:t>
            </a:r>
            <a:br>
              <a:rPr lang="en-US" dirty="0"/>
            </a:br>
            <a:endParaRPr lang="en-US" dirty="0"/>
          </a:p>
        </p:txBody>
      </p:sp>
      <p:sp>
        <p:nvSpPr>
          <p:cNvPr id="3" name="Text Placeholder 2">
            <a:extLst>
              <a:ext uri="{FF2B5EF4-FFF2-40B4-BE49-F238E27FC236}">
                <a16:creationId xmlns:a16="http://schemas.microsoft.com/office/drawing/2014/main" id="{591442CD-A26D-1761-8CE7-8BC3075BB4ED}"/>
              </a:ext>
            </a:extLst>
          </p:cNvPr>
          <p:cNvSpPr>
            <a:spLocks noGrp="1"/>
          </p:cNvSpPr>
          <p:nvPr>
            <p:ph type="body" sz="quarter" idx="11"/>
          </p:nvPr>
        </p:nvSpPr>
        <p:spPr>
          <a:xfrm>
            <a:off x="5589917" y="4075100"/>
            <a:ext cx="6749852" cy="1645920"/>
          </a:xfrm>
        </p:spPr>
        <p:txBody>
          <a:bodyPr>
            <a:normAutofit/>
          </a:bodyPr>
          <a:lstStyle/>
          <a:p>
            <a:endParaRPr lang="en-US" sz="3200" dirty="0"/>
          </a:p>
          <a:p>
            <a:r>
              <a:rPr lang="en-US" sz="3200" dirty="0">
                <a:solidFill>
                  <a:schemeClr val="bg1"/>
                </a:solidFill>
              </a:rPr>
              <a:t>Moving through the House, Senate</a:t>
            </a:r>
          </a:p>
        </p:txBody>
      </p:sp>
    </p:spTree>
    <p:extLst>
      <p:ext uri="{BB962C8B-B14F-4D97-AF65-F5344CB8AC3E}">
        <p14:creationId xmlns:p14="http://schemas.microsoft.com/office/powerpoint/2010/main" val="2039059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C5BDC-3148-20E6-6B07-60B2B6FB8B4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3D61536-3680-18FF-E1AB-831BF6BB5012}"/>
              </a:ext>
            </a:extLst>
          </p:cNvPr>
          <p:cNvSpPr>
            <a:spLocks noGrp="1"/>
          </p:cNvSpPr>
          <p:nvPr>
            <p:ph type="title"/>
          </p:nvPr>
        </p:nvSpPr>
        <p:spPr>
          <a:xfrm>
            <a:off x="2959224" y="1078420"/>
            <a:ext cx="8508874" cy="937691"/>
          </a:xfrm>
        </p:spPr>
        <p:txBody>
          <a:bodyPr/>
          <a:lstStyle/>
          <a:p>
            <a:r>
              <a:rPr lang="en-US" dirty="0"/>
              <a:t>Bills of interest</a:t>
            </a:r>
          </a:p>
        </p:txBody>
      </p:sp>
      <p:sp>
        <p:nvSpPr>
          <p:cNvPr id="7" name="Text Placeholder 6">
            <a:extLst>
              <a:ext uri="{FF2B5EF4-FFF2-40B4-BE49-F238E27FC236}">
                <a16:creationId xmlns:a16="http://schemas.microsoft.com/office/drawing/2014/main" id="{EEE2368F-D347-4E3F-F645-F9B415FE5E34}"/>
              </a:ext>
            </a:extLst>
          </p:cNvPr>
          <p:cNvSpPr>
            <a:spLocks noGrp="1"/>
          </p:cNvSpPr>
          <p:nvPr>
            <p:ph sz="quarter" idx="13"/>
          </p:nvPr>
        </p:nvSpPr>
        <p:spPr>
          <a:xfrm>
            <a:off x="2959224" y="2281237"/>
            <a:ext cx="8755448" cy="4244253"/>
          </a:xfrm>
        </p:spPr>
        <p:txBody>
          <a:bodyPr>
            <a:normAutofit/>
          </a:bodyPr>
          <a:lstStyle/>
          <a:p>
            <a:pPr marL="0" indent="0">
              <a:buNone/>
            </a:pPr>
            <a:r>
              <a:rPr lang="en-US" sz="2200" dirty="0"/>
              <a:t>S.277 &amp; H.4050 Concurrency programs</a:t>
            </a:r>
          </a:p>
          <a:p>
            <a:pPr lvl="1">
              <a:lnSpc>
                <a:spcPct val="110000"/>
              </a:lnSpc>
              <a:spcBef>
                <a:spcPts val="0"/>
              </a:spcBef>
            </a:pPr>
            <a:r>
              <a:rPr lang="en-US" dirty="0"/>
              <a:t>Provides statutory authority for local governments to ensure public facilities and services keep pace with growth through a “Concurrency Program.” </a:t>
            </a:r>
          </a:p>
          <a:p>
            <a:pPr lvl="1">
              <a:lnSpc>
                <a:spcPct val="110000"/>
              </a:lnSpc>
              <a:spcBef>
                <a:spcPts val="0"/>
              </a:spcBef>
            </a:pPr>
            <a:r>
              <a:rPr lang="en-US" dirty="0"/>
              <a:t>Must ensure that public facilities and services needed to support new development — including housing, commercial, and industrial growth — are adequate based on reasonable, locally documented level-of-service standards and </a:t>
            </a:r>
            <a:r>
              <a:rPr lang="en-US" b="1" dirty="0"/>
              <a:t>proportionate share </a:t>
            </a:r>
            <a:r>
              <a:rPr lang="en-US" dirty="0"/>
              <a:t>methodologies.</a:t>
            </a:r>
          </a:p>
          <a:p>
            <a:pPr lvl="1">
              <a:lnSpc>
                <a:spcPct val="110000"/>
              </a:lnSpc>
              <a:spcBef>
                <a:spcPts val="0"/>
              </a:spcBef>
            </a:pPr>
            <a:r>
              <a:rPr lang="en-US" dirty="0"/>
              <a:t>One hearing in House subcommittee but no further action.</a:t>
            </a:r>
          </a:p>
          <a:p>
            <a:pPr lvl="1">
              <a:lnSpc>
                <a:spcPct val="110000"/>
              </a:lnSpc>
              <a:spcBef>
                <a:spcPts val="0"/>
              </a:spcBef>
            </a:pPr>
            <a:r>
              <a:rPr lang="en-US" dirty="0"/>
              <a:t>Senate subcommittee has had two hearings. Amended and advanced to full committee.</a:t>
            </a:r>
          </a:p>
          <a:p>
            <a:pPr marL="402336" lvl="1" indent="0">
              <a:lnSpc>
                <a:spcPct val="110000"/>
              </a:lnSpc>
              <a:spcBef>
                <a:spcPts val="0"/>
              </a:spcBef>
              <a:buNone/>
            </a:pPr>
            <a:r>
              <a:rPr lang="en-US" dirty="0"/>
              <a:t>	Amendment removes schools from concurrency program, but …</a:t>
            </a:r>
          </a:p>
          <a:p>
            <a:pPr marL="402336" lvl="1" indent="0">
              <a:buNone/>
            </a:pPr>
            <a:endParaRPr lang="en-US" dirty="0"/>
          </a:p>
          <a:p>
            <a:pPr marL="402336" lvl="1" indent="0">
              <a:buNone/>
            </a:pPr>
            <a:endParaRPr lang="en-US" dirty="0"/>
          </a:p>
          <a:p>
            <a:pPr marL="402336" lvl="1" indent="0">
              <a:buNone/>
            </a:pPr>
            <a:endParaRPr lang="en-US" sz="2200" u="sng" dirty="0">
              <a:solidFill>
                <a:schemeClr val="accent3"/>
              </a:solidFill>
            </a:endParaRPr>
          </a:p>
        </p:txBody>
      </p:sp>
      <p:grpSp>
        <p:nvGrpSpPr>
          <p:cNvPr id="19" name="Group 18">
            <a:extLst>
              <a:ext uri="{FF2B5EF4-FFF2-40B4-BE49-F238E27FC236}">
                <a16:creationId xmlns:a16="http://schemas.microsoft.com/office/drawing/2014/main" id="{74F6598C-76F5-FC4D-00B9-4466E791CAED}"/>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8E46A98A-920A-1A63-01B6-F3ABF24C754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1" name="Freeform 20">
              <a:extLst>
                <a:ext uri="{FF2B5EF4-FFF2-40B4-BE49-F238E27FC236}">
                  <a16:creationId xmlns:a16="http://schemas.microsoft.com/office/drawing/2014/main" id="{8E42650B-BF2C-CBCB-DF14-02E6CF9C0FFF}"/>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2" name="Freeform 21">
              <a:extLst>
                <a:ext uri="{FF2B5EF4-FFF2-40B4-BE49-F238E27FC236}">
                  <a16:creationId xmlns:a16="http://schemas.microsoft.com/office/drawing/2014/main" id="{E0470C69-FBD4-9B6B-06BE-BE945A0C71A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grpSp>
    </p:spTree>
    <p:extLst>
      <p:ext uri="{BB962C8B-B14F-4D97-AF65-F5344CB8AC3E}">
        <p14:creationId xmlns:p14="http://schemas.microsoft.com/office/powerpoint/2010/main" val="13937819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a:xfrm>
            <a:off x="2959226" y="1104182"/>
            <a:ext cx="8508874" cy="911812"/>
          </a:xfrm>
        </p:spPr>
        <p:txBody>
          <a:bodyPr/>
          <a:lstStyle/>
          <a:p>
            <a:r>
              <a:rPr lang="en-US" dirty="0"/>
              <a:t>Bills of interest</a:t>
            </a:r>
          </a:p>
        </p:txBody>
      </p:sp>
      <p:sp>
        <p:nvSpPr>
          <p:cNvPr id="7" name="Text Placeholder 6">
            <a:extLst>
              <a:ext uri="{FF2B5EF4-FFF2-40B4-BE49-F238E27FC236}">
                <a16:creationId xmlns:a16="http://schemas.microsoft.com/office/drawing/2014/main" id="{F70BD87D-F7DA-961B-4024-A354DC87D168}"/>
              </a:ext>
            </a:extLst>
          </p:cNvPr>
          <p:cNvSpPr>
            <a:spLocks noGrp="1"/>
          </p:cNvSpPr>
          <p:nvPr>
            <p:ph sz="quarter" idx="13"/>
          </p:nvPr>
        </p:nvSpPr>
        <p:spPr>
          <a:xfrm>
            <a:off x="2959226" y="2281237"/>
            <a:ext cx="8508874" cy="4473887"/>
          </a:xfrm>
        </p:spPr>
        <p:txBody>
          <a:bodyPr>
            <a:normAutofit/>
          </a:bodyPr>
          <a:lstStyle/>
          <a:p>
            <a:r>
              <a:rPr lang="en-US" dirty="0"/>
              <a:t>H.4709 - Buy American Iron and Steel Act (Resides in Senate Finance)</a:t>
            </a:r>
          </a:p>
          <a:p>
            <a:pPr marL="402336" lvl="1" indent="0">
              <a:buNone/>
            </a:pPr>
            <a:r>
              <a:rPr lang="en-US" dirty="0"/>
              <a:t>Requires public entities (which would include school districts) that enter into contracts for public works projects, or for the purchase materials for such projects, to include contract provisions requiring any iron or steel products used or purchased be produced in the United States, with certain exceptions.  The bill excludes electrical system components, other than poles from this requirement. Additional exceptions may apply if:</a:t>
            </a:r>
          </a:p>
          <a:p>
            <a:pPr lvl="1"/>
            <a:r>
              <a:rPr lang="en-US" dirty="0"/>
              <a:t>The products are not available in sufficient quantity or quality.</a:t>
            </a:r>
          </a:p>
          <a:p>
            <a:pPr lvl="1"/>
            <a:r>
              <a:rPr lang="en-US" dirty="0"/>
              <a:t>The use of U.S.-produced products would increase the total project cost by more than 25 percent.</a:t>
            </a:r>
          </a:p>
          <a:p>
            <a:pPr lvl="1"/>
            <a:r>
              <a:rPr lang="en-US" dirty="0"/>
              <a:t>The requirement is determined to be inconsistent with the public interest.</a:t>
            </a:r>
          </a:p>
          <a:p>
            <a:pPr marL="402336" lvl="1" indent="0">
              <a:buNone/>
            </a:pPr>
            <a:endParaRPr lang="en-US" dirty="0"/>
          </a:p>
        </p:txBody>
      </p:sp>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grpSp>
    </p:spTree>
    <p:extLst>
      <p:ext uri="{BB962C8B-B14F-4D97-AF65-F5344CB8AC3E}">
        <p14:creationId xmlns:p14="http://schemas.microsoft.com/office/powerpoint/2010/main" val="41254465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a:xfrm>
            <a:off x="2801566" y="102875"/>
            <a:ext cx="8587704" cy="1680205"/>
          </a:xfrm>
        </p:spPr>
        <p:txBody>
          <a:bodyPr/>
          <a:lstStyle/>
          <a:p>
            <a:r>
              <a:rPr lang="en-US" dirty="0"/>
              <a:t>Bills of interest</a:t>
            </a:r>
          </a:p>
        </p:txBody>
      </p:sp>
      <p:sp>
        <p:nvSpPr>
          <p:cNvPr id="7" name="Text Placeholder 6">
            <a:extLst>
              <a:ext uri="{FF2B5EF4-FFF2-40B4-BE49-F238E27FC236}">
                <a16:creationId xmlns:a16="http://schemas.microsoft.com/office/drawing/2014/main" id="{F70BD87D-F7DA-961B-4024-A354DC87D168}"/>
              </a:ext>
            </a:extLst>
          </p:cNvPr>
          <p:cNvSpPr>
            <a:spLocks noGrp="1"/>
          </p:cNvSpPr>
          <p:nvPr>
            <p:ph sz="quarter" idx="13"/>
          </p:nvPr>
        </p:nvSpPr>
        <p:spPr>
          <a:xfrm>
            <a:off x="2801566" y="2001329"/>
            <a:ext cx="8666534" cy="4753796"/>
          </a:xfrm>
        </p:spPr>
        <p:txBody>
          <a:bodyPr>
            <a:normAutofit lnSpcReduction="10000"/>
          </a:bodyPr>
          <a:lstStyle/>
          <a:p>
            <a:r>
              <a:rPr lang="en-US" dirty="0"/>
              <a:t>S. 692 – Education Scholarship Trust Fund Participation (Resides in Senate Education)</a:t>
            </a:r>
          </a:p>
          <a:p>
            <a:pPr marL="402336" lvl="1" indent="0">
              <a:buNone/>
            </a:pPr>
            <a:r>
              <a:rPr lang="en-US" dirty="0"/>
              <a:t>The bill is intended to close a loophole that has allowed homeschool students to receive ESTF scholarships. It adds language that prohibits the awarding of an ESTF scholarship for participation in any home-based personalized learning program unless it is specifically approved by the State Board of Education.</a:t>
            </a:r>
          </a:p>
          <a:p>
            <a:pPr marL="402336" lvl="1" indent="0">
              <a:buNone/>
            </a:pPr>
            <a:r>
              <a:rPr lang="en-US" dirty="0"/>
              <a:t>The bill removes a provision that allows a scholarship student to automatically satisfy the state’s compulsory attendance law with the parent’s signature on the scholarship application.  The deletion of this provision will result in students being required to be enrolled in a school or a program where attendance is formally recorded. </a:t>
            </a:r>
          </a:p>
          <a:p>
            <a:pPr marL="402336" lvl="1" indent="0">
              <a:buNone/>
            </a:pPr>
            <a:r>
              <a:rPr lang="en-US" dirty="0"/>
              <a:t>The bill removes language that previously allowed the SCDE to approve “any other educational expense that enables personalized learning.” </a:t>
            </a:r>
            <a:endParaRPr lang="en-US" b="1" u="sng" dirty="0"/>
          </a:p>
        </p:txBody>
      </p:sp>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grpSp>
    </p:spTree>
    <p:extLst>
      <p:ext uri="{BB962C8B-B14F-4D97-AF65-F5344CB8AC3E}">
        <p14:creationId xmlns:p14="http://schemas.microsoft.com/office/powerpoint/2010/main" val="1361834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A3D44-9B0E-527E-85D7-C4DA889765B4}"/>
              </a:ext>
            </a:extLst>
          </p:cNvPr>
          <p:cNvSpPr>
            <a:spLocks noGrp="1"/>
          </p:cNvSpPr>
          <p:nvPr>
            <p:ph type="title"/>
          </p:nvPr>
        </p:nvSpPr>
        <p:spPr>
          <a:xfrm>
            <a:off x="2932981" y="292657"/>
            <a:ext cx="8837043" cy="1680205"/>
          </a:xfrm>
        </p:spPr>
        <p:txBody>
          <a:bodyPr/>
          <a:lstStyle/>
          <a:p>
            <a:r>
              <a:rPr lang="en-US" dirty="0"/>
              <a:t>Bills of interest</a:t>
            </a:r>
          </a:p>
        </p:txBody>
      </p:sp>
      <p:sp>
        <p:nvSpPr>
          <p:cNvPr id="3" name="Content Placeholder 2">
            <a:extLst>
              <a:ext uri="{FF2B5EF4-FFF2-40B4-BE49-F238E27FC236}">
                <a16:creationId xmlns:a16="http://schemas.microsoft.com/office/drawing/2014/main" id="{D36A2523-B16B-DCBD-F780-9EACE9746C63}"/>
              </a:ext>
            </a:extLst>
          </p:cNvPr>
          <p:cNvSpPr>
            <a:spLocks noGrp="1"/>
          </p:cNvSpPr>
          <p:nvPr>
            <p:ph sz="quarter" idx="13"/>
          </p:nvPr>
        </p:nvSpPr>
        <p:spPr>
          <a:xfrm>
            <a:off x="2932980" y="2282008"/>
            <a:ext cx="8535119" cy="3699328"/>
          </a:xfrm>
        </p:spPr>
        <p:txBody>
          <a:bodyPr>
            <a:normAutofit/>
          </a:bodyPr>
          <a:lstStyle/>
          <a:p>
            <a:r>
              <a:rPr lang="en-US" sz="2400" dirty="0"/>
              <a:t>S.711 – School Crossing Guards (Resides in Senate Education)</a:t>
            </a:r>
          </a:p>
          <a:p>
            <a:pPr marL="402336" lvl="1" indent="0">
              <a:buNone/>
            </a:pPr>
            <a:r>
              <a:rPr lang="en-US" dirty="0"/>
              <a:t>Authorizes school crossing guards to direct and control traffic on public roadways near schools. School districts must ensure that crossing guards receive training. </a:t>
            </a:r>
          </a:p>
          <a:p>
            <a:pPr marL="402336" lvl="1" indent="0">
              <a:buNone/>
            </a:pPr>
            <a:endParaRPr lang="en-US" dirty="0">
              <a:solidFill>
                <a:schemeClr val="accent3"/>
              </a:solidFill>
            </a:endParaRPr>
          </a:p>
          <a:p>
            <a:pPr marL="402336" lvl="1" indent="0">
              <a:buNone/>
            </a:pPr>
            <a:endParaRPr lang="en-US" dirty="0"/>
          </a:p>
          <a:p>
            <a:pPr marL="402336" lvl="1" indent="0">
              <a:buNone/>
            </a:pPr>
            <a:endParaRPr lang="en-US" sz="2400" dirty="0"/>
          </a:p>
        </p:txBody>
      </p:sp>
    </p:spTree>
    <p:extLst>
      <p:ext uri="{BB962C8B-B14F-4D97-AF65-F5344CB8AC3E}">
        <p14:creationId xmlns:p14="http://schemas.microsoft.com/office/powerpoint/2010/main" val="2352996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0BF65-C84B-45C3-72CA-AFDA68851174}"/>
              </a:ext>
            </a:extLst>
          </p:cNvPr>
          <p:cNvSpPr>
            <a:spLocks noGrp="1"/>
          </p:cNvSpPr>
          <p:nvPr>
            <p:ph type="title"/>
          </p:nvPr>
        </p:nvSpPr>
        <p:spPr>
          <a:xfrm>
            <a:off x="594360" y="189572"/>
            <a:ext cx="6787747" cy="1593507"/>
          </a:xfrm>
        </p:spPr>
        <p:txBody>
          <a:bodyPr/>
          <a:lstStyle/>
          <a:p>
            <a:r>
              <a:rPr lang="en-US" dirty="0"/>
              <a:t>Revenue estimates</a:t>
            </a:r>
          </a:p>
        </p:txBody>
      </p:sp>
      <p:sp>
        <p:nvSpPr>
          <p:cNvPr id="3" name="Text Placeholder 2">
            <a:extLst>
              <a:ext uri="{FF2B5EF4-FFF2-40B4-BE49-F238E27FC236}">
                <a16:creationId xmlns:a16="http://schemas.microsoft.com/office/drawing/2014/main" id="{3B8EBC2C-6DD7-5003-38EB-40753046FE8C}"/>
              </a:ext>
            </a:extLst>
          </p:cNvPr>
          <p:cNvSpPr>
            <a:spLocks noGrp="1"/>
          </p:cNvSpPr>
          <p:nvPr>
            <p:ph sz="quarter" idx="13"/>
          </p:nvPr>
        </p:nvSpPr>
        <p:spPr>
          <a:xfrm>
            <a:off x="594360" y="2734573"/>
            <a:ext cx="11155453" cy="4399681"/>
          </a:xfrm>
        </p:spPr>
        <p:txBody>
          <a:bodyPr tIns="457200">
            <a:normAutofit/>
          </a:bodyPr>
          <a:lstStyle/>
          <a:p>
            <a:r>
              <a:rPr lang="en-US" sz="3200" b="0" dirty="0">
                <a:solidFill>
                  <a:schemeClr val="bg1"/>
                </a:solidFill>
              </a:rPr>
              <a:t>$733.9 million - Net recurring General Fund Revenue Increase</a:t>
            </a:r>
          </a:p>
          <a:p>
            <a:r>
              <a:rPr lang="en-US" sz="3200" b="0" dirty="0">
                <a:solidFill>
                  <a:schemeClr val="bg1"/>
                </a:solidFill>
              </a:rPr>
              <a:t>$1.7 billion – Non-recurring Revenue Increase</a:t>
            </a:r>
          </a:p>
          <a:p>
            <a:r>
              <a:rPr lang="en-US" sz="3200" b="0" dirty="0">
                <a:solidFill>
                  <a:schemeClr val="bg1"/>
                </a:solidFill>
              </a:rPr>
              <a:t>$84 million – EIA Non-recurring Increase </a:t>
            </a:r>
          </a:p>
          <a:p>
            <a:r>
              <a:rPr lang="en-US" sz="3200" b="0" dirty="0">
                <a:solidFill>
                  <a:schemeClr val="bg1"/>
                </a:solidFill>
              </a:rPr>
              <a:t>$99 million – EIA Recurring Increase</a:t>
            </a:r>
          </a:p>
        </p:txBody>
      </p:sp>
    </p:spTree>
    <p:extLst>
      <p:ext uri="{BB962C8B-B14F-4D97-AF65-F5344CB8AC3E}">
        <p14:creationId xmlns:p14="http://schemas.microsoft.com/office/powerpoint/2010/main" val="4088629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a:xfrm>
            <a:off x="2959225" y="102875"/>
            <a:ext cx="7405058" cy="1061691"/>
          </a:xfrm>
        </p:spPr>
        <p:txBody>
          <a:bodyPr/>
          <a:lstStyle/>
          <a:p>
            <a:r>
              <a:rPr lang="en-US" dirty="0"/>
              <a:t>Bills of interest</a:t>
            </a:r>
          </a:p>
        </p:txBody>
      </p:sp>
      <p:sp>
        <p:nvSpPr>
          <p:cNvPr id="7" name="Text Placeholder 6">
            <a:extLst>
              <a:ext uri="{FF2B5EF4-FFF2-40B4-BE49-F238E27FC236}">
                <a16:creationId xmlns:a16="http://schemas.microsoft.com/office/drawing/2014/main" id="{F70BD87D-F7DA-961B-4024-A354DC87D168}"/>
              </a:ext>
            </a:extLst>
          </p:cNvPr>
          <p:cNvSpPr>
            <a:spLocks noGrp="1"/>
          </p:cNvSpPr>
          <p:nvPr>
            <p:ph sz="quarter" idx="13"/>
          </p:nvPr>
        </p:nvSpPr>
        <p:spPr>
          <a:xfrm>
            <a:off x="2959225" y="1268083"/>
            <a:ext cx="8858963" cy="5487042"/>
          </a:xfrm>
        </p:spPr>
        <p:txBody>
          <a:bodyPr>
            <a:normAutofit fontScale="92500" lnSpcReduction="10000"/>
          </a:bodyPr>
          <a:lstStyle/>
          <a:p>
            <a:r>
              <a:rPr lang="en-US" dirty="0"/>
              <a:t>H. 4468 – Local Advisory Councils for Educating Students with Disabilities (Resides in Senate Education Committee)  </a:t>
            </a:r>
          </a:p>
          <a:p>
            <a:pPr marL="402336" lvl="1" indent="0">
              <a:buNone/>
            </a:pPr>
            <a:r>
              <a:rPr lang="en-US" dirty="0"/>
              <a:t>The bill requires school districts and charter school authorizers to create Local Advisory Councils for Educating Students with Disabilities.  Each council is tasked with advising the local school board and superintendent on the needs of students with disabilities, including issues related to student safety.  (See February 9</a:t>
            </a:r>
            <a:r>
              <a:rPr lang="en-US" baseline="30000" dirty="0"/>
              <a:t>th</a:t>
            </a:r>
            <a:r>
              <a:rPr lang="en-US" dirty="0"/>
              <a:t> newsletter for more detailed information)</a:t>
            </a:r>
          </a:p>
          <a:p>
            <a:r>
              <a:rPr lang="en-US" dirty="0"/>
              <a:t>H.5073 – Grading Practices (Resides in Senate Education Committee)  </a:t>
            </a:r>
          </a:p>
          <a:p>
            <a:pPr marL="402336" lvl="1" indent="0">
              <a:buNone/>
            </a:pPr>
            <a:r>
              <a:rPr lang="en-US" dirty="0"/>
              <a:t>Establishes statewide requirements for public school grading practices. Grades mut reflect actual student performance. Prohibits districts and schools from adopting grading policies that require teachers to assign a minimum grade higher than a student’s actual performance. Violations of this requirement would result in a 10% funding penalty to the district. The bill restricts non-academic factors from being considered when assigning grades. The bill also specifies requirements for student eligibility in district-approved credit recovery and content recovery programs and prohibits the use of student performance on state-required formative assessments or district-selected benchmark assessments in calculating final course grades.  </a:t>
            </a:r>
          </a:p>
        </p:txBody>
      </p:sp>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grpSp>
    </p:spTree>
    <p:extLst>
      <p:ext uri="{BB962C8B-B14F-4D97-AF65-F5344CB8AC3E}">
        <p14:creationId xmlns:p14="http://schemas.microsoft.com/office/powerpoint/2010/main" val="12895286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347D2-CF9E-B56C-A5F0-618727D3517F}"/>
              </a:ext>
            </a:extLst>
          </p:cNvPr>
          <p:cNvSpPr>
            <a:spLocks noGrp="1"/>
          </p:cNvSpPr>
          <p:nvPr>
            <p:ph type="title"/>
          </p:nvPr>
        </p:nvSpPr>
        <p:spPr>
          <a:xfrm>
            <a:off x="3174520" y="232271"/>
            <a:ext cx="7025496" cy="1680205"/>
          </a:xfrm>
        </p:spPr>
        <p:txBody>
          <a:bodyPr/>
          <a:lstStyle/>
          <a:p>
            <a:r>
              <a:rPr lang="en-US" dirty="0"/>
              <a:t>Bills of interest</a:t>
            </a:r>
          </a:p>
        </p:txBody>
      </p:sp>
      <p:sp>
        <p:nvSpPr>
          <p:cNvPr id="3" name="Content Placeholder 2">
            <a:extLst>
              <a:ext uri="{FF2B5EF4-FFF2-40B4-BE49-F238E27FC236}">
                <a16:creationId xmlns:a16="http://schemas.microsoft.com/office/drawing/2014/main" id="{C186D4B7-2ADB-B878-5407-F295754559C0}"/>
              </a:ext>
            </a:extLst>
          </p:cNvPr>
          <p:cNvSpPr>
            <a:spLocks noGrp="1"/>
          </p:cNvSpPr>
          <p:nvPr>
            <p:ph sz="quarter" idx="13"/>
          </p:nvPr>
        </p:nvSpPr>
        <p:spPr>
          <a:xfrm>
            <a:off x="3174520" y="2135359"/>
            <a:ext cx="8678173" cy="4334452"/>
          </a:xfrm>
        </p:spPr>
        <p:txBody>
          <a:bodyPr/>
          <a:lstStyle/>
          <a:p>
            <a:pPr marL="0" indent="0">
              <a:buNone/>
            </a:pPr>
            <a:r>
              <a:rPr lang="en-US" dirty="0"/>
              <a:t>H.3197 – Workforce Readiness (Resides in House Education Committee</a:t>
            </a:r>
            <a:r>
              <a:rPr lang="en-US" b="1" u="sng" dirty="0"/>
              <a:t>)</a:t>
            </a:r>
          </a:p>
          <a:p>
            <a:pPr marL="402336" lvl="1" indent="0">
              <a:buNone/>
            </a:pPr>
            <a:r>
              <a:rPr lang="en-US" dirty="0"/>
              <a:t>The bill requires high schools, including charter high schools, to provide academic remediation in literacy and mathematics for seniors who are not college ready. Schools must give priority to students who earned a grade of C or lower in two previous English or mathematics courses and states that remediation courses may only be used to satisfy elective credit requirements. The bill also makes completion and submission of the Free Application for Federal Student Aid (FAFSA) a graduation requirement, unless a student qualifies for an exemption listed in the bill.</a:t>
            </a:r>
          </a:p>
          <a:p>
            <a:pPr marL="402336" lvl="1" indent="0">
              <a:buNone/>
            </a:pPr>
            <a:endParaRPr lang="en-US" dirty="0"/>
          </a:p>
        </p:txBody>
      </p:sp>
    </p:spTree>
    <p:extLst>
      <p:ext uri="{BB962C8B-B14F-4D97-AF65-F5344CB8AC3E}">
        <p14:creationId xmlns:p14="http://schemas.microsoft.com/office/powerpoint/2010/main" val="39206567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82E16-047F-2044-2C0A-465DB43D9A90}"/>
              </a:ext>
            </a:extLst>
          </p:cNvPr>
          <p:cNvSpPr>
            <a:spLocks noGrp="1"/>
          </p:cNvSpPr>
          <p:nvPr>
            <p:ph type="title"/>
          </p:nvPr>
        </p:nvSpPr>
        <p:spPr>
          <a:xfrm>
            <a:off x="3540866" y="102875"/>
            <a:ext cx="7927233" cy="1680205"/>
          </a:xfrm>
        </p:spPr>
        <p:txBody>
          <a:bodyPr/>
          <a:lstStyle/>
          <a:p>
            <a:r>
              <a:rPr lang="en-US" dirty="0"/>
              <a:t>Bills of interest</a:t>
            </a:r>
          </a:p>
        </p:txBody>
      </p:sp>
      <p:sp>
        <p:nvSpPr>
          <p:cNvPr id="3" name="Content Placeholder 2">
            <a:extLst>
              <a:ext uri="{FF2B5EF4-FFF2-40B4-BE49-F238E27FC236}">
                <a16:creationId xmlns:a16="http://schemas.microsoft.com/office/drawing/2014/main" id="{3670C67D-8378-AB0E-4EE1-AC66DE0465A4}"/>
              </a:ext>
            </a:extLst>
          </p:cNvPr>
          <p:cNvSpPr>
            <a:spLocks noGrp="1"/>
          </p:cNvSpPr>
          <p:nvPr>
            <p:ph sz="quarter" idx="13"/>
          </p:nvPr>
        </p:nvSpPr>
        <p:spPr>
          <a:xfrm>
            <a:off x="3540868" y="2282008"/>
            <a:ext cx="7927232" cy="4293890"/>
          </a:xfrm>
        </p:spPr>
        <p:txBody>
          <a:bodyPr/>
          <a:lstStyle/>
          <a:p>
            <a:pPr marL="0" indent="0">
              <a:buNone/>
            </a:pPr>
            <a:r>
              <a:rPr lang="en-US" dirty="0"/>
              <a:t>S. 631 – School Bus Stops </a:t>
            </a:r>
          </a:p>
          <a:p>
            <a:pPr marL="402336" lvl="1" indent="0">
              <a:buNone/>
            </a:pPr>
            <a:r>
              <a:rPr lang="en-US" dirty="0"/>
              <a:t>Amends state law governing where certain convicted sex offenders may legally reside to include areas within 1,000 feet of school bus stops.</a:t>
            </a:r>
          </a:p>
          <a:p>
            <a:pPr marL="402336" lvl="1" indent="0">
              <a:buNone/>
            </a:pPr>
            <a:r>
              <a:rPr lang="en-US" dirty="0"/>
              <a:t>It requires each school district, at the beginning of each school year, to provide local law enforcement agencies with a list of school bus stops within the district. School districts must make information available to parents or guardians of students who use the affected bus stops either directly or through a hyperlink to the state sex offender registry. </a:t>
            </a:r>
          </a:p>
        </p:txBody>
      </p:sp>
    </p:spTree>
    <p:extLst>
      <p:ext uri="{BB962C8B-B14F-4D97-AF65-F5344CB8AC3E}">
        <p14:creationId xmlns:p14="http://schemas.microsoft.com/office/powerpoint/2010/main" val="20423488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6B1A0-332F-E3CE-65E7-E92B3D773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EE2D46-C140-178D-390C-F415E55D4BEC}"/>
              </a:ext>
            </a:extLst>
          </p:cNvPr>
          <p:cNvSpPr>
            <a:spLocks noGrp="1"/>
          </p:cNvSpPr>
          <p:nvPr>
            <p:ph type="title"/>
          </p:nvPr>
        </p:nvSpPr>
        <p:spPr>
          <a:xfrm>
            <a:off x="2859381" y="1061049"/>
            <a:ext cx="7927233" cy="929065"/>
          </a:xfrm>
        </p:spPr>
        <p:txBody>
          <a:bodyPr/>
          <a:lstStyle/>
          <a:p>
            <a:r>
              <a:rPr lang="en-US" dirty="0"/>
              <a:t>Other bills of interest</a:t>
            </a:r>
          </a:p>
        </p:txBody>
      </p:sp>
      <p:sp>
        <p:nvSpPr>
          <p:cNvPr id="3" name="Content Placeholder 2">
            <a:extLst>
              <a:ext uri="{FF2B5EF4-FFF2-40B4-BE49-F238E27FC236}">
                <a16:creationId xmlns:a16="http://schemas.microsoft.com/office/drawing/2014/main" id="{78F8D2D2-7EBB-C05F-55C1-F3EE662E8925}"/>
              </a:ext>
            </a:extLst>
          </p:cNvPr>
          <p:cNvSpPr>
            <a:spLocks noGrp="1"/>
          </p:cNvSpPr>
          <p:nvPr>
            <p:ph sz="quarter" idx="13"/>
          </p:nvPr>
        </p:nvSpPr>
        <p:spPr>
          <a:xfrm>
            <a:off x="2859382" y="2316514"/>
            <a:ext cx="7927232" cy="4293890"/>
          </a:xfrm>
        </p:spPr>
        <p:txBody>
          <a:bodyPr/>
          <a:lstStyle/>
          <a:p>
            <a:r>
              <a:rPr lang="en-US" dirty="0"/>
              <a:t>Parental Right Act</a:t>
            </a:r>
          </a:p>
        </p:txBody>
      </p:sp>
    </p:spTree>
    <p:extLst>
      <p:ext uri="{BB962C8B-B14F-4D97-AF65-F5344CB8AC3E}">
        <p14:creationId xmlns:p14="http://schemas.microsoft.com/office/powerpoint/2010/main" val="33325813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633A5-8BE3-D44D-57F3-2EF161376844}"/>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AB6D40A-2A0A-AF3D-8CF7-3ECD37765637}"/>
              </a:ext>
            </a:extLst>
          </p:cNvPr>
          <p:cNvSpPr>
            <a:spLocks noGrp="1"/>
          </p:cNvSpPr>
          <p:nvPr>
            <p:ph type="ctrTitle"/>
          </p:nvPr>
        </p:nvSpPr>
        <p:spPr>
          <a:xfrm>
            <a:off x="6309904" y="1854679"/>
            <a:ext cx="5486400" cy="2605178"/>
          </a:xfrm>
        </p:spPr>
        <p:txBody>
          <a:bodyPr/>
          <a:lstStyle/>
          <a:p>
            <a:r>
              <a:rPr lang="en-US" dirty="0"/>
              <a:t>Questions?</a:t>
            </a:r>
            <a:br>
              <a:rPr lang="en-US" dirty="0"/>
            </a:br>
            <a:endParaRPr lang="en-US" dirty="0"/>
          </a:p>
        </p:txBody>
      </p:sp>
    </p:spTree>
    <p:extLst>
      <p:ext uri="{BB962C8B-B14F-4D97-AF65-F5344CB8AC3E}">
        <p14:creationId xmlns:p14="http://schemas.microsoft.com/office/powerpoint/2010/main" val="13771340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C1B7-6E4E-3DEE-50C0-1CA3B14303EE}"/>
              </a:ext>
            </a:extLst>
          </p:cNvPr>
          <p:cNvSpPr>
            <a:spLocks noGrp="1"/>
          </p:cNvSpPr>
          <p:nvPr>
            <p:ph type="ctrTitle"/>
          </p:nvPr>
        </p:nvSpPr>
        <p:spPr>
          <a:xfrm>
            <a:off x="594360" y="411479"/>
            <a:ext cx="5486400" cy="3291840"/>
          </a:xfrm>
        </p:spPr>
        <p:txBody>
          <a:bodyPr/>
          <a:lstStyle/>
          <a:p>
            <a:r>
              <a:rPr lang="en-US" dirty="0"/>
              <a:t>Thank you</a:t>
            </a:r>
          </a:p>
        </p:txBody>
      </p:sp>
      <p:sp>
        <p:nvSpPr>
          <p:cNvPr id="3" name="Text Placeholder 2">
            <a:extLst>
              <a:ext uri="{FF2B5EF4-FFF2-40B4-BE49-F238E27FC236}">
                <a16:creationId xmlns:a16="http://schemas.microsoft.com/office/drawing/2014/main" id="{8BE734F0-2DDD-AF70-F13D-F9E4C1929411}"/>
              </a:ext>
            </a:extLst>
          </p:cNvPr>
          <p:cNvSpPr>
            <a:spLocks noGrp="1"/>
          </p:cNvSpPr>
          <p:nvPr>
            <p:ph type="body" sz="quarter" idx="11"/>
          </p:nvPr>
        </p:nvSpPr>
        <p:spPr>
          <a:xfrm>
            <a:off x="594360" y="4549552"/>
            <a:ext cx="5486400" cy="1645920"/>
          </a:xfrm>
        </p:spPr>
        <p:txBody>
          <a:bodyPr/>
          <a:lstStyle/>
          <a:p>
            <a:r>
              <a:rPr lang="en-US" dirty="0"/>
              <a:t>Debbie Elmore, SCSBA</a:t>
            </a:r>
          </a:p>
          <a:p>
            <a:r>
              <a:rPr lang="en-US" dirty="0">
                <a:hlinkClick r:id="rId3"/>
              </a:rPr>
              <a:t>delmore@scsba.org</a:t>
            </a:r>
            <a:endParaRPr lang="en-US" dirty="0"/>
          </a:p>
          <a:p>
            <a:endParaRPr lang="en-US" dirty="0"/>
          </a:p>
          <a:p>
            <a:r>
              <a:rPr lang="en-US" dirty="0"/>
              <a:t>San</a:t>
            </a:r>
          </a:p>
          <a:p>
            <a:endParaRPr lang="en-US" dirty="0"/>
          </a:p>
        </p:txBody>
      </p:sp>
    </p:spTree>
    <p:extLst>
      <p:ext uri="{BB962C8B-B14F-4D97-AF65-F5344CB8AC3E}">
        <p14:creationId xmlns:p14="http://schemas.microsoft.com/office/powerpoint/2010/main" val="4261132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14371-EED5-E562-7D05-352B5982DF5B}"/>
              </a:ext>
            </a:extLst>
          </p:cNvPr>
          <p:cNvSpPr>
            <a:spLocks noGrp="1"/>
          </p:cNvSpPr>
          <p:nvPr>
            <p:ph type="title"/>
          </p:nvPr>
        </p:nvSpPr>
        <p:spPr>
          <a:xfrm>
            <a:off x="594360" y="189572"/>
            <a:ext cx="7592108" cy="1593507"/>
          </a:xfrm>
        </p:spPr>
        <p:txBody>
          <a:bodyPr/>
          <a:lstStyle/>
          <a:p>
            <a:r>
              <a:rPr lang="en-US" dirty="0"/>
              <a:t>Ways and Means Plan K-12</a:t>
            </a:r>
          </a:p>
        </p:txBody>
      </p:sp>
      <p:sp>
        <p:nvSpPr>
          <p:cNvPr id="3" name="Content Placeholder 2">
            <a:extLst>
              <a:ext uri="{FF2B5EF4-FFF2-40B4-BE49-F238E27FC236}">
                <a16:creationId xmlns:a16="http://schemas.microsoft.com/office/drawing/2014/main" id="{8CDDF8D7-7F19-73AE-2F21-45C0048CBEAD}"/>
              </a:ext>
            </a:extLst>
          </p:cNvPr>
          <p:cNvSpPr>
            <a:spLocks noGrp="1"/>
          </p:cNvSpPr>
          <p:nvPr>
            <p:ph sz="quarter" idx="13"/>
          </p:nvPr>
        </p:nvSpPr>
        <p:spPr/>
        <p:txBody>
          <a:bodyPr>
            <a:normAutofit/>
          </a:bodyPr>
          <a:lstStyle/>
          <a:p>
            <a:r>
              <a:rPr lang="en-US" dirty="0">
                <a:solidFill>
                  <a:schemeClr val="bg1"/>
                </a:solidFill>
              </a:rPr>
              <a:t>$150 million – State Aid to Classrooms (SAC</a:t>
            </a:r>
            <a:r>
              <a:rPr lang="en-US" u="sng" dirty="0">
                <a:solidFill>
                  <a:schemeClr val="bg1"/>
                </a:solidFill>
              </a:rPr>
              <a:t>)</a:t>
            </a:r>
            <a:r>
              <a:rPr lang="en-US" dirty="0">
                <a:solidFill>
                  <a:schemeClr val="bg1"/>
                </a:solidFill>
              </a:rPr>
              <a:t> </a:t>
            </a:r>
          </a:p>
          <a:p>
            <a:pPr marL="402336" lvl="1" indent="0">
              <a:buNone/>
            </a:pPr>
            <a:r>
              <a:rPr lang="en-US" b="0" dirty="0"/>
              <a:t>For increasing teacher pay on the statewide minimum salary schedule from $48,500 to $50,500 and includes $2,000 increase to each cell of the salary schedule. (</a:t>
            </a:r>
            <a:r>
              <a:rPr lang="en-US" b="0" i="1" dirty="0"/>
              <a:t>Requested by Superintendent and Governor</a:t>
            </a:r>
            <a:r>
              <a:rPr lang="en-US" b="0" dirty="0"/>
              <a:t>)</a:t>
            </a:r>
          </a:p>
          <a:p>
            <a:r>
              <a:rPr lang="en-US" b="0" dirty="0">
                <a:solidFill>
                  <a:schemeClr val="bg1"/>
                </a:solidFill>
              </a:rPr>
              <a:t>Represents 68% increase in salary in past 10 years</a:t>
            </a:r>
          </a:p>
          <a:p>
            <a:endParaRPr lang="en-US" dirty="0"/>
          </a:p>
        </p:txBody>
      </p:sp>
    </p:spTree>
    <p:extLst>
      <p:ext uri="{BB962C8B-B14F-4D97-AF65-F5344CB8AC3E}">
        <p14:creationId xmlns:p14="http://schemas.microsoft.com/office/powerpoint/2010/main" val="3750299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92E80-9260-B4A4-DD07-2642342E86C7}"/>
              </a:ext>
            </a:extLst>
          </p:cNvPr>
          <p:cNvSpPr>
            <a:spLocks noGrp="1"/>
          </p:cNvSpPr>
          <p:nvPr>
            <p:ph type="title"/>
          </p:nvPr>
        </p:nvSpPr>
        <p:spPr/>
        <p:txBody>
          <a:bodyPr/>
          <a:lstStyle/>
          <a:p>
            <a:r>
              <a:rPr lang="en-US" dirty="0"/>
              <a:t>General Fund</a:t>
            </a:r>
          </a:p>
        </p:txBody>
      </p:sp>
      <p:sp>
        <p:nvSpPr>
          <p:cNvPr id="3" name="Content Placeholder 2">
            <a:extLst>
              <a:ext uri="{FF2B5EF4-FFF2-40B4-BE49-F238E27FC236}">
                <a16:creationId xmlns:a16="http://schemas.microsoft.com/office/drawing/2014/main" id="{170500BC-02B0-ED6F-0637-75C87E114F25}"/>
              </a:ext>
            </a:extLst>
          </p:cNvPr>
          <p:cNvSpPr>
            <a:spLocks noGrp="1"/>
          </p:cNvSpPr>
          <p:nvPr>
            <p:ph sz="quarter" idx="13"/>
          </p:nvPr>
        </p:nvSpPr>
        <p:spPr/>
        <p:txBody>
          <a:bodyPr>
            <a:normAutofit/>
          </a:bodyPr>
          <a:lstStyle/>
          <a:p>
            <a:pPr lvl="0"/>
            <a:r>
              <a:rPr lang="en-US" dirty="0">
                <a:solidFill>
                  <a:schemeClr val="bg1"/>
                </a:solidFill>
              </a:rPr>
              <a:t>$23.2. million – Education Scholarship Trust Fund</a:t>
            </a:r>
          </a:p>
          <a:p>
            <a:pPr marL="402336" lvl="1" indent="0">
              <a:buNone/>
            </a:pPr>
            <a:r>
              <a:rPr lang="en-US" b="0" dirty="0"/>
              <a:t>This provides funding for the statutory required increase from 10,000 to 15,000 students. (</a:t>
            </a:r>
            <a:r>
              <a:rPr lang="en-US" b="0" i="1" dirty="0"/>
              <a:t>Superintendent and Governor request funding for 20,000 students</a:t>
            </a:r>
            <a:r>
              <a:rPr lang="en-US" b="0" dirty="0"/>
              <a:t>)</a:t>
            </a:r>
          </a:p>
          <a:p>
            <a:pPr lvl="0"/>
            <a:r>
              <a:rPr lang="en-US" dirty="0">
                <a:solidFill>
                  <a:schemeClr val="bg1"/>
                </a:solidFill>
              </a:rPr>
              <a:t> $75 million – Rural and Charter Capital Funding </a:t>
            </a:r>
          </a:p>
          <a:p>
            <a:pPr marL="402336" lvl="1" indent="0">
              <a:buNone/>
            </a:pPr>
            <a:r>
              <a:rPr lang="en-US" dirty="0"/>
              <a:t>These nonrecurring funds are to be used to provide rural public and charter schools financial assistance for school facility construction, renovation, and modernization (</a:t>
            </a:r>
            <a:r>
              <a:rPr lang="en-US" i="1" dirty="0"/>
              <a:t>Superintendent request - $100 million</a:t>
            </a:r>
            <a:r>
              <a:rPr lang="en-US" dirty="0"/>
              <a:t>)</a:t>
            </a:r>
          </a:p>
          <a:p>
            <a:endParaRPr lang="en-US" dirty="0"/>
          </a:p>
        </p:txBody>
      </p:sp>
    </p:spTree>
    <p:extLst>
      <p:ext uri="{BB962C8B-B14F-4D97-AF65-F5344CB8AC3E}">
        <p14:creationId xmlns:p14="http://schemas.microsoft.com/office/powerpoint/2010/main" val="914412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FD9AA-1653-B57D-0AA1-01AFFA3F84B6}"/>
              </a:ext>
            </a:extLst>
          </p:cNvPr>
          <p:cNvSpPr>
            <a:spLocks noGrp="1"/>
          </p:cNvSpPr>
          <p:nvPr>
            <p:ph type="title"/>
          </p:nvPr>
        </p:nvSpPr>
        <p:spPr/>
        <p:txBody>
          <a:bodyPr/>
          <a:lstStyle/>
          <a:p>
            <a:r>
              <a:rPr lang="en-US" dirty="0"/>
              <a:t>General Fund</a:t>
            </a:r>
          </a:p>
        </p:txBody>
      </p:sp>
      <p:sp>
        <p:nvSpPr>
          <p:cNvPr id="3" name="Content Placeholder 2">
            <a:extLst>
              <a:ext uri="{FF2B5EF4-FFF2-40B4-BE49-F238E27FC236}">
                <a16:creationId xmlns:a16="http://schemas.microsoft.com/office/drawing/2014/main" id="{9B1B651B-C334-D76F-7D5B-D85F5209486B}"/>
              </a:ext>
            </a:extLst>
          </p:cNvPr>
          <p:cNvSpPr>
            <a:spLocks noGrp="1"/>
          </p:cNvSpPr>
          <p:nvPr>
            <p:ph sz="quarter" idx="13"/>
          </p:nvPr>
        </p:nvSpPr>
        <p:spPr/>
        <p:txBody>
          <a:bodyPr/>
          <a:lstStyle/>
          <a:p>
            <a:r>
              <a:rPr lang="en-US" dirty="0">
                <a:solidFill>
                  <a:schemeClr val="bg1"/>
                </a:solidFill>
              </a:rPr>
              <a:t>$30 million – School Bus Lease/Purchase </a:t>
            </a:r>
          </a:p>
          <a:p>
            <a:pPr marL="402336" lvl="1" indent="0">
              <a:buNone/>
            </a:pPr>
            <a:r>
              <a:rPr lang="en-US" dirty="0"/>
              <a:t>This funding is ($28 million is nonrecurring) for purchasing/leasing bus replacements and additional buses to support growth. (</a:t>
            </a:r>
            <a:r>
              <a:rPr lang="en-US" i="1" dirty="0"/>
              <a:t>Superintendent requested $40 million</a:t>
            </a:r>
            <a:r>
              <a:rPr lang="en-US" dirty="0"/>
              <a:t>)</a:t>
            </a:r>
          </a:p>
          <a:p>
            <a:endParaRPr lang="en-US" dirty="0"/>
          </a:p>
        </p:txBody>
      </p:sp>
    </p:spTree>
    <p:extLst>
      <p:ext uri="{BB962C8B-B14F-4D97-AF65-F5344CB8AC3E}">
        <p14:creationId xmlns:p14="http://schemas.microsoft.com/office/powerpoint/2010/main" val="2117383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82CC0-DE40-DB5F-C4EC-40945E69702B}"/>
              </a:ext>
            </a:extLst>
          </p:cNvPr>
          <p:cNvSpPr>
            <a:spLocks noGrp="1"/>
          </p:cNvSpPr>
          <p:nvPr>
            <p:ph type="title"/>
          </p:nvPr>
        </p:nvSpPr>
        <p:spPr/>
        <p:txBody>
          <a:bodyPr/>
          <a:lstStyle/>
          <a:p>
            <a:r>
              <a:rPr lang="en-US" dirty="0"/>
              <a:t>EIA</a:t>
            </a:r>
          </a:p>
        </p:txBody>
      </p:sp>
      <p:sp>
        <p:nvSpPr>
          <p:cNvPr id="3" name="Content Placeholder 2">
            <a:extLst>
              <a:ext uri="{FF2B5EF4-FFF2-40B4-BE49-F238E27FC236}">
                <a16:creationId xmlns:a16="http://schemas.microsoft.com/office/drawing/2014/main" id="{9ED1D927-AB4F-C087-6F27-A5A1901C4939}"/>
              </a:ext>
            </a:extLst>
          </p:cNvPr>
          <p:cNvSpPr>
            <a:spLocks noGrp="1"/>
          </p:cNvSpPr>
          <p:nvPr>
            <p:ph sz="quarter" idx="13"/>
          </p:nvPr>
        </p:nvSpPr>
        <p:spPr/>
        <p:txBody>
          <a:bodyPr>
            <a:normAutofit lnSpcReduction="10000"/>
          </a:bodyPr>
          <a:lstStyle/>
          <a:p>
            <a:pPr lvl="0"/>
            <a:r>
              <a:rPr lang="en-US" b="0" dirty="0">
                <a:solidFill>
                  <a:schemeClr val="bg1"/>
                </a:solidFill>
              </a:rPr>
              <a:t>$81.8 million – Career &amp; Technology Education (CTE) </a:t>
            </a:r>
          </a:p>
          <a:p>
            <a:pPr marL="402336" lvl="1" indent="0">
              <a:buNone/>
            </a:pPr>
            <a:r>
              <a:rPr lang="en-US" b="0" dirty="0"/>
              <a:t>This does not represent new funding.  It represents removing the funds from SAC representing the .2 portion of the CTE weight and combining it with existing line-item funds. </a:t>
            </a:r>
            <a:r>
              <a:rPr lang="en-US" b="0" i="1" dirty="0"/>
              <a:t>(Governor requested</a:t>
            </a:r>
            <a:r>
              <a:rPr lang="en-US" b="0" dirty="0"/>
              <a:t>)</a:t>
            </a:r>
          </a:p>
          <a:p>
            <a:pPr lvl="0"/>
            <a:r>
              <a:rPr lang="en-US" b="0" dirty="0">
                <a:solidFill>
                  <a:schemeClr val="bg1"/>
                </a:solidFill>
              </a:rPr>
              <a:t>$8.2 million – Instructional Support for Districts</a:t>
            </a:r>
          </a:p>
          <a:p>
            <a:pPr marL="402336" lvl="1" indent="0">
              <a:buNone/>
            </a:pPr>
            <a:r>
              <a:rPr lang="en-US" b="0" dirty="0"/>
              <a:t>The funds would be used to support external vendors to deliver digital, training materials, and compliance reporting systems (SSO, LMS, &amp; LOR) (</a:t>
            </a:r>
            <a:r>
              <a:rPr lang="en-US" b="0" i="1" dirty="0"/>
              <a:t>Requested by Superintendent and Governor</a:t>
            </a:r>
            <a:r>
              <a:rPr lang="en-US" b="0" dirty="0"/>
              <a:t>)</a:t>
            </a:r>
          </a:p>
          <a:p>
            <a:endParaRPr lang="en-US" dirty="0"/>
          </a:p>
        </p:txBody>
      </p:sp>
    </p:spTree>
    <p:extLst>
      <p:ext uri="{BB962C8B-B14F-4D97-AF65-F5344CB8AC3E}">
        <p14:creationId xmlns:p14="http://schemas.microsoft.com/office/powerpoint/2010/main" val="162378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23AB1-94CD-A38E-9D4C-6257B000913C}"/>
              </a:ext>
            </a:extLst>
          </p:cNvPr>
          <p:cNvSpPr>
            <a:spLocks noGrp="1"/>
          </p:cNvSpPr>
          <p:nvPr>
            <p:ph type="title"/>
          </p:nvPr>
        </p:nvSpPr>
        <p:spPr/>
        <p:txBody>
          <a:bodyPr/>
          <a:lstStyle/>
          <a:p>
            <a:r>
              <a:rPr lang="en-US" dirty="0"/>
              <a:t>EIA</a:t>
            </a:r>
          </a:p>
        </p:txBody>
      </p:sp>
      <p:sp>
        <p:nvSpPr>
          <p:cNvPr id="3" name="Content Placeholder 2">
            <a:extLst>
              <a:ext uri="{FF2B5EF4-FFF2-40B4-BE49-F238E27FC236}">
                <a16:creationId xmlns:a16="http://schemas.microsoft.com/office/drawing/2014/main" id="{C2DEA9ED-76F1-E857-8CF5-0569B502FDB0}"/>
              </a:ext>
            </a:extLst>
          </p:cNvPr>
          <p:cNvSpPr>
            <a:spLocks noGrp="1"/>
          </p:cNvSpPr>
          <p:nvPr>
            <p:ph sz="quarter" idx="13"/>
          </p:nvPr>
        </p:nvSpPr>
        <p:spPr/>
        <p:txBody>
          <a:bodyPr/>
          <a:lstStyle/>
          <a:p>
            <a:pPr lvl="0"/>
            <a:r>
              <a:rPr lang="en-US" b="0" dirty="0">
                <a:solidFill>
                  <a:schemeClr val="bg1"/>
                </a:solidFill>
              </a:rPr>
              <a:t>$15 million – Summer Reading Camps</a:t>
            </a:r>
            <a:r>
              <a:rPr lang="en-US" dirty="0">
                <a:solidFill>
                  <a:schemeClr val="bg1"/>
                </a:solidFill>
              </a:rPr>
              <a:t> – </a:t>
            </a:r>
            <a:r>
              <a:rPr lang="en-US" b="0" dirty="0">
                <a:solidFill>
                  <a:schemeClr val="bg1"/>
                </a:solidFill>
              </a:rPr>
              <a:t>These funds support the expansion, as required by the revisions to R2S, of summer reading camps. (</a:t>
            </a:r>
            <a:r>
              <a:rPr lang="en-US" b="0" i="1" dirty="0">
                <a:solidFill>
                  <a:schemeClr val="bg1"/>
                </a:solidFill>
              </a:rPr>
              <a:t>Superintendent requested $30 million, Governor requested $15 million</a:t>
            </a:r>
            <a:r>
              <a:rPr lang="en-US" b="0" dirty="0">
                <a:solidFill>
                  <a:schemeClr val="bg1"/>
                </a:solidFill>
              </a:rPr>
              <a:t>)</a:t>
            </a:r>
          </a:p>
          <a:p>
            <a:pPr lvl="0"/>
            <a:r>
              <a:rPr lang="en-US" b="0" dirty="0">
                <a:solidFill>
                  <a:schemeClr val="bg1"/>
                </a:solidFill>
              </a:rPr>
              <a:t>$8.7 million – Child Nutrition Program </a:t>
            </a:r>
            <a:r>
              <a:rPr lang="en-US" dirty="0">
                <a:solidFill>
                  <a:schemeClr val="bg1"/>
                </a:solidFill>
              </a:rPr>
              <a:t>– </a:t>
            </a:r>
            <a:r>
              <a:rPr lang="en-US" b="0" dirty="0">
                <a:solidFill>
                  <a:schemeClr val="bg1"/>
                </a:solidFill>
              </a:rPr>
              <a:t>These funds are to cover the cost of providing a free breakfast everyday during the school year. (</a:t>
            </a:r>
            <a:r>
              <a:rPr lang="en-US" b="0" i="1" dirty="0">
                <a:solidFill>
                  <a:schemeClr val="bg1"/>
                </a:solidFill>
              </a:rPr>
              <a:t>Requested by the Governor</a:t>
            </a:r>
            <a:r>
              <a:rPr lang="en-US" b="0" dirty="0">
                <a:solidFill>
                  <a:schemeClr val="bg1"/>
                </a:solidFill>
              </a:rPr>
              <a:t>)</a:t>
            </a:r>
          </a:p>
          <a:p>
            <a:endParaRPr lang="en-US" dirty="0"/>
          </a:p>
        </p:txBody>
      </p:sp>
    </p:spTree>
    <p:extLst>
      <p:ext uri="{BB962C8B-B14F-4D97-AF65-F5344CB8AC3E}">
        <p14:creationId xmlns:p14="http://schemas.microsoft.com/office/powerpoint/2010/main" val="892208652"/>
      </p:ext>
    </p:extLst>
  </p:cSld>
  <p:clrMapOvr>
    <a:masterClrMapping/>
  </p:clrMapOvr>
</p:sld>
</file>

<file path=ppt/theme/theme1.xml><?xml version="1.0" encoding="utf-8"?>
<a:theme xmlns:a="http://schemas.openxmlformats.org/drawingml/2006/main" name="Custom">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853419_Win32_SL_V5" id="{958D2C9E-948D-4354-BF9D-DF8AE3C2B240}" vid="{22D4A967-05D2-4D72-8594-54CFF34148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4B194E-8B30-4377-8C59-ECFB902D2A26}">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C21FFAC0-05A2-416A-B06C-C248395482CF}">
  <ds:schemaRefs>
    <ds:schemaRef ds:uri="http://schemas.microsoft.com/sharepoint/v3/contenttype/forms"/>
  </ds:schemaRefs>
</ds:datastoreItem>
</file>

<file path=customXml/itemProps3.xml><?xml version="1.0" encoding="utf-8"?>
<ds:datastoreItem xmlns:ds="http://schemas.openxmlformats.org/officeDocument/2006/customXml" ds:itemID="{92DB9E12-8AC3-4138-BF4D-720A5525AB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{6128DB18-3307-4B86-83C7-59CA8463E18F}tf78853419_win32</Template>
  <TotalTime>3380</TotalTime>
  <Words>3671</Words>
  <Application>Microsoft Office PowerPoint</Application>
  <PresentationFormat>Widescreen</PresentationFormat>
  <Paragraphs>211</Paragraphs>
  <Slides>45</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Franklin Gothic Book</vt:lpstr>
      <vt:lpstr>Franklin Gothic Demi</vt:lpstr>
      <vt:lpstr>Custom</vt:lpstr>
      <vt:lpstr>Legislative Update </vt:lpstr>
      <vt:lpstr>2026 legislative session</vt:lpstr>
      <vt:lpstr>Budget Debate</vt:lpstr>
      <vt:lpstr>Revenue estimates</vt:lpstr>
      <vt:lpstr>Ways and Means Plan K-12</vt:lpstr>
      <vt:lpstr>General Fund</vt:lpstr>
      <vt:lpstr>General Fund</vt:lpstr>
      <vt:lpstr>EIA</vt:lpstr>
      <vt:lpstr>EIA</vt:lpstr>
      <vt:lpstr>EIA</vt:lpstr>
      <vt:lpstr>EIA</vt:lpstr>
      <vt:lpstr>EIA</vt:lpstr>
      <vt:lpstr>EIA Recommendations</vt:lpstr>
      <vt:lpstr>   Provisos </vt:lpstr>
      <vt:lpstr>General Fund</vt:lpstr>
      <vt:lpstr>Lottery</vt:lpstr>
      <vt:lpstr>New, Amended Provisos</vt:lpstr>
      <vt:lpstr>SAC formula changes</vt:lpstr>
      <vt:lpstr>New, Amended Provisos</vt:lpstr>
      <vt:lpstr>New, Amended Provisos</vt:lpstr>
      <vt:lpstr>New, Amended Provisos</vt:lpstr>
      <vt:lpstr>New, Amended Provisos</vt:lpstr>
      <vt:lpstr>New, Amended Provisos</vt:lpstr>
      <vt:lpstr>New, Amended Provisos</vt:lpstr>
      <vt:lpstr>New, Amended Provisos</vt:lpstr>
      <vt:lpstr>New, Amended Provisos</vt:lpstr>
      <vt:lpstr>Bills signed  by the Governor</vt:lpstr>
      <vt:lpstr>H.4257 – excused absences</vt:lpstr>
      <vt:lpstr>Soon to the governor</vt:lpstr>
      <vt:lpstr>Soon to the governor?</vt:lpstr>
      <vt:lpstr>Soon to the governor?</vt:lpstr>
      <vt:lpstr>Soon to the governor?</vt:lpstr>
      <vt:lpstr>Soon to the governor?</vt:lpstr>
      <vt:lpstr>Soon to the governor?</vt:lpstr>
      <vt:lpstr>Bills of interest </vt:lpstr>
      <vt:lpstr>Bills of interest</vt:lpstr>
      <vt:lpstr>Bills of interest</vt:lpstr>
      <vt:lpstr>Bills of interest</vt:lpstr>
      <vt:lpstr>Bills of interest</vt:lpstr>
      <vt:lpstr>Bills of interest</vt:lpstr>
      <vt:lpstr>Bills of interest</vt:lpstr>
      <vt:lpstr>Bills of interest</vt:lpstr>
      <vt:lpstr>Other bills of interest</vt:lpstr>
      <vt:lpstr>Questions?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Legislative Update 125th Session General Assembly</dc:title>
  <dc:creator>Sandy Smith</dc:creator>
  <cp:lastModifiedBy>Debbie Elmore</cp:lastModifiedBy>
  <cp:revision>54</cp:revision>
  <dcterms:created xsi:type="dcterms:W3CDTF">2024-05-14T16:11:43Z</dcterms:created>
  <dcterms:modified xsi:type="dcterms:W3CDTF">2026-03-06T11:35:02Z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