
<file path=[Content_Types].xml><?xml version="1.0" encoding="utf-8"?>
<Types xmlns="http://schemas.openxmlformats.org/package/2006/content-types">
  <Default Extension="1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725" r:id="rId4"/>
    <p:sldMasterId id="2147483648" r:id="rId5"/>
  </p:sldMasterIdLst>
  <p:notesMasterIdLst>
    <p:notesMasterId r:id="rId26"/>
  </p:notesMasterIdLst>
  <p:handoutMasterIdLst>
    <p:handoutMasterId r:id="rId27"/>
  </p:handoutMasterIdLst>
  <p:sldIdLst>
    <p:sldId id="376" r:id="rId6"/>
    <p:sldId id="388" r:id="rId7"/>
    <p:sldId id="403" r:id="rId8"/>
    <p:sldId id="402" r:id="rId9"/>
    <p:sldId id="404" r:id="rId10"/>
    <p:sldId id="390" r:id="rId11"/>
    <p:sldId id="382" r:id="rId12"/>
    <p:sldId id="257" r:id="rId13"/>
    <p:sldId id="379" r:id="rId14"/>
    <p:sldId id="393" r:id="rId15"/>
    <p:sldId id="394" r:id="rId16"/>
    <p:sldId id="395" r:id="rId17"/>
    <p:sldId id="401" r:id="rId18"/>
    <p:sldId id="396" r:id="rId19"/>
    <p:sldId id="397" r:id="rId20"/>
    <p:sldId id="398" r:id="rId21"/>
    <p:sldId id="399" r:id="rId22"/>
    <p:sldId id="400" r:id="rId23"/>
    <p:sldId id="378" r:id="rId24"/>
    <p:sldId id="392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D0D"/>
    <a:srgbClr val="2C4A52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653" autoAdjust="0"/>
    <p:restoredTop sz="95388" autoAdjust="0"/>
  </p:normalViewPr>
  <p:slideViewPr>
    <p:cSldViewPr snapToGrid="0" showGuides="1">
      <p:cViewPr varScale="1">
        <p:scale>
          <a:sx n="84" d="100"/>
          <a:sy n="84" d="100"/>
        </p:scale>
        <p:origin x="306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5" d="100"/>
          <a:sy n="65" d="100"/>
        </p:scale>
        <p:origin x="3082" y="3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69671B-947A-44A3-A764-A91E66D469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4B23CC-4610-41C4-A0CF-67A30700C47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299BE-0F96-4D8C-8AC3-AFAE1A841C66}" type="datetimeFigureOut">
              <a:rPr lang="en-US" smtClean="0"/>
              <a:t>3/4/2026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94FC55-2324-40BC-8420-15EC835D957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C604-E5A5-4A58-AC5A-211F83D37C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B048B-0EBA-466F-928F-37073F3BFB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507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692AC-01A2-4EFF-966B-504F28E82D7A}" type="datetimeFigureOut">
              <a:rPr lang="en-US" noProof="0" smtClean="0"/>
              <a:t>3/4/2026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D498D-6977-40EC-8E5E-7EB644D5E759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226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8711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7FAC3601-9744-9840-0229-E000CCFBE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2131" y="-30007"/>
            <a:ext cx="6064493" cy="68798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19890" y="723440"/>
            <a:ext cx="4323426" cy="2579052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-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128152" y="5248834"/>
            <a:ext cx="4323426" cy="1008925"/>
          </a:xfrm>
        </p:spPr>
        <p:txBody>
          <a:bodyPr lIns="91440" rIns="9144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cap="all" spc="1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9274" y="3373515"/>
            <a:ext cx="4323426" cy="1008926"/>
          </a:xfrm>
        </p:spPr>
        <p:txBody>
          <a:bodyPr lIns="91440" rIns="91440">
            <a:noAutofit/>
          </a:bodyPr>
          <a:lstStyle>
            <a:lvl1pPr marL="0" indent="0">
              <a:buNone/>
              <a:defRPr sz="6000" b="1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###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ADF7228-F4CB-A1B9-79EA-632405316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559556" y="-10665"/>
            <a:ext cx="1930144" cy="687729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16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Add footer here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533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Add footer here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372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Add footer here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760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Add footer here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819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Add footer here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226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CD5142E-2E7B-1488-E5DB-290186766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82569" y="2242"/>
            <a:ext cx="6806909" cy="6862481"/>
            <a:chOff x="5382569" y="2242"/>
            <a:chExt cx="6806909" cy="6862481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2299C1B-36CA-1E4A-2BE2-A212B68067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40328" y="2242"/>
              <a:ext cx="6049150" cy="6862481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37875AA7-8584-C85D-D920-B6F361221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0800000">
              <a:off x="5382569" y="5060315"/>
              <a:ext cx="927943" cy="180130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70326" y="1679216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1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Add title 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29499" y="-2236"/>
            <a:ext cx="6814124" cy="687109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973394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0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96790"/>
              <a:gd name="connsiteX1" fmla="*/ 6814124 w 6814124"/>
              <a:gd name="connsiteY1" fmla="*/ 1 h 6896790"/>
              <a:gd name="connsiteX2" fmla="*/ 6063554 w 6814124"/>
              <a:gd name="connsiteY2" fmla="*/ 2775916 h 6896790"/>
              <a:gd name="connsiteX3" fmla="*/ 5827334 w 6814124"/>
              <a:gd name="connsiteY3" fmla="*/ 2962606 h 6896790"/>
              <a:gd name="connsiteX4" fmla="*/ 5728274 w 6814124"/>
              <a:gd name="connsiteY4" fmla="*/ 2692096 h 6896790"/>
              <a:gd name="connsiteX5" fmla="*/ 5953064 w 6814124"/>
              <a:gd name="connsiteY5" fmla="*/ 1846276 h 6896790"/>
              <a:gd name="connsiteX6" fmla="*/ 5846384 w 6814124"/>
              <a:gd name="connsiteY6" fmla="*/ 1571956 h 6896790"/>
              <a:gd name="connsiteX7" fmla="*/ 5629214 w 6814124"/>
              <a:gd name="connsiteY7" fmla="*/ 1770076 h 6896790"/>
              <a:gd name="connsiteX8" fmla="*/ 4867214 w 6814124"/>
              <a:gd name="connsiteY8" fmla="*/ 4688536 h 6896790"/>
              <a:gd name="connsiteX9" fmla="*/ 4966274 w 6814124"/>
              <a:gd name="connsiteY9" fmla="*/ 4905706 h 6896790"/>
              <a:gd name="connsiteX10" fmla="*/ 5187254 w 6814124"/>
              <a:gd name="connsiteY10" fmla="*/ 4757116 h 6896790"/>
              <a:gd name="connsiteX11" fmla="*/ 5431094 w 6814124"/>
              <a:gd name="connsiteY11" fmla="*/ 3842716 h 6896790"/>
              <a:gd name="connsiteX12" fmla="*/ 5659694 w 6814124"/>
              <a:gd name="connsiteY12" fmla="*/ 3713176 h 6896790"/>
              <a:gd name="connsiteX13" fmla="*/ 5758754 w 6814124"/>
              <a:gd name="connsiteY13" fmla="*/ 3926536 h 6896790"/>
              <a:gd name="connsiteX14" fmla="*/ 5002015 w 6814124"/>
              <a:gd name="connsiteY14" fmla="*/ 6887938 h 6896790"/>
              <a:gd name="connsiteX15" fmla="*/ 0 w 6814124"/>
              <a:gd name="connsiteY15" fmla="*/ 6896790 h 6896790"/>
              <a:gd name="connsiteX16" fmla="*/ 0 w 6814124"/>
              <a:gd name="connsiteY16" fmla="*/ 0 h 689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814124" h="6896790">
                <a:moveTo>
                  <a:pt x="0" y="0"/>
                </a:moveTo>
                <a:lnTo>
                  <a:pt x="6814124" y="1"/>
                </a:lnTo>
                <a:lnTo>
                  <a:pt x="6063554" y="2775916"/>
                </a:lnTo>
                <a:cubicBezTo>
                  <a:pt x="6030534" y="2883866"/>
                  <a:pt x="5993704" y="2976576"/>
                  <a:pt x="5827334" y="2962606"/>
                </a:cubicBezTo>
                <a:cubicBezTo>
                  <a:pt x="5641914" y="2845766"/>
                  <a:pt x="5734624" y="2747976"/>
                  <a:pt x="5728274" y="2692096"/>
                </a:cubicBezTo>
                <a:cubicBezTo>
                  <a:pt x="5818444" y="2355546"/>
                  <a:pt x="5878134" y="2121866"/>
                  <a:pt x="5953064" y="1846276"/>
                </a:cubicBezTo>
                <a:cubicBezTo>
                  <a:pt x="5994974" y="1687526"/>
                  <a:pt x="5969574" y="1615136"/>
                  <a:pt x="5846384" y="1571956"/>
                </a:cubicBezTo>
                <a:cubicBezTo>
                  <a:pt x="5711764" y="1563066"/>
                  <a:pt x="5672394" y="1597356"/>
                  <a:pt x="5629214" y="1770076"/>
                </a:cubicBezTo>
                <a:cubicBezTo>
                  <a:pt x="5644454" y="1858976"/>
                  <a:pt x="4851974" y="4599636"/>
                  <a:pt x="4867214" y="4688536"/>
                </a:cubicBezTo>
                <a:cubicBezTo>
                  <a:pt x="4832289" y="4824426"/>
                  <a:pt x="4898964" y="4880306"/>
                  <a:pt x="4966274" y="4905706"/>
                </a:cubicBezTo>
                <a:cubicBezTo>
                  <a:pt x="5075494" y="4904436"/>
                  <a:pt x="5132009" y="4917136"/>
                  <a:pt x="5187254" y="4757116"/>
                </a:cubicBezTo>
                <a:lnTo>
                  <a:pt x="5431094" y="3842716"/>
                </a:lnTo>
                <a:cubicBezTo>
                  <a:pt x="5455224" y="3756356"/>
                  <a:pt x="5528884" y="3692856"/>
                  <a:pt x="5659694" y="3713176"/>
                </a:cubicBezTo>
                <a:cubicBezTo>
                  <a:pt x="5803204" y="3791916"/>
                  <a:pt x="5756214" y="3882086"/>
                  <a:pt x="5758754" y="3926536"/>
                </a:cubicBezTo>
                <a:lnTo>
                  <a:pt x="5002015" y="6887938"/>
                </a:lnTo>
                <a:lnTo>
                  <a:pt x="0" y="689679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70326" y="3748958"/>
            <a:ext cx="4786878" cy="2258013"/>
          </a:xfrm>
        </p:spPr>
        <p:txBody>
          <a:bodyPr lIns="91440" tIns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None/>
              <a:defRPr sz="16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62742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C4D59-9B70-AD62-B13E-E4E02DC299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DC52F9-F2A5-C330-CDFD-01EAACFBE1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3D3483-5B55-69EE-2BC2-87F1DF2B5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5B310-0E64-E245-A53D-7CB2F119D721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064E16-13D7-E1C3-033B-8E15D13F1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C764D2-95E9-46CE-34D6-8AE47C16F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17ABA-9D0C-C54C-9776-050089C40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0932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391E0-C7C3-6C8B-1042-0A3CCC057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7558D0-F126-3CAC-7717-64C8B3451A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66D8E0-F9A2-BE29-A1BF-33EA0018A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5B310-0E64-E245-A53D-7CB2F119D721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9ED24F-0F0C-DD0C-3B42-FEF96B386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EA8412-C72C-E4A7-01B0-01A32AD2C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17ABA-9D0C-C54C-9776-050089C40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0620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9900C-BB4A-C0C6-7F85-7EC79E5DC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078FEA-0C68-ECD4-1466-0AA886BFF2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E8A53A-03F6-BF99-F049-57D36A52F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5B310-0E64-E245-A53D-7CB2F119D721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D43478-14FF-4846-FA4E-B47782AD8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99FDA1-C945-CF2C-5371-564B53D76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17ABA-9D0C-C54C-9776-050089C40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6867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38F54-332F-A1E1-DDBD-D29D26C48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470B7B-2FAE-53CE-F85C-1A43E9148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D998AF-8820-27F9-0D48-C52EB72E92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229EDE-E8C0-1149-BE5F-9926700A5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5B310-0E64-E245-A53D-7CB2F119D721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ABD931-149A-29DD-056D-19C01DC9E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690ED8-E22E-B020-13F5-91C1D843A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17ABA-9D0C-C54C-9776-050089C40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857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Add footer here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7EC4C7D-9F32-3DD5-0898-0A64AB3E48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CD56122-AE93-63D3-9B51-14AA353EC0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80B457C0-C5F0-38B3-A5A4-4CF83DA5DC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A608DDE2-7690-8BBF-1E41-BF40F26AF1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4A70176D-1CA9-F362-DA0D-140ADC80AB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0B557568-DAFA-B892-D220-F9088C6909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5920ECF3-A4B7-A9A1-C23F-56EDD775AC7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0A92B7FF-F522-FFD6-3A37-5C7F5CB3AE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18010FC-71DC-C4A0-BBE6-35E03F05FE2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2512EE29-359B-8558-2A40-DB8D4D2566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70CCBBEB-A224-6D89-748B-8053ED48B2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4737091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C75C5-0E1E-290A-6AF5-C8CF38C4D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92B16D-2983-6731-F5D4-5EC830D8DB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2327D-47C8-94C9-3489-E5485249D2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FDEAE6-197F-47AA-0C38-721322D5E1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93F924-7456-55A5-E6D1-B60010B5EA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885D28-F5F0-E15C-B825-6A41D9505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5B310-0E64-E245-A53D-7CB2F119D721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D0D6C4-A062-ACA1-85F2-19B7E0101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B7F3B7-8C4E-2B95-2942-39D5012E7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17ABA-9D0C-C54C-9776-050089C40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2048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AEE12-9B14-DEB4-3247-E7E2F2B84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C9994F-716A-75CB-0607-CB4EC0017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5B310-0E64-E245-A53D-7CB2F119D721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4C02D2-4B94-2B92-6C2B-44E0337B1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562E5B-E903-AD75-1865-18E02422F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17ABA-9D0C-C54C-9776-050089C40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928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399535-D8AC-682C-47BC-853DEA3C0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5B310-0E64-E245-A53D-7CB2F119D721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5316C5-7896-6B2E-AF10-5C0B3D8C7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E0079A-365E-854B-2395-D3A3C9414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17ABA-9D0C-C54C-9776-050089C40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8691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36DE4-C107-6382-CFBD-5878C706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4295FF-76FB-2CF9-C60F-772938EE83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53CF1-2C65-04D4-E112-2B45DC1734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5EB8D7-C780-0857-1993-5EA7BCB9F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5B310-0E64-E245-A53D-7CB2F119D721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CF51FE-6B1A-2D83-3F53-9BE967ECB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363DD7-2F0C-C183-9C60-ACAD94DFF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17ABA-9D0C-C54C-9776-050089C40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0066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068DD-103D-28AA-A308-F42E0DC57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43E9D1-A7A4-042A-F4A1-B88E041BF4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42BA76-3533-57E2-FD72-5EDCD72962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B7EFAB-44A2-E87D-238A-8DD3B3A8C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5B310-0E64-E245-A53D-7CB2F119D721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F3DB78-C071-DBBB-AC24-C984121F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042897-04BA-0439-729D-8C9DC9346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17ABA-9D0C-C54C-9776-050089C40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16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91094-299B-4B26-CDEB-A6CF32EA6E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4B62EE-AF99-FA6A-6692-740B4C073B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34D996-D05D-E64F-E1DC-644789548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5B310-0E64-E245-A53D-7CB2F119D721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BED0F7-D570-416C-3A87-A8E090890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5E11A-9FB5-62D6-86A7-10BBAAAB6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17ABA-9D0C-C54C-9776-050089C40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9678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220998-2988-8993-BB5A-A73F0B8B19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EECAAD-DA27-80BB-B6B2-D8D86F2619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24D418-C03F-4028-E7C2-CFF1C195F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5B310-0E64-E245-A53D-7CB2F119D721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232566-822C-D18B-D70A-374679ABE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939114-EFB4-4F16-83F7-05A91FBBD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17ABA-9D0C-C54C-9776-050089C40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388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15541" y="715654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05708" y="2431477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05708" y="3348617"/>
            <a:ext cx="2699066" cy="2569866"/>
          </a:xfrm>
        </p:spPr>
        <p:txBody>
          <a:bodyPr lIns="91440" tIns="0">
            <a:normAutofit/>
          </a:bodyPr>
          <a:lstStyle>
            <a:lvl1pPr marL="274320" indent="-274320">
              <a:spcAft>
                <a:spcPts val="600"/>
              </a:spcAft>
              <a:buFont typeface="Courier New" panose="02070309020205020404" pitchFamily="49" charset="0"/>
              <a:buChar char="o"/>
              <a:defRPr sz="14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67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EF88AD-4B54-9DC5-D315-825BE9FCEEF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2252076"/>
            <a:ext cx="5797550" cy="305176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Add footer here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55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(Single 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408820"/>
            <a:ext cx="8935507" cy="94946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0D7E9A-1E17-C6A0-31A6-F6F620FF9E8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986061"/>
            <a:ext cx="5797550" cy="401524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Add footer here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9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6322" y="2252394"/>
            <a:ext cx="5797518" cy="2532966"/>
          </a:xfrm>
        </p:spPr>
        <p:txBody>
          <a:bodyPr lIns="91440" bIns="0" anchor="t">
            <a:normAutofit/>
          </a:bodyPr>
          <a:lstStyle>
            <a:lvl1pPr marL="0" indent="0">
              <a:spcBef>
                <a:spcPts val="600"/>
              </a:spcBef>
              <a:spcAft>
                <a:spcPts val="1800"/>
              </a:spcAft>
              <a:buNone/>
              <a:defRPr sz="1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Add footer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38829F9-FA07-E84B-ED85-A3958046C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4430" y="5008931"/>
            <a:ext cx="3842918" cy="43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979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D27DC4C-0653-4DB5-ABFE-50764C59A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7368" y="270880"/>
            <a:ext cx="11297264" cy="1524000"/>
          </a:xfrm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Add footer here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012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30CF8376-A762-054E-EA3C-FF9430AD9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099" y="286603"/>
            <a:ext cx="11373803" cy="145075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Add footer here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1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sson Summar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599788" y="353962"/>
            <a:ext cx="4786877" cy="98322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599788" y="1517074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9788" y="2341261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BC9EC3-C68A-CC9E-C220-8D585A8B43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99789" y="2753247"/>
            <a:ext cx="3852296" cy="817345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3FA6A1-74D7-3926-C0BF-FECA6C0B03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99788" y="3563285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487AC4B-B367-6BC8-2DCA-61A43B3264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99788" y="3982578"/>
            <a:ext cx="3860546" cy="529133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4E9A44E-6692-ACFA-4EB0-368490BF35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99788" y="4564818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B0B6725-F963-746B-381A-0F998539A0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99788" y="4975138"/>
            <a:ext cx="3860546" cy="852906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41920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Add title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16BCAC9C-7B8B-A7E5-574A-2C2D473655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3051" y="6221324"/>
            <a:ext cx="6818262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 dirty="0"/>
              <a:t>Add footer here</a:t>
            </a:r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E44D41BF-45CF-B60E-08D3-A8C49332E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0596" y="622132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3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9" r:id="rId5"/>
    <p:sldLayoutId id="2147483746" r:id="rId6"/>
    <p:sldLayoutId id="2147483747" r:id="rId7"/>
    <p:sldLayoutId id="2147483748" r:id="rId8"/>
    <p:sldLayoutId id="2147483750" r:id="rId9"/>
    <p:sldLayoutId id="2147483756" r:id="rId10"/>
    <p:sldLayoutId id="2147483751" r:id="rId11"/>
    <p:sldLayoutId id="2147483752" r:id="rId12"/>
    <p:sldLayoutId id="2147483754" r:id="rId13"/>
    <p:sldLayoutId id="2147483755" r:id="rId14"/>
    <p:sldLayoutId id="2147483753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B7CFBB-9593-9187-97E8-A42E99D5E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6834C7-8394-AF27-6EEE-1B5E0AADD2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D9AC69-7934-0400-AE4E-DBADD0D7B9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35B310-0E64-E245-A53D-7CB2F119D721}" type="datetimeFigureOut">
              <a:rPr lang="en-US" smtClean="0"/>
              <a:t>3/4/2026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0EBF79-DEA5-9A8E-BEEA-E2AC3E5FB6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5C90AB-F1DB-F8D3-0E17-5F1FDD1FE2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617ABA-9D0C-C54C-9776-050089C40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733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1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rawpixel.com/board/262270/diversity-celebrating-multiculturalism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slideLayout" Target="../slideLayouts/slideLayout19.xml"/><Relationship Id="rId1" Type="http://schemas.openxmlformats.org/officeDocument/2006/relationships/video" Target="https://www.youtube.com/embed/ng3rp7uffe8?feature=oembed" TargetMode="Externa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slideLayout" Target="../slideLayouts/slideLayout19.xml"/><Relationship Id="rId1" Type="http://schemas.openxmlformats.org/officeDocument/2006/relationships/video" Target="https://www.youtube.com/embed/6VG-CPEo_CU?feature=oembed" TargetMode="External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sv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slideLayout" Target="../slideLayouts/slideLayout19.xml"/><Relationship Id="rId1" Type="http://schemas.openxmlformats.org/officeDocument/2006/relationships/video" Target="https://www.youtube.com/embed/R_uhb1GE9e8?feature=oembed" TargetMode="Externa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solutionist/48227526067/" TargetMode="External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-nc/3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7.jpeg"/><Relationship Id="rId4" Type="http://schemas.openxmlformats.org/officeDocument/2006/relationships/hyperlink" Target="mailto:Anya.Randle@la.gov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Layout" Target="../slideLayouts/slideLayout19.xml"/><Relationship Id="rId1" Type="http://schemas.openxmlformats.org/officeDocument/2006/relationships/video" Target="https://www.youtube.com/embed/9FnO3igOkOk?feature=oembed" TargetMode="Externa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slideLayout" Target="../slideLayouts/slideLayout19.xml"/><Relationship Id="rId1" Type="http://schemas.openxmlformats.org/officeDocument/2006/relationships/video" Target="https://www.youtube.com/embed/QT_d9FGmNC0?feature=oembed" TargetMode="Externa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diverse-businesspeople-talking-in-modern-conference-hall-5324960/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94">
            <a:extLst>
              <a:ext uri="{FF2B5EF4-FFF2-40B4-BE49-F238E27FC236}">
                <a16:creationId xmlns:a16="http://schemas.microsoft.com/office/drawing/2014/main" id="{7643F50D-950F-5A7E-722A-79E4F5D31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60837" y="1131570"/>
            <a:ext cx="6023610" cy="1725152"/>
          </a:xfrm>
        </p:spPr>
        <p:txBody>
          <a:bodyPr>
            <a:normAutofit/>
          </a:bodyPr>
          <a:lstStyle/>
          <a:p>
            <a:pPr algn="ctr"/>
            <a:r>
              <a:rPr lang="en-US" sz="4800" dirty="0"/>
              <a:t>Leadership Theories in Action</a:t>
            </a:r>
          </a:p>
        </p:txBody>
      </p:sp>
      <p:pic>
        <p:nvPicPr>
          <p:cNvPr id="82" name="Picture Placeholder 81">
            <a:extLst>
              <a:ext uri="{FF2B5EF4-FFF2-40B4-BE49-F238E27FC236}">
                <a16:creationId xmlns:a16="http://schemas.microsoft.com/office/drawing/2014/main" id="{146F06CC-0FBA-25FB-03E4-AEA27BB636B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21593" r="21593"/>
          <a:stretch/>
        </p:blipFill>
        <p:spPr>
          <a:xfrm>
            <a:off x="0" y="-2235"/>
            <a:ext cx="5840730" cy="6862275"/>
          </a:xfrm>
        </p:spPr>
      </p:pic>
      <p:sp>
        <p:nvSpPr>
          <p:cNvPr id="97" name="Text Placeholder 96">
            <a:extLst>
              <a:ext uri="{FF2B5EF4-FFF2-40B4-BE49-F238E27FC236}">
                <a16:creationId xmlns:a16="http://schemas.microsoft.com/office/drawing/2014/main" id="{2A924E96-9B1C-6D19-49F6-49CA70E65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31165" y="4347739"/>
            <a:ext cx="5487670" cy="1008926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en-US" sz="2800" dirty="0"/>
              <a:t>SC ASBO Annual Conference</a:t>
            </a:r>
          </a:p>
          <a:p>
            <a:pPr algn="ctr"/>
            <a:r>
              <a:rPr lang="en-US" sz="2800" dirty="0"/>
              <a:t>March 2026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9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970F9-17DA-839C-44F9-7397A5EFC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786" y="443619"/>
            <a:ext cx="11373803" cy="1450757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Transformational Leadership</a:t>
            </a:r>
            <a:br>
              <a:rPr lang="en-US" dirty="0">
                <a:solidFill>
                  <a:schemeClr val="accent1"/>
                </a:solidFill>
              </a:rPr>
            </a:br>
            <a:br>
              <a:rPr lang="en-US" dirty="0">
                <a:solidFill>
                  <a:schemeClr val="accent1"/>
                </a:solidFill>
              </a:rPr>
            </a:b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7B49AB-9182-5EB7-E03A-3E144B8F0EE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Strengths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A1EECEA-D837-E96C-CC5D-8C8B986DA33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348622" y="2857835"/>
            <a:ext cx="2806133" cy="2159935"/>
          </a:xfrm>
        </p:spPr>
        <p:txBody>
          <a:bodyPr vert="horz" lIns="0" tIns="45720" rIns="0" bIns="45720" rtlCol="0" anchor="t">
            <a:noAutofit/>
          </a:bodyPr>
          <a:lstStyle/>
          <a:p>
            <a:r>
              <a:rPr lang="en-US" sz="1600" dirty="0"/>
              <a:t>Evidence of effectiveness through research</a:t>
            </a:r>
          </a:p>
          <a:p>
            <a:r>
              <a:rPr lang="en-US" sz="1600" dirty="0"/>
              <a:t>Emphasizes follower’s needs, values, and morals</a:t>
            </a:r>
          </a:p>
          <a:p>
            <a:r>
              <a:rPr lang="en-US" sz="1600" dirty="0"/>
              <a:t>Appealing and broad view of leadership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BD828F9-B330-B117-FF6A-8F0C1244470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Critics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FFA0DAA-37F3-A33A-6A49-3568311D08A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66310" y="2857835"/>
            <a:ext cx="2732757" cy="893763"/>
          </a:xfrm>
        </p:spPr>
        <p:txBody>
          <a:bodyPr vert="horz" lIns="0" tIns="45720" rIns="0" bIns="45720" rtlCol="0" anchor="t">
            <a:noAutofit/>
          </a:bodyPr>
          <a:lstStyle/>
          <a:p>
            <a:r>
              <a:rPr lang="en-US" sz="1600" dirty="0"/>
              <a:t>Leadership is a personality trait (influencer)</a:t>
            </a:r>
          </a:p>
          <a:p>
            <a:r>
              <a:rPr lang="en-US" sz="1600" dirty="0"/>
              <a:t>Ineffective with millennials</a:t>
            </a:r>
          </a:p>
          <a:p>
            <a:r>
              <a:rPr lang="en-US" sz="1600" dirty="0"/>
              <a:t>Difficult to measure its impact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16C42F-6E4C-CC8A-0CCC-46E1AAF5C77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Application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57039E5-2916-97DA-297D-8FEA442FE1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E09F57B3-0608-D609-6A88-E761FCD112BD}"/>
              </a:ext>
            </a:extLst>
          </p:cNvPr>
          <p:cNvSpPr txBox="1">
            <a:spLocks/>
          </p:cNvSpPr>
          <p:nvPr/>
        </p:nvSpPr>
        <p:spPr>
          <a:xfrm>
            <a:off x="8110657" y="3015155"/>
            <a:ext cx="2617466" cy="1795463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Focused on the vision, long term goals, and values/standards</a:t>
            </a:r>
          </a:p>
          <a:p>
            <a:r>
              <a:rPr lang="en-US" sz="1600" dirty="0"/>
              <a:t>Widely applicable </a:t>
            </a:r>
          </a:p>
          <a:p>
            <a:r>
              <a:rPr lang="en-US" sz="1600" dirty="0"/>
              <a:t>Emphasizes leader’s traits 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0448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Two school students doing a science project">
            <a:extLst>
              <a:ext uri="{FF2B5EF4-FFF2-40B4-BE49-F238E27FC236}">
                <a16:creationId xmlns:a16="http://schemas.microsoft.com/office/drawing/2014/main" id="{45FCD3BD-34C1-267E-BD13-17DC13DE13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12" r="3012"/>
          <a:stretch/>
        </p:blipFill>
        <p:spPr>
          <a:xfrm>
            <a:off x="11431" y="0"/>
            <a:ext cx="966964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FAE7D8-3B79-A504-7E6E-B6B4874E6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7770" y="398780"/>
            <a:ext cx="687323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dirty="0">
                <a:latin typeface="Book Antiqua" panose="02040602050305030304" pitchFamily="18" charset="0"/>
              </a:rPr>
              <a:t>Transformational Leadership in Action</a:t>
            </a:r>
          </a:p>
        </p:txBody>
      </p:sp>
      <p:pic>
        <p:nvPicPr>
          <p:cNvPr id="6" name="Online Media 5" title="Lean On Me - Responsibility of Teachers">
            <a:hlinkClick r:id="" action="ppaction://media"/>
            <a:extLst>
              <a:ext uri="{FF2B5EF4-FFF2-40B4-BE49-F238E27FC236}">
                <a16:creationId xmlns:a16="http://schemas.microsoft.com/office/drawing/2014/main" id="{B5C30129-DDC8-4DF0-819C-52C745220BFB}"/>
              </a:ext>
            </a:extLst>
          </p:cNvPr>
          <p:cNvPicPr>
            <a:picLocks noGrp="1" noRot="1" noChangeAspect="1"/>
          </p:cNvPicPr>
          <p:nvPr>
            <p:ph sz="half"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450330" y="2401888"/>
            <a:ext cx="51816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89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Two colleagues planning on board with sticky notes">
            <a:extLst>
              <a:ext uri="{FF2B5EF4-FFF2-40B4-BE49-F238E27FC236}">
                <a16:creationId xmlns:a16="http://schemas.microsoft.com/office/drawing/2014/main" id="{E681FFD2-DB19-D4E6-FF90-8E0EDFD9796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1615" r="21615"/>
          <a:stretch/>
        </p:blipFill>
        <p:spPr>
          <a:xfrm>
            <a:off x="0" y="-2235"/>
            <a:ext cx="5840730" cy="6862275"/>
          </a:xfrm>
          <a:noFill/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A282C59F-FE4F-45CF-8EEE-4A863DE932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8566" y="1962844"/>
            <a:ext cx="5989320" cy="1671896"/>
          </a:xfrm>
        </p:spPr>
        <p:txBody>
          <a:bodyPr>
            <a:normAutofit/>
          </a:bodyPr>
          <a:lstStyle/>
          <a:p>
            <a:r>
              <a:rPr lang="en-US" dirty="0"/>
              <a:t>A leadership theory that believes that different situations demands different kinds of leadership skills.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BE69604-6D6A-406E-90E1-4273258B2A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99175" y="722058"/>
            <a:ext cx="5388099" cy="983225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Situational Leadership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07378DD3-AF16-4B93-9125-352507F5BECA}"/>
              </a:ext>
            </a:extLst>
          </p:cNvPr>
          <p:cNvSpPr txBox="1">
            <a:spLocks/>
          </p:cNvSpPr>
          <p:nvPr/>
        </p:nvSpPr>
        <p:spPr>
          <a:xfrm>
            <a:off x="5998565" y="1962844"/>
            <a:ext cx="5989320" cy="1671896"/>
          </a:xfrm>
          <a:prstGeom prst="rect">
            <a:avLst/>
          </a:prstGeom>
        </p:spPr>
        <p:txBody>
          <a:bodyPr vert="horz" lIns="91440" tIns="91440" rIns="9144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none" spc="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88040B32-5B2D-47A3-A9E9-08A0D7FEABFC}"/>
              </a:ext>
            </a:extLst>
          </p:cNvPr>
          <p:cNvSpPr txBox="1">
            <a:spLocks/>
          </p:cNvSpPr>
          <p:nvPr/>
        </p:nvSpPr>
        <p:spPr>
          <a:xfrm>
            <a:off x="5998564" y="3634740"/>
            <a:ext cx="5989320" cy="1671896"/>
          </a:xfrm>
          <a:prstGeom prst="rect">
            <a:avLst/>
          </a:prstGeom>
        </p:spPr>
        <p:txBody>
          <a:bodyPr vert="horz" lIns="91440" tIns="91440" rIns="9144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none" spc="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Effective leadership requires that people adapt their leadership styles to the demands of different situations.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D98B0AA9-2F9F-4AC6-83BD-652396E89367}"/>
              </a:ext>
            </a:extLst>
          </p:cNvPr>
          <p:cNvSpPr txBox="1">
            <a:spLocks/>
          </p:cNvSpPr>
          <p:nvPr/>
        </p:nvSpPr>
        <p:spPr>
          <a:xfrm>
            <a:off x="5998562" y="5136867"/>
            <a:ext cx="5840730" cy="905542"/>
          </a:xfrm>
          <a:prstGeom prst="rect">
            <a:avLst/>
          </a:prstGeom>
        </p:spPr>
        <p:txBody>
          <a:bodyPr vert="horz" lIns="91440" tIns="91440" rIns="9144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none" spc="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Leaders match their leadership style to the competence and needs of their followers.</a:t>
            </a:r>
          </a:p>
        </p:txBody>
      </p:sp>
    </p:spTree>
    <p:extLst>
      <p:ext uri="{BB962C8B-B14F-4D97-AF65-F5344CB8AC3E}">
        <p14:creationId xmlns:p14="http://schemas.microsoft.com/office/powerpoint/2010/main" val="23203095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2E011AB-A798-4688-B505-E54D012B1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Four Categories of Leadership Styles Exhibiting Situational Leadership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114F2E12-6FA6-403C-BED6-B441EA36D6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sz="3200" b="1" dirty="0"/>
              <a:t>Directing</a:t>
            </a:r>
            <a:r>
              <a:rPr lang="en-US" dirty="0"/>
              <a:t> = Communication is on goal achievement. Leader spends minimal time supporting follower. Leader gives instruction and supervises carefully.</a:t>
            </a:r>
          </a:p>
          <a:p>
            <a:r>
              <a:rPr lang="en-US" sz="3200" b="1" dirty="0"/>
              <a:t>Coaching</a:t>
            </a:r>
            <a:r>
              <a:rPr lang="en-US" dirty="0"/>
              <a:t> = Communication is on socioemotional needs. The leader encourages the follower and assists in decision making processes.</a:t>
            </a:r>
          </a:p>
          <a:p>
            <a:r>
              <a:rPr lang="en-US" sz="3200" b="1" dirty="0"/>
              <a:t>Supporting</a:t>
            </a:r>
            <a:r>
              <a:rPr lang="en-US" dirty="0"/>
              <a:t> = Communication is on highlighting the follower’s skills and talents. The leader listens, praises, and give feedback. The leader provides minimal input in decision making.</a:t>
            </a:r>
          </a:p>
          <a:p>
            <a:r>
              <a:rPr lang="en-US" sz="3200" b="1" dirty="0"/>
              <a:t>Delegating</a:t>
            </a:r>
            <a:r>
              <a:rPr lang="en-US" dirty="0"/>
              <a:t> = Communication is minimal. The leader lessens their involvement in planning, controlling and decision making. </a:t>
            </a:r>
          </a:p>
        </p:txBody>
      </p:sp>
    </p:spTree>
    <p:extLst>
      <p:ext uri="{BB962C8B-B14F-4D97-AF65-F5344CB8AC3E}">
        <p14:creationId xmlns:p14="http://schemas.microsoft.com/office/powerpoint/2010/main" val="29203680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970F9-17DA-839C-44F9-7397A5EFC9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Situational Leadership </a:t>
            </a:r>
            <a:br>
              <a:rPr lang="en-US" dirty="0">
                <a:solidFill>
                  <a:schemeClr val="accent1"/>
                </a:solidFill>
              </a:rPr>
            </a:b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7B49AB-9182-5EB7-E03A-3E144B8F0EE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Strengths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A1EECEA-D837-E96C-CC5D-8C8B986DA33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604399" y="2696062"/>
            <a:ext cx="2275880" cy="893763"/>
          </a:xfrm>
        </p:spPr>
        <p:txBody>
          <a:bodyPr vert="horz" lIns="0" tIns="45720" rIns="0" bIns="45720" rtlCol="0" anchor="t">
            <a:noAutofit/>
          </a:bodyPr>
          <a:lstStyle/>
          <a:p>
            <a:r>
              <a:rPr lang="en-US" sz="1600" dirty="0"/>
              <a:t>Creates additional leaders</a:t>
            </a:r>
          </a:p>
          <a:p>
            <a:r>
              <a:rPr lang="en-US" sz="1600" dirty="0"/>
              <a:t>Practical application and experience</a:t>
            </a:r>
          </a:p>
          <a:p>
            <a:r>
              <a:rPr lang="en-US" sz="1600" dirty="0"/>
              <a:t>Flexibility</a:t>
            </a:r>
          </a:p>
          <a:p>
            <a:r>
              <a:rPr lang="en-US" sz="1600" dirty="0"/>
              <a:t>Positive follower influence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BD828F9-B330-B117-FF6A-8F0C1244470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Critics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FFA0DAA-37F3-A33A-6A49-3568311D08A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937139" y="2696062"/>
            <a:ext cx="2275880" cy="893763"/>
          </a:xfrm>
        </p:spPr>
        <p:txBody>
          <a:bodyPr vert="horz" lIns="0" tIns="45720" rIns="0" bIns="45720" rtlCol="0" anchor="t">
            <a:noAutofit/>
          </a:bodyPr>
          <a:lstStyle/>
          <a:p>
            <a:r>
              <a:rPr lang="en-US" sz="1600" dirty="0"/>
              <a:t>No proven performance measurement</a:t>
            </a:r>
          </a:p>
          <a:p>
            <a:r>
              <a:rPr lang="en-US" sz="1600" dirty="0"/>
              <a:t>Disregards demographical influences</a:t>
            </a:r>
          </a:p>
          <a:p>
            <a:endParaRPr lang="en-US" sz="16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16C42F-6E4C-CC8A-0CCC-46E1AAF5C77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Application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57039E5-2916-97DA-297D-8FEA442FE1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C310FCA-8362-4543-8EE0-14BCFED543B5}"/>
              </a:ext>
            </a:extLst>
          </p:cNvPr>
          <p:cNvSpPr txBox="1">
            <a:spLocks/>
          </p:cNvSpPr>
          <p:nvPr/>
        </p:nvSpPr>
        <p:spPr>
          <a:xfrm>
            <a:off x="8311721" y="2982118"/>
            <a:ext cx="2275880" cy="1511505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Consulting/Training</a:t>
            </a:r>
          </a:p>
          <a:p>
            <a:r>
              <a:rPr lang="en-US" sz="1600" dirty="0"/>
              <a:t>Applied at various management levels</a:t>
            </a:r>
          </a:p>
          <a:p>
            <a:r>
              <a:rPr lang="en-US" sz="1600" dirty="0"/>
              <a:t>Builds follower’s capacity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30133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Chickens roaming on grass">
            <a:extLst>
              <a:ext uri="{FF2B5EF4-FFF2-40B4-BE49-F238E27FC236}">
                <a16:creationId xmlns:a16="http://schemas.microsoft.com/office/drawing/2014/main" id="{45FCD3BD-34C1-267E-BD13-17DC13DE13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921" r="3392"/>
          <a:stretch/>
        </p:blipFill>
        <p:spPr>
          <a:xfrm>
            <a:off x="0" y="10"/>
            <a:ext cx="8229601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FAE7D8-3B79-A504-7E6E-B6B4874E6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7154" y="120813"/>
            <a:ext cx="687323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dirty="0">
                <a:latin typeface="Book Antiqua" panose="02040602050305030304" pitchFamily="18" charset="0"/>
              </a:rPr>
              <a:t>Situational Leadership</a:t>
            </a:r>
            <a:br>
              <a:rPr lang="en-US" sz="4000" dirty="0">
                <a:latin typeface="Book Antiqua" panose="02040602050305030304" pitchFamily="18" charset="0"/>
              </a:rPr>
            </a:br>
            <a:r>
              <a:rPr lang="en-US" sz="4000" dirty="0">
                <a:latin typeface="Book Antiqua" panose="02040602050305030304" pitchFamily="18" charset="0"/>
              </a:rPr>
              <a:t>In Action</a:t>
            </a:r>
          </a:p>
        </p:txBody>
      </p:sp>
      <p:pic>
        <p:nvPicPr>
          <p:cNvPr id="3" name="Online Media 2" title="situational leadership examples">
            <a:hlinkClick r:id="" action="ppaction://media"/>
            <a:extLst>
              <a:ext uri="{FF2B5EF4-FFF2-40B4-BE49-F238E27FC236}">
                <a16:creationId xmlns:a16="http://schemas.microsoft.com/office/drawing/2014/main" id="{0A39FFFF-1964-4B73-A34B-1D88AC419867}"/>
              </a:ext>
            </a:extLst>
          </p:cNvPr>
          <p:cNvPicPr>
            <a:picLocks noGrp="1" noRot="1" noChangeAspect="1"/>
          </p:cNvPicPr>
          <p:nvPr>
            <p:ph sz="half"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365631" y="2391500"/>
            <a:ext cx="5516685" cy="411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160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4D835925-3D21-0B99-9A6C-587FBAE43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740671" y="544148"/>
            <a:ext cx="8935507" cy="94946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Behavioral Approach to Leadership</a:t>
            </a:r>
            <a:br>
              <a:rPr lang="en-US" dirty="0">
                <a:solidFill>
                  <a:schemeClr val="accent1"/>
                </a:solidFill>
              </a:rPr>
            </a:br>
            <a:endParaRPr lang="en-US" dirty="0"/>
          </a:p>
        </p:txBody>
      </p:sp>
      <p:pic>
        <p:nvPicPr>
          <p:cNvPr id="19" name="Picture Placeholder 18" descr="Father teaching boy to ride bicycle">
            <a:extLst>
              <a:ext uri="{FF2B5EF4-FFF2-40B4-BE49-F238E27FC236}">
                <a16:creationId xmlns:a16="http://schemas.microsoft.com/office/drawing/2014/main" id="{52D45C27-4F4D-5A89-8C52-CB8FC47BCEF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4144" r="24144"/>
          <a:stretch/>
        </p:blipFill>
        <p:spPr>
          <a:xfrm flipH="1">
            <a:off x="6833903" y="52257"/>
            <a:ext cx="5280441" cy="6805743"/>
          </a:xfr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6053-DF7F-7AFE-4D23-78CFF34D0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7466B0-B69A-FEBF-B8E0-FDA9AEAC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11559" y="52257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756CFB8-E805-3CF9-61D2-C02341EC7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748CD1D3-B1ED-444A-8D6F-D55D4DAF2ED2}"/>
              </a:ext>
            </a:extLst>
          </p:cNvPr>
          <p:cNvSpPr txBox="1">
            <a:spLocks/>
          </p:cNvSpPr>
          <p:nvPr/>
        </p:nvSpPr>
        <p:spPr>
          <a:xfrm>
            <a:off x="183151" y="1294025"/>
            <a:ext cx="7379832" cy="2586296"/>
          </a:xfrm>
          <a:prstGeom prst="rect">
            <a:avLst/>
          </a:prstGeom>
        </p:spPr>
        <p:txBody>
          <a:bodyPr vert="horz" lIns="91440" tIns="91440" rIns="91440" bIns="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none" spc="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A leadership theory approach that emphasizes the behavior of the leader. It focuses on what the leaders do and how they act.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This approach believes that the essence of leadership has 2 dimensions – task behaviors and relationship behaviors. 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919A551E-DA2F-4FE7-9936-8539BCDB1469}"/>
              </a:ext>
            </a:extLst>
          </p:cNvPr>
          <p:cNvSpPr txBox="1">
            <a:spLocks/>
          </p:cNvSpPr>
          <p:nvPr/>
        </p:nvSpPr>
        <p:spPr>
          <a:xfrm>
            <a:off x="76606" y="3958937"/>
            <a:ext cx="7592923" cy="2586296"/>
          </a:xfrm>
          <a:prstGeom prst="rect">
            <a:avLst/>
          </a:prstGeom>
        </p:spPr>
        <p:txBody>
          <a:bodyPr vert="horz" lIns="91440" tIns="91440" rIns="9144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none" spc="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002060"/>
                </a:solidFill>
              </a:rPr>
              <a:t>Task Behaviors </a:t>
            </a:r>
            <a:r>
              <a:rPr lang="en-US" dirty="0">
                <a:solidFill>
                  <a:srgbClr val="002060"/>
                </a:solidFill>
              </a:rPr>
              <a:t>= </a:t>
            </a:r>
            <a:r>
              <a:rPr lang="en-US" sz="2000" dirty="0">
                <a:solidFill>
                  <a:srgbClr val="002060"/>
                </a:solidFill>
              </a:rPr>
              <a:t>Facilitate goal accomplishment through organizing work, defining roles, establishing procedures, creating policies to accomplish the goal.</a:t>
            </a:r>
          </a:p>
          <a:p>
            <a:endParaRPr lang="en-US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Relationship behaviors </a:t>
            </a:r>
            <a:r>
              <a:rPr lang="en-US" dirty="0">
                <a:solidFill>
                  <a:srgbClr val="002060"/>
                </a:solidFill>
              </a:rPr>
              <a:t>= </a:t>
            </a:r>
            <a:r>
              <a:rPr lang="en-US" sz="2000" dirty="0">
                <a:solidFill>
                  <a:srgbClr val="002060"/>
                </a:solidFill>
              </a:rPr>
              <a:t>Builds trust and respect to connect leaders and followers to attend to the organizational culture by establishing camaraderie.</a:t>
            </a:r>
          </a:p>
        </p:txBody>
      </p:sp>
    </p:spTree>
    <p:extLst>
      <p:ext uri="{BB962C8B-B14F-4D97-AF65-F5344CB8AC3E}">
        <p14:creationId xmlns:p14="http://schemas.microsoft.com/office/powerpoint/2010/main" val="25872995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970F9-17DA-839C-44F9-7397A5EFC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/>
                </a:solidFill>
              </a:rPr>
              <a:t>Behavioral Approach Leadership</a:t>
            </a:r>
            <a:br>
              <a:rPr lang="en-US" dirty="0">
                <a:solidFill>
                  <a:schemeClr val="accent1"/>
                </a:solidFill>
              </a:rPr>
            </a:br>
            <a:br>
              <a:rPr lang="en-US" dirty="0">
                <a:solidFill>
                  <a:schemeClr val="accent1"/>
                </a:solidFill>
              </a:rPr>
            </a:b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7B49AB-9182-5EB7-E03A-3E144B8F0EE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Strengths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A1EECEA-D837-E96C-CC5D-8C8B986DA33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604399" y="2856387"/>
            <a:ext cx="2275880" cy="893763"/>
          </a:xfrm>
        </p:spPr>
        <p:txBody>
          <a:bodyPr vert="horz" lIns="0" tIns="45720" rIns="0" bIns="45720" rtlCol="0" anchor="t">
            <a:noAutofit/>
          </a:bodyPr>
          <a:lstStyle/>
          <a:p>
            <a:r>
              <a:rPr lang="en-US" sz="1600" dirty="0"/>
              <a:t>Behaviors of leaders affect their followers</a:t>
            </a:r>
          </a:p>
          <a:p>
            <a:r>
              <a:rPr lang="en-US" sz="1600" dirty="0"/>
              <a:t>Allows leaders to be aware of their leadership style</a:t>
            </a:r>
          </a:p>
          <a:p>
            <a:r>
              <a:rPr lang="en-US" sz="1600" dirty="0"/>
              <a:t>Considers the task and relationships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BD828F9-B330-B117-FF6A-8F0C1244470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Critics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FFA0DAA-37F3-A33A-6A49-3568311D08A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958060" y="2856387"/>
            <a:ext cx="2275880" cy="893763"/>
          </a:xfrm>
        </p:spPr>
        <p:txBody>
          <a:bodyPr vert="horz" lIns="0" tIns="45720" rIns="0" bIns="45720" rtlCol="0" anchor="t">
            <a:noAutofit/>
          </a:bodyPr>
          <a:lstStyle/>
          <a:p>
            <a:r>
              <a:rPr lang="en-US" sz="1600" dirty="0"/>
              <a:t>No proven performance outcomes</a:t>
            </a:r>
          </a:p>
          <a:p>
            <a:r>
              <a:rPr lang="en-US" sz="1600" dirty="0"/>
              <a:t>No universal approach</a:t>
            </a:r>
          </a:p>
          <a:p>
            <a:r>
              <a:rPr lang="en-US" sz="1600" dirty="0"/>
              <a:t>Favorable to high engagement and relationships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16C42F-6E4C-CC8A-0CCC-46E1AAF5C77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Application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57039E5-2916-97DA-297D-8FEA442FE1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E09F57B3-0608-D609-6A88-E761FCD112BD}"/>
              </a:ext>
            </a:extLst>
          </p:cNvPr>
          <p:cNvSpPr txBox="1">
            <a:spLocks/>
          </p:cNvSpPr>
          <p:nvPr/>
        </p:nvSpPr>
        <p:spPr>
          <a:xfrm>
            <a:off x="8151080" y="2856387"/>
            <a:ext cx="2617466" cy="1795463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Widely applicable in task based applications</a:t>
            </a:r>
          </a:p>
          <a:p>
            <a:r>
              <a:rPr lang="en-US" sz="1600" dirty="0"/>
              <a:t>Training development programs</a:t>
            </a:r>
          </a:p>
          <a:p>
            <a:r>
              <a:rPr lang="en-US" sz="1600" dirty="0"/>
              <a:t>Can be altered according to leader or follower behavior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038488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Working with tablet computers in a classroom">
            <a:extLst>
              <a:ext uri="{FF2B5EF4-FFF2-40B4-BE49-F238E27FC236}">
                <a16:creationId xmlns:a16="http://schemas.microsoft.com/office/drawing/2014/main" id="{45FCD3BD-34C1-267E-BD13-17DC13DE13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90" r="5010"/>
          <a:stretch/>
        </p:blipFill>
        <p:spPr>
          <a:xfrm>
            <a:off x="0" y="120813"/>
            <a:ext cx="6711225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FAE7D8-3B79-A504-7E6E-B6B4874E6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75" y="60407"/>
            <a:ext cx="6518031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dirty="0">
                <a:latin typeface="Book Antiqua" panose="02040602050305030304" pitchFamily="18" charset="0"/>
              </a:rPr>
              <a:t>Behavioral Approach </a:t>
            </a:r>
            <a:br>
              <a:rPr lang="en-US" sz="4000" dirty="0">
                <a:latin typeface="Book Antiqua" panose="02040602050305030304" pitchFamily="18" charset="0"/>
              </a:rPr>
            </a:br>
            <a:r>
              <a:rPr lang="en-US" sz="4000" dirty="0">
                <a:latin typeface="Book Antiqua" panose="02040602050305030304" pitchFamily="18" charset="0"/>
              </a:rPr>
              <a:t>to Leadership</a:t>
            </a:r>
            <a:br>
              <a:rPr lang="en-US" sz="4000" dirty="0">
                <a:latin typeface="Book Antiqua" panose="02040602050305030304" pitchFamily="18" charset="0"/>
              </a:rPr>
            </a:br>
            <a:r>
              <a:rPr lang="en-US" sz="4000" dirty="0">
                <a:latin typeface="Book Antiqua" panose="02040602050305030304" pitchFamily="18" charset="0"/>
              </a:rPr>
              <a:t>In Action</a:t>
            </a:r>
          </a:p>
        </p:txBody>
      </p:sp>
      <p:pic>
        <p:nvPicPr>
          <p:cNvPr id="6" name="Online Media 5" title="She blew their minds with her math skills.. 🤯 #movie #series #hiddenfigures #shortsfeed #viral">
            <a:hlinkClick r:id="" action="ppaction://media"/>
            <a:extLst>
              <a:ext uri="{FF2B5EF4-FFF2-40B4-BE49-F238E27FC236}">
                <a16:creationId xmlns:a16="http://schemas.microsoft.com/office/drawing/2014/main" id="{E71B9E5E-8CAC-4649-AF00-56C917E1609F}"/>
              </a:ext>
            </a:extLst>
          </p:cNvPr>
          <p:cNvPicPr>
            <a:picLocks noGrp="1" noRot="1" noChangeAspect="1"/>
          </p:cNvPicPr>
          <p:nvPr>
            <p:ph sz="half"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7555230" y="1779905"/>
            <a:ext cx="4023360" cy="501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255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E2EA33AE-2E4E-2AD0-7AAD-FF06CBACB6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49817" y="84044"/>
            <a:ext cx="5647742" cy="80886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Other Leadership Theories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BA498B66-C42E-029B-6F9F-FF45F4C14B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80710" y="909463"/>
            <a:ext cx="6655115" cy="5708586"/>
          </a:xfrm>
        </p:spPr>
        <p:txBody>
          <a:bodyPr vert="horz" lIns="91440" tIns="91440" rIns="91440" bIns="0" rtlCol="0" anchor="t">
            <a:normAutofit fontScale="92500" lnSpcReduction="20000"/>
          </a:bodyPr>
          <a:lstStyle/>
          <a:p>
            <a:r>
              <a:rPr lang="en-US" dirty="0"/>
              <a:t>Trait Approach – 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700" dirty="0">
                <a:solidFill>
                  <a:schemeClr val="bg1"/>
                </a:solidFill>
              </a:rPr>
              <a:t>Individuals possess leadership traits such as drive for responsibility, persistence in pursuing goals, self-confidence, and ability to influence.</a:t>
            </a:r>
            <a:endParaRPr lang="en-US" sz="1700" dirty="0"/>
          </a:p>
          <a:p>
            <a:endParaRPr lang="en-US" dirty="0"/>
          </a:p>
          <a:p>
            <a:r>
              <a:rPr lang="en-US" dirty="0"/>
              <a:t>Skill Approach – </a:t>
            </a:r>
            <a:r>
              <a:rPr lang="en-US" sz="1700" dirty="0">
                <a:solidFill>
                  <a:schemeClr val="bg1"/>
                </a:solidFill>
              </a:rPr>
              <a:t>Emphasizes the capabilities, knowledge, and skills that are needed for effective leadership.</a:t>
            </a:r>
            <a:endParaRPr lang="en-US" sz="1700" dirty="0"/>
          </a:p>
          <a:p>
            <a:endParaRPr lang="en-US" dirty="0"/>
          </a:p>
          <a:p>
            <a:r>
              <a:rPr lang="en-US" dirty="0"/>
              <a:t>Path Goal – 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1700" dirty="0">
                <a:solidFill>
                  <a:schemeClr val="bg1"/>
                </a:solidFill>
              </a:rPr>
              <a:t>Leaders motivate followers to accomplish the goal by coaching, directing and assisting with overcoming barriers and obstacles.</a:t>
            </a:r>
            <a:endParaRPr lang="en-US" dirty="0"/>
          </a:p>
          <a:p>
            <a:endParaRPr lang="en-US" dirty="0"/>
          </a:p>
          <a:p>
            <a:r>
              <a:rPr lang="en-US" dirty="0"/>
              <a:t>Authentic Leadership – </a:t>
            </a:r>
            <a:r>
              <a:rPr lang="en-US" sz="1700" dirty="0">
                <a:solidFill>
                  <a:schemeClr val="bg1"/>
                </a:solidFill>
              </a:rPr>
              <a:t>Focuses on genuine strategies to implement as a leader through practical and personal traits.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endParaRPr lang="en-US" dirty="0"/>
          </a:p>
          <a:p>
            <a:endParaRPr lang="en-US" dirty="0"/>
          </a:p>
          <a:p>
            <a:r>
              <a:rPr lang="en-US" dirty="0"/>
              <a:t>Leader-Member Exchange (LMX) –</a:t>
            </a:r>
            <a:r>
              <a:rPr lang="en-US" sz="1700" dirty="0">
                <a:solidFill>
                  <a:schemeClr val="bg1"/>
                </a:solidFill>
              </a:rPr>
              <a:t> Focuses on interactions between leaders and followers.</a:t>
            </a:r>
            <a:endParaRPr lang="en-US" sz="1700" dirty="0"/>
          </a:p>
          <a:p>
            <a:endParaRPr lang="en-US" dirty="0"/>
          </a:p>
          <a:p>
            <a:r>
              <a:rPr lang="en-US" dirty="0"/>
              <a:t>Adaptive Leadership – </a:t>
            </a:r>
            <a:r>
              <a:rPr lang="en-US" sz="1700" dirty="0">
                <a:solidFill>
                  <a:schemeClr val="bg1"/>
                </a:solidFill>
              </a:rPr>
              <a:t>Focuses on the adaption required of leaders to overcome challenges.</a:t>
            </a:r>
            <a:endParaRPr lang="en-US" sz="1700" dirty="0"/>
          </a:p>
          <a:p>
            <a:endParaRPr lang="en-US" dirty="0"/>
          </a:p>
          <a:p>
            <a:r>
              <a:rPr lang="en-US" dirty="0"/>
              <a:t>Inclusive Leadership – </a:t>
            </a:r>
            <a:r>
              <a:rPr lang="en-US" sz="1700" dirty="0">
                <a:solidFill>
                  <a:schemeClr val="bg1"/>
                </a:solidFill>
              </a:rPr>
              <a:t>Focuses on the two way influential process between leaders and followers that promotes diversity within an organization.</a:t>
            </a:r>
            <a:endParaRPr lang="en-US" sz="17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8FB04EF3-CC57-2C94-49E0-6F49EAA5217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6315" t="1336" r="9941" b="-1336"/>
          <a:stretch/>
        </p:blipFill>
        <p:spPr>
          <a:xfrm>
            <a:off x="-15107" y="9172"/>
            <a:ext cx="5695817" cy="6862275"/>
          </a:xfr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8A9398-A4DB-4D15-ABFD-8CB306B28F75}"/>
              </a:ext>
            </a:extLst>
          </p:cNvPr>
          <p:cNvSpPr txBox="1"/>
          <p:nvPr/>
        </p:nvSpPr>
        <p:spPr>
          <a:xfrm>
            <a:off x="-15107" y="6871447"/>
            <a:ext cx="698373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s://www.flickr.com/photos/solutionist/48227526067/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4" tooltip="https://creativecommons.org/licenses/by-nc/3.0/"/>
              </a:rPr>
              <a:t>CC BY-NC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463479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Placeholder 82" descr="Football team cheering on field">
            <a:extLst>
              <a:ext uri="{FF2B5EF4-FFF2-40B4-BE49-F238E27FC236}">
                <a16:creationId xmlns:a16="http://schemas.microsoft.com/office/drawing/2014/main" id="{9F2CBF26-9F88-C836-7BBE-2C8D15399C2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/>
          <a:srcRect l="29931" t="-337" r="21163" b="337"/>
          <a:stretch/>
        </p:blipFill>
        <p:spPr>
          <a:xfrm flipH="1">
            <a:off x="7163691" y="0"/>
            <a:ext cx="5024825" cy="6858000"/>
          </a:xfrm>
        </p:spPr>
      </p:pic>
      <p:sp>
        <p:nvSpPr>
          <p:cNvPr id="96" name="Slide Number Placeholder 95">
            <a:extLst>
              <a:ext uri="{FF2B5EF4-FFF2-40B4-BE49-F238E27FC236}">
                <a16:creationId xmlns:a16="http://schemas.microsoft.com/office/drawing/2014/main" id="{3BD80834-FB15-847A-2C6B-65FA4C1A99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19" name="Title 118">
            <a:extLst>
              <a:ext uri="{FF2B5EF4-FFF2-40B4-BE49-F238E27FC236}">
                <a16:creationId xmlns:a16="http://schemas.microsoft.com/office/drawing/2014/main" id="{34974D2A-D531-9065-F011-B2A52FD62A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0236" y="70764"/>
            <a:ext cx="6732237" cy="1017147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Leadership Theories in Action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2FB8BB2-2253-F694-3F4B-48B1830907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0378" y="1931601"/>
            <a:ext cx="788639" cy="533400"/>
          </a:xfr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o1.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0C2F10C-DD1E-58B2-DE8A-900B513BB48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61753" y="1112674"/>
            <a:ext cx="7983767" cy="711177"/>
          </a:xfrm>
        </p:spPr>
        <p:txBody>
          <a:bodyPr>
            <a:noAutofit/>
          </a:bodyPr>
          <a:lstStyle/>
          <a:p>
            <a:r>
              <a:rPr lang="en-US" b="1" i="1" dirty="0"/>
              <a:t>Leadership is a process in which an individual influences a group of individuals to achieve a common goal. (</a:t>
            </a:r>
            <a:r>
              <a:rPr lang="en-US" b="1" i="1" dirty="0" err="1"/>
              <a:t>Northhouse</a:t>
            </a:r>
            <a:r>
              <a:rPr lang="en-US" b="1" i="1" dirty="0"/>
              <a:t>, 2022).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BF3FD88-1E1E-60D7-6DBA-54883EB495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0378" y="3091641"/>
            <a:ext cx="788639" cy="533400"/>
          </a:xfrm>
        </p:spPr>
        <p:txBody>
          <a:bodyPr/>
          <a:lstStyle/>
          <a:p>
            <a:r>
              <a:rPr lang="en-US" dirty="0"/>
              <a:t>o3.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DE41E67-4B27-8ADF-D2D1-675182477DD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85185" y="2949084"/>
            <a:ext cx="3629592" cy="533400"/>
          </a:xfrm>
        </p:spPr>
        <p:txBody>
          <a:bodyPr/>
          <a:lstStyle/>
          <a:p>
            <a:r>
              <a:rPr lang="en-US" dirty="0"/>
              <a:t>Transformational Leadership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6ADDB23-D709-216E-09BB-D24BECACD4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0378" y="3638202"/>
            <a:ext cx="788639" cy="533400"/>
          </a:xfrm>
        </p:spPr>
        <p:txBody>
          <a:bodyPr/>
          <a:lstStyle/>
          <a:p>
            <a:r>
              <a:rPr lang="en-US" dirty="0"/>
              <a:t>o4.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8154CB8-8FD8-4E91-99AF-E3CF7342282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509646" y="3520052"/>
            <a:ext cx="2959637" cy="533400"/>
          </a:xfrm>
        </p:spPr>
        <p:txBody>
          <a:bodyPr/>
          <a:lstStyle/>
          <a:p>
            <a:r>
              <a:rPr lang="en-US" dirty="0"/>
              <a:t>Situational Leadership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4EFEB83-8DF8-9418-13FD-C034C8279A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0378" y="2483620"/>
            <a:ext cx="788639" cy="533400"/>
          </a:xfrm>
        </p:spPr>
        <p:txBody>
          <a:bodyPr/>
          <a:lstStyle/>
          <a:p>
            <a:r>
              <a:rPr lang="en-US" dirty="0"/>
              <a:t>o2.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27C4889-BB27-08A2-E9DE-947634C2E25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485185" y="2416769"/>
            <a:ext cx="2823925" cy="533400"/>
          </a:xfrm>
        </p:spPr>
        <p:txBody>
          <a:bodyPr/>
          <a:lstStyle/>
          <a:p>
            <a:r>
              <a:rPr lang="en-US" dirty="0"/>
              <a:t>Servant Leadership</a:t>
            </a: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3A78732-6A77-06C0-D931-D7D867386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7B7D90C8-A3E9-289E-DC74-AFF053EFB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CC4D3B7B-7C91-4692-96E9-B417DE34C120}"/>
              </a:ext>
            </a:extLst>
          </p:cNvPr>
          <p:cNvSpPr txBox="1">
            <a:spLocks/>
          </p:cNvSpPr>
          <p:nvPr/>
        </p:nvSpPr>
        <p:spPr>
          <a:xfrm>
            <a:off x="1485185" y="4171602"/>
            <a:ext cx="4842889" cy="533400"/>
          </a:xfrm>
          <a:prstGeom prst="rect">
            <a:avLst/>
          </a:prstGeom>
        </p:spPr>
        <p:txBody>
          <a:bodyPr vert="horz" lIns="0" tIns="45720" rIns="0" bIns="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Behavioral Approach to Leadership</a:t>
            </a:r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33986A8B-1478-4F87-91E1-93C2F5E94035}"/>
              </a:ext>
            </a:extLst>
          </p:cNvPr>
          <p:cNvSpPr txBox="1">
            <a:spLocks/>
          </p:cNvSpPr>
          <p:nvPr/>
        </p:nvSpPr>
        <p:spPr>
          <a:xfrm>
            <a:off x="1497864" y="4779714"/>
            <a:ext cx="2959637" cy="533400"/>
          </a:xfrm>
          <a:prstGeom prst="rect">
            <a:avLst/>
          </a:prstGeom>
        </p:spPr>
        <p:txBody>
          <a:bodyPr vert="horz" lIns="0" tIns="45720" rIns="0" bIns="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Other Leadership Styles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8C2E8664-4886-4602-8DB7-74925E492672}"/>
              </a:ext>
            </a:extLst>
          </p:cNvPr>
          <p:cNvSpPr txBox="1">
            <a:spLocks/>
          </p:cNvSpPr>
          <p:nvPr/>
        </p:nvSpPr>
        <p:spPr>
          <a:xfrm>
            <a:off x="668462" y="4225579"/>
            <a:ext cx="788639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kern="1200" spc="100" baseline="-25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o5.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4C4A774D-FD14-4E14-8A08-6BF2BFE2665E}"/>
              </a:ext>
            </a:extLst>
          </p:cNvPr>
          <p:cNvSpPr txBox="1">
            <a:spLocks/>
          </p:cNvSpPr>
          <p:nvPr/>
        </p:nvSpPr>
        <p:spPr>
          <a:xfrm>
            <a:off x="1485184" y="1884454"/>
            <a:ext cx="2959637" cy="533400"/>
          </a:xfrm>
          <a:prstGeom prst="rect">
            <a:avLst/>
          </a:prstGeom>
        </p:spPr>
        <p:txBody>
          <a:bodyPr vert="horz" lIns="0" tIns="45720" rIns="0" bIns="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Ethical Leadership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802D33F7-2E65-41F0-B880-335943B60D7D}"/>
              </a:ext>
            </a:extLst>
          </p:cNvPr>
          <p:cNvSpPr txBox="1">
            <a:spLocks/>
          </p:cNvSpPr>
          <p:nvPr/>
        </p:nvSpPr>
        <p:spPr>
          <a:xfrm>
            <a:off x="709225" y="4889915"/>
            <a:ext cx="788639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kern="1200" spc="100" baseline="-25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o6.</a:t>
            </a:r>
          </a:p>
        </p:txBody>
      </p:sp>
    </p:spTree>
    <p:extLst>
      <p:ext uri="{BB962C8B-B14F-4D97-AF65-F5344CB8AC3E}">
        <p14:creationId xmlns:p14="http://schemas.microsoft.com/office/powerpoint/2010/main" val="6485015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4D835925-3D21-0B99-9A6C-587FBAE43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06133"/>
            <a:ext cx="913638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Questions / Discussion</a:t>
            </a:r>
            <a:br>
              <a:rPr lang="en-US" dirty="0">
                <a:solidFill>
                  <a:schemeClr val="accent1"/>
                </a:solidFill>
              </a:rPr>
            </a:b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6053-DF7F-7AFE-4D23-78CFF34D0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7466B0-B69A-FEBF-B8E0-FDA9AEAC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11559" y="52257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756CFB8-E805-3CF9-61D2-C02341EC7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8B02333-D821-7185-E292-DE081E5DC534}"/>
              </a:ext>
            </a:extLst>
          </p:cNvPr>
          <p:cNvSpPr txBox="1"/>
          <p:nvPr/>
        </p:nvSpPr>
        <p:spPr>
          <a:xfrm>
            <a:off x="7222205" y="3122335"/>
            <a:ext cx="5984928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/>
              <a:t>Dr. Anya Bailey Randle</a:t>
            </a:r>
          </a:p>
          <a:p>
            <a:pPr algn="ctr"/>
            <a:r>
              <a:rPr lang="en-US" sz="2000" dirty="0"/>
              <a:t>Deputy Assistant Superintendent</a:t>
            </a:r>
          </a:p>
          <a:p>
            <a:pPr algn="ctr"/>
            <a:r>
              <a:rPr lang="en-US" sz="2000" dirty="0"/>
              <a:t>Louisiana Department of Education</a:t>
            </a:r>
          </a:p>
          <a:p>
            <a:pPr algn="ctr"/>
            <a:r>
              <a:rPr lang="en-US" sz="2000" dirty="0">
                <a:hlinkClick r:id="rId4"/>
              </a:rPr>
              <a:t>Anya.Randle@la.gov</a:t>
            </a:r>
            <a:endParaRPr lang="en-US" sz="2000" dirty="0"/>
          </a:p>
          <a:p>
            <a:pPr algn="ctr"/>
            <a:endParaRPr lang="en-US" sz="2000" dirty="0"/>
          </a:p>
        </p:txBody>
      </p:sp>
      <p:pic>
        <p:nvPicPr>
          <p:cNvPr id="14" name="Picture 6" descr="Quotes on images about leadership">
            <a:extLst>
              <a:ext uri="{FF2B5EF4-FFF2-40B4-BE49-F238E27FC236}">
                <a16:creationId xmlns:a16="http://schemas.microsoft.com/office/drawing/2014/main" id="{946BDD92-1C0E-4B83-9C7E-72A7313E6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2379" y="2168769"/>
            <a:ext cx="5688006" cy="4187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le 22">
            <a:extLst>
              <a:ext uri="{FF2B5EF4-FFF2-40B4-BE49-F238E27FC236}">
                <a16:creationId xmlns:a16="http://schemas.microsoft.com/office/drawing/2014/main" id="{01B6892D-BDA8-4F4F-A758-E3BF48C93FA5}"/>
              </a:ext>
            </a:extLst>
          </p:cNvPr>
          <p:cNvSpPr txBox="1">
            <a:spLocks/>
          </p:cNvSpPr>
          <p:nvPr/>
        </p:nvSpPr>
        <p:spPr>
          <a:xfrm>
            <a:off x="8933691" y="1517649"/>
            <a:ext cx="30942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>
                <a:solidFill>
                  <a:schemeClr val="accent1"/>
                </a:solidFill>
              </a:rPr>
              <a:t>Contact Information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34415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2E011AB-A798-4688-B505-E54D012B1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Ethical Leadership Defined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114F2E12-6FA6-403C-BED6-B441EA36D6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2927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Ethical Leadership provides a system of principles that guides leaders in making decisions about what is right or wrong and what is good or bad.</a:t>
            </a:r>
          </a:p>
          <a:p>
            <a:r>
              <a:rPr lang="en-US" sz="2400" dirty="0"/>
              <a:t>Ethical Leadership focuses on what leaders do and who leaders are as directed by their ethical values.</a:t>
            </a:r>
          </a:p>
          <a:p>
            <a:r>
              <a:rPr lang="en-US" sz="2400" dirty="0"/>
              <a:t>The moral development of a leader guides their ability to display ethical leadership in their actions.</a:t>
            </a:r>
          </a:p>
          <a:p>
            <a:r>
              <a:rPr lang="en-US" sz="2400" dirty="0"/>
              <a:t>The Principles of Ethical Leadership include:</a:t>
            </a:r>
          </a:p>
          <a:p>
            <a:pPr lvl="1"/>
            <a:r>
              <a:rPr lang="en-US" sz="2000" dirty="0"/>
              <a:t>Ethical leaders respect others.</a:t>
            </a:r>
          </a:p>
          <a:p>
            <a:pPr lvl="1"/>
            <a:r>
              <a:rPr lang="en-US" sz="2000" dirty="0"/>
              <a:t>Ethical leaders serve others.</a:t>
            </a:r>
          </a:p>
          <a:p>
            <a:pPr lvl="1"/>
            <a:r>
              <a:rPr lang="en-US" sz="2000" dirty="0"/>
              <a:t>Ethical leaders are concerned with fairness and justice.</a:t>
            </a:r>
          </a:p>
          <a:p>
            <a:pPr lvl="1"/>
            <a:r>
              <a:rPr lang="en-US" sz="2000" dirty="0"/>
              <a:t>Ethical leaders are honest.</a:t>
            </a:r>
          </a:p>
          <a:p>
            <a:pPr lvl="1"/>
            <a:r>
              <a:rPr lang="en-US" sz="2000" dirty="0"/>
              <a:t>Ethical leaders build community and promote collaboration.</a:t>
            </a:r>
          </a:p>
        </p:txBody>
      </p:sp>
    </p:spTree>
    <p:extLst>
      <p:ext uri="{BB962C8B-B14F-4D97-AF65-F5344CB8AC3E}">
        <p14:creationId xmlns:p14="http://schemas.microsoft.com/office/powerpoint/2010/main" val="1263862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970F9-17DA-839C-44F9-7397A5EFC9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Ethical Leadership </a:t>
            </a:r>
            <a:br>
              <a:rPr lang="en-US" dirty="0">
                <a:solidFill>
                  <a:schemeClr val="accent1"/>
                </a:solidFill>
              </a:rPr>
            </a:b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7B49AB-9182-5EB7-E03A-3E144B8F0EE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Strengths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A1EECEA-D837-E96C-CC5D-8C8B986DA33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461375" y="2686385"/>
            <a:ext cx="2561928" cy="2354245"/>
          </a:xfrm>
        </p:spPr>
        <p:txBody>
          <a:bodyPr vert="horz" lIns="0" tIns="45720" rIns="0" bIns="45720" rtlCol="0" anchor="t">
            <a:noAutofit/>
          </a:bodyPr>
          <a:lstStyle/>
          <a:p>
            <a:r>
              <a:rPr lang="en-US" sz="1600" dirty="0"/>
              <a:t>Establishes ethical norms and expectations</a:t>
            </a:r>
          </a:p>
          <a:p>
            <a:r>
              <a:rPr lang="en-US" sz="1600" dirty="0"/>
              <a:t>Improves performance related outcomes</a:t>
            </a:r>
          </a:p>
          <a:p>
            <a:r>
              <a:rPr lang="en-US" sz="1600" dirty="0"/>
              <a:t>Increases well-being and reduces burnout</a:t>
            </a:r>
          </a:p>
          <a:p>
            <a:r>
              <a:rPr lang="en-US" sz="1600" dirty="0"/>
              <a:t>Creates positive work cultures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BD828F9-B330-B117-FF6A-8F0C1244470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Critics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FFA0DAA-37F3-A33A-6A49-3568311D08A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937139" y="2812114"/>
            <a:ext cx="2275880" cy="893763"/>
          </a:xfrm>
        </p:spPr>
        <p:txBody>
          <a:bodyPr vert="horz" lIns="0" tIns="45720" rIns="0" bIns="45720" rtlCol="0" anchor="t">
            <a:noAutofit/>
          </a:bodyPr>
          <a:lstStyle/>
          <a:p>
            <a:r>
              <a:rPr lang="en-US" sz="1600" dirty="0"/>
              <a:t>Leaders morals may not influence followers’ behaviors</a:t>
            </a:r>
          </a:p>
          <a:p>
            <a:r>
              <a:rPr lang="en-US" sz="1600" dirty="0"/>
              <a:t>Millennials are less likely to respond to ethical appeals due to desires for recognition and rewards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16C42F-6E4C-CC8A-0CCC-46E1AAF5C77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Application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2EEB8B-C46D-4F62-8FF4-1C61F9FB1F4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995403" y="2812114"/>
            <a:ext cx="2847975" cy="2354246"/>
          </a:xfrm>
        </p:spPr>
        <p:txBody>
          <a:bodyPr/>
          <a:lstStyle/>
          <a:p>
            <a:r>
              <a:rPr lang="en-US" sz="1600" dirty="0"/>
              <a:t>Characteristics include integrity, honesty, etc.</a:t>
            </a:r>
          </a:p>
          <a:p>
            <a:r>
              <a:rPr lang="en-US" sz="1600" dirty="0"/>
              <a:t>Positive Organizational Culture</a:t>
            </a:r>
          </a:p>
          <a:p>
            <a:r>
              <a:rPr lang="en-US" sz="1600" dirty="0"/>
              <a:t>Committed to doing what is right despite anything else</a:t>
            </a:r>
          </a:p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57039E5-2916-97DA-297D-8FEA442FE1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839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Two bald eagles against snowy mountains">
            <a:extLst>
              <a:ext uri="{FF2B5EF4-FFF2-40B4-BE49-F238E27FC236}">
                <a16:creationId xmlns:a16="http://schemas.microsoft.com/office/drawing/2014/main" id="{16C7B6A5-5ABE-470E-BA31-9BCD5BFEB0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101" y="44991"/>
            <a:ext cx="10866119" cy="6813009"/>
          </a:xfrm>
          <a:prstGeom prst="rect">
            <a:avLst/>
          </a:prstGeom>
        </p:spPr>
      </p:pic>
      <p:pic>
        <p:nvPicPr>
          <p:cNvPr id="5" name="Online Media 4" title="You Can't Handle the Truth! - A Few Good Men (7/8) Movie CLIP (1992) HD">
            <a:hlinkClick r:id="" action="ppaction://media"/>
            <a:extLst>
              <a:ext uri="{FF2B5EF4-FFF2-40B4-BE49-F238E27FC236}">
                <a16:creationId xmlns:a16="http://schemas.microsoft.com/office/drawing/2014/main" id="{4DF2C31D-AE11-4B12-8DF8-34EA1E5FE787}"/>
              </a:ext>
            </a:extLst>
          </p:cNvPr>
          <p:cNvPicPr>
            <a:picLocks noGrp="1" noRot="1" noChangeAspect="1"/>
          </p:cNvPicPr>
          <p:nvPr>
            <p:ph sz="half"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44780" y="2492992"/>
            <a:ext cx="5181600" cy="37477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FAE7D8-3B79-A504-7E6E-B6B4874E6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7660" y="0"/>
            <a:ext cx="687323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latin typeface="Book Antiqua" panose="02040602050305030304" pitchFamily="18" charset="0"/>
              </a:rPr>
              <a:t>Ethical Leadership in Action</a:t>
            </a:r>
          </a:p>
        </p:txBody>
      </p:sp>
    </p:spTree>
    <p:extLst>
      <p:ext uri="{BB962C8B-B14F-4D97-AF65-F5344CB8AC3E}">
        <p14:creationId xmlns:p14="http://schemas.microsoft.com/office/powerpoint/2010/main" val="644152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Two colleagues planning on board with sticky notes">
            <a:extLst>
              <a:ext uri="{FF2B5EF4-FFF2-40B4-BE49-F238E27FC236}">
                <a16:creationId xmlns:a16="http://schemas.microsoft.com/office/drawing/2014/main" id="{E681FFD2-DB19-D4E6-FF90-8E0EDFD9796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1615" r="21615"/>
          <a:stretch/>
        </p:blipFill>
        <p:spPr>
          <a:xfrm>
            <a:off x="0" y="-2235"/>
            <a:ext cx="5840730" cy="6862275"/>
          </a:xfrm>
          <a:noFill/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A282C59F-FE4F-45CF-8EEE-4A863DE932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8566" y="1962844"/>
            <a:ext cx="5989320" cy="1671896"/>
          </a:xfrm>
        </p:spPr>
        <p:txBody>
          <a:bodyPr>
            <a:normAutofit/>
          </a:bodyPr>
          <a:lstStyle/>
          <a:p>
            <a:r>
              <a:rPr lang="en-US" dirty="0"/>
              <a:t>A leadership theory in which the leader emphasize the good of followers ahead of self interest to focus on follower development.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BE69604-6D6A-406E-90E1-4273258B2A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9787" y="708292"/>
            <a:ext cx="4786877" cy="983225"/>
          </a:xfrm>
        </p:spPr>
        <p:txBody>
          <a:bodyPr>
            <a:normAutofit/>
          </a:bodyPr>
          <a:lstStyle/>
          <a:p>
            <a:r>
              <a:rPr lang="en-US" sz="4000" dirty="0"/>
              <a:t>Servant Leadership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07378DD3-AF16-4B93-9125-352507F5BECA}"/>
              </a:ext>
            </a:extLst>
          </p:cNvPr>
          <p:cNvSpPr txBox="1">
            <a:spLocks/>
          </p:cNvSpPr>
          <p:nvPr/>
        </p:nvSpPr>
        <p:spPr>
          <a:xfrm>
            <a:off x="5998565" y="1962844"/>
            <a:ext cx="5989320" cy="1671896"/>
          </a:xfrm>
          <a:prstGeom prst="rect">
            <a:avLst/>
          </a:prstGeom>
        </p:spPr>
        <p:txBody>
          <a:bodyPr vert="horz" lIns="91440" tIns="91440" rIns="9144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none" spc="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 leadership theory in which the leader emphasize the good of followers ahead of self interest to focus on follower development. 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88040B32-5B2D-47A3-A9E9-08A0D7FEABFC}"/>
              </a:ext>
            </a:extLst>
          </p:cNvPr>
          <p:cNvSpPr txBox="1">
            <a:spLocks/>
          </p:cNvSpPr>
          <p:nvPr/>
        </p:nvSpPr>
        <p:spPr>
          <a:xfrm>
            <a:off x="5998565" y="3906067"/>
            <a:ext cx="5989320" cy="1671896"/>
          </a:xfrm>
          <a:prstGeom prst="rect">
            <a:avLst/>
          </a:prstGeom>
        </p:spPr>
        <p:txBody>
          <a:bodyPr vert="horz" lIns="91440" tIns="91440" rIns="9144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none" spc="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Servant leaders are ethical leaders who put followers first, empower them and develop their full capacities.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D98B0AA9-2F9F-4AC6-83BD-652396E89367}"/>
              </a:ext>
            </a:extLst>
          </p:cNvPr>
          <p:cNvSpPr txBox="1">
            <a:spLocks/>
          </p:cNvSpPr>
          <p:nvPr/>
        </p:nvSpPr>
        <p:spPr>
          <a:xfrm>
            <a:off x="5840730" y="5696937"/>
            <a:ext cx="6758940" cy="905542"/>
          </a:xfrm>
          <a:prstGeom prst="rect">
            <a:avLst/>
          </a:prstGeom>
        </p:spPr>
        <p:txBody>
          <a:bodyPr vert="horz" lIns="91440" tIns="91440" rIns="9144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none" spc="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The basic principles are service and care.</a:t>
            </a:r>
          </a:p>
        </p:txBody>
      </p:sp>
    </p:spTree>
    <p:extLst>
      <p:ext uri="{BB962C8B-B14F-4D97-AF65-F5344CB8AC3E}">
        <p14:creationId xmlns:p14="http://schemas.microsoft.com/office/powerpoint/2010/main" val="1130706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970F9-17DA-839C-44F9-7397A5EFC9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Servant Leadership </a:t>
            </a:r>
            <a:br>
              <a:rPr lang="en-US" dirty="0">
                <a:solidFill>
                  <a:schemeClr val="accent1"/>
                </a:solidFill>
              </a:rPr>
            </a:b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7B49AB-9182-5EB7-E03A-3E144B8F0EE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Strengths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A1EECEA-D837-E96C-CC5D-8C8B986DA33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604399" y="2812115"/>
            <a:ext cx="2275880" cy="2354245"/>
          </a:xfrm>
        </p:spPr>
        <p:txBody>
          <a:bodyPr vert="horz" lIns="0" tIns="45720" rIns="0" bIns="45720" rtlCol="0" anchor="t">
            <a:noAutofit/>
          </a:bodyPr>
          <a:lstStyle/>
          <a:p>
            <a:r>
              <a:rPr lang="en-US" sz="1600" dirty="0"/>
              <a:t>Ethical Leadership</a:t>
            </a:r>
          </a:p>
          <a:p>
            <a:r>
              <a:rPr lang="en-US" sz="1600" dirty="0"/>
              <a:t>Considers multiple stakeholders</a:t>
            </a:r>
          </a:p>
          <a:p>
            <a:r>
              <a:rPr lang="en-US" sz="1600" dirty="0"/>
              <a:t>No universal application</a:t>
            </a:r>
          </a:p>
          <a:p>
            <a:r>
              <a:rPr lang="en-US" sz="1600" dirty="0"/>
              <a:t>Measurable through assessments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BD828F9-B330-B117-FF6A-8F0C1244470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Critics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FFA0DAA-37F3-A33A-6A49-3568311D08A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937139" y="2812114"/>
            <a:ext cx="2275880" cy="893763"/>
          </a:xfrm>
        </p:spPr>
        <p:txBody>
          <a:bodyPr vert="horz" lIns="0" tIns="45720" rIns="0" bIns="45720" rtlCol="0" anchor="t">
            <a:noAutofit/>
          </a:bodyPr>
          <a:lstStyle/>
          <a:p>
            <a:r>
              <a:rPr lang="en-US" sz="1600" dirty="0"/>
              <a:t>No proven research to organizational impact</a:t>
            </a:r>
          </a:p>
          <a:p>
            <a:r>
              <a:rPr lang="en-US" sz="1600" dirty="0"/>
              <a:t>Leader experience burnout and lack of self care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16C42F-6E4C-CC8A-0CCC-46E1AAF5C77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Application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2EEB8B-C46D-4F62-8FF4-1C61F9FB1F4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995403" y="2812114"/>
            <a:ext cx="2847975" cy="2354246"/>
          </a:xfrm>
        </p:spPr>
        <p:txBody>
          <a:bodyPr/>
          <a:lstStyle/>
          <a:p>
            <a:r>
              <a:rPr lang="en-US" sz="1600" dirty="0"/>
              <a:t>Characteristics include humility, empathy, listening, etc.</a:t>
            </a:r>
          </a:p>
          <a:p>
            <a:r>
              <a:rPr lang="en-US" sz="1600" dirty="0"/>
              <a:t>Commitment to grow others</a:t>
            </a:r>
          </a:p>
          <a:p>
            <a:r>
              <a:rPr lang="en-US" sz="1600" dirty="0"/>
              <a:t>Mentoring/Coaching</a:t>
            </a:r>
          </a:p>
          <a:p>
            <a:r>
              <a:rPr lang="en-US" sz="1600" dirty="0"/>
              <a:t>Positive Organizational Culture</a:t>
            </a:r>
          </a:p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057039E5-2916-97DA-297D-8FEA442FE1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829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Large and small hands holding red heart">
            <a:extLst>
              <a:ext uri="{FF2B5EF4-FFF2-40B4-BE49-F238E27FC236}">
                <a16:creationId xmlns:a16="http://schemas.microsoft.com/office/drawing/2014/main" id="{45FCD3BD-34C1-267E-BD13-17DC13DE13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344" r="10344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FAE7D8-3B79-A504-7E6E-B6B4874E6B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0" y="365125"/>
            <a:ext cx="6873239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latin typeface="Book Antiqua" panose="02040602050305030304" pitchFamily="18" charset="0"/>
              </a:rPr>
              <a:t>Servant Leadership in Action</a:t>
            </a:r>
          </a:p>
        </p:txBody>
      </p:sp>
      <p:pic>
        <p:nvPicPr>
          <p:cNvPr id="6" name="Online Media 5" title="Hidden figures bathroom speech and sign removal">
            <a:hlinkClick r:id="" action="ppaction://media"/>
            <a:extLst>
              <a:ext uri="{FF2B5EF4-FFF2-40B4-BE49-F238E27FC236}">
                <a16:creationId xmlns:a16="http://schemas.microsoft.com/office/drawing/2014/main" id="{C35884A1-D04C-496A-9B09-FC303FA947E0}"/>
              </a:ext>
            </a:extLst>
          </p:cNvPr>
          <p:cNvPicPr>
            <a:picLocks noGrp="1" noRot="1" noChangeAspect="1"/>
          </p:cNvPicPr>
          <p:nvPr>
            <p:ph sz="half"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747697" y="2057400"/>
            <a:ext cx="5606102" cy="393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862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4D835925-3D21-0B99-9A6C-587FBAE43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740671" y="544148"/>
            <a:ext cx="8935507" cy="94946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</a:rPr>
              <a:t>Transformational Leadership</a:t>
            </a:r>
            <a:br>
              <a:rPr lang="en-US" dirty="0">
                <a:solidFill>
                  <a:schemeClr val="accent1"/>
                </a:solidFill>
              </a:rPr>
            </a:br>
            <a:endParaRPr lang="en-US" dirty="0"/>
          </a:p>
        </p:txBody>
      </p:sp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52D45C27-4F4D-5A89-8C52-CB8FC47BCEF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5867" t="-578" r="32407" b="578"/>
          <a:stretch/>
        </p:blipFill>
        <p:spPr>
          <a:xfrm flipH="1">
            <a:off x="6833903" y="26128"/>
            <a:ext cx="5280441" cy="6805743"/>
          </a:xfr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6053-DF7F-7AFE-4D23-78CFF34D0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7466B0-B69A-FEBF-B8E0-FDA9AEAC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911559" y="52257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756CFB8-E805-3CF9-61D2-C02341EC7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93B9BBD4-690C-4954-8485-F49E8C4B75EB}"/>
              </a:ext>
            </a:extLst>
          </p:cNvPr>
          <p:cNvSpPr txBox="1">
            <a:spLocks/>
          </p:cNvSpPr>
          <p:nvPr/>
        </p:nvSpPr>
        <p:spPr>
          <a:xfrm>
            <a:off x="417264" y="1348294"/>
            <a:ext cx="7309415" cy="1671896"/>
          </a:xfrm>
          <a:prstGeom prst="rect">
            <a:avLst/>
          </a:prstGeom>
        </p:spPr>
        <p:txBody>
          <a:bodyPr vert="horz" lIns="91440" tIns="91440" rIns="9144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none" spc="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A leadership theory in which the leader changes and transforms people by influencing them to accomplish more than they believe they are capable of achieving.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0F8627D8-43D5-40EC-AA03-621A43BE3B8D}"/>
              </a:ext>
            </a:extLst>
          </p:cNvPr>
          <p:cNvSpPr txBox="1">
            <a:spLocks/>
          </p:cNvSpPr>
          <p:nvPr/>
        </p:nvSpPr>
        <p:spPr>
          <a:xfrm>
            <a:off x="417263" y="3319913"/>
            <a:ext cx="7309415" cy="1671896"/>
          </a:xfrm>
          <a:prstGeom prst="rect">
            <a:avLst/>
          </a:prstGeom>
        </p:spPr>
        <p:txBody>
          <a:bodyPr vert="horz" lIns="91440" tIns="91440" rIns="9144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none" spc="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The leader illustrates strong competence with a desire to influence and serve as a role model by communicating high expectations of the follower.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74BB95B7-AEC6-4EAF-BA22-B2CC2ED2D909}"/>
              </a:ext>
            </a:extLst>
          </p:cNvPr>
          <p:cNvSpPr txBox="1">
            <a:spLocks/>
          </p:cNvSpPr>
          <p:nvPr/>
        </p:nvSpPr>
        <p:spPr>
          <a:xfrm>
            <a:off x="412050" y="5303485"/>
            <a:ext cx="6040687" cy="1211615"/>
          </a:xfrm>
          <a:prstGeom prst="rect">
            <a:avLst/>
          </a:prstGeom>
        </p:spPr>
        <p:txBody>
          <a:bodyPr vert="horz" lIns="91440" tIns="91440" rIns="9144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none" spc="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tx1"/>
                </a:solidFill>
              </a:rPr>
              <a:t>A transformational leader is charismatic and a visionary.</a:t>
            </a:r>
          </a:p>
        </p:txBody>
      </p:sp>
    </p:spTree>
    <p:extLst>
      <p:ext uri="{BB962C8B-B14F-4D97-AF65-F5344CB8AC3E}">
        <p14:creationId xmlns:p14="http://schemas.microsoft.com/office/powerpoint/2010/main" val="31132859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TM11534312">
      <a:dk1>
        <a:srgbClr val="000000"/>
      </a:dk1>
      <a:lt1>
        <a:srgbClr val="FFFFFF"/>
      </a:lt1>
      <a:dk2>
        <a:srgbClr val="D87A1A"/>
      </a:dk2>
      <a:lt2>
        <a:srgbClr val="E7E6E6"/>
      </a:lt2>
      <a:accent1>
        <a:srgbClr val="FFBA00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87882D"/>
      </a:hlink>
      <a:folHlink>
        <a:srgbClr val="7F7F7F"/>
      </a:folHlink>
    </a:clrScheme>
    <a:fontScheme name="Custom 62">
      <a:majorFont>
        <a:latin typeface="Book Antiqua"/>
        <a:ea typeface=""/>
        <a:cs typeface=""/>
      </a:majorFont>
      <a:minorFont>
        <a:latin typeface="Century Gothic"/>
        <a:ea typeface="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11534312_Win32_SL_V3" id="{A784F2EB-8377-40E2-878D-F359E4F7734D}" vid="{87F4C17B-0668-4D7F-80F5-6507D8EFBB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C15CCAF-B227-4420-8A82-899C4EC33714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739EAE05-2D90-4440-A098-2E114DBDB54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9BB42C3-98F0-4E09-AE96-62EE07CAC5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1019</Words>
  <Application>Microsoft Office PowerPoint</Application>
  <PresentationFormat>Widescreen</PresentationFormat>
  <Paragraphs>156</Paragraphs>
  <Slides>20</Slides>
  <Notes>1</Notes>
  <HiddenSlides>0</HiddenSlides>
  <MMClips>5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Aptos</vt:lpstr>
      <vt:lpstr>Aptos Display</vt:lpstr>
      <vt:lpstr>Arial</vt:lpstr>
      <vt:lpstr>Book Antiqua</vt:lpstr>
      <vt:lpstr>Calibri</vt:lpstr>
      <vt:lpstr>Century Gothic</vt:lpstr>
      <vt:lpstr>Courier New</vt:lpstr>
      <vt:lpstr>Custom</vt:lpstr>
      <vt:lpstr>Office Theme</vt:lpstr>
      <vt:lpstr>Leadership Theories in Action</vt:lpstr>
      <vt:lpstr>Leadership Theories in Action</vt:lpstr>
      <vt:lpstr>Ethical Leadership Defined</vt:lpstr>
      <vt:lpstr>Ethical Leadership  </vt:lpstr>
      <vt:lpstr>Ethical Leadership in Action</vt:lpstr>
      <vt:lpstr>Servant Leadership</vt:lpstr>
      <vt:lpstr>Servant Leadership  </vt:lpstr>
      <vt:lpstr>Servant Leadership in Action</vt:lpstr>
      <vt:lpstr>Transformational Leadership </vt:lpstr>
      <vt:lpstr>Transformational Leadership  </vt:lpstr>
      <vt:lpstr>Transformational Leadership in Action</vt:lpstr>
      <vt:lpstr>Situational Leadership</vt:lpstr>
      <vt:lpstr>Four Categories of Leadership Styles Exhibiting Situational Leadership</vt:lpstr>
      <vt:lpstr>Situational Leadership  </vt:lpstr>
      <vt:lpstr>Situational Leadership In Action</vt:lpstr>
      <vt:lpstr>Behavioral Approach to Leadership </vt:lpstr>
      <vt:lpstr>Behavioral Approach Leadership  </vt:lpstr>
      <vt:lpstr>Behavioral Approach  to Leadership In Action</vt:lpstr>
      <vt:lpstr>Other Leadership Theories</vt:lpstr>
      <vt:lpstr>Questions / Discussion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Groupthink Leadership</dc:title>
  <dc:creator/>
  <cp:lastModifiedBy/>
  <cp:revision>909</cp:revision>
  <dcterms:created xsi:type="dcterms:W3CDTF">2023-07-18T15:28:54Z</dcterms:created>
  <dcterms:modified xsi:type="dcterms:W3CDTF">2026-03-04T12:55:24Z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