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3"/>
  </p:notesMasterIdLst>
  <p:sldIdLst>
    <p:sldId id="302" r:id="rId2"/>
    <p:sldId id="303" r:id="rId3"/>
    <p:sldId id="332" r:id="rId4"/>
    <p:sldId id="333" r:id="rId5"/>
    <p:sldId id="334" r:id="rId6"/>
    <p:sldId id="335" r:id="rId7"/>
    <p:sldId id="299" r:id="rId8"/>
    <p:sldId id="304" r:id="rId9"/>
    <p:sldId id="313" r:id="rId10"/>
    <p:sldId id="326" r:id="rId11"/>
    <p:sldId id="325" r:id="rId12"/>
    <p:sldId id="336" r:id="rId13"/>
    <p:sldId id="337" r:id="rId14"/>
    <p:sldId id="338" r:id="rId15"/>
    <p:sldId id="339" r:id="rId16"/>
    <p:sldId id="329" r:id="rId17"/>
    <p:sldId id="340" r:id="rId18"/>
    <p:sldId id="543" r:id="rId19"/>
    <p:sldId id="384" r:id="rId20"/>
    <p:sldId id="408" r:id="rId21"/>
    <p:sldId id="537" r:id="rId22"/>
    <p:sldId id="542" r:id="rId23"/>
    <p:sldId id="519" r:id="rId24"/>
    <p:sldId id="520" r:id="rId25"/>
    <p:sldId id="521" r:id="rId26"/>
    <p:sldId id="318" r:id="rId27"/>
    <p:sldId id="539" r:id="rId28"/>
    <p:sldId id="540" r:id="rId29"/>
    <p:sldId id="541" r:id="rId30"/>
    <p:sldId id="330" r:id="rId31"/>
    <p:sldId id="289" r:id="rId32"/>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C97"/>
    <a:srgbClr val="2F3D4C"/>
    <a:srgbClr val="F0C14C"/>
    <a:srgbClr val="E7E7E7"/>
    <a:srgbClr val="469FB7"/>
    <a:srgbClr val="FFE493"/>
    <a:srgbClr val="2F3DFC"/>
    <a:srgbClr val="233746"/>
    <a:srgbClr val="EFC04B"/>
    <a:srgbClr val="F5D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DB4570-8912-4832-A629-CD85D021B521}" v="19" dt="2026-03-04T23:30:50.9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974" autoAdjust="0"/>
  </p:normalViewPr>
  <p:slideViewPr>
    <p:cSldViewPr>
      <p:cViewPr varScale="1">
        <p:scale>
          <a:sx n="48" d="100"/>
          <a:sy n="48" d="100"/>
        </p:scale>
        <p:origin x="1118" y="48"/>
      </p:cViewPr>
      <p:guideLst>
        <p:guide orient="horz" pos="2160"/>
        <p:guide pos="2880"/>
      </p:guideLst>
    </p:cSldViewPr>
  </p:slideViewPr>
  <p:outlineViewPr>
    <p:cViewPr>
      <p:scale>
        <a:sx n="33" d="100"/>
        <a:sy n="33" d="100"/>
      </p:scale>
      <p:origin x="0" y="-12468"/>
    </p:cViewPr>
  </p:outlineViewPr>
  <p:notesTextViewPr>
    <p:cViewPr>
      <p:scale>
        <a:sx n="120" d="100"/>
        <a:sy n="120" d="100"/>
      </p:scale>
      <p:origin x="0" y="0"/>
    </p:cViewPr>
  </p:notesTextViewPr>
  <p:sorterViewPr>
    <p:cViewPr>
      <p:scale>
        <a:sx n="70" d="100"/>
        <a:sy n="70" d="100"/>
      </p:scale>
      <p:origin x="0" y="-22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5.xml.rels><?xml version="1.0" encoding="UTF-8" standalone="yes"?>
<Relationships xmlns="http://schemas.openxmlformats.org/package/2006/relationships"><Relationship Id="rId2" Type="http://schemas.openxmlformats.org/officeDocument/2006/relationships/hyperlink" Target="mailto:rrutherford@ed.sc.gov" TargetMode="External"/><Relationship Id="rId1" Type="http://schemas.openxmlformats.org/officeDocument/2006/relationships/hyperlink" Target="mailto:emason@ed.sc.gov"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mailto:rrutherford@ed.sc.gov" TargetMode="External"/><Relationship Id="rId1" Type="http://schemas.openxmlformats.org/officeDocument/2006/relationships/hyperlink" Target="mailto:emason@ed.sc.gov"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F665D3-56BE-4D58-A65A-11489AFD0849}"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9902CE84-2EE2-40A5-BF93-54EFFD707FC8}">
      <dgm:prSet/>
      <dgm:spPr/>
      <dgm:t>
        <a:bodyPr/>
        <a:lstStyle/>
        <a:p>
          <a:r>
            <a:rPr lang="en-US"/>
            <a:t>Almost a quarter of kids’ daily calories may come from snacks.</a:t>
          </a:r>
        </a:p>
      </dgm:t>
    </dgm:pt>
    <dgm:pt modelId="{972B45DC-2E6F-42D5-BA90-DEC3E9540C0D}" type="parTrans" cxnId="{B515F9BF-E7F9-4B7F-8EB5-44719C5A9DB3}">
      <dgm:prSet/>
      <dgm:spPr/>
      <dgm:t>
        <a:bodyPr/>
        <a:lstStyle/>
        <a:p>
          <a:endParaRPr lang="en-US"/>
        </a:p>
      </dgm:t>
    </dgm:pt>
    <dgm:pt modelId="{8E325E13-BB2B-49E7-B979-87550EDE0F09}" type="sibTrans" cxnId="{B515F9BF-E7F9-4B7F-8EB5-44719C5A9DB3}">
      <dgm:prSet/>
      <dgm:spPr/>
      <dgm:t>
        <a:bodyPr/>
        <a:lstStyle/>
        <a:p>
          <a:endParaRPr lang="en-US"/>
        </a:p>
      </dgm:t>
    </dgm:pt>
    <dgm:pt modelId="{C791FBED-8F31-4399-97D6-948FB49D1DFE}">
      <dgm:prSet/>
      <dgm:spPr/>
      <dgm:t>
        <a:bodyPr/>
        <a:lstStyle/>
        <a:p>
          <a:r>
            <a:rPr lang="en-US"/>
            <a:t>Kids who have healthy eating patterns are more likely to perform better academically.</a:t>
          </a:r>
        </a:p>
      </dgm:t>
    </dgm:pt>
    <dgm:pt modelId="{57E5E107-01B4-418D-9602-B8454C4E7103}" type="parTrans" cxnId="{B350F253-37B0-4F65-AED8-3BBFF411D950}">
      <dgm:prSet/>
      <dgm:spPr/>
      <dgm:t>
        <a:bodyPr/>
        <a:lstStyle/>
        <a:p>
          <a:endParaRPr lang="en-US"/>
        </a:p>
      </dgm:t>
    </dgm:pt>
    <dgm:pt modelId="{49886A96-B5C0-4DFD-B6FF-D73BDF5DEFFB}" type="sibTrans" cxnId="{B350F253-37B0-4F65-AED8-3BBFF411D950}">
      <dgm:prSet/>
      <dgm:spPr/>
      <dgm:t>
        <a:bodyPr/>
        <a:lstStyle/>
        <a:p>
          <a:endParaRPr lang="en-US"/>
        </a:p>
      </dgm:t>
    </dgm:pt>
    <dgm:pt modelId="{BC972124-1D9D-4468-9DF8-B831D51D2BD9}">
      <dgm:prSet/>
      <dgm:spPr/>
      <dgm:t>
        <a:bodyPr/>
        <a:lstStyle/>
        <a:p>
          <a:r>
            <a:rPr lang="en-US"/>
            <a:t>Kids consume more healthy foods and beverages during the school day. When Smart Snacks are available, the healthy choice is the easy choice.</a:t>
          </a:r>
        </a:p>
      </dgm:t>
    </dgm:pt>
    <dgm:pt modelId="{DBA4436B-1610-4BA4-B8DC-191493913092}" type="parTrans" cxnId="{B9AEF1FE-284A-4D3A-9EA6-82D51994885A}">
      <dgm:prSet/>
      <dgm:spPr/>
      <dgm:t>
        <a:bodyPr/>
        <a:lstStyle/>
        <a:p>
          <a:endParaRPr lang="en-US"/>
        </a:p>
      </dgm:t>
    </dgm:pt>
    <dgm:pt modelId="{0A8ED59A-BED9-4C14-B630-742424CC000C}" type="sibTrans" cxnId="{B9AEF1FE-284A-4D3A-9EA6-82D51994885A}">
      <dgm:prSet/>
      <dgm:spPr/>
      <dgm:t>
        <a:bodyPr/>
        <a:lstStyle/>
        <a:p>
          <a:endParaRPr lang="en-US"/>
        </a:p>
      </dgm:t>
    </dgm:pt>
    <dgm:pt modelId="{8314E2FA-AF34-470D-B338-D3795499B7E5}">
      <dgm:prSet/>
      <dgm:spPr/>
      <dgm:t>
        <a:bodyPr/>
        <a:lstStyle/>
        <a:p>
          <a:r>
            <a:rPr lang="en-US"/>
            <a:t>Smart Snacks Standards are a Federal requirement for all foods sold outside the National School Lunch Program and School Breakfast Program. </a:t>
          </a:r>
        </a:p>
      </dgm:t>
    </dgm:pt>
    <dgm:pt modelId="{F0F13728-EF88-4525-9AF0-3201723F1874}" type="parTrans" cxnId="{31597DDD-BDE5-400E-AC6E-54846D122E01}">
      <dgm:prSet/>
      <dgm:spPr/>
      <dgm:t>
        <a:bodyPr/>
        <a:lstStyle/>
        <a:p>
          <a:endParaRPr lang="en-US"/>
        </a:p>
      </dgm:t>
    </dgm:pt>
    <dgm:pt modelId="{444813B7-875E-45E8-B1CB-7BA147C1349C}" type="sibTrans" cxnId="{31597DDD-BDE5-400E-AC6E-54846D122E01}">
      <dgm:prSet/>
      <dgm:spPr/>
      <dgm:t>
        <a:bodyPr/>
        <a:lstStyle/>
        <a:p>
          <a:endParaRPr lang="en-US"/>
        </a:p>
      </dgm:t>
    </dgm:pt>
    <dgm:pt modelId="{3A042D9C-8D57-437D-A800-B8CDDDBADE57}" type="pres">
      <dgm:prSet presAssocID="{E5F665D3-56BE-4D58-A65A-11489AFD0849}" presName="vert0" presStyleCnt="0">
        <dgm:presLayoutVars>
          <dgm:dir/>
          <dgm:animOne val="branch"/>
          <dgm:animLvl val="lvl"/>
        </dgm:presLayoutVars>
      </dgm:prSet>
      <dgm:spPr/>
    </dgm:pt>
    <dgm:pt modelId="{792B0A05-8560-4F5E-B6B6-D4DF2F7CE195}" type="pres">
      <dgm:prSet presAssocID="{9902CE84-2EE2-40A5-BF93-54EFFD707FC8}" presName="thickLine" presStyleLbl="alignNode1" presStyleIdx="0" presStyleCnt="4"/>
      <dgm:spPr/>
    </dgm:pt>
    <dgm:pt modelId="{B3870E3D-5089-49CA-838A-7CD8B1B55CD5}" type="pres">
      <dgm:prSet presAssocID="{9902CE84-2EE2-40A5-BF93-54EFFD707FC8}" presName="horz1" presStyleCnt="0"/>
      <dgm:spPr/>
    </dgm:pt>
    <dgm:pt modelId="{314EEDDA-E1BF-4FAE-8799-DE0D4951C405}" type="pres">
      <dgm:prSet presAssocID="{9902CE84-2EE2-40A5-BF93-54EFFD707FC8}" presName="tx1" presStyleLbl="revTx" presStyleIdx="0" presStyleCnt="4"/>
      <dgm:spPr/>
    </dgm:pt>
    <dgm:pt modelId="{226E19BD-B372-4E2B-A3C5-B576687ACF28}" type="pres">
      <dgm:prSet presAssocID="{9902CE84-2EE2-40A5-BF93-54EFFD707FC8}" presName="vert1" presStyleCnt="0"/>
      <dgm:spPr/>
    </dgm:pt>
    <dgm:pt modelId="{58F04C79-4581-4ED1-80FA-CB953B35CF94}" type="pres">
      <dgm:prSet presAssocID="{C791FBED-8F31-4399-97D6-948FB49D1DFE}" presName="thickLine" presStyleLbl="alignNode1" presStyleIdx="1" presStyleCnt="4"/>
      <dgm:spPr/>
    </dgm:pt>
    <dgm:pt modelId="{6DDB2DE9-D992-4921-978B-46E2674F946A}" type="pres">
      <dgm:prSet presAssocID="{C791FBED-8F31-4399-97D6-948FB49D1DFE}" presName="horz1" presStyleCnt="0"/>
      <dgm:spPr/>
    </dgm:pt>
    <dgm:pt modelId="{087487ED-7237-4347-8191-08080D816BC7}" type="pres">
      <dgm:prSet presAssocID="{C791FBED-8F31-4399-97D6-948FB49D1DFE}" presName="tx1" presStyleLbl="revTx" presStyleIdx="1" presStyleCnt="4"/>
      <dgm:spPr/>
    </dgm:pt>
    <dgm:pt modelId="{814669D6-4EBC-44C9-AF28-BB20F3E1AF9D}" type="pres">
      <dgm:prSet presAssocID="{C791FBED-8F31-4399-97D6-948FB49D1DFE}" presName="vert1" presStyleCnt="0"/>
      <dgm:spPr/>
    </dgm:pt>
    <dgm:pt modelId="{39D98DB8-6B0B-4C13-9F36-A85157574A0C}" type="pres">
      <dgm:prSet presAssocID="{BC972124-1D9D-4468-9DF8-B831D51D2BD9}" presName="thickLine" presStyleLbl="alignNode1" presStyleIdx="2" presStyleCnt="4"/>
      <dgm:spPr/>
    </dgm:pt>
    <dgm:pt modelId="{689DF8AD-F20B-47AD-B818-C8009CEFBDA2}" type="pres">
      <dgm:prSet presAssocID="{BC972124-1D9D-4468-9DF8-B831D51D2BD9}" presName="horz1" presStyleCnt="0"/>
      <dgm:spPr/>
    </dgm:pt>
    <dgm:pt modelId="{6436CD72-187D-4A29-8055-408694F8F9CB}" type="pres">
      <dgm:prSet presAssocID="{BC972124-1D9D-4468-9DF8-B831D51D2BD9}" presName="tx1" presStyleLbl="revTx" presStyleIdx="2" presStyleCnt="4"/>
      <dgm:spPr/>
    </dgm:pt>
    <dgm:pt modelId="{CB1C1180-2707-476D-B5EA-92F3A9005A4F}" type="pres">
      <dgm:prSet presAssocID="{BC972124-1D9D-4468-9DF8-B831D51D2BD9}" presName="vert1" presStyleCnt="0"/>
      <dgm:spPr/>
    </dgm:pt>
    <dgm:pt modelId="{889CDC62-F5DA-4573-8AFE-32B46E0E7684}" type="pres">
      <dgm:prSet presAssocID="{8314E2FA-AF34-470D-B338-D3795499B7E5}" presName="thickLine" presStyleLbl="alignNode1" presStyleIdx="3" presStyleCnt="4"/>
      <dgm:spPr/>
    </dgm:pt>
    <dgm:pt modelId="{7340AA6E-562D-4E23-9D44-1D39290A10AB}" type="pres">
      <dgm:prSet presAssocID="{8314E2FA-AF34-470D-B338-D3795499B7E5}" presName="horz1" presStyleCnt="0"/>
      <dgm:spPr/>
    </dgm:pt>
    <dgm:pt modelId="{6F177602-2A5B-47C6-B103-6655546B1F57}" type="pres">
      <dgm:prSet presAssocID="{8314E2FA-AF34-470D-B338-D3795499B7E5}" presName="tx1" presStyleLbl="revTx" presStyleIdx="3" presStyleCnt="4"/>
      <dgm:spPr/>
    </dgm:pt>
    <dgm:pt modelId="{8914B40D-4936-4FD9-8AF2-49B2BA48AD3C}" type="pres">
      <dgm:prSet presAssocID="{8314E2FA-AF34-470D-B338-D3795499B7E5}" presName="vert1" presStyleCnt="0"/>
      <dgm:spPr/>
    </dgm:pt>
  </dgm:ptLst>
  <dgm:cxnLst>
    <dgm:cxn modelId="{B8EE9D02-FDA1-40C8-BAD2-CD7D60F0A592}" type="presOf" srcId="{BC972124-1D9D-4468-9DF8-B831D51D2BD9}" destId="{6436CD72-187D-4A29-8055-408694F8F9CB}" srcOrd="0" destOrd="0" presId="urn:microsoft.com/office/officeart/2008/layout/LinedList"/>
    <dgm:cxn modelId="{2AD62F0E-B676-4D39-B443-618E811EF898}" type="presOf" srcId="{E5F665D3-56BE-4D58-A65A-11489AFD0849}" destId="{3A042D9C-8D57-437D-A800-B8CDDDBADE57}" srcOrd="0" destOrd="0" presId="urn:microsoft.com/office/officeart/2008/layout/LinedList"/>
    <dgm:cxn modelId="{2391B633-0455-4B56-AE84-7F29905B971E}" type="presOf" srcId="{8314E2FA-AF34-470D-B338-D3795499B7E5}" destId="{6F177602-2A5B-47C6-B103-6655546B1F57}" srcOrd="0" destOrd="0" presId="urn:microsoft.com/office/officeart/2008/layout/LinedList"/>
    <dgm:cxn modelId="{6B71E435-7389-46D9-A072-9BDA20379AD0}" type="presOf" srcId="{C791FBED-8F31-4399-97D6-948FB49D1DFE}" destId="{087487ED-7237-4347-8191-08080D816BC7}" srcOrd="0" destOrd="0" presId="urn:microsoft.com/office/officeart/2008/layout/LinedList"/>
    <dgm:cxn modelId="{6F606767-E219-4CCF-83F9-5226630FBD24}" type="presOf" srcId="{9902CE84-2EE2-40A5-BF93-54EFFD707FC8}" destId="{314EEDDA-E1BF-4FAE-8799-DE0D4951C405}" srcOrd="0" destOrd="0" presId="urn:microsoft.com/office/officeart/2008/layout/LinedList"/>
    <dgm:cxn modelId="{B350F253-37B0-4F65-AED8-3BBFF411D950}" srcId="{E5F665D3-56BE-4D58-A65A-11489AFD0849}" destId="{C791FBED-8F31-4399-97D6-948FB49D1DFE}" srcOrd="1" destOrd="0" parTransId="{57E5E107-01B4-418D-9602-B8454C4E7103}" sibTransId="{49886A96-B5C0-4DFD-B6FF-D73BDF5DEFFB}"/>
    <dgm:cxn modelId="{B515F9BF-E7F9-4B7F-8EB5-44719C5A9DB3}" srcId="{E5F665D3-56BE-4D58-A65A-11489AFD0849}" destId="{9902CE84-2EE2-40A5-BF93-54EFFD707FC8}" srcOrd="0" destOrd="0" parTransId="{972B45DC-2E6F-42D5-BA90-DEC3E9540C0D}" sibTransId="{8E325E13-BB2B-49E7-B979-87550EDE0F09}"/>
    <dgm:cxn modelId="{31597DDD-BDE5-400E-AC6E-54846D122E01}" srcId="{E5F665D3-56BE-4D58-A65A-11489AFD0849}" destId="{8314E2FA-AF34-470D-B338-D3795499B7E5}" srcOrd="3" destOrd="0" parTransId="{F0F13728-EF88-4525-9AF0-3201723F1874}" sibTransId="{444813B7-875E-45E8-B1CB-7BA147C1349C}"/>
    <dgm:cxn modelId="{B9AEF1FE-284A-4D3A-9EA6-82D51994885A}" srcId="{E5F665D3-56BE-4D58-A65A-11489AFD0849}" destId="{BC972124-1D9D-4468-9DF8-B831D51D2BD9}" srcOrd="2" destOrd="0" parTransId="{DBA4436B-1610-4BA4-B8DC-191493913092}" sibTransId="{0A8ED59A-BED9-4C14-B630-742424CC000C}"/>
    <dgm:cxn modelId="{755146F4-B2A1-44B8-B520-4555B4CE6BBB}" type="presParOf" srcId="{3A042D9C-8D57-437D-A800-B8CDDDBADE57}" destId="{792B0A05-8560-4F5E-B6B6-D4DF2F7CE195}" srcOrd="0" destOrd="0" presId="urn:microsoft.com/office/officeart/2008/layout/LinedList"/>
    <dgm:cxn modelId="{B3C4436C-5252-4047-BFE8-B1C536E5D5C8}" type="presParOf" srcId="{3A042D9C-8D57-437D-A800-B8CDDDBADE57}" destId="{B3870E3D-5089-49CA-838A-7CD8B1B55CD5}" srcOrd="1" destOrd="0" presId="urn:microsoft.com/office/officeart/2008/layout/LinedList"/>
    <dgm:cxn modelId="{0E769E6E-63AC-404E-9F9E-9726A103C5B2}" type="presParOf" srcId="{B3870E3D-5089-49CA-838A-7CD8B1B55CD5}" destId="{314EEDDA-E1BF-4FAE-8799-DE0D4951C405}" srcOrd="0" destOrd="0" presId="urn:microsoft.com/office/officeart/2008/layout/LinedList"/>
    <dgm:cxn modelId="{601E3094-F9EB-4C7C-8CF5-267C1CB64735}" type="presParOf" srcId="{B3870E3D-5089-49CA-838A-7CD8B1B55CD5}" destId="{226E19BD-B372-4E2B-A3C5-B576687ACF28}" srcOrd="1" destOrd="0" presId="urn:microsoft.com/office/officeart/2008/layout/LinedList"/>
    <dgm:cxn modelId="{F1CB3A4F-C09C-4481-B546-B28FCB3937BD}" type="presParOf" srcId="{3A042D9C-8D57-437D-A800-B8CDDDBADE57}" destId="{58F04C79-4581-4ED1-80FA-CB953B35CF94}" srcOrd="2" destOrd="0" presId="urn:microsoft.com/office/officeart/2008/layout/LinedList"/>
    <dgm:cxn modelId="{AF6C655E-1987-41AC-A5B8-D9B66590996A}" type="presParOf" srcId="{3A042D9C-8D57-437D-A800-B8CDDDBADE57}" destId="{6DDB2DE9-D992-4921-978B-46E2674F946A}" srcOrd="3" destOrd="0" presId="urn:microsoft.com/office/officeart/2008/layout/LinedList"/>
    <dgm:cxn modelId="{2C5B96BE-7D9B-42FC-B4B3-137A49BF3F1A}" type="presParOf" srcId="{6DDB2DE9-D992-4921-978B-46E2674F946A}" destId="{087487ED-7237-4347-8191-08080D816BC7}" srcOrd="0" destOrd="0" presId="urn:microsoft.com/office/officeart/2008/layout/LinedList"/>
    <dgm:cxn modelId="{7F4DB2BA-A5DC-4670-AF97-A46C1D7CA020}" type="presParOf" srcId="{6DDB2DE9-D992-4921-978B-46E2674F946A}" destId="{814669D6-4EBC-44C9-AF28-BB20F3E1AF9D}" srcOrd="1" destOrd="0" presId="urn:microsoft.com/office/officeart/2008/layout/LinedList"/>
    <dgm:cxn modelId="{C6675E1F-7C1D-49A8-B3B7-8F0F513E0DF8}" type="presParOf" srcId="{3A042D9C-8D57-437D-A800-B8CDDDBADE57}" destId="{39D98DB8-6B0B-4C13-9F36-A85157574A0C}" srcOrd="4" destOrd="0" presId="urn:microsoft.com/office/officeart/2008/layout/LinedList"/>
    <dgm:cxn modelId="{B2CA6DA0-82A7-4392-B4B0-F75BAD3C7E2C}" type="presParOf" srcId="{3A042D9C-8D57-437D-A800-B8CDDDBADE57}" destId="{689DF8AD-F20B-47AD-B818-C8009CEFBDA2}" srcOrd="5" destOrd="0" presId="urn:microsoft.com/office/officeart/2008/layout/LinedList"/>
    <dgm:cxn modelId="{9BF2A199-D171-41AB-B98E-C4E901680ED6}" type="presParOf" srcId="{689DF8AD-F20B-47AD-B818-C8009CEFBDA2}" destId="{6436CD72-187D-4A29-8055-408694F8F9CB}" srcOrd="0" destOrd="0" presId="urn:microsoft.com/office/officeart/2008/layout/LinedList"/>
    <dgm:cxn modelId="{AC482582-8421-429F-9EBE-A111188AAD24}" type="presParOf" srcId="{689DF8AD-F20B-47AD-B818-C8009CEFBDA2}" destId="{CB1C1180-2707-476D-B5EA-92F3A9005A4F}" srcOrd="1" destOrd="0" presId="urn:microsoft.com/office/officeart/2008/layout/LinedList"/>
    <dgm:cxn modelId="{3EBD0732-2EF1-4460-B7DA-3B2375300D78}" type="presParOf" srcId="{3A042D9C-8D57-437D-A800-B8CDDDBADE57}" destId="{889CDC62-F5DA-4573-8AFE-32B46E0E7684}" srcOrd="6" destOrd="0" presId="urn:microsoft.com/office/officeart/2008/layout/LinedList"/>
    <dgm:cxn modelId="{16F1DA85-52F7-4A8F-BFA5-4B3E7E133438}" type="presParOf" srcId="{3A042D9C-8D57-437D-A800-B8CDDDBADE57}" destId="{7340AA6E-562D-4E23-9D44-1D39290A10AB}" srcOrd="7" destOrd="0" presId="urn:microsoft.com/office/officeart/2008/layout/LinedList"/>
    <dgm:cxn modelId="{49CB40FB-61AD-45B5-B24B-C2ECB0D9B8DD}" type="presParOf" srcId="{7340AA6E-562D-4E23-9D44-1D39290A10AB}" destId="{6F177602-2A5B-47C6-B103-6655546B1F57}" srcOrd="0" destOrd="0" presId="urn:microsoft.com/office/officeart/2008/layout/LinedList"/>
    <dgm:cxn modelId="{9AE7E285-CAEF-437E-8415-84E5A00D75E3}" type="presParOf" srcId="{7340AA6E-562D-4E23-9D44-1D39290A10AB}" destId="{8914B40D-4936-4FD9-8AF2-49B2BA48AD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E0F7A2-62C0-4CE3-8A59-CCFCFA08A686}" type="doc">
      <dgm:prSet loTypeId="urn:microsoft.com/office/officeart/2005/8/layout/vList5" loCatId="list" qsTypeId="urn:microsoft.com/office/officeart/2005/8/quickstyle/simple2" qsCatId="simple" csTypeId="urn:microsoft.com/office/officeart/2005/8/colors/accent1_2" csCatId="accent1"/>
      <dgm:spPr/>
      <dgm:t>
        <a:bodyPr/>
        <a:lstStyle/>
        <a:p>
          <a:endParaRPr lang="en-US"/>
        </a:p>
      </dgm:t>
    </dgm:pt>
    <dgm:pt modelId="{381839EE-C0F2-498C-BA6A-98682601D344}">
      <dgm:prSet/>
      <dgm:spPr/>
      <dgm:t>
        <a:bodyPr/>
        <a:lstStyle/>
        <a:p>
          <a:r>
            <a:rPr lang="en-US" u="sng"/>
            <a:t>Higher Test Scores</a:t>
          </a:r>
          <a:r>
            <a:rPr lang="en-US"/>
            <a:t>: </a:t>
          </a:r>
        </a:p>
      </dgm:t>
    </dgm:pt>
    <dgm:pt modelId="{85DA7C24-FD84-4AA2-A001-C64CE3A652A7}" type="parTrans" cxnId="{8FDFB17D-6B13-446A-8294-27E4F53D51CC}">
      <dgm:prSet/>
      <dgm:spPr/>
      <dgm:t>
        <a:bodyPr/>
        <a:lstStyle/>
        <a:p>
          <a:endParaRPr lang="en-US"/>
        </a:p>
      </dgm:t>
    </dgm:pt>
    <dgm:pt modelId="{EE1725C0-D895-4DDB-B8EB-04F17E3F3079}" type="sibTrans" cxnId="{8FDFB17D-6B13-446A-8294-27E4F53D51CC}">
      <dgm:prSet/>
      <dgm:spPr/>
      <dgm:t>
        <a:bodyPr/>
        <a:lstStyle/>
        <a:p>
          <a:endParaRPr lang="en-US"/>
        </a:p>
      </dgm:t>
    </dgm:pt>
    <dgm:pt modelId="{7E7FD6EF-E0C3-4E79-9ED6-1B7E4FFC8B67}">
      <dgm:prSet/>
      <dgm:spPr/>
      <dgm:t>
        <a:bodyPr/>
        <a:lstStyle/>
        <a:p>
          <a:r>
            <a:rPr lang="en-US"/>
            <a:t>Hunger makes school harder. Students who eat school breakfast achieve higher scores on standardized tests.</a:t>
          </a:r>
        </a:p>
      </dgm:t>
    </dgm:pt>
    <dgm:pt modelId="{ED11CB4B-9FA4-4F3A-9CE1-566668E6FFE1}" type="parTrans" cxnId="{DF821A17-9FB7-4D04-8516-38CFE5437FCA}">
      <dgm:prSet/>
      <dgm:spPr/>
      <dgm:t>
        <a:bodyPr/>
        <a:lstStyle/>
        <a:p>
          <a:endParaRPr lang="en-US"/>
        </a:p>
      </dgm:t>
    </dgm:pt>
    <dgm:pt modelId="{7FAB68BB-52D9-4BD7-80BF-8C7C45ECBFE6}" type="sibTrans" cxnId="{DF821A17-9FB7-4D04-8516-38CFE5437FCA}">
      <dgm:prSet/>
      <dgm:spPr/>
      <dgm:t>
        <a:bodyPr/>
        <a:lstStyle/>
        <a:p>
          <a:endParaRPr lang="en-US"/>
        </a:p>
      </dgm:t>
    </dgm:pt>
    <dgm:pt modelId="{F16D7139-3C01-4D79-97E5-8E821C662E70}">
      <dgm:prSet/>
      <dgm:spPr/>
      <dgm:t>
        <a:bodyPr/>
        <a:lstStyle/>
        <a:p>
          <a:r>
            <a:rPr lang="en-US" u="sng"/>
            <a:t>Calmer Classrooms</a:t>
          </a:r>
          <a:r>
            <a:rPr lang="en-US"/>
            <a:t>: </a:t>
          </a:r>
        </a:p>
      </dgm:t>
    </dgm:pt>
    <dgm:pt modelId="{383D42B9-D5F9-4672-BE75-FA78E918D0A9}" type="parTrans" cxnId="{875F6D19-958F-4228-A65B-845BC3A95FB5}">
      <dgm:prSet/>
      <dgm:spPr/>
      <dgm:t>
        <a:bodyPr/>
        <a:lstStyle/>
        <a:p>
          <a:endParaRPr lang="en-US"/>
        </a:p>
      </dgm:t>
    </dgm:pt>
    <dgm:pt modelId="{5E4B466E-30AE-4DEA-BD2C-C0AB778A49A7}" type="sibTrans" cxnId="{875F6D19-958F-4228-A65B-845BC3A95FB5}">
      <dgm:prSet/>
      <dgm:spPr/>
      <dgm:t>
        <a:bodyPr/>
        <a:lstStyle/>
        <a:p>
          <a:endParaRPr lang="en-US"/>
        </a:p>
      </dgm:t>
    </dgm:pt>
    <dgm:pt modelId="{EF7CC578-A3CC-4D3B-B61F-E5C647CF2103}">
      <dgm:prSet/>
      <dgm:spPr/>
      <dgm:t>
        <a:bodyPr/>
        <a:lstStyle/>
        <a:p>
          <a:r>
            <a:rPr lang="en-US"/>
            <a:t>Children who do not regularly get enough nutritious food to eat tend to have significantly higher levels of behavioral, emotional and educational problems.</a:t>
          </a:r>
        </a:p>
      </dgm:t>
    </dgm:pt>
    <dgm:pt modelId="{AF25BB52-A81C-4461-B4C2-E9720353760B}" type="parTrans" cxnId="{17F7144B-87F1-4673-A7EA-46F6447BCABD}">
      <dgm:prSet/>
      <dgm:spPr/>
      <dgm:t>
        <a:bodyPr/>
        <a:lstStyle/>
        <a:p>
          <a:endParaRPr lang="en-US"/>
        </a:p>
      </dgm:t>
    </dgm:pt>
    <dgm:pt modelId="{266EE35D-8168-4E6B-9B12-7EB1CE8DEDA7}" type="sibTrans" cxnId="{17F7144B-87F1-4673-A7EA-46F6447BCABD}">
      <dgm:prSet/>
      <dgm:spPr/>
      <dgm:t>
        <a:bodyPr/>
        <a:lstStyle/>
        <a:p>
          <a:endParaRPr lang="en-US"/>
        </a:p>
      </dgm:t>
    </dgm:pt>
    <dgm:pt modelId="{C4D74F9D-75E9-449F-BAD8-F15A7A20CAE7}">
      <dgm:prSet/>
      <dgm:spPr/>
      <dgm:t>
        <a:bodyPr/>
        <a:lstStyle/>
        <a:p>
          <a:r>
            <a:rPr lang="en-US" u="sng"/>
            <a:t>Fewer Trips To The Nurse</a:t>
          </a:r>
          <a:r>
            <a:rPr lang="en-US"/>
            <a:t>: </a:t>
          </a:r>
        </a:p>
      </dgm:t>
    </dgm:pt>
    <dgm:pt modelId="{1D57F199-441B-490A-8484-075CAFD3DCB6}" type="parTrans" cxnId="{DB82E71E-10B7-4FF9-AE61-243A97E30D3E}">
      <dgm:prSet/>
      <dgm:spPr/>
      <dgm:t>
        <a:bodyPr/>
        <a:lstStyle/>
        <a:p>
          <a:endParaRPr lang="en-US"/>
        </a:p>
      </dgm:t>
    </dgm:pt>
    <dgm:pt modelId="{082FD973-726E-46E2-AF03-431D97F89165}" type="sibTrans" cxnId="{DB82E71E-10B7-4FF9-AE61-243A97E30D3E}">
      <dgm:prSet/>
      <dgm:spPr/>
      <dgm:t>
        <a:bodyPr/>
        <a:lstStyle/>
        <a:p>
          <a:endParaRPr lang="en-US"/>
        </a:p>
      </dgm:t>
    </dgm:pt>
    <dgm:pt modelId="{599D3A11-B507-4F97-8430-853029B62714}">
      <dgm:prSet/>
      <dgm:spPr/>
      <dgm:t>
        <a:bodyPr/>
        <a:lstStyle/>
        <a:p>
          <a:r>
            <a:rPr lang="en-US"/>
            <a:t>When kids come to school hungry, they visit the school nurse more often due to stomachaches and headaches. Kids who struggle with hunger are also likely to be sick more often, slower to recover from illness, hospitalized more frequently and more susceptible to obesity.</a:t>
          </a:r>
        </a:p>
      </dgm:t>
    </dgm:pt>
    <dgm:pt modelId="{59B3C840-3E45-4BC7-8C71-8CABBB146D2F}" type="parTrans" cxnId="{A0798210-8942-47B2-87E7-2C3366514C47}">
      <dgm:prSet/>
      <dgm:spPr/>
      <dgm:t>
        <a:bodyPr/>
        <a:lstStyle/>
        <a:p>
          <a:endParaRPr lang="en-US"/>
        </a:p>
      </dgm:t>
    </dgm:pt>
    <dgm:pt modelId="{CF97EC6D-D631-4E9D-B10C-D8AB5F6B9A28}" type="sibTrans" cxnId="{A0798210-8942-47B2-87E7-2C3366514C47}">
      <dgm:prSet/>
      <dgm:spPr/>
      <dgm:t>
        <a:bodyPr/>
        <a:lstStyle/>
        <a:p>
          <a:endParaRPr lang="en-US"/>
        </a:p>
      </dgm:t>
    </dgm:pt>
    <dgm:pt modelId="{DC80205F-C2E6-4E4D-B5BC-D574DD2AD3B7}">
      <dgm:prSet/>
      <dgm:spPr/>
      <dgm:t>
        <a:bodyPr/>
        <a:lstStyle/>
        <a:p>
          <a:r>
            <a:rPr lang="en-US" u="sng"/>
            <a:t>Stronger Attendance &amp; Graduation Rates</a:t>
          </a:r>
          <a:r>
            <a:rPr lang="en-US"/>
            <a:t>: </a:t>
          </a:r>
        </a:p>
      </dgm:t>
    </dgm:pt>
    <dgm:pt modelId="{BA76CEB2-0AC4-4732-B591-B7BEBE3A501E}" type="parTrans" cxnId="{34B28A02-D831-4356-9083-C4B7FD9ECA5B}">
      <dgm:prSet/>
      <dgm:spPr/>
      <dgm:t>
        <a:bodyPr/>
        <a:lstStyle/>
        <a:p>
          <a:endParaRPr lang="en-US"/>
        </a:p>
      </dgm:t>
    </dgm:pt>
    <dgm:pt modelId="{EBCE2672-9DD6-4128-BC77-9A39DF76C51E}" type="sibTrans" cxnId="{34B28A02-D831-4356-9083-C4B7FD9ECA5B}">
      <dgm:prSet/>
      <dgm:spPr/>
      <dgm:t>
        <a:bodyPr/>
        <a:lstStyle/>
        <a:p>
          <a:endParaRPr lang="en-US"/>
        </a:p>
      </dgm:t>
    </dgm:pt>
    <dgm:pt modelId="{7D779336-44C3-4553-AF21-C8CBF8476869}">
      <dgm:prSet/>
      <dgm:spPr/>
      <dgm:t>
        <a:bodyPr/>
        <a:lstStyle/>
        <a:p>
          <a:r>
            <a:rPr lang="en-US"/>
            <a:t>Students who eat school breakfast attend more school days. Chronic absenteeism, defined as missing three weeks or more of school, decreases by 6 percentage points on average when students have access to Breakfast After the Bell. Attendance is important, as students who attend class more regularly are 20 percent more likely to graduate from high school.</a:t>
          </a:r>
        </a:p>
      </dgm:t>
    </dgm:pt>
    <dgm:pt modelId="{BB16B3FD-34BC-48A2-8316-9FD618B260FB}" type="parTrans" cxnId="{DB0EAC7A-6C2A-4B46-8FA5-76C6B4F4197E}">
      <dgm:prSet/>
      <dgm:spPr/>
      <dgm:t>
        <a:bodyPr/>
        <a:lstStyle/>
        <a:p>
          <a:endParaRPr lang="en-US"/>
        </a:p>
      </dgm:t>
    </dgm:pt>
    <dgm:pt modelId="{3D56257F-7900-412F-AB50-8EB483C4FAE6}" type="sibTrans" cxnId="{DB0EAC7A-6C2A-4B46-8FA5-76C6B4F4197E}">
      <dgm:prSet/>
      <dgm:spPr/>
      <dgm:t>
        <a:bodyPr/>
        <a:lstStyle/>
        <a:p>
          <a:endParaRPr lang="en-US"/>
        </a:p>
      </dgm:t>
    </dgm:pt>
    <dgm:pt modelId="{16A1B42B-0CDB-4CC9-A724-88E82CDA146F}" type="pres">
      <dgm:prSet presAssocID="{E7E0F7A2-62C0-4CE3-8A59-CCFCFA08A686}" presName="Name0" presStyleCnt="0">
        <dgm:presLayoutVars>
          <dgm:dir/>
          <dgm:animLvl val="lvl"/>
          <dgm:resizeHandles val="exact"/>
        </dgm:presLayoutVars>
      </dgm:prSet>
      <dgm:spPr/>
    </dgm:pt>
    <dgm:pt modelId="{1142F967-51CC-46F6-8E55-C66F3525C64F}" type="pres">
      <dgm:prSet presAssocID="{381839EE-C0F2-498C-BA6A-98682601D344}" presName="linNode" presStyleCnt="0"/>
      <dgm:spPr/>
    </dgm:pt>
    <dgm:pt modelId="{54D29A0C-5FAD-48C4-9E0F-33F55042FEEF}" type="pres">
      <dgm:prSet presAssocID="{381839EE-C0F2-498C-BA6A-98682601D344}" presName="parentText" presStyleLbl="node1" presStyleIdx="0" presStyleCnt="4">
        <dgm:presLayoutVars>
          <dgm:chMax val="1"/>
          <dgm:bulletEnabled val="1"/>
        </dgm:presLayoutVars>
      </dgm:prSet>
      <dgm:spPr/>
    </dgm:pt>
    <dgm:pt modelId="{366A4C65-F0E2-429C-B1B4-2274A71FE0F0}" type="pres">
      <dgm:prSet presAssocID="{381839EE-C0F2-498C-BA6A-98682601D344}" presName="descendantText" presStyleLbl="alignAccFollowNode1" presStyleIdx="0" presStyleCnt="4">
        <dgm:presLayoutVars>
          <dgm:bulletEnabled val="1"/>
        </dgm:presLayoutVars>
      </dgm:prSet>
      <dgm:spPr/>
    </dgm:pt>
    <dgm:pt modelId="{DE24820A-986E-4C2E-96A0-A535B33BA9FD}" type="pres">
      <dgm:prSet presAssocID="{EE1725C0-D895-4DDB-B8EB-04F17E3F3079}" presName="sp" presStyleCnt="0"/>
      <dgm:spPr/>
    </dgm:pt>
    <dgm:pt modelId="{DB241257-6F54-421C-B242-07950DCC0342}" type="pres">
      <dgm:prSet presAssocID="{F16D7139-3C01-4D79-97E5-8E821C662E70}" presName="linNode" presStyleCnt="0"/>
      <dgm:spPr/>
    </dgm:pt>
    <dgm:pt modelId="{4EF23B3F-49BD-4539-AEB6-8705AD5F7022}" type="pres">
      <dgm:prSet presAssocID="{F16D7139-3C01-4D79-97E5-8E821C662E70}" presName="parentText" presStyleLbl="node1" presStyleIdx="1" presStyleCnt="4">
        <dgm:presLayoutVars>
          <dgm:chMax val="1"/>
          <dgm:bulletEnabled val="1"/>
        </dgm:presLayoutVars>
      </dgm:prSet>
      <dgm:spPr/>
    </dgm:pt>
    <dgm:pt modelId="{CA0B9D29-905B-4FE2-A0E3-BACDB17BB664}" type="pres">
      <dgm:prSet presAssocID="{F16D7139-3C01-4D79-97E5-8E821C662E70}" presName="descendantText" presStyleLbl="alignAccFollowNode1" presStyleIdx="1" presStyleCnt="4">
        <dgm:presLayoutVars>
          <dgm:bulletEnabled val="1"/>
        </dgm:presLayoutVars>
      </dgm:prSet>
      <dgm:spPr/>
    </dgm:pt>
    <dgm:pt modelId="{E9903D29-7DCC-46A1-94DF-B9C899A27021}" type="pres">
      <dgm:prSet presAssocID="{5E4B466E-30AE-4DEA-BD2C-C0AB778A49A7}" presName="sp" presStyleCnt="0"/>
      <dgm:spPr/>
    </dgm:pt>
    <dgm:pt modelId="{61AC0F62-B384-4B31-9F33-21301DB5A335}" type="pres">
      <dgm:prSet presAssocID="{C4D74F9D-75E9-449F-BAD8-F15A7A20CAE7}" presName="linNode" presStyleCnt="0"/>
      <dgm:spPr/>
    </dgm:pt>
    <dgm:pt modelId="{D3138D85-8F80-4687-A4A1-89B34290A420}" type="pres">
      <dgm:prSet presAssocID="{C4D74F9D-75E9-449F-BAD8-F15A7A20CAE7}" presName="parentText" presStyleLbl="node1" presStyleIdx="2" presStyleCnt="4">
        <dgm:presLayoutVars>
          <dgm:chMax val="1"/>
          <dgm:bulletEnabled val="1"/>
        </dgm:presLayoutVars>
      </dgm:prSet>
      <dgm:spPr/>
    </dgm:pt>
    <dgm:pt modelId="{35A58DC0-7C1B-40E7-B164-9DA99A758266}" type="pres">
      <dgm:prSet presAssocID="{C4D74F9D-75E9-449F-BAD8-F15A7A20CAE7}" presName="descendantText" presStyleLbl="alignAccFollowNode1" presStyleIdx="2" presStyleCnt="4">
        <dgm:presLayoutVars>
          <dgm:bulletEnabled val="1"/>
        </dgm:presLayoutVars>
      </dgm:prSet>
      <dgm:spPr/>
    </dgm:pt>
    <dgm:pt modelId="{6DD8350B-51D3-40F2-BEFE-7D8EE9D843FD}" type="pres">
      <dgm:prSet presAssocID="{082FD973-726E-46E2-AF03-431D97F89165}" presName="sp" presStyleCnt="0"/>
      <dgm:spPr/>
    </dgm:pt>
    <dgm:pt modelId="{0CBCAF00-7716-4D8F-9AF0-F79317F6A846}" type="pres">
      <dgm:prSet presAssocID="{DC80205F-C2E6-4E4D-B5BC-D574DD2AD3B7}" presName="linNode" presStyleCnt="0"/>
      <dgm:spPr/>
    </dgm:pt>
    <dgm:pt modelId="{F2C2E024-7C48-48EA-9F2D-1C191E6FD39D}" type="pres">
      <dgm:prSet presAssocID="{DC80205F-C2E6-4E4D-B5BC-D574DD2AD3B7}" presName="parentText" presStyleLbl="node1" presStyleIdx="3" presStyleCnt="4">
        <dgm:presLayoutVars>
          <dgm:chMax val="1"/>
          <dgm:bulletEnabled val="1"/>
        </dgm:presLayoutVars>
      </dgm:prSet>
      <dgm:spPr/>
    </dgm:pt>
    <dgm:pt modelId="{2F3FF4ED-BE95-41AF-814F-774AB28FB3CC}" type="pres">
      <dgm:prSet presAssocID="{DC80205F-C2E6-4E4D-B5BC-D574DD2AD3B7}" presName="descendantText" presStyleLbl="alignAccFollowNode1" presStyleIdx="3" presStyleCnt="4">
        <dgm:presLayoutVars>
          <dgm:bulletEnabled val="1"/>
        </dgm:presLayoutVars>
      </dgm:prSet>
      <dgm:spPr/>
    </dgm:pt>
  </dgm:ptLst>
  <dgm:cxnLst>
    <dgm:cxn modelId="{CC09E601-D416-41F4-8F64-BFFFC6CD6A8E}" type="presOf" srcId="{7E7FD6EF-E0C3-4E79-9ED6-1B7E4FFC8B67}" destId="{366A4C65-F0E2-429C-B1B4-2274A71FE0F0}" srcOrd="0" destOrd="0" presId="urn:microsoft.com/office/officeart/2005/8/layout/vList5"/>
    <dgm:cxn modelId="{34B28A02-D831-4356-9083-C4B7FD9ECA5B}" srcId="{E7E0F7A2-62C0-4CE3-8A59-CCFCFA08A686}" destId="{DC80205F-C2E6-4E4D-B5BC-D574DD2AD3B7}" srcOrd="3" destOrd="0" parTransId="{BA76CEB2-0AC4-4732-B591-B7BEBE3A501E}" sibTransId="{EBCE2672-9DD6-4128-BC77-9A39DF76C51E}"/>
    <dgm:cxn modelId="{5EAE1C0C-2DB4-45D6-9541-A2492CAD912E}" type="presOf" srcId="{EF7CC578-A3CC-4D3B-B61F-E5C647CF2103}" destId="{CA0B9D29-905B-4FE2-A0E3-BACDB17BB664}" srcOrd="0" destOrd="0" presId="urn:microsoft.com/office/officeart/2005/8/layout/vList5"/>
    <dgm:cxn modelId="{0DA1390D-4DFF-4F40-9843-88E6E55A44D8}" type="presOf" srcId="{DC80205F-C2E6-4E4D-B5BC-D574DD2AD3B7}" destId="{F2C2E024-7C48-48EA-9F2D-1C191E6FD39D}" srcOrd="0" destOrd="0" presId="urn:microsoft.com/office/officeart/2005/8/layout/vList5"/>
    <dgm:cxn modelId="{A0798210-8942-47B2-87E7-2C3366514C47}" srcId="{C4D74F9D-75E9-449F-BAD8-F15A7A20CAE7}" destId="{599D3A11-B507-4F97-8430-853029B62714}" srcOrd="0" destOrd="0" parTransId="{59B3C840-3E45-4BC7-8C71-8CABBB146D2F}" sibTransId="{CF97EC6D-D631-4E9D-B10C-D8AB5F6B9A28}"/>
    <dgm:cxn modelId="{DF821A17-9FB7-4D04-8516-38CFE5437FCA}" srcId="{381839EE-C0F2-498C-BA6A-98682601D344}" destId="{7E7FD6EF-E0C3-4E79-9ED6-1B7E4FFC8B67}" srcOrd="0" destOrd="0" parTransId="{ED11CB4B-9FA4-4F3A-9CE1-566668E6FFE1}" sibTransId="{7FAB68BB-52D9-4BD7-80BF-8C7C45ECBFE6}"/>
    <dgm:cxn modelId="{875F6D19-958F-4228-A65B-845BC3A95FB5}" srcId="{E7E0F7A2-62C0-4CE3-8A59-CCFCFA08A686}" destId="{F16D7139-3C01-4D79-97E5-8E821C662E70}" srcOrd="1" destOrd="0" parTransId="{383D42B9-D5F9-4672-BE75-FA78E918D0A9}" sibTransId="{5E4B466E-30AE-4DEA-BD2C-C0AB778A49A7}"/>
    <dgm:cxn modelId="{DB82E71E-10B7-4FF9-AE61-243A97E30D3E}" srcId="{E7E0F7A2-62C0-4CE3-8A59-CCFCFA08A686}" destId="{C4D74F9D-75E9-449F-BAD8-F15A7A20CAE7}" srcOrd="2" destOrd="0" parTransId="{1D57F199-441B-490A-8484-075CAFD3DCB6}" sibTransId="{082FD973-726E-46E2-AF03-431D97F89165}"/>
    <dgm:cxn modelId="{17F7144B-87F1-4673-A7EA-46F6447BCABD}" srcId="{F16D7139-3C01-4D79-97E5-8E821C662E70}" destId="{EF7CC578-A3CC-4D3B-B61F-E5C647CF2103}" srcOrd="0" destOrd="0" parTransId="{AF25BB52-A81C-4461-B4C2-E9720353760B}" sibTransId="{266EE35D-8168-4E6B-9B12-7EB1CE8DEDA7}"/>
    <dgm:cxn modelId="{DB0EAC7A-6C2A-4B46-8FA5-76C6B4F4197E}" srcId="{DC80205F-C2E6-4E4D-B5BC-D574DD2AD3B7}" destId="{7D779336-44C3-4553-AF21-C8CBF8476869}" srcOrd="0" destOrd="0" parTransId="{BB16B3FD-34BC-48A2-8316-9FD618B260FB}" sibTransId="{3D56257F-7900-412F-AB50-8EB483C4FAE6}"/>
    <dgm:cxn modelId="{8FDFB17D-6B13-446A-8294-27E4F53D51CC}" srcId="{E7E0F7A2-62C0-4CE3-8A59-CCFCFA08A686}" destId="{381839EE-C0F2-498C-BA6A-98682601D344}" srcOrd="0" destOrd="0" parTransId="{85DA7C24-FD84-4AA2-A001-C64CE3A652A7}" sibTransId="{EE1725C0-D895-4DDB-B8EB-04F17E3F3079}"/>
    <dgm:cxn modelId="{4A4C109D-35AA-467F-80D0-191238C4EEA8}" type="presOf" srcId="{E7E0F7A2-62C0-4CE3-8A59-CCFCFA08A686}" destId="{16A1B42B-0CDB-4CC9-A724-88E82CDA146F}" srcOrd="0" destOrd="0" presId="urn:microsoft.com/office/officeart/2005/8/layout/vList5"/>
    <dgm:cxn modelId="{05CE0DA0-0C8E-46FE-98D5-7DC8215137A2}" type="presOf" srcId="{C4D74F9D-75E9-449F-BAD8-F15A7A20CAE7}" destId="{D3138D85-8F80-4687-A4A1-89B34290A420}" srcOrd="0" destOrd="0" presId="urn:microsoft.com/office/officeart/2005/8/layout/vList5"/>
    <dgm:cxn modelId="{03CC82B6-957B-4644-9E3B-227DB34FD74C}" type="presOf" srcId="{381839EE-C0F2-498C-BA6A-98682601D344}" destId="{54D29A0C-5FAD-48C4-9E0F-33F55042FEEF}" srcOrd="0" destOrd="0" presId="urn:microsoft.com/office/officeart/2005/8/layout/vList5"/>
    <dgm:cxn modelId="{238D04C4-691A-4B98-B27A-BED77E6DE6EB}" type="presOf" srcId="{599D3A11-B507-4F97-8430-853029B62714}" destId="{35A58DC0-7C1B-40E7-B164-9DA99A758266}" srcOrd="0" destOrd="0" presId="urn:microsoft.com/office/officeart/2005/8/layout/vList5"/>
    <dgm:cxn modelId="{E59759E5-2501-4AFF-9E83-16FDDA1FEC02}" type="presOf" srcId="{F16D7139-3C01-4D79-97E5-8E821C662E70}" destId="{4EF23B3F-49BD-4539-AEB6-8705AD5F7022}" srcOrd="0" destOrd="0" presId="urn:microsoft.com/office/officeart/2005/8/layout/vList5"/>
    <dgm:cxn modelId="{AAB130EF-95E4-4C13-890A-65C9978EF306}" type="presOf" srcId="{7D779336-44C3-4553-AF21-C8CBF8476869}" destId="{2F3FF4ED-BE95-41AF-814F-774AB28FB3CC}" srcOrd="0" destOrd="0" presId="urn:microsoft.com/office/officeart/2005/8/layout/vList5"/>
    <dgm:cxn modelId="{FFA69AE1-71C5-45BB-8288-7DE53FEFF61D}" type="presParOf" srcId="{16A1B42B-0CDB-4CC9-A724-88E82CDA146F}" destId="{1142F967-51CC-46F6-8E55-C66F3525C64F}" srcOrd="0" destOrd="0" presId="urn:microsoft.com/office/officeart/2005/8/layout/vList5"/>
    <dgm:cxn modelId="{3F2D1F61-CD42-4B32-9640-4D1B9EEBC992}" type="presParOf" srcId="{1142F967-51CC-46F6-8E55-C66F3525C64F}" destId="{54D29A0C-5FAD-48C4-9E0F-33F55042FEEF}" srcOrd="0" destOrd="0" presId="urn:microsoft.com/office/officeart/2005/8/layout/vList5"/>
    <dgm:cxn modelId="{D5299A4A-5605-45B3-8319-7126D782ECE6}" type="presParOf" srcId="{1142F967-51CC-46F6-8E55-C66F3525C64F}" destId="{366A4C65-F0E2-429C-B1B4-2274A71FE0F0}" srcOrd="1" destOrd="0" presId="urn:microsoft.com/office/officeart/2005/8/layout/vList5"/>
    <dgm:cxn modelId="{F5B1E915-519C-4D18-8F90-2E1A4C05CA74}" type="presParOf" srcId="{16A1B42B-0CDB-4CC9-A724-88E82CDA146F}" destId="{DE24820A-986E-4C2E-96A0-A535B33BA9FD}" srcOrd="1" destOrd="0" presId="urn:microsoft.com/office/officeart/2005/8/layout/vList5"/>
    <dgm:cxn modelId="{F0A83EEF-4807-4C1A-B5CB-2654DC74E9CF}" type="presParOf" srcId="{16A1B42B-0CDB-4CC9-A724-88E82CDA146F}" destId="{DB241257-6F54-421C-B242-07950DCC0342}" srcOrd="2" destOrd="0" presId="urn:microsoft.com/office/officeart/2005/8/layout/vList5"/>
    <dgm:cxn modelId="{B0C6AA87-26BD-432D-A70E-B6BBB15783C6}" type="presParOf" srcId="{DB241257-6F54-421C-B242-07950DCC0342}" destId="{4EF23B3F-49BD-4539-AEB6-8705AD5F7022}" srcOrd="0" destOrd="0" presId="urn:microsoft.com/office/officeart/2005/8/layout/vList5"/>
    <dgm:cxn modelId="{8ADF9E96-2DCD-4602-9170-BCDA0B05F5A6}" type="presParOf" srcId="{DB241257-6F54-421C-B242-07950DCC0342}" destId="{CA0B9D29-905B-4FE2-A0E3-BACDB17BB664}" srcOrd="1" destOrd="0" presId="urn:microsoft.com/office/officeart/2005/8/layout/vList5"/>
    <dgm:cxn modelId="{294EE81C-3733-4375-A75C-BC3ACC9BA63C}" type="presParOf" srcId="{16A1B42B-0CDB-4CC9-A724-88E82CDA146F}" destId="{E9903D29-7DCC-46A1-94DF-B9C899A27021}" srcOrd="3" destOrd="0" presId="urn:microsoft.com/office/officeart/2005/8/layout/vList5"/>
    <dgm:cxn modelId="{9F017C62-C879-4E80-9981-704DAB19F435}" type="presParOf" srcId="{16A1B42B-0CDB-4CC9-A724-88E82CDA146F}" destId="{61AC0F62-B384-4B31-9F33-21301DB5A335}" srcOrd="4" destOrd="0" presId="urn:microsoft.com/office/officeart/2005/8/layout/vList5"/>
    <dgm:cxn modelId="{DEA9381E-A1A7-4276-9058-6165AED035D7}" type="presParOf" srcId="{61AC0F62-B384-4B31-9F33-21301DB5A335}" destId="{D3138D85-8F80-4687-A4A1-89B34290A420}" srcOrd="0" destOrd="0" presId="urn:microsoft.com/office/officeart/2005/8/layout/vList5"/>
    <dgm:cxn modelId="{DA8DE845-1163-4570-9748-30503C025FD4}" type="presParOf" srcId="{61AC0F62-B384-4B31-9F33-21301DB5A335}" destId="{35A58DC0-7C1B-40E7-B164-9DA99A758266}" srcOrd="1" destOrd="0" presId="urn:microsoft.com/office/officeart/2005/8/layout/vList5"/>
    <dgm:cxn modelId="{4D0D6694-6BB8-40C1-9C47-1CB14188FF1A}" type="presParOf" srcId="{16A1B42B-0CDB-4CC9-A724-88E82CDA146F}" destId="{6DD8350B-51D3-40F2-BEFE-7D8EE9D843FD}" srcOrd="5" destOrd="0" presId="urn:microsoft.com/office/officeart/2005/8/layout/vList5"/>
    <dgm:cxn modelId="{F4B05798-39FC-44E7-8F60-1C71E29B0B3E}" type="presParOf" srcId="{16A1B42B-0CDB-4CC9-A724-88E82CDA146F}" destId="{0CBCAF00-7716-4D8F-9AF0-F79317F6A846}" srcOrd="6" destOrd="0" presId="urn:microsoft.com/office/officeart/2005/8/layout/vList5"/>
    <dgm:cxn modelId="{AB31B88B-7051-4A62-86EA-96926EA28F8B}" type="presParOf" srcId="{0CBCAF00-7716-4D8F-9AF0-F79317F6A846}" destId="{F2C2E024-7C48-48EA-9F2D-1C191E6FD39D}" srcOrd="0" destOrd="0" presId="urn:microsoft.com/office/officeart/2005/8/layout/vList5"/>
    <dgm:cxn modelId="{D8475FD9-3079-4C8E-AE6B-450B07B356BE}" type="presParOf" srcId="{0CBCAF00-7716-4D8F-9AF0-F79317F6A846}" destId="{2F3FF4ED-BE95-41AF-814F-774AB28FB3C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F53AD2-75D2-4498-907F-60DE3D43C7DD}" type="doc">
      <dgm:prSet loTypeId="urn:microsoft.com/office/officeart/2005/8/layout/process4" loCatId="process" qsTypeId="urn:microsoft.com/office/officeart/2005/8/quickstyle/simple5" qsCatId="simple" csTypeId="urn:microsoft.com/office/officeart/2005/8/colors/accent2_2" csCatId="accent2" phldr="1"/>
      <dgm:spPr/>
      <dgm:t>
        <a:bodyPr/>
        <a:lstStyle/>
        <a:p>
          <a:endParaRPr lang="en-US"/>
        </a:p>
      </dgm:t>
    </dgm:pt>
    <dgm:pt modelId="{0E393834-5DA3-4A27-8B48-7D157E25C94C}">
      <dgm:prSet/>
      <dgm:spPr>
        <a:solidFill>
          <a:schemeClr val="accent1">
            <a:lumMod val="75000"/>
          </a:schemeClr>
        </a:solidFill>
      </dgm:spPr>
      <dgm:t>
        <a:bodyPr/>
        <a:lstStyle/>
        <a:p>
          <a:pPr>
            <a:lnSpc>
              <a:spcPct val="100000"/>
            </a:lnSpc>
          </a:pPr>
          <a:r>
            <a:rPr lang="en-US" b="1"/>
            <a:t>What is the</a:t>
          </a:r>
          <a:r>
            <a:rPr lang="en-US" b="1" i="0"/>
            <a:t> the Buy American Provision?</a:t>
          </a:r>
          <a:endParaRPr lang="en-US"/>
        </a:p>
      </dgm:t>
    </dgm:pt>
    <dgm:pt modelId="{3E910780-DAE9-4086-83E6-2891C96D88C8}" type="parTrans" cxnId="{4B4EEEF9-55BB-4974-9EF5-E069212F7905}">
      <dgm:prSet/>
      <dgm:spPr/>
      <dgm:t>
        <a:bodyPr/>
        <a:lstStyle/>
        <a:p>
          <a:endParaRPr lang="en-US"/>
        </a:p>
      </dgm:t>
    </dgm:pt>
    <dgm:pt modelId="{CE24AC63-7A9A-4805-A36F-0311EEE48A61}" type="sibTrans" cxnId="{4B4EEEF9-55BB-4974-9EF5-E069212F7905}">
      <dgm:prSet/>
      <dgm:spPr/>
      <dgm:t>
        <a:bodyPr/>
        <a:lstStyle/>
        <a:p>
          <a:endParaRPr lang="en-US"/>
        </a:p>
      </dgm:t>
    </dgm:pt>
    <dgm:pt modelId="{4B173621-3438-486D-A404-4011C9894499}">
      <dgm:prSet/>
      <dgm:spPr>
        <a:solidFill>
          <a:schemeClr val="accent1">
            <a:lumMod val="75000"/>
          </a:schemeClr>
        </a:solidFill>
      </dgm:spPr>
      <dgm:t>
        <a:bodyPr/>
        <a:lstStyle/>
        <a:p>
          <a:pPr>
            <a:lnSpc>
              <a:spcPct val="100000"/>
            </a:lnSpc>
          </a:pPr>
          <a:r>
            <a:rPr lang="en-US" dirty="0"/>
            <a:t>The Buy American Provision r</a:t>
          </a:r>
          <a:r>
            <a:rPr lang="en-US" b="0" i="0" dirty="0"/>
            <a:t>equires school food authorities (SFAs) to purchase, to the maximum extent practicable, domestic commodities or products. This Buy American Provision supports the mission of the child nutrition programs, which is to serve children nutritious meals and support American agriculture.</a:t>
          </a:r>
          <a:endParaRPr lang="en-US" dirty="0"/>
        </a:p>
      </dgm:t>
    </dgm:pt>
    <dgm:pt modelId="{2253D45C-3874-44ED-AB23-E9F447FD91C0}" type="parTrans" cxnId="{CD1F9D7C-046E-4F5D-BECA-7DB1FC1D609A}">
      <dgm:prSet/>
      <dgm:spPr/>
      <dgm:t>
        <a:bodyPr/>
        <a:lstStyle/>
        <a:p>
          <a:endParaRPr lang="en-US"/>
        </a:p>
      </dgm:t>
    </dgm:pt>
    <dgm:pt modelId="{C546482A-5063-4D05-B6D4-6E3EABBBC2B9}" type="sibTrans" cxnId="{CD1F9D7C-046E-4F5D-BECA-7DB1FC1D609A}">
      <dgm:prSet/>
      <dgm:spPr/>
      <dgm:t>
        <a:bodyPr/>
        <a:lstStyle/>
        <a:p>
          <a:endParaRPr lang="en-US"/>
        </a:p>
      </dgm:t>
    </dgm:pt>
    <dgm:pt modelId="{E390790E-8FFA-4D28-BB85-ED3F579D4291}">
      <dgm:prSet/>
      <dgm:spPr>
        <a:solidFill>
          <a:schemeClr val="accent1">
            <a:lumMod val="75000"/>
          </a:schemeClr>
        </a:solidFill>
      </dgm:spPr>
      <dgm:t>
        <a:bodyPr/>
        <a:lstStyle/>
        <a:p>
          <a:pPr>
            <a:lnSpc>
              <a:spcPct val="100000"/>
            </a:lnSpc>
          </a:pPr>
          <a:r>
            <a:rPr lang="en-US" b="0" i="0" dirty="0"/>
            <a:t>The Buy American Provision applies to SFAs located in the 48 contiguous United States and is one of the procurement standards SFAs must comply with when purchasing commercial food products served in the school meals programs.</a:t>
          </a:r>
          <a:endParaRPr lang="en-US" dirty="0"/>
        </a:p>
      </dgm:t>
    </dgm:pt>
    <dgm:pt modelId="{8D8E3172-0FC7-4017-B395-86DADC0F35EC}" type="parTrans" cxnId="{FF6996B1-8EAB-426E-B582-BCEC8C5C69B9}">
      <dgm:prSet/>
      <dgm:spPr/>
      <dgm:t>
        <a:bodyPr/>
        <a:lstStyle/>
        <a:p>
          <a:endParaRPr lang="en-US"/>
        </a:p>
      </dgm:t>
    </dgm:pt>
    <dgm:pt modelId="{11FF5D9D-E88D-407F-9942-3686AB05BAEF}" type="sibTrans" cxnId="{FF6996B1-8EAB-426E-B582-BCEC8C5C69B9}">
      <dgm:prSet/>
      <dgm:spPr/>
      <dgm:t>
        <a:bodyPr/>
        <a:lstStyle/>
        <a:p>
          <a:endParaRPr lang="en-US"/>
        </a:p>
      </dgm:t>
    </dgm:pt>
    <dgm:pt modelId="{36E214BA-D434-4F5A-8067-F2BF056C08B0}" type="pres">
      <dgm:prSet presAssocID="{E3F53AD2-75D2-4498-907F-60DE3D43C7DD}" presName="Name0" presStyleCnt="0">
        <dgm:presLayoutVars>
          <dgm:dir/>
          <dgm:animLvl val="lvl"/>
          <dgm:resizeHandles val="exact"/>
        </dgm:presLayoutVars>
      </dgm:prSet>
      <dgm:spPr/>
    </dgm:pt>
    <dgm:pt modelId="{84C8681C-B354-412C-AC68-4EB31F709EDC}" type="pres">
      <dgm:prSet presAssocID="{E390790E-8FFA-4D28-BB85-ED3F579D4291}" presName="boxAndChildren" presStyleCnt="0"/>
      <dgm:spPr/>
    </dgm:pt>
    <dgm:pt modelId="{458F0391-12D9-4058-A061-2254A9E367CF}" type="pres">
      <dgm:prSet presAssocID="{E390790E-8FFA-4D28-BB85-ED3F579D4291}" presName="parentTextBox" presStyleLbl="node1" presStyleIdx="0" presStyleCnt="3"/>
      <dgm:spPr/>
    </dgm:pt>
    <dgm:pt modelId="{A1F62610-A294-4C01-9F45-30DA073E74C8}" type="pres">
      <dgm:prSet presAssocID="{C546482A-5063-4D05-B6D4-6E3EABBBC2B9}" presName="sp" presStyleCnt="0"/>
      <dgm:spPr/>
    </dgm:pt>
    <dgm:pt modelId="{1D3F6C5F-6A7E-40B2-80DD-C4EB7254173D}" type="pres">
      <dgm:prSet presAssocID="{4B173621-3438-486D-A404-4011C9894499}" presName="arrowAndChildren" presStyleCnt="0"/>
      <dgm:spPr/>
    </dgm:pt>
    <dgm:pt modelId="{B264B219-5464-4B4D-B6B1-DEE32618A7AA}" type="pres">
      <dgm:prSet presAssocID="{4B173621-3438-486D-A404-4011C9894499}" presName="parentTextArrow" presStyleLbl="node1" presStyleIdx="1" presStyleCnt="3"/>
      <dgm:spPr/>
    </dgm:pt>
    <dgm:pt modelId="{CCFB414F-C5E2-49B1-A30A-E5BC74B9781B}" type="pres">
      <dgm:prSet presAssocID="{CE24AC63-7A9A-4805-A36F-0311EEE48A61}" presName="sp" presStyleCnt="0"/>
      <dgm:spPr/>
    </dgm:pt>
    <dgm:pt modelId="{392BA756-3A1D-44D2-AEA1-ECF228ADF5B5}" type="pres">
      <dgm:prSet presAssocID="{0E393834-5DA3-4A27-8B48-7D157E25C94C}" presName="arrowAndChildren" presStyleCnt="0"/>
      <dgm:spPr/>
    </dgm:pt>
    <dgm:pt modelId="{949627DB-21D9-42AD-A090-6BD1A39CEF3D}" type="pres">
      <dgm:prSet presAssocID="{0E393834-5DA3-4A27-8B48-7D157E25C94C}" presName="parentTextArrow" presStyleLbl="node1" presStyleIdx="2" presStyleCnt="3"/>
      <dgm:spPr/>
    </dgm:pt>
  </dgm:ptLst>
  <dgm:cxnLst>
    <dgm:cxn modelId="{D3F71A00-7E8F-4627-9D3B-A5481B482AEF}" type="presOf" srcId="{E3F53AD2-75D2-4498-907F-60DE3D43C7DD}" destId="{36E214BA-D434-4F5A-8067-F2BF056C08B0}" srcOrd="0" destOrd="0" presId="urn:microsoft.com/office/officeart/2005/8/layout/process4"/>
    <dgm:cxn modelId="{3B93F874-96B8-4DD5-B431-D6F183611755}" type="presOf" srcId="{E390790E-8FFA-4D28-BB85-ED3F579D4291}" destId="{458F0391-12D9-4058-A061-2254A9E367CF}" srcOrd="0" destOrd="0" presId="urn:microsoft.com/office/officeart/2005/8/layout/process4"/>
    <dgm:cxn modelId="{CD1F9D7C-046E-4F5D-BECA-7DB1FC1D609A}" srcId="{E3F53AD2-75D2-4498-907F-60DE3D43C7DD}" destId="{4B173621-3438-486D-A404-4011C9894499}" srcOrd="1" destOrd="0" parTransId="{2253D45C-3874-44ED-AB23-E9F447FD91C0}" sibTransId="{C546482A-5063-4D05-B6D4-6E3EABBBC2B9}"/>
    <dgm:cxn modelId="{FF6996B1-8EAB-426E-B582-BCEC8C5C69B9}" srcId="{E3F53AD2-75D2-4498-907F-60DE3D43C7DD}" destId="{E390790E-8FFA-4D28-BB85-ED3F579D4291}" srcOrd="2" destOrd="0" parTransId="{8D8E3172-0FC7-4017-B395-86DADC0F35EC}" sibTransId="{11FF5D9D-E88D-407F-9942-3686AB05BAEF}"/>
    <dgm:cxn modelId="{594B7AC3-0A91-4039-9A23-E6611A76769F}" type="presOf" srcId="{4B173621-3438-486D-A404-4011C9894499}" destId="{B264B219-5464-4B4D-B6B1-DEE32618A7AA}" srcOrd="0" destOrd="0" presId="urn:microsoft.com/office/officeart/2005/8/layout/process4"/>
    <dgm:cxn modelId="{F2ED02EB-9C3E-44F9-9BA0-8D73858D9B84}" type="presOf" srcId="{0E393834-5DA3-4A27-8B48-7D157E25C94C}" destId="{949627DB-21D9-42AD-A090-6BD1A39CEF3D}" srcOrd="0" destOrd="0" presId="urn:microsoft.com/office/officeart/2005/8/layout/process4"/>
    <dgm:cxn modelId="{4B4EEEF9-55BB-4974-9EF5-E069212F7905}" srcId="{E3F53AD2-75D2-4498-907F-60DE3D43C7DD}" destId="{0E393834-5DA3-4A27-8B48-7D157E25C94C}" srcOrd="0" destOrd="0" parTransId="{3E910780-DAE9-4086-83E6-2891C96D88C8}" sibTransId="{CE24AC63-7A9A-4805-A36F-0311EEE48A61}"/>
    <dgm:cxn modelId="{2647AD4E-559E-4DBB-B457-D4BFF9D9D520}" type="presParOf" srcId="{36E214BA-D434-4F5A-8067-F2BF056C08B0}" destId="{84C8681C-B354-412C-AC68-4EB31F709EDC}" srcOrd="0" destOrd="0" presId="urn:microsoft.com/office/officeart/2005/8/layout/process4"/>
    <dgm:cxn modelId="{42CE088B-2041-40F6-8D2E-16AB31D6DD49}" type="presParOf" srcId="{84C8681C-B354-412C-AC68-4EB31F709EDC}" destId="{458F0391-12D9-4058-A061-2254A9E367CF}" srcOrd="0" destOrd="0" presId="urn:microsoft.com/office/officeart/2005/8/layout/process4"/>
    <dgm:cxn modelId="{C6879ABD-0EDE-4D41-A94E-0E2625174774}" type="presParOf" srcId="{36E214BA-D434-4F5A-8067-F2BF056C08B0}" destId="{A1F62610-A294-4C01-9F45-30DA073E74C8}" srcOrd="1" destOrd="0" presId="urn:microsoft.com/office/officeart/2005/8/layout/process4"/>
    <dgm:cxn modelId="{6A85A635-C983-4493-BD70-8940AF4EE91C}" type="presParOf" srcId="{36E214BA-D434-4F5A-8067-F2BF056C08B0}" destId="{1D3F6C5F-6A7E-40B2-80DD-C4EB7254173D}" srcOrd="2" destOrd="0" presId="urn:microsoft.com/office/officeart/2005/8/layout/process4"/>
    <dgm:cxn modelId="{D4902F35-5278-461E-8E4A-443C02164F00}" type="presParOf" srcId="{1D3F6C5F-6A7E-40B2-80DD-C4EB7254173D}" destId="{B264B219-5464-4B4D-B6B1-DEE32618A7AA}" srcOrd="0" destOrd="0" presId="urn:microsoft.com/office/officeart/2005/8/layout/process4"/>
    <dgm:cxn modelId="{0BD2166A-5116-4443-AF42-B88CB97B493C}" type="presParOf" srcId="{36E214BA-D434-4F5A-8067-F2BF056C08B0}" destId="{CCFB414F-C5E2-49B1-A30A-E5BC74B9781B}" srcOrd="3" destOrd="0" presId="urn:microsoft.com/office/officeart/2005/8/layout/process4"/>
    <dgm:cxn modelId="{31563A86-58B3-4407-A84F-7C9BF11418E4}" type="presParOf" srcId="{36E214BA-D434-4F5A-8067-F2BF056C08B0}" destId="{392BA756-3A1D-44D2-AEA1-ECF228ADF5B5}" srcOrd="4" destOrd="0" presId="urn:microsoft.com/office/officeart/2005/8/layout/process4"/>
    <dgm:cxn modelId="{7AF1EC7B-26AA-4BB2-AED1-3EF28D3A2A4B}" type="presParOf" srcId="{392BA756-3A1D-44D2-AEA1-ECF228ADF5B5}" destId="{949627DB-21D9-42AD-A090-6BD1A39CEF3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68AD67-DE5D-4D63-A935-03B08C83E515}"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DDCBBAD1-D75F-4C60-8495-2081D244BE88}">
      <dgm:prSet/>
      <dgm:spPr>
        <a:solidFill>
          <a:schemeClr val="accent1">
            <a:lumMod val="75000"/>
          </a:schemeClr>
        </a:solidFill>
      </dgm:spPr>
      <dgm:t>
        <a:bodyPr/>
        <a:lstStyle/>
        <a:p>
          <a:r>
            <a:rPr lang="en-US"/>
            <a:t>Will allow SFAs to exceed the 10 percent threshold. </a:t>
          </a:r>
        </a:p>
      </dgm:t>
    </dgm:pt>
    <dgm:pt modelId="{5A2776A7-19E9-4E68-BCBB-2622E584BF63}" type="parTrans" cxnId="{67BA1694-8E0D-4375-AF6B-53B0B826D47D}">
      <dgm:prSet/>
      <dgm:spPr/>
      <dgm:t>
        <a:bodyPr/>
        <a:lstStyle/>
        <a:p>
          <a:endParaRPr lang="en-US"/>
        </a:p>
      </dgm:t>
    </dgm:pt>
    <dgm:pt modelId="{8D80BA24-9076-4545-AA48-D4050C98E6AD}" type="sibTrans" cxnId="{67BA1694-8E0D-4375-AF6B-53B0B826D47D}">
      <dgm:prSet/>
      <dgm:spPr/>
      <dgm:t>
        <a:bodyPr/>
        <a:lstStyle/>
        <a:p>
          <a:endParaRPr lang="en-US"/>
        </a:p>
      </dgm:t>
    </dgm:pt>
    <dgm:pt modelId="{A74540B9-8AC7-479E-9115-0D1DBD05D9C2}">
      <dgm:prSet/>
      <dgm:spPr>
        <a:solidFill>
          <a:schemeClr val="accent1">
            <a:lumMod val="75000"/>
          </a:schemeClr>
        </a:solidFill>
      </dgm:spPr>
      <dgm:t>
        <a:bodyPr/>
        <a:lstStyle/>
        <a:p>
          <a:r>
            <a:rPr lang="en-US" dirty="0"/>
            <a:t>State agencies will provide technical assistance to SFAs to support the temporary accommodation consistent with the availability of the two regulatory exceptions for non-domestic purchases as SFAs demonstrate they are unable to meet the requirement. </a:t>
          </a:r>
        </a:p>
      </dgm:t>
    </dgm:pt>
    <dgm:pt modelId="{7A49480E-4D56-4CC6-967E-7234C0AFD40C}" type="parTrans" cxnId="{F860CCB0-03F4-48CF-9071-EAE28DD6D682}">
      <dgm:prSet/>
      <dgm:spPr/>
      <dgm:t>
        <a:bodyPr/>
        <a:lstStyle/>
        <a:p>
          <a:endParaRPr lang="en-US"/>
        </a:p>
      </dgm:t>
    </dgm:pt>
    <dgm:pt modelId="{DBF7F642-A58C-40E3-B097-743C12B5F04C}" type="sibTrans" cxnId="{F860CCB0-03F4-48CF-9071-EAE28DD6D682}">
      <dgm:prSet/>
      <dgm:spPr/>
      <dgm:t>
        <a:bodyPr/>
        <a:lstStyle/>
        <a:p>
          <a:endParaRPr lang="en-US"/>
        </a:p>
      </dgm:t>
    </dgm:pt>
    <dgm:pt modelId="{81181585-5BBC-423F-8511-606D477ECC0E}">
      <dgm:prSet/>
      <dgm:spPr>
        <a:solidFill>
          <a:schemeClr val="accent1">
            <a:lumMod val="75000"/>
          </a:schemeClr>
        </a:solidFill>
      </dgm:spPr>
      <dgm:t>
        <a:bodyPr/>
        <a:lstStyle/>
        <a:p>
          <a:r>
            <a:rPr lang="en-US" dirty="0"/>
            <a:t>A temporary accommodation for the threshold requirement is only available for non-domestic purchases that qualify under one or more of the regulatory exceptions.</a:t>
          </a:r>
        </a:p>
      </dgm:t>
    </dgm:pt>
    <dgm:pt modelId="{19CA4754-4297-4B1B-83B5-158D21D1A8B6}" type="parTrans" cxnId="{365C282C-C350-4E7F-8A65-E29217CD0057}">
      <dgm:prSet/>
      <dgm:spPr/>
      <dgm:t>
        <a:bodyPr/>
        <a:lstStyle/>
        <a:p>
          <a:endParaRPr lang="en-US"/>
        </a:p>
      </dgm:t>
    </dgm:pt>
    <dgm:pt modelId="{C8E99B7A-0181-47A7-8B37-6751B09C5405}" type="sibTrans" cxnId="{365C282C-C350-4E7F-8A65-E29217CD0057}">
      <dgm:prSet/>
      <dgm:spPr/>
      <dgm:t>
        <a:bodyPr/>
        <a:lstStyle/>
        <a:p>
          <a:endParaRPr lang="en-US"/>
        </a:p>
      </dgm:t>
    </dgm:pt>
    <dgm:pt modelId="{00C4769D-6F74-4160-B237-E9BE2BB37DF4}" type="pres">
      <dgm:prSet presAssocID="{4268AD67-DE5D-4D63-A935-03B08C83E515}" presName="linear" presStyleCnt="0">
        <dgm:presLayoutVars>
          <dgm:animLvl val="lvl"/>
          <dgm:resizeHandles val="exact"/>
        </dgm:presLayoutVars>
      </dgm:prSet>
      <dgm:spPr/>
    </dgm:pt>
    <dgm:pt modelId="{A40793F5-895A-4839-B07D-6EFF0F8FECAA}" type="pres">
      <dgm:prSet presAssocID="{DDCBBAD1-D75F-4C60-8495-2081D244BE88}" presName="parentText" presStyleLbl="node1" presStyleIdx="0" presStyleCnt="3">
        <dgm:presLayoutVars>
          <dgm:chMax val="0"/>
          <dgm:bulletEnabled val="1"/>
        </dgm:presLayoutVars>
      </dgm:prSet>
      <dgm:spPr/>
    </dgm:pt>
    <dgm:pt modelId="{FD14DBF3-8188-4359-B960-432BC44062ED}" type="pres">
      <dgm:prSet presAssocID="{8D80BA24-9076-4545-AA48-D4050C98E6AD}" presName="spacer" presStyleCnt="0"/>
      <dgm:spPr/>
    </dgm:pt>
    <dgm:pt modelId="{B214B585-93BB-4A25-A849-4E954015B9D8}" type="pres">
      <dgm:prSet presAssocID="{A74540B9-8AC7-479E-9115-0D1DBD05D9C2}" presName="parentText" presStyleLbl="node1" presStyleIdx="1" presStyleCnt="3">
        <dgm:presLayoutVars>
          <dgm:chMax val="0"/>
          <dgm:bulletEnabled val="1"/>
        </dgm:presLayoutVars>
      </dgm:prSet>
      <dgm:spPr/>
    </dgm:pt>
    <dgm:pt modelId="{4C29DEF5-C2F1-4D51-B05B-3D44FEA0E955}" type="pres">
      <dgm:prSet presAssocID="{DBF7F642-A58C-40E3-B097-743C12B5F04C}" presName="spacer" presStyleCnt="0"/>
      <dgm:spPr/>
    </dgm:pt>
    <dgm:pt modelId="{63C092AE-EB1B-4EE5-990E-E710F41ACA48}" type="pres">
      <dgm:prSet presAssocID="{81181585-5BBC-423F-8511-606D477ECC0E}" presName="parentText" presStyleLbl="node1" presStyleIdx="2" presStyleCnt="3">
        <dgm:presLayoutVars>
          <dgm:chMax val="0"/>
          <dgm:bulletEnabled val="1"/>
        </dgm:presLayoutVars>
      </dgm:prSet>
      <dgm:spPr/>
    </dgm:pt>
  </dgm:ptLst>
  <dgm:cxnLst>
    <dgm:cxn modelId="{365C282C-C350-4E7F-8A65-E29217CD0057}" srcId="{4268AD67-DE5D-4D63-A935-03B08C83E515}" destId="{81181585-5BBC-423F-8511-606D477ECC0E}" srcOrd="2" destOrd="0" parTransId="{19CA4754-4297-4B1B-83B5-158D21D1A8B6}" sibTransId="{C8E99B7A-0181-47A7-8B37-6751B09C5405}"/>
    <dgm:cxn modelId="{B192D038-32F1-46FA-9679-3E98577077AF}" type="presOf" srcId="{DDCBBAD1-D75F-4C60-8495-2081D244BE88}" destId="{A40793F5-895A-4839-B07D-6EFF0F8FECAA}" srcOrd="0" destOrd="0" presId="urn:microsoft.com/office/officeart/2005/8/layout/vList2"/>
    <dgm:cxn modelId="{39CC2967-02A6-4746-A17A-303CC60110EA}" type="presOf" srcId="{81181585-5BBC-423F-8511-606D477ECC0E}" destId="{63C092AE-EB1B-4EE5-990E-E710F41ACA48}" srcOrd="0" destOrd="0" presId="urn:microsoft.com/office/officeart/2005/8/layout/vList2"/>
    <dgm:cxn modelId="{67BA1694-8E0D-4375-AF6B-53B0B826D47D}" srcId="{4268AD67-DE5D-4D63-A935-03B08C83E515}" destId="{DDCBBAD1-D75F-4C60-8495-2081D244BE88}" srcOrd="0" destOrd="0" parTransId="{5A2776A7-19E9-4E68-BCBB-2622E584BF63}" sibTransId="{8D80BA24-9076-4545-AA48-D4050C98E6AD}"/>
    <dgm:cxn modelId="{F860CCB0-03F4-48CF-9071-EAE28DD6D682}" srcId="{4268AD67-DE5D-4D63-A935-03B08C83E515}" destId="{A74540B9-8AC7-479E-9115-0D1DBD05D9C2}" srcOrd="1" destOrd="0" parTransId="{7A49480E-4D56-4CC6-967E-7234C0AFD40C}" sibTransId="{DBF7F642-A58C-40E3-B097-743C12B5F04C}"/>
    <dgm:cxn modelId="{597D08C5-2534-4FFA-8B5E-B1F6F4B375D5}" type="presOf" srcId="{A74540B9-8AC7-479E-9115-0D1DBD05D9C2}" destId="{B214B585-93BB-4A25-A849-4E954015B9D8}" srcOrd="0" destOrd="0" presId="urn:microsoft.com/office/officeart/2005/8/layout/vList2"/>
    <dgm:cxn modelId="{F0C8C8DD-24E1-41B8-A449-060849A136C0}" type="presOf" srcId="{4268AD67-DE5D-4D63-A935-03B08C83E515}" destId="{00C4769D-6F74-4160-B237-E9BE2BB37DF4}" srcOrd="0" destOrd="0" presId="urn:microsoft.com/office/officeart/2005/8/layout/vList2"/>
    <dgm:cxn modelId="{56A9DA84-BB92-4EE7-A08C-EB40C0012124}" type="presParOf" srcId="{00C4769D-6F74-4160-B237-E9BE2BB37DF4}" destId="{A40793F5-895A-4839-B07D-6EFF0F8FECAA}" srcOrd="0" destOrd="0" presId="urn:microsoft.com/office/officeart/2005/8/layout/vList2"/>
    <dgm:cxn modelId="{314268A0-0CE7-4E69-A47B-70F51A74F0CA}" type="presParOf" srcId="{00C4769D-6F74-4160-B237-E9BE2BB37DF4}" destId="{FD14DBF3-8188-4359-B960-432BC44062ED}" srcOrd="1" destOrd="0" presId="urn:microsoft.com/office/officeart/2005/8/layout/vList2"/>
    <dgm:cxn modelId="{6CB98B01-2E3F-44F2-834A-28E821165341}" type="presParOf" srcId="{00C4769D-6F74-4160-B237-E9BE2BB37DF4}" destId="{B214B585-93BB-4A25-A849-4E954015B9D8}" srcOrd="2" destOrd="0" presId="urn:microsoft.com/office/officeart/2005/8/layout/vList2"/>
    <dgm:cxn modelId="{7E2F5A39-DC21-4658-8ADE-8F1368A5C0D2}" type="presParOf" srcId="{00C4769D-6F74-4160-B237-E9BE2BB37DF4}" destId="{4C29DEF5-C2F1-4D51-B05B-3D44FEA0E955}" srcOrd="3" destOrd="0" presId="urn:microsoft.com/office/officeart/2005/8/layout/vList2"/>
    <dgm:cxn modelId="{5AEE6627-9388-4B11-A331-204D8775011A}" type="presParOf" srcId="{00C4769D-6F74-4160-B237-E9BE2BB37DF4}" destId="{63C092AE-EB1B-4EE5-990E-E710F41ACA4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CB2295-AB81-48A9-9B3D-219EC5784B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F26B4A5-B06F-4AD0-8F1A-8E1422D8AA73}">
      <dgm:prSet/>
      <dgm:spPr>
        <a:solidFill>
          <a:srgbClr val="3A6C97"/>
        </a:solidFill>
      </dgm:spPr>
      <dgm:t>
        <a:bodyPr/>
        <a:lstStyle/>
        <a:p>
          <a:r>
            <a:rPr lang="en-US" dirty="0"/>
            <a:t>Ellen Mason, </a:t>
          </a:r>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emason@ed.sc.gov</a:t>
          </a:r>
          <a:endParaRPr lang="en-US" dirty="0">
            <a:solidFill>
              <a:schemeClr val="bg1"/>
            </a:solidFill>
          </a:endParaRPr>
        </a:p>
      </dgm:t>
    </dgm:pt>
    <dgm:pt modelId="{7FA42947-70BB-47FF-8354-F9F096A7470E}" type="parTrans" cxnId="{27C94223-8BFC-4B62-AA76-B3DA40D363CD}">
      <dgm:prSet/>
      <dgm:spPr/>
      <dgm:t>
        <a:bodyPr/>
        <a:lstStyle/>
        <a:p>
          <a:endParaRPr lang="en-US"/>
        </a:p>
      </dgm:t>
    </dgm:pt>
    <dgm:pt modelId="{07ED15F6-91F1-41F6-B402-AC870B6D6CB8}" type="sibTrans" cxnId="{27C94223-8BFC-4B62-AA76-B3DA40D363CD}">
      <dgm:prSet/>
      <dgm:spPr/>
      <dgm:t>
        <a:bodyPr/>
        <a:lstStyle/>
        <a:p>
          <a:endParaRPr lang="en-US"/>
        </a:p>
      </dgm:t>
    </dgm:pt>
    <dgm:pt modelId="{3DFAADFC-BC17-4341-8AD5-E7484DD02E72}">
      <dgm:prSet/>
      <dgm:spPr>
        <a:solidFill>
          <a:srgbClr val="3A6C97"/>
        </a:solidFill>
      </dgm:spPr>
      <dgm:t>
        <a:bodyPr/>
        <a:lstStyle/>
        <a:p>
          <a:r>
            <a:rPr lang="en-US" dirty="0"/>
            <a:t>Vanesha Perrin, </a:t>
          </a:r>
          <a:r>
            <a:rPr lang="en-US"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vrperrin@ed.sc.gov</a:t>
          </a:r>
          <a:r>
            <a:rPr lang="en-US" dirty="0">
              <a:solidFill>
                <a:schemeClr val="bg1"/>
              </a:solidFill>
            </a:rPr>
            <a:t> </a:t>
          </a:r>
        </a:p>
      </dgm:t>
    </dgm:pt>
    <dgm:pt modelId="{13505FF5-8300-4A36-80D6-A2946BA472C8}" type="parTrans" cxnId="{F819E85C-6DDA-47C7-87AE-CC169E8B7168}">
      <dgm:prSet/>
      <dgm:spPr/>
      <dgm:t>
        <a:bodyPr/>
        <a:lstStyle/>
        <a:p>
          <a:endParaRPr lang="en-US"/>
        </a:p>
      </dgm:t>
    </dgm:pt>
    <dgm:pt modelId="{90023D7E-4740-4D02-B507-03D3C5832C62}" type="sibTrans" cxnId="{F819E85C-6DDA-47C7-87AE-CC169E8B7168}">
      <dgm:prSet/>
      <dgm:spPr/>
      <dgm:t>
        <a:bodyPr/>
        <a:lstStyle/>
        <a:p>
          <a:endParaRPr lang="en-US"/>
        </a:p>
      </dgm:t>
    </dgm:pt>
    <dgm:pt modelId="{8CDDD2E0-0A94-43EB-B65D-DAFC4E7225C8}" type="pres">
      <dgm:prSet presAssocID="{1CCB2295-AB81-48A9-9B3D-219EC5784B08}" presName="linear" presStyleCnt="0">
        <dgm:presLayoutVars>
          <dgm:animLvl val="lvl"/>
          <dgm:resizeHandles val="exact"/>
        </dgm:presLayoutVars>
      </dgm:prSet>
      <dgm:spPr/>
    </dgm:pt>
    <dgm:pt modelId="{C647E573-26C9-420F-90FF-22C79E6E01D7}" type="pres">
      <dgm:prSet presAssocID="{1F26B4A5-B06F-4AD0-8F1A-8E1422D8AA73}" presName="parentText" presStyleLbl="node1" presStyleIdx="0" presStyleCnt="2">
        <dgm:presLayoutVars>
          <dgm:chMax val="0"/>
          <dgm:bulletEnabled val="1"/>
        </dgm:presLayoutVars>
      </dgm:prSet>
      <dgm:spPr/>
    </dgm:pt>
    <dgm:pt modelId="{47DF01CB-E27C-4E16-BEBA-EF64BB36A9D4}" type="pres">
      <dgm:prSet presAssocID="{07ED15F6-91F1-41F6-B402-AC870B6D6CB8}" presName="spacer" presStyleCnt="0"/>
      <dgm:spPr/>
    </dgm:pt>
    <dgm:pt modelId="{AC3FD184-63F9-46C8-9A2E-409FCA30B523}" type="pres">
      <dgm:prSet presAssocID="{3DFAADFC-BC17-4341-8AD5-E7484DD02E72}" presName="parentText" presStyleLbl="node1" presStyleIdx="1" presStyleCnt="2">
        <dgm:presLayoutVars>
          <dgm:chMax val="0"/>
          <dgm:bulletEnabled val="1"/>
        </dgm:presLayoutVars>
      </dgm:prSet>
      <dgm:spPr/>
    </dgm:pt>
  </dgm:ptLst>
  <dgm:cxnLst>
    <dgm:cxn modelId="{27C94223-8BFC-4B62-AA76-B3DA40D363CD}" srcId="{1CCB2295-AB81-48A9-9B3D-219EC5784B08}" destId="{1F26B4A5-B06F-4AD0-8F1A-8E1422D8AA73}" srcOrd="0" destOrd="0" parTransId="{7FA42947-70BB-47FF-8354-F9F096A7470E}" sibTransId="{07ED15F6-91F1-41F6-B402-AC870B6D6CB8}"/>
    <dgm:cxn modelId="{F819E85C-6DDA-47C7-87AE-CC169E8B7168}" srcId="{1CCB2295-AB81-48A9-9B3D-219EC5784B08}" destId="{3DFAADFC-BC17-4341-8AD5-E7484DD02E72}" srcOrd="1" destOrd="0" parTransId="{13505FF5-8300-4A36-80D6-A2946BA472C8}" sibTransId="{90023D7E-4740-4D02-B507-03D3C5832C62}"/>
    <dgm:cxn modelId="{49B4DFBD-55F7-42AB-AA1A-07B9CFF2C98D}" type="presOf" srcId="{3DFAADFC-BC17-4341-8AD5-E7484DD02E72}" destId="{AC3FD184-63F9-46C8-9A2E-409FCA30B523}" srcOrd="0" destOrd="0" presId="urn:microsoft.com/office/officeart/2005/8/layout/vList2"/>
    <dgm:cxn modelId="{CB1DB3D1-0A02-4CB0-9093-CE864E90288D}" type="presOf" srcId="{1F26B4A5-B06F-4AD0-8F1A-8E1422D8AA73}" destId="{C647E573-26C9-420F-90FF-22C79E6E01D7}" srcOrd="0" destOrd="0" presId="urn:microsoft.com/office/officeart/2005/8/layout/vList2"/>
    <dgm:cxn modelId="{B8F21CE9-286E-4586-A46C-B03ADDD4F0D7}" type="presOf" srcId="{1CCB2295-AB81-48A9-9B3D-219EC5784B08}" destId="{8CDDD2E0-0A94-43EB-B65D-DAFC4E7225C8}" srcOrd="0" destOrd="0" presId="urn:microsoft.com/office/officeart/2005/8/layout/vList2"/>
    <dgm:cxn modelId="{665E1A91-A8A4-4875-9907-C97BDBDF72BF}" type="presParOf" srcId="{8CDDD2E0-0A94-43EB-B65D-DAFC4E7225C8}" destId="{C647E573-26C9-420F-90FF-22C79E6E01D7}" srcOrd="0" destOrd="0" presId="urn:microsoft.com/office/officeart/2005/8/layout/vList2"/>
    <dgm:cxn modelId="{1026842B-54D0-4BC9-B70E-9EB65DB128D8}" type="presParOf" srcId="{8CDDD2E0-0A94-43EB-B65D-DAFC4E7225C8}" destId="{47DF01CB-E27C-4E16-BEBA-EF64BB36A9D4}" srcOrd="1" destOrd="0" presId="urn:microsoft.com/office/officeart/2005/8/layout/vList2"/>
    <dgm:cxn modelId="{2CB31871-592C-4EB0-80BA-658C3C3F8F72}" type="presParOf" srcId="{8CDDD2E0-0A94-43EB-B65D-DAFC4E7225C8}" destId="{AC3FD184-63F9-46C8-9A2E-409FCA30B52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B0A05-8560-4F5E-B6B6-D4DF2F7CE195}">
      <dsp:nvSpPr>
        <dsp:cNvPr id="0" name=""/>
        <dsp:cNvSpPr/>
      </dsp:nvSpPr>
      <dsp:spPr>
        <a:xfrm>
          <a:off x="0" y="0"/>
          <a:ext cx="1065872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EEDDA-E1BF-4FAE-8799-DE0D4951C405}">
      <dsp:nvSpPr>
        <dsp:cNvPr id="0" name=""/>
        <dsp:cNvSpPr/>
      </dsp:nvSpPr>
      <dsp:spPr>
        <a:xfrm>
          <a:off x="0" y="0"/>
          <a:ext cx="10658720" cy="17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Almost a quarter of kids’ daily calories may come from snacks.</a:t>
          </a:r>
        </a:p>
      </dsp:txBody>
      <dsp:txXfrm>
        <a:off x="0" y="0"/>
        <a:ext cx="10658720" cy="1783079"/>
      </dsp:txXfrm>
    </dsp:sp>
    <dsp:sp modelId="{58F04C79-4581-4ED1-80FA-CB953B35CF94}">
      <dsp:nvSpPr>
        <dsp:cNvPr id="0" name=""/>
        <dsp:cNvSpPr/>
      </dsp:nvSpPr>
      <dsp:spPr>
        <a:xfrm>
          <a:off x="0" y="1783080"/>
          <a:ext cx="1065872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7487ED-7237-4347-8191-08080D816BC7}">
      <dsp:nvSpPr>
        <dsp:cNvPr id="0" name=""/>
        <dsp:cNvSpPr/>
      </dsp:nvSpPr>
      <dsp:spPr>
        <a:xfrm>
          <a:off x="0" y="1783079"/>
          <a:ext cx="10658720" cy="17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Kids who have healthy eating patterns are more likely to perform better academically.</a:t>
          </a:r>
        </a:p>
      </dsp:txBody>
      <dsp:txXfrm>
        <a:off x="0" y="1783079"/>
        <a:ext cx="10658720" cy="1783079"/>
      </dsp:txXfrm>
    </dsp:sp>
    <dsp:sp modelId="{39D98DB8-6B0B-4C13-9F36-A85157574A0C}">
      <dsp:nvSpPr>
        <dsp:cNvPr id="0" name=""/>
        <dsp:cNvSpPr/>
      </dsp:nvSpPr>
      <dsp:spPr>
        <a:xfrm>
          <a:off x="0" y="3566160"/>
          <a:ext cx="1065872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36CD72-187D-4A29-8055-408694F8F9CB}">
      <dsp:nvSpPr>
        <dsp:cNvPr id="0" name=""/>
        <dsp:cNvSpPr/>
      </dsp:nvSpPr>
      <dsp:spPr>
        <a:xfrm>
          <a:off x="0" y="3566159"/>
          <a:ext cx="10658720" cy="17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Kids consume more healthy foods and beverages during the school day. When Smart Snacks are available, the healthy choice is the easy choice.</a:t>
          </a:r>
        </a:p>
      </dsp:txBody>
      <dsp:txXfrm>
        <a:off x="0" y="3566159"/>
        <a:ext cx="10658720" cy="1783079"/>
      </dsp:txXfrm>
    </dsp:sp>
    <dsp:sp modelId="{889CDC62-F5DA-4573-8AFE-32B46E0E7684}">
      <dsp:nvSpPr>
        <dsp:cNvPr id="0" name=""/>
        <dsp:cNvSpPr/>
      </dsp:nvSpPr>
      <dsp:spPr>
        <a:xfrm>
          <a:off x="0" y="5349239"/>
          <a:ext cx="1065872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77602-2A5B-47C6-B103-6655546B1F57}">
      <dsp:nvSpPr>
        <dsp:cNvPr id="0" name=""/>
        <dsp:cNvSpPr/>
      </dsp:nvSpPr>
      <dsp:spPr>
        <a:xfrm>
          <a:off x="0" y="5349239"/>
          <a:ext cx="10658720" cy="17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Smart Snacks Standards are a Federal requirement for all foods sold outside the National School Lunch Program and School Breakfast Program. </a:t>
          </a:r>
        </a:p>
      </dsp:txBody>
      <dsp:txXfrm>
        <a:off x="0" y="5349239"/>
        <a:ext cx="10658720" cy="17830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A4C65-F0E2-429C-B1B4-2274A71FE0F0}">
      <dsp:nvSpPr>
        <dsp:cNvPr id="0" name=""/>
        <dsp:cNvSpPr/>
      </dsp:nvSpPr>
      <dsp:spPr>
        <a:xfrm rot="5400000">
          <a:off x="10491415" y="-4416522"/>
          <a:ext cx="1327065" cy="1049877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a:t>Hunger makes school harder. Students who eat school breakfast achieve higher scores on standardized tests.</a:t>
          </a:r>
        </a:p>
      </dsp:txBody>
      <dsp:txXfrm rot="-5400000">
        <a:off x="5905560" y="234115"/>
        <a:ext cx="10433993" cy="1197501"/>
      </dsp:txXfrm>
    </dsp:sp>
    <dsp:sp modelId="{54D29A0C-5FAD-48C4-9E0F-33F55042FEEF}">
      <dsp:nvSpPr>
        <dsp:cNvPr id="0" name=""/>
        <dsp:cNvSpPr/>
      </dsp:nvSpPr>
      <dsp:spPr>
        <a:xfrm>
          <a:off x="0" y="3448"/>
          <a:ext cx="5905560" cy="1658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u="sng" kern="1200"/>
            <a:t>Higher Test Scores</a:t>
          </a:r>
          <a:r>
            <a:rPr lang="en-US" sz="4700" kern="1200"/>
            <a:t>: </a:t>
          </a:r>
        </a:p>
      </dsp:txBody>
      <dsp:txXfrm>
        <a:off x="80978" y="84426"/>
        <a:ext cx="5743604" cy="1496876"/>
      </dsp:txXfrm>
    </dsp:sp>
    <dsp:sp modelId="{CA0B9D29-905B-4FE2-A0E3-BACDB17BB664}">
      <dsp:nvSpPr>
        <dsp:cNvPr id="0" name=""/>
        <dsp:cNvSpPr/>
      </dsp:nvSpPr>
      <dsp:spPr>
        <a:xfrm rot="5400000">
          <a:off x="10491415" y="-2674748"/>
          <a:ext cx="1327065" cy="1049877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a:t>Children who do not regularly get enough nutritious food to eat tend to have significantly higher levels of behavioral, emotional and educational problems.</a:t>
          </a:r>
        </a:p>
      </dsp:txBody>
      <dsp:txXfrm rot="-5400000">
        <a:off x="5905560" y="1975889"/>
        <a:ext cx="10433993" cy="1197501"/>
      </dsp:txXfrm>
    </dsp:sp>
    <dsp:sp modelId="{4EF23B3F-49BD-4539-AEB6-8705AD5F7022}">
      <dsp:nvSpPr>
        <dsp:cNvPr id="0" name=""/>
        <dsp:cNvSpPr/>
      </dsp:nvSpPr>
      <dsp:spPr>
        <a:xfrm>
          <a:off x="0" y="1745222"/>
          <a:ext cx="5905560" cy="1658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u="sng" kern="1200"/>
            <a:t>Calmer Classrooms</a:t>
          </a:r>
          <a:r>
            <a:rPr lang="en-US" sz="4700" kern="1200"/>
            <a:t>: </a:t>
          </a:r>
        </a:p>
      </dsp:txBody>
      <dsp:txXfrm>
        <a:off x="80978" y="1826200"/>
        <a:ext cx="5743604" cy="1496876"/>
      </dsp:txXfrm>
    </dsp:sp>
    <dsp:sp modelId="{35A58DC0-7C1B-40E7-B164-9DA99A758266}">
      <dsp:nvSpPr>
        <dsp:cNvPr id="0" name=""/>
        <dsp:cNvSpPr/>
      </dsp:nvSpPr>
      <dsp:spPr>
        <a:xfrm rot="5400000">
          <a:off x="10491415" y="-932974"/>
          <a:ext cx="1327065" cy="1049877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a:t>When kids come to school hungry, they visit the school nurse more often due to stomachaches and headaches. Kids who struggle with hunger are also likely to be sick more often, slower to recover from illness, hospitalized more frequently and more susceptible to obesity.</a:t>
          </a:r>
        </a:p>
      </dsp:txBody>
      <dsp:txXfrm rot="-5400000">
        <a:off x="5905560" y="3717663"/>
        <a:ext cx="10433993" cy="1197501"/>
      </dsp:txXfrm>
    </dsp:sp>
    <dsp:sp modelId="{D3138D85-8F80-4687-A4A1-89B34290A420}">
      <dsp:nvSpPr>
        <dsp:cNvPr id="0" name=""/>
        <dsp:cNvSpPr/>
      </dsp:nvSpPr>
      <dsp:spPr>
        <a:xfrm>
          <a:off x="0" y="3486996"/>
          <a:ext cx="5905560" cy="1658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u="sng" kern="1200"/>
            <a:t>Fewer Trips To The Nurse</a:t>
          </a:r>
          <a:r>
            <a:rPr lang="en-US" sz="4700" kern="1200"/>
            <a:t>: </a:t>
          </a:r>
        </a:p>
      </dsp:txBody>
      <dsp:txXfrm>
        <a:off x="80978" y="3567974"/>
        <a:ext cx="5743604" cy="1496876"/>
      </dsp:txXfrm>
    </dsp:sp>
    <dsp:sp modelId="{2F3FF4ED-BE95-41AF-814F-774AB28FB3CC}">
      <dsp:nvSpPr>
        <dsp:cNvPr id="0" name=""/>
        <dsp:cNvSpPr/>
      </dsp:nvSpPr>
      <dsp:spPr>
        <a:xfrm rot="5400000">
          <a:off x="10491415" y="808799"/>
          <a:ext cx="1327065" cy="1049877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a:t>Students who eat school breakfast attend more school days. Chronic absenteeism, defined as missing three weeks or more of school, decreases by 6 percentage points on average when students have access to Breakfast After the Bell. Attendance is important, as students who attend class more regularly are 20 percent more likely to graduate from high school.</a:t>
          </a:r>
        </a:p>
      </dsp:txBody>
      <dsp:txXfrm rot="-5400000">
        <a:off x="5905560" y="5459436"/>
        <a:ext cx="10433993" cy="1197501"/>
      </dsp:txXfrm>
    </dsp:sp>
    <dsp:sp modelId="{F2C2E024-7C48-48EA-9F2D-1C191E6FD39D}">
      <dsp:nvSpPr>
        <dsp:cNvPr id="0" name=""/>
        <dsp:cNvSpPr/>
      </dsp:nvSpPr>
      <dsp:spPr>
        <a:xfrm>
          <a:off x="0" y="5228770"/>
          <a:ext cx="5905560" cy="16588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u="sng" kern="1200"/>
            <a:t>Stronger Attendance &amp; Graduation Rates</a:t>
          </a:r>
          <a:r>
            <a:rPr lang="en-US" sz="4700" kern="1200"/>
            <a:t>: </a:t>
          </a:r>
        </a:p>
      </dsp:txBody>
      <dsp:txXfrm>
        <a:off x="80978" y="5309748"/>
        <a:ext cx="5743604" cy="14968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F0391-12D9-4058-A061-2254A9E367CF}">
      <dsp:nvSpPr>
        <dsp:cNvPr id="0" name=""/>
        <dsp:cNvSpPr/>
      </dsp:nvSpPr>
      <dsp:spPr>
        <a:xfrm>
          <a:off x="0" y="4767710"/>
          <a:ext cx="16450056" cy="1564868"/>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100000"/>
            </a:lnSpc>
            <a:spcBef>
              <a:spcPct val="0"/>
            </a:spcBef>
            <a:spcAft>
              <a:spcPct val="35000"/>
            </a:spcAft>
            <a:buNone/>
          </a:pPr>
          <a:r>
            <a:rPr lang="en-US" sz="2500" b="0" i="0" kern="1200" dirty="0"/>
            <a:t>The Buy American Provision applies to SFAs located in the 48 contiguous United States and is one of the procurement standards SFAs must comply with when purchasing commercial food products served in the school meals programs.</a:t>
          </a:r>
          <a:endParaRPr lang="en-US" sz="2500" kern="1200" dirty="0"/>
        </a:p>
      </dsp:txBody>
      <dsp:txXfrm>
        <a:off x="0" y="4767710"/>
        <a:ext cx="16450056" cy="1564868"/>
      </dsp:txXfrm>
    </dsp:sp>
    <dsp:sp modelId="{B264B219-5464-4B4D-B6B1-DEE32618A7AA}">
      <dsp:nvSpPr>
        <dsp:cNvPr id="0" name=""/>
        <dsp:cNvSpPr/>
      </dsp:nvSpPr>
      <dsp:spPr>
        <a:xfrm rot="10800000">
          <a:off x="0" y="2384415"/>
          <a:ext cx="16450056" cy="2406768"/>
        </a:xfrm>
        <a:prstGeom prst="upArrowCallou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100000"/>
            </a:lnSpc>
            <a:spcBef>
              <a:spcPct val="0"/>
            </a:spcBef>
            <a:spcAft>
              <a:spcPct val="35000"/>
            </a:spcAft>
            <a:buNone/>
          </a:pPr>
          <a:r>
            <a:rPr lang="en-US" sz="2500" kern="1200" dirty="0"/>
            <a:t>The Buy American Provision r</a:t>
          </a:r>
          <a:r>
            <a:rPr lang="en-US" sz="2500" b="0" i="0" kern="1200" dirty="0"/>
            <a:t>equires school food authorities (SFAs) to purchase, to the maximum extent practicable, domestic commodities or products. This Buy American Provision supports the mission of the child nutrition programs, which is to serve children nutritious meals and support American agriculture.</a:t>
          </a:r>
          <a:endParaRPr lang="en-US" sz="2500" kern="1200" dirty="0"/>
        </a:p>
      </dsp:txBody>
      <dsp:txXfrm rot="10800000">
        <a:off x="0" y="2384415"/>
        <a:ext cx="16450056" cy="1563846"/>
      </dsp:txXfrm>
    </dsp:sp>
    <dsp:sp modelId="{949627DB-21D9-42AD-A090-6BD1A39CEF3D}">
      <dsp:nvSpPr>
        <dsp:cNvPr id="0" name=""/>
        <dsp:cNvSpPr/>
      </dsp:nvSpPr>
      <dsp:spPr>
        <a:xfrm rot="10800000">
          <a:off x="0" y="1119"/>
          <a:ext cx="16450056" cy="2406768"/>
        </a:xfrm>
        <a:prstGeom prst="upArrowCallou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100000"/>
            </a:lnSpc>
            <a:spcBef>
              <a:spcPct val="0"/>
            </a:spcBef>
            <a:spcAft>
              <a:spcPct val="35000"/>
            </a:spcAft>
            <a:buNone/>
          </a:pPr>
          <a:r>
            <a:rPr lang="en-US" sz="2500" b="1" kern="1200"/>
            <a:t>What is the</a:t>
          </a:r>
          <a:r>
            <a:rPr lang="en-US" sz="2500" b="1" i="0" kern="1200"/>
            <a:t> the Buy American Provision?</a:t>
          </a:r>
          <a:endParaRPr lang="en-US" sz="2500" kern="1200"/>
        </a:p>
      </dsp:txBody>
      <dsp:txXfrm rot="10800000">
        <a:off x="0" y="1119"/>
        <a:ext cx="16450056" cy="15638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793F5-895A-4839-B07D-6EFF0F8FECAA}">
      <dsp:nvSpPr>
        <dsp:cNvPr id="0" name=""/>
        <dsp:cNvSpPr/>
      </dsp:nvSpPr>
      <dsp:spPr>
        <a:xfrm>
          <a:off x="0" y="360457"/>
          <a:ext cx="8803482" cy="2407859"/>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Will allow SFAs to exceed the 10 percent threshold. </a:t>
          </a:r>
        </a:p>
      </dsp:txBody>
      <dsp:txXfrm>
        <a:off x="117542" y="477999"/>
        <a:ext cx="8568398" cy="2172775"/>
      </dsp:txXfrm>
    </dsp:sp>
    <dsp:sp modelId="{B214B585-93BB-4A25-A849-4E954015B9D8}">
      <dsp:nvSpPr>
        <dsp:cNvPr id="0" name=""/>
        <dsp:cNvSpPr/>
      </dsp:nvSpPr>
      <dsp:spPr>
        <a:xfrm>
          <a:off x="0" y="2848957"/>
          <a:ext cx="8803482" cy="2407859"/>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State agencies will provide technical assistance to SFAs to support the temporary accommodation consistent with the availability of the two regulatory exceptions for non-domestic purchases as SFAs demonstrate they are unable to meet the requirement. </a:t>
          </a:r>
        </a:p>
      </dsp:txBody>
      <dsp:txXfrm>
        <a:off x="117542" y="2966499"/>
        <a:ext cx="8568398" cy="2172775"/>
      </dsp:txXfrm>
    </dsp:sp>
    <dsp:sp modelId="{63C092AE-EB1B-4EE5-990E-E710F41ACA48}">
      <dsp:nvSpPr>
        <dsp:cNvPr id="0" name=""/>
        <dsp:cNvSpPr/>
      </dsp:nvSpPr>
      <dsp:spPr>
        <a:xfrm>
          <a:off x="0" y="5337457"/>
          <a:ext cx="8803482" cy="2407859"/>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 temporary accommodation for the threshold requirement is only available for non-domestic purchases that qualify under one or more of the regulatory exceptions.</a:t>
          </a:r>
        </a:p>
      </dsp:txBody>
      <dsp:txXfrm>
        <a:off x="117542" y="5454999"/>
        <a:ext cx="8568398" cy="21727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7E573-26C9-420F-90FF-22C79E6E01D7}">
      <dsp:nvSpPr>
        <dsp:cNvPr id="0" name=""/>
        <dsp:cNvSpPr/>
      </dsp:nvSpPr>
      <dsp:spPr>
        <a:xfrm>
          <a:off x="0" y="886859"/>
          <a:ext cx="10658720" cy="2585700"/>
        </a:xfrm>
        <a:prstGeom prst="roundRect">
          <a:avLst/>
        </a:prstGeom>
        <a:solidFill>
          <a:srgbClr val="3A6C9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Ellen Mason, </a:t>
          </a:r>
          <a:r>
            <a:rPr lang="en-US" sz="65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emason@ed.sc.gov</a:t>
          </a:r>
          <a:endParaRPr lang="en-US" sz="6500" kern="1200" dirty="0">
            <a:solidFill>
              <a:schemeClr val="bg1"/>
            </a:solidFill>
          </a:endParaRPr>
        </a:p>
      </dsp:txBody>
      <dsp:txXfrm>
        <a:off x="126223" y="1013082"/>
        <a:ext cx="10406274" cy="2333254"/>
      </dsp:txXfrm>
    </dsp:sp>
    <dsp:sp modelId="{AC3FD184-63F9-46C8-9A2E-409FCA30B523}">
      <dsp:nvSpPr>
        <dsp:cNvPr id="0" name=""/>
        <dsp:cNvSpPr/>
      </dsp:nvSpPr>
      <dsp:spPr>
        <a:xfrm>
          <a:off x="0" y="3659760"/>
          <a:ext cx="10658720" cy="2585700"/>
        </a:xfrm>
        <a:prstGeom prst="roundRect">
          <a:avLst/>
        </a:prstGeom>
        <a:solidFill>
          <a:srgbClr val="3A6C9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Vanesha Perrin, </a:t>
          </a:r>
          <a:r>
            <a:rPr lang="en-US" sz="65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vrperrin@ed.sc.gov</a:t>
          </a:r>
          <a:r>
            <a:rPr lang="en-US" sz="6500" kern="1200" dirty="0">
              <a:solidFill>
                <a:schemeClr val="bg1"/>
              </a:solidFill>
            </a:rPr>
            <a:t> </a:t>
          </a:r>
        </a:p>
      </dsp:txBody>
      <dsp:txXfrm>
        <a:off x="126223" y="3785983"/>
        <a:ext cx="10406274" cy="233325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3/6/2026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Slide title should be Aptos Bold font, left-aligned, not smaller than 44pt</a:t>
            </a:r>
          </a:p>
          <a:p>
            <a:pPr marL="171450" indent="-171450">
              <a:buFont typeface="Arial" panose="020B0604020202020204" pitchFamily="34" charset="0"/>
              <a:buChar char="•"/>
            </a:pPr>
            <a:r>
              <a:rPr lang="en-US" dirty="0"/>
              <a:t>Audience – To whom/group you are presenting to</a:t>
            </a:r>
          </a:p>
          <a:p>
            <a:pPr marL="171450" indent="-171450">
              <a:buFont typeface="Arial" panose="020B0604020202020204" pitchFamily="34" charset="0"/>
              <a:buChar char="•"/>
            </a:pPr>
            <a:r>
              <a:rPr lang="en-US" dirty="0"/>
              <a:t>Speaker – Who is giving the presentation (may be by name or by department)</a:t>
            </a:r>
          </a:p>
          <a:p>
            <a:pPr marL="171450" indent="-171450">
              <a:buFont typeface="Arial" panose="020B0604020202020204" pitchFamily="34" charset="0"/>
              <a:buChar char="•"/>
            </a:pPr>
            <a:r>
              <a:rPr lang="en-US" dirty="0"/>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Left aligned</a:t>
            </a:r>
          </a:p>
          <a:p>
            <a:pPr marL="171450" indent="-171450">
              <a:buFont typeface="Arial" panose="020B0604020202020204" pitchFamily="34" charset="0"/>
              <a:buChar char="•"/>
            </a:pPr>
            <a:r>
              <a:rPr lang="en-US" dirty="0"/>
              <a:t>Title font is 88pt</a:t>
            </a:r>
          </a:p>
          <a:p>
            <a:pPr marL="171450" indent="-171450">
              <a:buFont typeface="Arial" panose="020B0604020202020204" pitchFamily="34" charset="0"/>
              <a:buChar char="•"/>
            </a:pPr>
            <a:r>
              <a:rPr lang="en-US" dirty="0"/>
              <a:t>Numbered line item 66 pt</a:t>
            </a:r>
          </a:p>
          <a:p>
            <a:pPr marL="171450" indent="-171450">
              <a:buFont typeface="Arial" panose="020B0604020202020204" pitchFamily="34" charset="0"/>
              <a:buChar char="•"/>
            </a:pPr>
            <a:r>
              <a:rPr lang="en-US" dirty="0"/>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Agenda is 88 pt</a:t>
            </a:r>
          </a:p>
          <a:p>
            <a:pPr marL="171450" indent="-171450">
              <a:buFont typeface="Arial" panose="020B0604020202020204" pitchFamily="34" charset="0"/>
              <a:buChar char="•"/>
            </a:pPr>
            <a:r>
              <a:rPr lang="en-US" dirty="0"/>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7</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Header font 50pt</a:t>
            </a:r>
          </a:p>
          <a:p>
            <a:pPr marL="171450" indent="-171450">
              <a:buFont typeface="Arial" panose="020B0604020202020204" pitchFamily="34" charset="0"/>
              <a:buChar char="•"/>
            </a:pPr>
            <a:r>
              <a:rPr lang="en-US" dirty="0"/>
              <a:t>Content/body text font 28pt</a:t>
            </a:r>
          </a:p>
        </p:txBody>
      </p:sp>
      <p:sp>
        <p:nvSpPr>
          <p:cNvPr id="4" name="Slide Number Placeholder 3"/>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553202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 cost for lunch @40% give $1.84 for lunch and $1.18 for breakfast</a:t>
            </a:r>
          </a:p>
          <a:p>
            <a:endParaRPr lang="en-US" dirty="0"/>
          </a:p>
          <a:p>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4225985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4960" indent="-18496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3202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394BC-DA36-0D17-4B0C-39664F1DA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98197-3618-AEF5-D192-9C095F29B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C2DC1-B95D-AFA5-5A16-9486C4498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360803-F2DD-3636-D897-9A82864E500A}"/>
              </a:ext>
            </a:extLst>
          </p:cNvPr>
          <p:cNvSpPr>
            <a:spLocks noGrp="1"/>
          </p:cNvSpPr>
          <p:nvPr>
            <p:ph type="sldNum" sz="quarter" idx="5"/>
          </p:nvPr>
        </p:nvSpPr>
        <p:spPr/>
        <p:txBody>
          <a:bodyPr/>
          <a:lstStyle/>
          <a:p>
            <a:fld id="{484CEC91-7A65-4868-9634-A5288F997D0F}" type="slidenum">
              <a:rPr lang="en-US" smtClean="0"/>
              <a:t>26</a:t>
            </a:fld>
            <a:endParaRPr lang="en-US"/>
          </a:p>
        </p:txBody>
      </p:sp>
    </p:spTree>
    <p:extLst>
      <p:ext uri="{BB962C8B-B14F-4D97-AF65-F5344CB8AC3E}">
        <p14:creationId xmlns:p14="http://schemas.microsoft.com/office/powerpoint/2010/main" val="2289689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is hidden </a:t>
            </a:r>
            <a:r>
              <a:rPr lang="en-US"/>
              <a:t>from display</a:t>
            </a: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31</a:t>
            </a:fld>
            <a:endParaRPr lang="en-US"/>
          </a:p>
        </p:txBody>
      </p:sp>
    </p:spTree>
    <p:extLst>
      <p:ext uri="{BB962C8B-B14F-4D97-AF65-F5344CB8AC3E}">
        <p14:creationId xmlns:p14="http://schemas.microsoft.com/office/powerpoint/2010/main" val="1665185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dirty="0">
                <a:solidFill>
                  <a:schemeClr val="bg1"/>
                </a:solidFill>
              </a:rPr>
              <a:t>Title</a:t>
            </a:r>
            <a:r>
              <a:rPr lang="en-US" dirty="0"/>
              <a:t> </a:t>
            </a:r>
            <a:r>
              <a:rPr lang="en-US" dirty="0">
                <a:solidFill>
                  <a:schemeClr val="bg1"/>
                </a:solidFill>
              </a:rPr>
              <a:t>Slide</a:t>
            </a:r>
            <a:r>
              <a:rPr lang="en-US" dirty="0"/>
              <a:t> -</a:t>
            </a:r>
            <a:r>
              <a:rPr lang="en-US" dirty="0">
                <a:solidFill>
                  <a:schemeClr val="bg1"/>
                </a:solidFill>
              </a:rPr>
              <a:t>Font is no less than 44 size</a:t>
            </a:r>
            <a:endParaRPr lang="en-US" dirty="0"/>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&lt;Audience&gt;</a:t>
            </a:r>
          </a:p>
          <a:p>
            <a:r>
              <a:rPr lang="en-US" dirty="0"/>
              <a:t>&lt;Presenter Name&gt; </a:t>
            </a:r>
          </a:p>
          <a:p>
            <a:r>
              <a:rPr lang="en-US" dirty="0"/>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dirty="0"/>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err="1"/>
              <a:t>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p>
          <a:p>
            <a:pPr lvl="0"/>
            <a:endParaRPr lang="en-US" dirty="0"/>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dirty="0"/>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a:t>
            </a:r>
            <a:r>
              <a:rPr lang="en-US" dirty="0" err="1"/>
              <a:t>eadipisicing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a:t>Insert and format picture </a:t>
            </a:r>
          </a:p>
          <a:p>
            <a:pPr lvl="0"/>
            <a:r>
              <a:rPr lang="en-US" dirty="0"/>
              <a:t>to fit allotted box frame</a:t>
            </a:r>
          </a:p>
          <a:p>
            <a:pPr lvl="0"/>
            <a:r>
              <a:rPr lang="en-US" dirty="0"/>
              <a:t>(you may adjust the height of the yellow box, not the width)</a:t>
            </a:r>
          </a:p>
          <a:p>
            <a:pPr lvl="0"/>
            <a:endParaRPr lang="en-US" dirty="0"/>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dirty="0" err="1"/>
              <a:t>Firstname</a:t>
            </a:r>
            <a:br>
              <a:rPr lang="en-US" dirty="0"/>
            </a:br>
            <a:r>
              <a:rPr lang="en-US" dirty="0" err="1"/>
              <a:t>Lastname</a:t>
            </a:r>
            <a:endParaRPr lang="en-US" dirty="0"/>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dirty="0"/>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dirty="0"/>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88651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dirty="0"/>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dirty="0"/>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dirty="0"/>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dirty="0"/>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3/6/2026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8.jpg"/><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normAutofit/>
          </a:bodyPr>
          <a:lstStyle/>
          <a:p>
            <a:r>
              <a:rPr lang="en-US" dirty="0"/>
              <a:t>Child Nutrition Finances</a:t>
            </a:r>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p:txBody>
          <a:bodyPr/>
          <a:lstStyle/>
          <a:p>
            <a:r>
              <a:rPr lang="en-US" dirty="0"/>
              <a:t>Ellen Mason</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38FC20-9C3F-2FF5-914C-2B4D94314D87}"/>
              </a:ext>
            </a:extLst>
          </p:cNvPr>
          <p:cNvSpPr>
            <a:spLocks noGrp="1"/>
          </p:cNvSpPr>
          <p:nvPr>
            <p:ph type="title"/>
          </p:nvPr>
        </p:nvSpPr>
        <p:spPr>
          <a:xfrm>
            <a:off x="918972" y="547687"/>
            <a:ext cx="16404336" cy="1097280"/>
          </a:xfrm>
        </p:spPr>
        <p:txBody>
          <a:bodyPr anchor="t">
            <a:normAutofit/>
          </a:bodyPr>
          <a:lstStyle/>
          <a:p>
            <a:r>
              <a:rPr lang="en-US" dirty="0"/>
              <a:t>Vending Machines, School Stores, &amp; Canteens</a:t>
            </a:r>
          </a:p>
        </p:txBody>
      </p:sp>
      <p:pic>
        <p:nvPicPr>
          <p:cNvPr id="7" name="Picture 6" descr="Close-up of popcorn in bag">
            <a:extLst>
              <a:ext uri="{FF2B5EF4-FFF2-40B4-BE49-F238E27FC236}">
                <a16:creationId xmlns:a16="http://schemas.microsoft.com/office/drawing/2014/main" id="{9F8B7324-AF6F-00F6-43E3-339BE457F78A}"/>
              </a:ext>
            </a:extLst>
          </p:cNvPr>
          <p:cNvPicPr>
            <a:picLocks noChangeAspect="1"/>
          </p:cNvPicPr>
          <p:nvPr/>
        </p:nvPicPr>
        <p:blipFill>
          <a:blip r:embed="rId2" cstate="print">
            <a:extLst>
              <a:ext uri="{28A0092B-C50C-407E-A947-70E740481C1C}">
                <a14:useLocalDpi xmlns:a14="http://schemas.microsoft.com/office/drawing/2010/main" val="0"/>
              </a:ext>
            </a:extLst>
          </a:blip>
          <a:srcRect t="15472" b="15472"/>
          <a:stretch/>
        </p:blipFill>
        <p:spPr>
          <a:xfrm>
            <a:off x="1350785" y="2247900"/>
            <a:ext cx="6908773" cy="6361229"/>
          </a:xfrm>
          <a:prstGeom prst="rect">
            <a:avLst/>
          </a:prstGeom>
          <a:noFill/>
        </p:spPr>
      </p:pic>
      <p:sp>
        <p:nvSpPr>
          <p:cNvPr id="5" name="Content Placeholder 4">
            <a:extLst>
              <a:ext uri="{FF2B5EF4-FFF2-40B4-BE49-F238E27FC236}">
                <a16:creationId xmlns:a16="http://schemas.microsoft.com/office/drawing/2014/main" id="{CE8782D4-5B48-E3D0-1A3A-2CDED823A6E8}"/>
              </a:ext>
            </a:extLst>
          </p:cNvPr>
          <p:cNvSpPr>
            <a:spLocks noGrp="1"/>
          </p:cNvSpPr>
          <p:nvPr>
            <p:ph sz="half" idx="2"/>
          </p:nvPr>
        </p:nvSpPr>
        <p:spPr>
          <a:xfrm>
            <a:off x="9579311" y="2247900"/>
            <a:ext cx="7772400" cy="6705600"/>
          </a:xfrm>
        </p:spPr>
        <p:txBody>
          <a:bodyPr>
            <a:normAutofit lnSpcReduction="10000"/>
          </a:bodyPr>
          <a:lstStyle/>
          <a:p>
            <a:pPr marL="457200" indent="-457200">
              <a:spcAft>
                <a:spcPts val="600"/>
              </a:spcAft>
              <a:buFont typeface="Arial" panose="020B0604020202020204" pitchFamily="34" charset="0"/>
              <a:buChar char="•"/>
            </a:pPr>
            <a:r>
              <a:rPr lang="en-US" sz="3200" dirty="0"/>
              <a:t>If vending machines, school stores, and canteens are available to students during the school days, all items must be Smart Snack compliant.</a:t>
            </a:r>
          </a:p>
          <a:p>
            <a:pPr marL="457200" indent="-457200">
              <a:spcAft>
                <a:spcPts val="600"/>
              </a:spcAft>
              <a:buFont typeface="Arial" panose="020B0604020202020204" pitchFamily="34" charset="0"/>
              <a:buChar char="•"/>
            </a:pPr>
            <a:endParaRPr lang="en-US" sz="3200" dirty="0"/>
          </a:p>
          <a:p>
            <a:pPr marL="457200" indent="-457200">
              <a:spcAft>
                <a:spcPts val="600"/>
              </a:spcAft>
              <a:buFont typeface="Arial" panose="020B0604020202020204" pitchFamily="34" charset="0"/>
              <a:buChar char="•"/>
            </a:pPr>
            <a:r>
              <a:rPr lang="en-US" sz="3200" dirty="0"/>
              <a:t>Nutritional documentation must be maintained for ALL items sold in all schools and is subject to audit.</a:t>
            </a:r>
          </a:p>
          <a:p>
            <a:pPr marL="457200" indent="-457200">
              <a:spcAft>
                <a:spcPts val="600"/>
              </a:spcAft>
              <a:buFont typeface="Arial" panose="020B0604020202020204" pitchFamily="34" charset="0"/>
              <a:buChar char="•"/>
            </a:pPr>
            <a:endParaRPr lang="en-US" sz="3200" dirty="0"/>
          </a:p>
          <a:p>
            <a:pPr marL="457200" indent="-457200">
              <a:spcAft>
                <a:spcPts val="600"/>
              </a:spcAft>
              <a:buFont typeface="Arial" panose="020B0604020202020204" pitchFamily="34" charset="0"/>
              <a:buChar char="•"/>
            </a:pPr>
            <a:r>
              <a:rPr lang="en-US" sz="3200" dirty="0"/>
              <a:t>If items are Smart Snack compliant, they can be sold at any time during the school day.</a:t>
            </a:r>
          </a:p>
        </p:txBody>
      </p:sp>
    </p:spTree>
    <p:extLst>
      <p:ext uri="{BB962C8B-B14F-4D97-AF65-F5344CB8AC3E}">
        <p14:creationId xmlns:p14="http://schemas.microsoft.com/office/powerpoint/2010/main" val="2679849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ADC18B-FF7C-4E53-F9D9-5D8F76290501}"/>
              </a:ext>
            </a:extLst>
          </p:cNvPr>
          <p:cNvSpPr>
            <a:spLocks noGrp="1"/>
          </p:cNvSpPr>
          <p:nvPr>
            <p:ph type="title"/>
          </p:nvPr>
        </p:nvSpPr>
        <p:spPr/>
        <p:txBody>
          <a:bodyPr/>
          <a:lstStyle/>
          <a:p>
            <a:r>
              <a:rPr lang="en-US" dirty="0"/>
              <a:t>Exempt Fundraisers</a:t>
            </a:r>
          </a:p>
        </p:txBody>
      </p:sp>
      <p:sp>
        <p:nvSpPr>
          <p:cNvPr id="5" name="Content Placeholder 4">
            <a:extLst>
              <a:ext uri="{FF2B5EF4-FFF2-40B4-BE49-F238E27FC236}">
                <a16:creationId xmlns:a16="http://schemas.microsoft.com/office/drawing/2014/main" id="{371DD493-A139-84E9-CA96-8C710615C1DA}"/>
              </a:ext>
            </a:extLst>
          </p:cNvPr>
          <p:cNvSpPr>
            <a:spLocks noGrp="1"/>
          </p:cNvSpPr>
          <p:nvPr>
            <p:ph idx="1"/>
          </p:nvPr>
        </p:nvSpPr>
        <p:spPr>
          <a:xfrm>
            <a:off x="918972" y="2175346"/>
            <a:ext cx="16450056" cy="6625753"/>
          </a:xfrm>
        </p:spPr>
        <p:txBody>
          <a:bodyPr>
            <a:normAutofit/>
          </a:bodyPr>
          <a:lstStyle/>
          <a:p>
            <a:pPr marL="571500" indent="-571500">
              <a:buFont typeface="Arial" panose="020B0604020202020204" pitchFamily="34" charset="0"/>
              <a:buChar char="•"/>
            </a:pPr>
            <a:r>
              <a:rPr lang="en-US" sz="3600" dirty="0"/>
              <a:t>Each school site may have up to 30 exempt fundraisers during the school year, and no more than one day in length. </a:t>
            </a:r>
          </a:p>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3600" dirty="0"/>
              <a:t>Fundraisers must be tracked by the administration or designated/assigned person</a:t>
            </a:r>
          </a:p>
          <a:p>
            <a:pPr marL="1485900" lvl="1" indent="-457200"/>
            <a:r>
              <a:rPr lang="en-US" sz="3600" dirty="0">
                <a:solidFill>
                  <a:srgbClr val="2F3D4C"/>
                </a:solidFill>
              </a:rPr>
              <a:t>The cafeteria staff cannot track fundraisers. </a:t>
            </a:r>
          </a:p>
          <a:p>
            <a:pPr marL="1485900" lvl="1" indent="-457200"/>
            <a:endParaRPr lang="en-US" sz="3600" dirty="0">
              <a:solidFill>
                <a:srgbClr val="2F3D4C"/>
              </a:solidFill>
            </a:endParaRPr>
          </a:p>
          <a:p>
            <a:pPr marL="457200" indent="-457200">
              <a:buFont typeface="Arial" panose="020B0604020202020204" pitchFamily="34" charset="0"/>
              <a:buChar char="•"/>
            </a:pPr>
            <a:r>
              <a:rPr lang="en-US" sz="3600" dirty="0"/>
              <a:t>Vending machines, school stores, and canteens do not qualify as an exempt fundraiser.</a:t>
            </a:r>
          </a:p>
          <a:p>
            <a:pPr marL="457200" indent="-457200">
              <a:buFont typeface="Arial" panose="020B0604020202020204" pitchFamily="34" charset="0"/>
              <a:buChar char="•"/>
            </a:pPr>
            <a:endParaRPr lang="en-US" sz="3600" dirty="0"/>
          </a:p>
          <a:p>
            <a:pPr marL="457200" indent="-457200"/>
            <a:endParaRPr lang="en-US" sz="3600" dirty="0"/>
          </a:p>
          <a:p>
            <a:pPr marL="457200" indent="-457200"/>
            <a:endParaRPr lang="en-US" dirty="0"/>
          </a:p>
          <a:p>
            <a:pPr marL="1485900" lvl="1" indent="-457200"/>
            <a:endParaRPr lang="en-US" dirty="0"/>
          </a:p>
          <a:p>
            <a:pPr marL="1485900" lvl="1" indent="-457200"/>
            <a:endParaRPr lang="en-US" dirty="0"/>
          </a:p>
        </p:txBody>
      </p:sp>
    </p:spTree>
    <p:extLst>
      <p:ext uri="{BB962C8B-B14F-4D97-AF65-F5344CB8AC3E}">
        <p14:creationId xmlns:p14="http://schemas.microsoft.com/office/powerpoint/2010/main" val="54706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80985F-377E-32E4-ADD9-0467E28B0DA5}"/>
              </a:ext>
            </a:extLst>
          </p:cNvPr>
          <p:cNvSpPr>
            <a:spLocks noGrp="1"/>
          </p:cNvSpPr>
          <p:nvPr>
            <p:ph type="title"/>
          </p:nvPr>
        </p:nvSpPr>
        <p:spPr/>
        <p:txBody>
          <a:bodyPr/>
          <a:lstStyle/>
          <a:p>
            <a:r>
              <a:rPr lang="en-US" dirty="0"/>
              <a:t>Supporting a la carte sales</a:t>
            </a:r>
          </a:p>
        </p:txBody>
      </p:sp>
      <p:sp>
        <p:nvSpPr>
          <p:cNvPr id="6" name="Content Placeholder 5">
            <a:extLst>
              <a:ext uri="{FF2B5EF4-FFF2-40B4-BE49-F238E27FC236}">
                <a16:creationId xmlns:a16="http://schemas.microsoft.com/office/drawing/2014/main" id="{A7E26CD3-30BD-7CA5-0CE1-1091B7091515}"/>
              </a:ext>
            </a:extLst>
          </p:cNvPr>
          <p:cNvSpPr>
            <a:spLocks noGrp="1"/>
          </p:cNvSpPr>
          <p:nvPr>
            <p:ph idx="1"/>
          </p:nvPr>
        </p:nvSpPr>
        <p:spPr>
          <a:xfrm>
            <a:off x="918972" y="2175346"/>
            <a:ext cx="16450056" cy="6854353"/>
          </a:xfrm>
        </p:spPr>
        <p:txBody>
          <a:bodyPr>
            <a:normAutofit/>
          </a:bodyPr>
          <a:lstStyle/>
          <a:p>
            <a:pPr marL="457200" indent="-457200">
              <a:buFont typeface="Arial" panose="020B0604020202020204" pitchFamily="34" charset="0"/>
              <a:buChar char="•"/>
            </a:pPr>
            <a:r>
              <a:rPr lang="en-US" sz="4400" dirty="0"/>
              <a:t>Child Nutrition departments depend on a la carte sales </a:t>
            </a:r>
            <a:r>
              <a:rPr lang="en-US" sz="4000" dirty="0"/>
              <a:t>	</a:t>
            </a:r>
          </a:p>
          <a:p>
            <a:pPr marL="1485900" lvl="1" indent="-457200"/>
            <a:r>
              <a:rPr lang="en-US" sz="4000" dirty="0"/>
              <a:t>Reimbursement per free lunch is $4.62 and breakfast is $2.96 for severe need and $2.46 for non-severe need</a:t>
            </a:r>
          </a:p>
          <a:p>
            <a:pPr marL="1485900" lvl="1" indent="-457200"/>
            <a:endParaRPr lang="en-US" sz="4000" dirty="0"/>
          </a:p>
          <a:p>
            <a:pPr marL="457200" indent="-457200">
              <a:buFont typeface="Arial" panose="020B0604020202020204" pitchFamily="34" charset="0"/>
              <a:buChar char="•"/>
            </a:pPr>
            <a:r>
              <a:rPr lang="en-US" sz="4400" dirty="0"/>
              <a:t>A la carte sales allow profits to be used to purchase higher quality proteins and more options for breakfast and lunch</a:t>
            </a:r>
          </a:p>
        </p:txBody>
      </p:sp>
      <p:pic>
        <p:nvPicPr>
          <p:cNvPr id="8" name="Graphic 7" descr="Hamburger and fries meal with juice and an orange">
            <a:extLst>
              <a:ext uri="{FF2B5EF4-FFF2-40B4-BE49-F238E27FC236}">
                <a16:creationId xmlns:a16="http://schemas.microsoft.com/office/drawing/2014/main" id="{9E9117A2-872B-CF58-F0FA-3455099F50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62850" y="6286500"/>
            <a:ext cx="3162300" cy="3162300"/>
          </a:xfrm>
          <a:prstGeom prst="rect">
            <a:avLst/>
          </a:prstGeom>
        </p:spPr>
      </p:pic>
    </p:spTree>
    <p:extLst>
      <p:ext uri="{BB962C8B-B14F-4D97-AF65-F5344CB8AC3E}">
        <p14:creationId xmlns:p14="http://schemas.microsoft.com/office/powerpoint/2010/main" val="1923623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2E8B3-91C6-B887-F0C4-10AE7B8E944B}"/>
              </a:ext>
            </a:extLst>
          </p:cNvPr>
          <p:cNvSpPr>
            <a:spLocks noGrp="1"/>
          </p:cNvSpPr>
          <p:nvPr>
            <p:ph type="title"/>
          </p:nvPr>
        </p:nvSpPr>
        <p:spPr>
          <a:xfrm>
            <a:off x="885251" y="685800"/>
            <a:ext cx="6272788" cy="1669256"/>
          </a:xfrm>
        </p:spPr>
        <p:txBody>
          <a:bodyPr anchor="t">
            <a:normAutofit/>
          </a:bodyPr>
          <a:lstStyle/>
          <a:p>
            <a:r>
              <a:rPr lang="en-US" dirty="0"/>
              <a:t>Alternative Breakfast Service Models</a:t>
            </a:r>
          </a:p>
        </p:txBody>
      </p:sp>
      <p:sp>
        <p:nvSpPr>
          <p:cNvPr id="3" name="Content Placeholder 2">
            <a:extLst>
              <a:ext uri="{FF2B5EF4-FFF2-40B4-BE49-F238E27FC236}">
                <a16:creationId xmlns:a16="http://schemas.microsoft.com/office/drawing/2014/main" id="{B518BB9B-CDDC-A121-8920-49D833745E8B}"/>
              </a:ext>
            </a:extLst>
          </p:cNvPr>
          <p:cNvSpPr>
            <a:spLocks noGrp="1"/>
          </p:cNvSpPr>
          <p:nvPr>
            <p:ph type="body" sz="half" idx="2"/>
          </p:nvPr>
        </p:nvSpPr>
        <p:spPr>
          <a:xfrm>
            <a:off x="985838" y="3314700"/>
            <a:ext cx="6346485" cy="5488781"/>
          </a:xfrm>
        </p:spPr>
        <p:txBody>
          <a:bodyPr>
            <a:normAutofit/>
          </a:bodyPr>
          <a:lstStyle/>
          <a:p>
            <a:pPr marL="571500" indent="-571500">
              <a:buFont typeface="Arial" panose="020B0604020202020204" pitchFamily="34" charset="0"/>
              <a:buChar char="•"/>
            </a:pPr>
            <a:r>
              <a:rPr lang="en-US" sz="4000" dirty="0"/>
              <a:t>Support alternate breakfast service models</a:t>
            </a:r>
          </a:p>
          <a:p>
            <a:pPr marL="571500" indent="-571500">
              <a:buFont typeface="Arial" panose="020B0604020202020204" pitchFamily="34" charset="0"/>
              <a:buChar char="•"/>
            </a:pPr>
            <a:endParaRPr lang="en-US" sz="4000" dirty="0"/>
          </a:p>
          <a:p>
            <a:pPr marL="1257300" lvl="1" indent="-571500">
              <a:buFont typeface="Arial" panose="020B0604020202020204" pitchFamily="34" charset="0"/>
              <a:buChar char="•"/>
            </a:pPr>
            <a:r>
              <a:rPr lang="en-US" sz="3400" dirty="0">
                <a:solidFill>
                  <a:srgbClr val="2F3D4C"/>
                </a:solidFill>
              </a:rPr>
              <a:t>Breakfast in the Classroom</a:t>
            </a:r>
          </a:p>
          <a:p>
            <a:pPr marL="1257300" lvl="1" indent="-571500">
              <a:buFont typeface="Arial" panose="020B0604020202020204" pitchFamily="34" charset="0"/>
              <a:buChar char="•"/>
            </a:pPr>
            <a:r>
              <a:rPr lang="en-US" sz="3400" dirty="0">
                <a:solidFill>
                  <a:srgbClr val="2F3D4C"/>
                </a:solidFill>
              </a:rPr>
              <a:t>Grab and Go</a:t>
            </a:r>
          </a:p>
          <a:p>
            <a:pPr marL="1257300" lvl="1" indent="-571500">
              <a:buFont typeface="Arial" panose="020B0604020202020204" pitchFamily="34" charset="0"/>
              <a:buChar char="•"/>
            </a:pPr>
            <a:r>
              <a:rPr lang="en-US" sz="3400" dirty="0">
                <a:solidFill>
                  <a:srgbClr val="2F3D4C"/>
                </a:solidFill>
              </a:rPr>
              <a:t>Second Chance Breakfast or Breakfast After the Bell</a:t>
            </a:r>
          </a:p>
        </p:txBody>
      </p:sp>
      <p:pic>
        <p:nvPicPr>
          <p:cNvPr id="5" name="Picture 4" descr="Breakfast food formed a bunny face on the plate">
            <a:extLst>
              <a:ext uri="{FF2B5EF4-FFF2-40B4-BE49-F238E27FC236}">
                <a16:creationId xmlns:a16="http://schemas.microsoft.com/office/drawing/2014/main" id="{D30FB36B-565E-D1ED-4934-BF2614A5D035}"/>
              </a:ext>
            </a:extLst>
          </p:cNvPr>
          <p:cNvPicPr>
            <a:picLocks noChangeAspect="1"/>
          </p:cNvPicPr>
          <p:nvPr/>
        </p:nvPicPr>
        <p:blipFill>
          <a:blip r:embed="rId2"/>
          <a:srcRect l="26521" r="984" b="1"/>
          <a:stretch>
            <a:fillRect/>
          </a:stretch>
        </p:blipFill>
        <p:spPr>
          <a:xfrm>
            <a:off x="8229600" y="685802"/>
            <a:ext cx="8803482" cy="8105775"/>
          </a:xfrm>
          <a:prstGeom prst="rect">
            <a:avLst/>
          </a:prstGeom>
          <a:noFill/>
          <a:ln w="28575">
            <a:solidFill>
              <a:srgbClr val="F0C14C"/>
            </a:solidFill>
          </a:ln>
        </p:spPr>
      </p:pic>
    </p:spTree>
    <p:extLst>
      <p:ext uri="{BB962C8B-B14F-4D97-AF65-F5344CB8AC3E}">
        <p14:creationId xmlns:p14="http://schemas.microsoft.com/office/powerpoint/2010/main" val="3933444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E6C0DD-D379-B703-D360-FBEB0BFE3EF7}"/>
              </a:ext>
            </a:extLst>
          </p:cNvPr>
          <p:cNvSpPr>
            <a:spLocks noGrp="1"/>
          </p:cNvSpPr>
          <p:nvPr>
            <p:ph type="title"/>
          </p:nvPr>
        </p:nvSpPr>
        <p:spPr>
          <a:xfrm>
            <a:off x="918972" y="547687"/>
            <a:ext cx="16404336" cy="1097280"/>
          </a:xfrm>
        </p:spPr>
        <p:txBody>
          <a:bodyPr anchor="ctr">
            <a:normAutofit/>
          </a:bodyPr>
          <a:lstStyle/>
          <a:p>
            <a:r>
              <a:rPr lang="en-US" b="1" dirty="0"/>
              <a:t>Benefits of Increased Breakfast Participation</a:t>
            </a:r>
          </a:p>
        </p:txBody>
      </p:sp>
      <p:graphicFrame>
        <p:nvGraphicFramePr>
          <p:cNvPr id="8" name="Content Placeholder 5">
            <a:extLst>
              <a:ext uri="{FF2B5EF4-FFF2-40B4-BE49-F238E27FC236}">
                <a16:creationId xmlns:a16="http://schemas.microsoft.com/office/drawing/2014/main" id="{30D6C396-5BF0-BDC4-77C9-C4E3AB2B7B9E}"/>
              </a:ext>
            </a:extLst>
          </p:cNvPr>
          <p:cNvGraphicFramePr>
            <a:graphicFrameLocks noGrp="1"/>
          </p:cNvGraphicFramePr>
          <p:nvPr>
            <p:ph idx="1"/>
            <p:extLst>
              <p:ext uri="{D42A27DB-BD31-4B8C-83A1-F6EECF244321}">
                <p14:modId xmlns:p14="http://schemas.microsoft.com/office/powerpoint/2010/main" val="364547190"/>
              </p:ext>
            </p:extLst>
          </p:nvPr>
        </p:nvGraphicFramePr>
        <p:xfrm>
          <a:off x="918972" y="1866901"/>
          <a:ext cx="16404336" cy="6891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0385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A4B02B-FCC0-947C-4688-D9FF8B87A201}"/>
              </a:ext>
            </a:extLst>
          </p:cNvPr>
          <p:cNvSpPr>
            <a:spLocks noGrp="1"/>
          </p:cNvSpPr>
          <p:nvPr>
            <p:ph type="title"/>
          </p:nvPr>
        </p:nvSpPr>
        <p:spPr>
          <a:xfrm>
            <a:off x="918972" y="547687"/>
            <a:ext cx="16404336" cy="1097280"/>
          </a:xfrm>
        </p:spPr>
        <p:txBody>
          <a:bodyPr anchor="t">
            <a:normAutofit/>
          </a:bodyPr>
          <a:lstStyle/>
          <a:p>
            <a:r>
              <a:rPr lang="en-US" dirty="0"/>
              <a:t>Free Breakfast for All</a:t>
            </a:r>
          </a:p>
        </p:txBody>
      </p:sp>
      <p:pic>
        <p:nvPicPr>
          <p:cNvPr id="7" name="Picture 6" descr="A breakfast spread">
            <a:extLst>
              <a:ext uri="{FF2B5EF4-FFF2-40B4-BE49-F238E27FC236}">
                <a16:creationId xmlns:a16="http://schemas.microsoft.com/office/drawing/2014/main" id="{E7AD52B7-C15E-7ED8-529C-DDBACBCA90C3}"/>
              </a:ext>
            </a:extLst>
          </p:cNvPr>
          <p:cNvPicPr>
            <a:picLocks noChangeAspect="1"/>
          </p:cNvPicPr>
          <p:nvPr/>
        </p:nvPicPr>
        <p:blipFill>
          <a:blip r:embed="rId2"/>
          <a:srcRect l="5927" r="12516" b="1"/>
          <a:stretch>
            <a:fillRect/>
          </a:stretch>
        </p:blipFill>
        <p:spPr>
          <a:xfrm>
            <a:off x="918972" y="2247900"/>
            <a:ext cx="7772400" cy="6361229"/>
          </a:xfrm>
          <a:prstGeom prst="rect">
            <a:avLst/>
          </a:prstGeom>
          <a:noFill/>
        </p:spPr>
      </p:pic>
      <p:sp>
        <p:nvSpPr>
          <p:cNvPr id="5" name="Content Placeholder 4">
            <a:extLst>
              <a:ext uri="{FF2B5EF4-FFF2-40B4-BE49-F238E27FC236}">
                <a16:creationId xmlns:a16="http://schemas.microsoft.com/office/drawing/2014/main" id="{2E1BFE3F-50CB-F88C-21B9-3B3D7832261E}"/>
              </a:ext>
            </a:extLst>
          </p:cNvPr>
          <p:cNvSpPr>
            <a:spLocks noGrp="1"/>
          </p:cNvSpPr>
          <p:nvPr>
            <p:ph sz="half" idx="2"/>
          </p:nvPr>
        </p:nvSpPr>
        <p:spPr>
          <a:xfrm>
            <a:off x="9579311" y="2247900"/>
            <a:ext cx="7772400" cy="6361229"/>
          </a:xfrm>
        </p:spPr>
        <p:txBody>
          <a:bodyPr>
            <a:normAutofit/>
          </a:bodyPr>
          <a:lstStyle/>
          <a:p>
            <a:pPr marL="457200" indent="-457200">
              <a:spcAft>
                <a:spcPts val="600"/>
              </a:spcAft>
              <a:buFont typeface="Arial" panose="020B0604020202020204" pitchFamily="34" charset="0"/>
              <a:buChar char="•"/>
            </a:pPr>
            <a:r>
              <a:rPr lang="en-US" sz="4000" dirty="0"/>
              <a:t>There is a bill in the SC legislature that would provide state reimbursement for all paid breakfast served in SC. </a:t>
            </a:r>
          </a:p>
          <a:p>
            <a:pPr marL="457200" indent="-457200">
              <a:spcAft>
                <a:spcPts val="600"/>
              </a:spcAft>
              <a:buFont typeface="Arial" panose="020B0604020202020204" pitchFamily="34" charset="0"/>
              <a:buChar char="•"/>
            </a:pPr>
            <a:endParaRPr lang="en-US" sz="4000" dirty="0"/>
          </a:p>
          <a:p>
            <a:pPr marL="457200" indent="-457200">
              <a:spcAft>
                <a:spcPts val="600"/>
              </a:spcAft>
              <a:buFont typeface="Arial" panose="020B0604020202020204" pitchFamily="34" charset="0"/>
              <a:buChar char="•"/>
            </a:pPr>
            <a:r>
              <a:rPr lang="en-US" sz="4000" dirty="0"/>
              <a:t>The state already pays for the reduced student portion of breakfast and lunch. </a:t>
            </a:r>
          </a:p>
        </p:txBody>
      </p:sp>
    </p:spTree>
    <p:extLst>
      <p:ext uri="{BB962C8B-B14F-4D97-AF65-F5344CB8AC3E}">
        <p14:creationId xmlns:p14="http://schemas.microsoft.com/office/powerpoint/2010/main" val="140666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24635-7ADB-D7E0-0510-C067E2CA1DCC}"/>
              </a:ext>
            </a:extLst>
          </p:cNvPr>
          <p:cNvSpPr>
            <a:spLocks noGrp="1"/>
          </p:cNvSpPr>
          <p:nvPr>
            <p:ph type="title"/>
          </p:nvPr>
        </p:nvSpPr>
        <p:spPr>
          <a:xfrm>
            <a:off x="918972" y="547687"/>
            <a:ext cx="16450056" cy="1097280"/>
          </a:xfrm>
        </p:spPr>
        <p:txBody>
          <a:bodyPr anchor="t">
            <a:normAutofit/>
          </a:bodyPr>
          <a:lstStyle/>
          <a:p>
            <a:r>
              <a:rPr lang="en-US" dirty="0"/>
              <a:t>Questions</a:t>
            </a:r>
          </a:p>
        </p:txBody>
      </p:sp>
      <p:pic>
        <p:nvPicPr>
          <p:cNvPr id="9" name="Picture 8" descr="3D black question marks with one yellow question mark">
            <a:extLst>
              <a:ext uri="{FF2B5EF4-FFF2-40B4-BE49-F238E27FC236}">
                <a16:creationId xmlns:a16="http://schemas.microsoft.com/office/drawing/2014/main" id="{7770C743-AD68-3589-889E-45B3DEA236CB}"/>
              </a:ext>
            </a:extLst>
          </p:cNvPr>
          <p:cNvPicPr>
            <a:picLocks noChangeAspect="1"/>
          </p:cNvPicPr>
          <p:nvPr/>
        </p:nvPicPr>
        <p:blipFill>
          <a:blip r:embed="rId2"/>
          <a:srcRect l="3658" r="1" b="1"/>
          <a:stretch>
            <a:fillRect/>
          </a:stretch>
        </p:blipFill>
        <p:spPr>
          <a:xfrm>
            <a:off x="936137" y="2166068"/>
            <a:ext cx="16450056" cy="6232247"/>
          </a:xfrm>
          <a:prstGeom prst="rect">
            <a:avLst/>
          </a:prstGeom>
          <a:noFill/>
        </p:spPr>
      </p:pic>
    </p:spTree>
    <p:extLst>
      <p:ext uri="{BB962C8B-B14F-4D97-AF65-F5344CB8AC3E}">
        <p14:creationId xmlns:p14="http://schemas.microsoft.com/office/powerpoint/2010/main" val="2513163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DFD7E3-C1D3-1549-645A-78E06C6AC5CC}"/>
              </a:ext>
            </a:extLst>
          </p:cNvPr>
          <p:cNvSpPr>
            <a:spLocks noGrp="1"/>
          </p:cNvSpPr>
          <p:nvPr>
            <p:ph type="title"/>
          </p:nvPr>
        </p:nvSpPr>
        <p:spPr/>
        <p:txBody>
          <a:bodyPr/>
          <a:lstStyle/>
          <a:p>
            <a:r>
              <a:rPr lang="en-US" dirty="0"/>
              <a:t>OHN Updates and Reminders</a:t>
            </a:r>
          </a:p>
        </p:txBody>
      </p:sp>
      <p:sp>
        <p:nvSpPr>
          <p:cNvPr id="5" name="Text Placeholder 4">
            <a:extLst>
              <a:ext uri="{FF2B5EF4-FFF2-40B4-BE49-F238E27FC236}">
                <a16:creationId xmlns:a16="http://schemas.microsoft.com/office/drawing/2014/main" id="{F77F993C-1045-5D31-2309-82850CF06110}"/>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170572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855480-321F-841E-1FDB-3E0D11374D2F}"/>
              </a:ext>
            </a:extLst>
          </p:cNvPr>
          <p:cNvSpPr>
            <a:spLocks noGrp="1"/>
          </p:cNvSpPr>
          <p:nvPr>
            <p:ph type="title"/>
          </p:nvPr>
        </p:nvSpPr>
        <p:spPr/>
        <p:txBody>
          <a:bodyPr/>
          <a:lstStyle/>
          <a:p>
            <a:r>
              <a:rPr lang="en-US" dirty="0"/>
              <a:t>Whole Milk</a:t>
            </a:r>
          </a:p>
        </p:txBody>
      </p:sp>
      <p:sp>
        <p:nvSpPr>
          <p:cNvPr id="5" name="Content Placeholder 4">
            <a:extLst>
              <a:ext uri="{FF2B5EF4-FFF2-40B4-BE49-F238E27FC236}">
                <a16:creationId xmlns:a16="http://schemas.microsoft.com/office/drawing/2014/main" id="{9EF4D175-CFA6-6025-1DCA-66F6D7895FC3}"/>
              </a:ext>
            </a:extLst>
          </p:cNvPr>
          <p:cNvSpPr>
            <a:spLocks noGrp="1"/>
          </p:cNvSpPr>
          <p:nvPr>
            <p:ph idx="1"/>
          </p:nvPr>
        </p:nvSpPr>
        <p:spPr>
          <a:xfrm>
            <a:off x="918972" y="2175346"/>
            <a:ext cx="16450056" cy="6854353"/>
          </a:xfrm>
        </p:spPr>
        <p:txBody>
          <a:bodyPr>
            <a:normAutofit fontScale="92500" lnSpcReduction="10000"/>
          </a:bodyPr>
          <a:lstStyle/>
          <a:p>
            <a:pPr marL="457200" indent="-457200">
              <a:buFont typeface="Arial" panose="020B0604020202020204" pitchFamily="34" charset="0"/>
              <a:buChar char="•"/>
            </a:pPr>
            <a:r>
              <a:rPr lang="en-US" sz="4000" dirty="0"/>
              <a:t>Whole Milk for Healthy Kids Act was signed into law on January 14, 2026</a:t>
            </a:r>
            <a:r>
              <a:rPr lang="en-US" sz="4000"/>
              <a:t>. </a:t>
            </a:r>
          </a:p>
          <a:p>
            <a:pPr marL="457200" indent="-457200">
              <a:buFont typeface="Arial" panose="020B0604020202020204" pitchFamily="34" charset="0"/>
              <a:buChar char="•"/>
            </a:pPr>
            <a:endParaRPr lang="en-US" sz="4000" dirty="0"/>
          </a:p>
          <a:p>
            <a:pPr marL="457200" indent="-457200">
              <a:buFont typeface="Arial" panose="020B0604020202020204" pitchFamily="34" charset="0"/>
              <a:buChar char="•"/>
            </a:pPr>
            <a:r>
              <a:rPr lang="en-US" sz="4000" dirty="0"/>
              <a:t>This bill updates the milk requirements for the NSLP to allow the service of whole and reduced-fat milk. </a:t>
            </a:r>
          </a:p>
          <a:p>
            <a:pPr marL="1485900" lvl="1" indent="-457200"/>
            <a:r>
              <a:rPr lang="en-US" sz="3700" dirty="0"/>
              <a:t>Breakfast was not included in this bill </a:t>
            </a:r>
          </a:p>
          <a:p>
            <a:pPr lvl="1" indent="0">
              <a:buNone/>
            </a:pPr>
            <a:endParaRPr lang="en-US" sz="3700" dirty="0"/>
          </a:p>
          <a:p>
            <a:pPr marL="457200" indent="-457200">
              <a:buFont typeface="Arial" panose="020B0604020202020204" pitchFamily="34" charset="0"/>
              <a:buChar char="•"/>
            </a:pPr>
            <a:r>
              <a:rPr lang="en-US" sz="4300" dirty="0"/>
              <a:t>The primary changes include:</a:t>
            </a:r>
            <a:endParaRPr lang="en-US" dirty="0"/>
          </a:p>
          <a:p>
            <a:pPr marL="1485900" lvl="1" indent="-457200"/>
            <a:r>
              <a:rPr lang="en-US" sz="3700" dirty="0"/>
              <a:t>Allowing schools to serve whole and reduced-fat milk at lunch.</a:t>
            </a:r>
          </a:p>
          <a:p>
            <a:pPr marL="1485900" lvl="1" indent="-457200"/>
            <a:r>
              <a:rPr lang="en-US" sz="3700" dirty="0"/>
              <a:t>Excludes fluid milk from the saturated fat content calculations for schools.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sz="4300" dirty="0"/>
              <a:t>Note that it is now an option for schools to offer these types of milk, but not a requirement.</a:t>
            </a:r>
          </a:p>
        </p:txBody>
      </p:sp>
    </p:spTree>
    <p:extLst>
      <p:ext uri="{BB962C8B-B14F-4D97-AF65-F5344CB8AC3E}">
        <p14:creationId xmlns:p14="http://schemas.microsoft.com/office/powerpoint/2010/main" val="598482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18972" y="547688"/>
            <a:ext cx="1645005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914445">
              <a:spcBef>
                <a:spcPts val="0"/>
              </a:spcBef>
              <a:defRPr/>
            </a:pPr>
            <a:r>
              <a:rPr lang="en-US"/>
              <a:t>Buy American Provision</a:t>
            </a:r>
          </a:p>
        </p:txBody>
      </p:sp>
      <p:graphicFrame>
        <p:nvGraphicFramePr>
          <p:cNvPr id="7" name="Content Placeholder 1">
            <a:extLst>
              <a:ext uri="{FF2B5EF4-FFF2-40B4-BE49-F238E27FC236}">
                <a16:creationId xmlns:a16="http://schemas.microsoft.com/office/drawing/2014/main" id="{CE91EFD5-A20F-C423-5EF7-257E025C7B88}"/>
              </a:ext>
            </a:extLst>
          </p:cNvPr>
          <p:cNvGraphicFramePr>
            <a:graphicFrameLocks noGrp="1"/>
          </p:cNvGraphicFramePr>
          <p:nvPr>
            <p:ph idx="1"/>
            <p:extLst>
              <p:ext uri="{D42A27DB-BD31-4B8C-83A1-F6EECF244321}">
                <p14:modId xmlns:p14="http://schemas.microsoft.com/office/powerpoint/2010/main" val="2787651120"/>
              </p:ext>
            </p:extLst>
          </p:nvPr>
        </p:nvGraphicFramePr>
        <p:xfrm>
          <a:off x="918972" y="1817316"/>
          <a:ext cx="16450056" cy="6333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3067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dirty="0">
                <a:ln>
                  <a:noFill/>
                </a:ln>
                <a:effectLst/>
                <a:uLnTx/>
                <a:uFillTx/>
                <a:latin typeface="Aptos" panose="020B0004020202020204" pitchFamily="34" charset="0"/>
                <a:ea typeface="+mj-ea"/>
                <a:cs typeface="+mj-cs"/>
              </a:rPr>
              <a:t>Agenda</a:t>
            </a:r>
            <a:endParaRPr lang="en-US" sz="6600" dirty="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1500160"/>
            <a:ext cx="10922508" cy="6891052"/>
          </a:xfrm>
        </p:spPr>
        <p:txBody>
          <a:bodyPr anchor="ctr">
            <a:normAutofit lnSpcReduction="10000"/>
          </a:bodyPr>
          <a:lstStyle/>
          <a:p>
            <a:pPr defTabSz="914400">
              <a:lnSpc>
                <a:spcPct val="100000"/>
              </a:lnSpc>
              <a:spcBef>
                <a:spcPts val="0"/>
              </a:spcBef>
              <a:defRPr/>
            </a:pPr>
            <a:r>
              <a:rPr lang="en-US" sz="6600" b="1" dirty="0">
                <a:solidFill>
                  <a:srgbClr val="2F3D4C"/>
                </a:solidFill>
                <a:latin typeface="Aptos" panose="020B0004020202020204" pitchFamily="34" charset="0"/>
              </a:rPr>
              <a:t>Indirect Cost Calculation</a:t>
            </a:r>
          </a:p>
          <a:p>
            <a:pPr defTabSz="914400">
              <a:lnSpc>
                <a:spcPct val="100000"/>
              </a:lnSpc>
              <a:spcBef>
                <a:spcPts val="0"/>
              </a:spcBef>
              <a:defRPr/>
            </a:pPr>
            <a:r>
              <a:rPr kumimoji="0" lang="en-US" sz="66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rPr>
              <a:t>Supporting Child Nutrition Fund with Smart Snack Compliance</a:t>
            </a:r>
          </a:p>
          <a:p>
            <a:pPr defTabSz="914400">
              <a:lnSpc>
                <a:spcPct val="100000"/>
              </a:lnSpc>
              <a:spcBef>
                <a:spcPts val="0"/>
              </a:spcBef>
              <a:defRPr/>
            </a:pPr>
            <a:r>
              <a:rPr kumimoji="0" lang="en-US" sz="66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rPr>
              <a:t>OHN Updates and Reminders</a:t>
            </a:r>
          </a:p>
          <a:p>
            <a:pPr defTabSz="914400">
              <a:lnSpc>
                <a:spcPct val="100000"/>
              </a:lnSpc>
              <a:spcBef>
                <a:spcPts val="0"/>
              </a:spcBef>
              <a:defRPr/>
            </a:pPr>
            <a:r>
              <a:rPr lang="en-US" sz="6600" b="1" dirty="0">
                <a:solidFill>
                  <a:srgbClr val="2F3D4C"/>
                </a:solidFill>
                <a:latin typeface="Aptos" panose="020B0004020202020204" pitchFamily="34" charset="0"/>
              </a:rPr>
              <a:t>Q &amp; A</a:t>
            </a:r>
            <a:endParaRPr kumimoji="0" lang="en-US" sz="66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endParaRPr>
          </a:p>
          <a:p>
            <a:pPr defTabSz="914400">
              <a:lnSpc>
                <a:spcPct val="100000"/>
              </a:lnSpc>
              <a:spcBef>
                <a:spcPts val="0"/>
              </a:spcBef>
              <a:defRPr/>
            </a:pPr>
            <a:endParaRPr lang="en-US" dirty="0">
              <a:solidFill>
                <a:srgbClr val="2F3D4C"/>
              </a:solidFill>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46ACE-973C-9D06-A1E6-A350D46F80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51728B-192A-6478-37AC-0015AB3E8DD2}"/>
              </a:ext>
            </a:extLst>
          </p:cNvPr>
          <p:cNvSpPr>
            <a:spLocks noGrp="1"/>
          </p:cNvSpPr>
          <p:nvPr>
            <p:ph type="title"/>
          </p:nvPr>
        </p:nvSpPr>
        <p:spPr>
          <a:xfrm>
            <a:off x="885251" y="685801"/>
            <a:ext cx="6272789" cy="1743122"/>
          </a:xfrm>
        </p:spPr>
        <p:txBody>
          <a:bodyPr anchor="t">
            <a:normAutofit/>
          </a:bodyPr>
          <a:lstStyle/>
          <a:p>
            <a:r>
              <a:rPr lang="en-US"/>
              <a:t>Temporary Accommodation </a:t>
            </a:r>
          </a:p>
        </p:txBody>
      </p:sp>
      <p:graphicFrame>
        <p:nvGraphicFramePr>
          <p:cNvPr id="6" name="Content Placeholder 2">
            <a:extLst>
              <a:ext uri="{FF2B5EF4-FFF2-40B4-BE49-F238E27FC236}">
                <a16:creationId xmlns:a16="http://schemas.microsoft.com/office/drawing/2014/main" id="{DBAE9D6B-323B-7A5A-4CF5-73B9460F7B92}"/>
              </a:ext>
            </a:extLst>
          </p:cNvPr>
          <p:cNvGraphicFramePr>
            <a:graphicFrameLocks noGrp="1"/>
          </p:cNvGraphicFramePr>
          <p:nvPr>
            <p:ph idx="1"/>
            <p:extLst>
              <p:ext uri="{D42A27DB-BD31-4B8C-83A1-F6EECF244321}">
                <p14:modId xmlns:p14="http://schemas.microsoft.com/office/powerpoint/2010/main" val="1389001397"/>
              </p:ext>
            </p:extLst>
          </p:nvPr>
        </p:nvGraphicFramePr>
        <p:xfrm>
          <a:off x="8229600" y="685803"/>
          <a:ext cx="8803482" cy="8105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descr="Corn">
            <a:extLst>
              <a:ext uri="{FF2B5EF4-FFF2-40B4-BE49-F238E27FC236}">
                <a16:creationId xmlns:a16="http://schemas.microsoft.com/office/drawing/2014/main" id="{0019A5C9-92A3-86AD-824C-0580F53DCC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5251" y="3467101"/>
            <a:ext cx="6272789" cy="5019677"/>
          </a:xfrm>
          <a:prstGeom prst="rect">
            <a:avLst/>
          </a:prstGeom>
        </p:spPr>
      </p:pic>
    </p:spTree>
    <p:extLst>
      <p:ext uri="{BB962C8B-B14F-4D97-AF65-F5344CB8AC3E}">
        <p14:creationId xmlns:p14="http://schemas.microsoft.com/office/powerpoint/2010/main" val="4115361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84645-5CB4-C343-FD0D-453ACFC19701}"/>
              </a:ext>
            </a:extLst>
          </p:cNvPr>
          <p:cNvSpPr>
            <a:spLocks noGrp="1"/>
          </p:cNvSpPr>
          <p:nvPr>
            <p:ph type="title"/>
          </p:nvPr>
        </p:nvSpPr>
        <p:spPr/>
        <p:txBody>
          <a:bodyPr/>
          <a:lstStyle/>
          <a:p>
            <a:r>
              <a:rPr lang="en-US" dirty="0"/>
              <a:t>Tracker</a:t>
            </a:r>
          </a:p>
        </p:txBody>
      </p:sp>
      <p:pic>
        <p:nvPicPr>
          <p:cNvPr id="5" name="Content Placeholder 4">
            <a:extLst>
              <a:ext uri="{FF2B5EF4-FFF2-40B4-BE49-F238E27FC236}">
                <a16:creationId xmlns:a16="http://schemas.microsoft.com/office/drawing/2014/main" id="{63C32ECF-A6AE-BB46-4FCD-DE0535BF362D}"/>
              </a:ext>
            </a:extLst>
          </p:cNvPr>
          <p:cNvPicPr>
            <a:picLocks noGrp="1" noChangeAspect="1"/>
          </p:cNvPicPr>
          <p:nvPr>
            <p:ph idx="1"/>
          </p:nvPr>
        </p:nvPicPr>
        <p:blipFill>
          <a:blip r:embed="rId2"/>
          <a:stretch>
            <a:fillRect/>
          </a:stretch>
        </p:blipFill>
        <p:spPr>
          <a:xfrm>
            <a:off x="2373359" y="1991033"/>
            <a:ext cx="13541283" cy="7315199"/>
          </a:xfrm>
          <a:prstGeom prst="rect">
            <a:avLst/>
          </a:prstGeom>
        </p:spPr>
      </p:pic>
    </p:spTree>
    <p:extLst>
      <p:ext uri="{BB962C8B-B14F-4D97-AF65-F5344CB8AC3E}">
        <p14:creationId xmlns:p14="http://schemas.microsoft.com/office/powerpoint/2010/main" val="953620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D1EE6-B2D7-D73A-78C5-2AF2C87F8E36}"/>
              </a:ext>
            </a:extLst>
          </p:cNvPr>
          <p:cNvSpPr>
            <a:spLocks noGrp="1"/>
          </p:cNvSpPr>
          <p:nvPr>
            <p:ph type="title"/>
          </p:nvPr>
        </p:nvSpPr>
        <p:spPr/>
        <p:txBody>
          <a:bodyPr/>
          <a:lstStyle/>
          <a:p>
            <a:r>
              <a:rPr lang="en-US" dirty="0"/>
              <a:t>Buy Local Buy Fresh</a:t>
            </a:r>
          </a:p>
        </p:txBody>
      </p:sp>
      <p:pic>
        <p:nvPicPr>
          <p:cNvPr id="4" name="Content Placeholder 3">
            <a:extLst>
              <a:ext uri="{FF2B5EF4-FFF2-40B4-BE49-F238E27FC236}">
                <a16:creationId xmlns:a16="http://schemas.microsoft.com/office/drawing/2014/main" id="{68F5FF12-1343-9C69-C9C4-F62532B61B98}"/>
              </a:ext>
            </a:extLst>
          </p:cNvPr>
          <p:cNvPicPr>
            <a:picLocks noGrp="1" noChangeAspect="1"/>
          </p:cNvPicPr>
          <p:nvPr>
            <p:ph idx="1"/>
          </p:nvPr>
        </p:nvPicPr>
        <p:blipFill>
          <a:blip r:embed="rId2"/>
          <a:stretch>
            <a:fillRect/>
          </a:stretch>
        </p:blipFill>
        <p:spPr>
          <a:xfrm>
            <a:off x="4038600" y="2628900"/>
            <a:ext cx="8261895" cy="6248400"/>
          </a:xfrm>
          <a:prstGeom prst="rect">
            <a:avLst/>
          </a:prstGeom>
        </p:spPr>
      </p:pic>
    </p:spTree>
    <p:extLst>
      <p:ext uri="{BB962C8B-B14F-4D97-AF65-F5344CB8AC3E}">
        <p14:creationId xmlns:p14="http://schemas.microsoft.com/office/powerpoint/2010/main" val="2640824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665ACA-E38E-6535-8C28-AC5C14BE9945}"/>
              </a:ext>
            </a:extLst>
          </p:cNvPr>
          <p:cNvSpPr>
            <a:spLocks noGrp="1"/>
          </p:cNvSpPr>
          <p:nvPr>
            <p:ph type="title"/>
          </p:nvPr>
        </p:nvSpPr>
        <p:spPr/>
        <p:txBody>
          <a:bodyPr/>
          <a:lstStyle/>
          <a:p>
            <a:r>
              <a:rPr lang="en-US" dirty="0"/>
              <a:t>SLP-4 Updates</a:t>
            </a:r>
          </a:p>
        </p:txBody>
      </p:sp>
      <p:sp>
        <p:nvSpPr>
          <p:cNvPr id="5" name="Content Placeholder 4">
            <a:extLst>
              <a:ext uri="{FF2B5EF4-FFF2-40B4-BE49-F238E27FC236}">
                <a16:creationId xmlns:a16="http://schemas.microsoft.com/office/drawing/2014/main" id="{0F98BF7E-0E33-7D76-EBA1-DF03F16698F1}"/>
              </a:ext>
            </a:extLst>
          </p:cNvPr>
          <p:cNvSpPr>
            <a:spLocks noGrp="1"/>
          </p:cNvSpPr>
          <p:nvPr>
            <p:ph idx="1"/>
          </p:nvPr>
        </p:nvSpPr>
        <p:spPr>
          <a:xfrm>
            <a:off x="918972" y="2175347"/>
            <a:ext cx="16450056" cy="6614693"/>
          </a:xfrm>
        </p:spPr>
        <p:txBody>
          <a:bodyPr/>
          <a:lstStyle/>
          <a:p>
            <a:pPr marL="514350" indent="-514350">
              <a:buFont typeface="Arial" panose="020B0604020202020204" pitchFamily="34" charset="0"/>
              <a:buChar char="•"/>
            </a:pPr>
            <a:r>
              <a:rPr lang="en-US" sz="4800" dirty="0"/>
              <a:t>We have updated the SLP-4 form.</a:t>
            </a:r>
          </a:p>
          <a:p>
            <a:pPr marL="1714551" lvl="1" indent="-685800"/>
            <a:r>
              <a:rPr lang="en-US" sz="3900" dirty="0"/>
              <a:t>It has not been updated in SCAPS, yet</a:t>
            </a:r>
          </a:p>
          <a:p>
            <a:pPr marL="1714551" lvl="1" indent="-685800"/>
            <a:endParaRPr lang="en-US" dirty="0"/>
          </a:p>
          <a:p>
            <a:pPr marL="685800" indent="-685800">
              <a:buFont typeface="Arial" panose="020B0604020202020204" pitchFamily="34" charset="0"/>
              <a:buChar char="•"/>
            </a:pPr>
            <a:r>
              <a:rPr lang="en-US" sz="4800" dirty="0"/>
              <a:t>The new form was used for the 2024-25 reports</a:t>
            </a:r>
          </a:p>
        </p:txBody>
      </p:sp>
      <p:pic>
        <p:nvPicPr>
          <p:cNvPr id="7" name="Picture 6" descr="Codes on papers">
            <a:extLst>
              <a:ext uri="{FF2B5EF4-FFF2-40B4-BE49-F238E27FC236}">
                <a16:creationId xmlns:a16="http://schemas.microsoft.com/office/drawing/2014/main" id="{BC23B443-03F2-AB4A-82F8-D9E9F4973B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7320" y="6016164"/>
            <a:ext cx="5133360" cy="3422241"/>
          </a:xfrm>
          <a:prstGeom prst="rect">
            <a:avLst/>
          </a:prstGeom>
        </p:spPr>
      </p:pic>
    </p:spTree>
    <p:extLst>
      <p:ext uri="{BB962C8B-B14F-4D97-AF65-F5344CB8AC3E}">
        <p14:creationId xmlns:p14="http://schemas.microsoft.com/office/powerpoint/2010/main" val="188328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E62AA-27BE-148B-29E3-63ABE59DAFEF}"/>
              </a:ext>
            </a:extLst>
          </p:cNvPr>
          <p:cNvSpPr>
            <a:spLocks noGrp="1"/>
          </p:cNvSpPr>
          <p:nvPr>
            <p:ph type="title"/>
          </p:nvPr>
        </p:nvSpPr>
        <p:spPr/>
        <p:txBody>
          <a:bodyPr/>
          <a:lstStyle/>
          <a:p>
            <a:r>
              <a:rPr lang="en-US" dirty="0"/>
              <a:t>New top of the form</a:t>
            </a:r>
          </a:p>
        </p:txBody>
      </p:sp>
      <p:pic>
        <p:nvPicPr>
          <p:cNvPr id="5" name="Content Placeholder 4">
            <a:extLst>
              <a:ext uri="{FF2B5EF4-FFF2-40B4-BE49-F238E27FC236}">
                <a16:creationId xmlns:a16="http://schemas.microsoft.com/office/drawing/2014/main" id="{7AC4EE39-BD7D-5C4A-CC6E-68D889FCBCC8}"/>
              </a:ext>
            </a:extLst>
          </p:cNvPr>
          <p:cNvPicPr>
            <a:picLocks noGrp="1" noChangeAspect="1"/>
          </p:cNvPicPr>
          <p:nvPr>
            <p:ph idx="1"/>
          </p:nvPr>
        </p:nvPicPr>
        <p:blipFill>
          <a:blip r:embed="rId2"/>
          <a:stretch>
            <a:fillRect/>
          </a:stretch>
        </p:blipFill>
        <p:spPr>
          <a:xfrm>
            <a:off x="3461335" y="2153266"/>
            <a:ext cx="11056787" cy="7285271"/>
          </a:xfrm>
          <a:prstGeom prst="rect">
            <a:avLst/>
          </a:prstGeom>
        </p:spPr>
      </p:pic>
    </p:spTree>
    <p:extLst>
      <p:ext uri="{BB962C8B-B14F-4D97-AF65-F5344CB8AC3E}">
        <p14:creationId xmlns:p14="http://schemas.microsoft.com/office/powerpoint/2010/main" val="1676840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94FA-DC91-55A2-CC53-899236F35AD9}"/>
              </a:ext>
            </a:extLst>
          </p:cNvPr>
          <p:cNvSpPr>
            <a:spLocks noGrp="1"/>
          </p:cNvSpPr>
          <p:nvPr>
            <p:ph type="title"/>
          </p:nvPr>
        </p:nvSpPr>
        <p:spPr/>
        <p:txBody>
          <a:bodyPr/>
          <a:lstStyle/>
          <a:p>
            <a:r>
              <a:rPr lang="en-US" dirty="0"/>
              <a:t>New bottom of form</a:t>
            </a:r>
          </a:p>
        </p:txBody>
      </p:sp>
      <p:pic>
        <p:nvPicPr>
          <p:cNvPr id="5" name="Content Placeholder 4">
            <a:extLst>
              <a:ext uri="{FF2B5EF4-FFF2-40B4-BE49-F238E27FC236}">
                <a16:creationId xmlns:a16="http://schemas.microsoft.com/office/drawing/2014/main" id="{DC09937A-6E5D-66E8-CEAD-EFE2BD90755B}"/>
              </a:ext>
            </a:extLst>
          </p:cNvPr>
          <p:cNvPicPr>
            <a:picLocks noGrp="1" noChangeAspect="1"/>
          </p:cNvPicPr>
          <p:nvPr>
            <p:ph idx="1"/>
          </p:nvPr>
        </p:nvPicPr>
        <p:blipFill>
          <a:blip r:embed="rId2"/>
          <a:stretch>
            <a:fillRect/>
          </a:stretch>
        </p:blipFill>
        <p:spPr>
          <a:xfrm>
            <a:off x="2554377" y="2168012"/>
            <a:ext cx="13179246" cy="7064477"/>
          </a:xfrm>
          <a:prstGeom prst="rect">
            <a:avLst/>
          </a:prstGeom>
        </p:spPr>
      </p:pic>
    </p:spTree>
    <p:extLst>
      <p:ext uri="{BB962C8B-B14F-4D97-AF65-F5344CB8AC3E}">
        <p14:creationId xmlns:p14="http://schemas.microsoft.com/office/powerpoint/2010/main" val="3516369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F4AD1-9983-0134-6C1D-6E39182D505E}"/>
            </a:ext>
          </a:extLst>
        </p:cNvPr>
        <p:cNvGrpSpPr/>
        <p:nvPr/>
      </p:nvGrpSpPr>
      <p:grpSpPr>
        <a:xfrm>
          <a:off x="0" y="0"/>
          <a:ext cx="0" cy="0"/>
          <a:chOff x="0" y="0"/>
          <a:chExt cx="0" cy="0"/>
        </a:xfrm>
      </p:grpSpPr>
      <p:sp>
        <p:nvSpPr>
          <p:cNvPr id="21" name="TextBox 2">
            <a:extLst>
              <a:ext uri="{FF2B5EF4-FFF2-40B4-BE49-F238E27FC236}">
                <a16:creationId xmlns:a16="http://schemas.microsoft.com/office/drawing/2014/main" id="{5B72E6BD-6681-1A24-10D5-F615B4E58E6F}"/>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914445">
              <a:spcBef>
                <a:spcPts val="0"/>
              </a:spcBef>
              <a:defRPr/>
            </a:pPr>
            <a:r>
              <a:rPr lang="en-US"/>
              <a:t>Review Cycles</a:t>
            </a:r>
          </a:p>
        </p:txBody>
      </p:sp>
      <p:pic>
        <p:nvPicPr>
          <p:cNvPr id="5" name="Picture 4" descr="Top view of a calendar with a red pen on top">
            <a:extLst>
              <a:ext uri="{FF2B5EF4-FFF2-40B4-BE49-F238E27FC236}">
                <a16:creationId xmlns:a16="http://schemas.microsoft.com/office/drawing/2014/main" id="{87B1A8BD-C74C-47BD-52A0-1D6A4D0391A7}"/>
              </a:ext>
            </a:extLst>
          </p:cNvPr>
          <p:cNvPicPr>
            <a:picLocks noChangeAspect="1"/>
          </p:cNvPicPr>
          <p:nvPr/>
        </p:nvPicPr>
        <p:blipFill>
          <a:blip r:embed="rId3" cstate="print">
            <a:extLst>
              <a:ext uri="{28A0092B-C50C-407E-A947-70E740481C1C}">
                <a14:useLocalDpi xmlns:a14="http://schemas.microsoft.com/office/drawing/2010/main" val="0"/>
              </a:ext>
            </a:extLst>
          </a:blip>
          <a:srcRect l="19664" r="-1" b="-1"/>
          <a:stretch>
            <a:fillRect/>
          </a:stretch>
        </p:blipFill>
        <p:spPr>
          <a:xfrm>
            <a:off x="918972" y="2247900"/>
            <a:ext cx="7772400" cy="6361229"/>
          </a:xfrm>
          <a:prstGeom prst="rect">
            <a:avLst/>
          </a:prstGeom>
          <a:noFill/>
        </p:spPr>
      </p:pic>
      <p:sp>
        <p:nvSpPr>
          <p:cNvPr id="2" name="Content Placeholder 1">
            <a:extLst>
              <a:ext uri="{FF2B5EF4-FFF2-40B4-BE49-F238E27FC236}">
                <a16:creationId xmlns:a16="http://schemas.microsoft.com/office/drawing/2014/main" id="{8ED8A5D2-C901-4DDC-741B-352F60912666}"/>
              </a:ext>
            </a:extLst>
          </p:cNvPr>
          <p:cNvSpPr>
            <a:spLocks noGrp="1"/>
          </p:cNvSpPr>
          <p:nvPr>
            <p:ph sz="half" idx="2"/>
          </p:nvPr>
        </p:nvSpPr>
        <p:spPr>
          <a:xfrm>
            <a:off x="9579311" y="2247900"/>
            <a:ext cx="7772400" cy="6361229"/>
          </a:xfrm>
        </p:spPr>
        <p:txBody>
          <a:bodyPr>
            <a:normAutofit/>
          </a:bodyPr>
          <a:lstStyle/>
          <a:p>
            <a:pPr marL="457200" indent="-457200">
              <a:spcAft>
                <a:spcPts val="600"/>
              </a:spcAft>
              <a:buFont typeface="Arial" panose="020B0604020202020204" pitchFamily="34" charset="0"/>
              <a:buChar char="•"/>
            </a:pPr>
            <a:r>
              <a:rPr lang="en-US" sz="4000" dirty="0"/>
              <a:t>ARs and Procurement Reviews are both on a 5-year cycle.</a:t>
            </a:r>
          </a:p>
          <a:p>
            <a:pPr marL="1485900" lvl="1" indent="-457200">
              <a:spcAft>
                <a:spcPts val="600"/>
              </a:spcAft>
            </a:pPr>
            <a:r>
              <a:rPr lang="en-US" sz="3800" dirty="0"/>
              <a:t>They may or may not be in the same school year.</a:t>
            </a:r>
          </a:p>
          <a:p>
            <a:pPr marL="1485900" lvl="1" indent="-457200">
              <a:spcAft>
                <a:spcPts val="600"/>
              </a:spcAft>
            </a:pPr>
            <a:endParaRPr lang="en-US" sz="4000" dirty="0"/>
          </a:p>
          <a:p>
            <a:pPr marL="571500" indent="-571500">
              <a:spcAft>
                <a:spcPts val="600"/>
              </a:spcAft>
              <a:buFont typeface="Arial" panose="020B0604020202020204" pitchFamily="34" charset="0"/>
              <a:buChar char="•"/>
            </a:pPr>
            <a:r>
              <a:rPr lang="en-US" sz="4000" dirty="0"/>
              <a:t>SFAs will significant findings during an AR will have a targeted review 2 years after the AR occurs.</a:t>
            </a:r>
          </a:p>
        </p:txBody>
      </p:sp>
    </p:spTree>
    <p:extLst>
      <p:ext uri="{BB962C8B-B14F-4D97-AF65-F5344CB8AC3E}">
        <p14:creationId xmlns:p14="http://schemas.microsoft.com/office/powerpoint/2010/main" val="1168162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D70811-15D2-57CB-223B-D97130591714}"/>
              </a:ext>
            </a:extLst>
          </p:cNvPr>
          <p:cNvSpPr>
            <a:spLocks noGrp="1"/>
          </p:cNvSpPr>
          <p:nvPr>
            <p:ph type="title"/>
          </p:nvPr>
        </p:nvSpPr>
        <p:spPr>
          <a:xfrm>
            <a:off x="885251" y="685801"/>
            <a:ext cx="6272789" cy="1669256"/>
          </a:xfrm>
        </p:spPr>
        <p:txBody>
          <a:bodyPr anchor="t">
            <a:normAutofit/>
          </a:bodyPr>
          <a:lstStyle/>
          <a:p>
            <a:r>
              <a:rPr lang="en-US" dirty="0"/>
              <a:t>ICN Training</a:t>
            </a:r>
          </a:p>
        </p:txBody>
      </p:sp>
      <p:sp>
        <p:nvSpPr>
          <p:cNvPr id="5" name="Content Placeholder 4">
            <a:extLst>
              <a:ext uri="{FF2B5EF4-FFF2-40B4-BE49-F238E27FC236}">
                <a16:creationId xmlns:a16="http://schemas.microsoft.com/office/drawing/2014/main" id="{BDB6B739-277E-0C61-7F0C-29E6BA324C2D}"/>
              </a:ext>
            </a:extLst>
          </p:cNvPr>
          <p:cNvSpPr>
            <a:spLocks noGrp="1"/>
          </p:cNvSpPr>
          <p:nvPr>
            <p:ph type="body" sz="half" idx="2"/>
          </p:nvPr>
        </p:nvSpPr>
        <p:spPr>
          <a:xfrm>
            <a:off x="985839" y="3314702"/>
            <a:ext cx="6346485" cy="5488781"/>
          </a:xfrm>
        </p:spPr>
        <p:txBody>
          <a:bodyPr>
            <a:normAutofit/>
          </a:bodyPr>
          <a:lstStyle/>
          <a:p>
            <a:pPr marL="514350" indent="-514350">
              <a:spcAft>
                <a:spcPts val="900"/>
              </a:spcAft>
              <a:buFont typeface="Arial" panose="020B0604020202020204" pitchFamily="34" charset="0"/>
              <a:buChar char="•"/>
            </a:pPr>
            <a:r>
              <a:rPr lang="en-US" sz="3600" dirty="0"/>
              <a:t>Colleton County is hosting an ICN Financial Management Training </a:t>
            </a:r>
          </a:p>
          <a:p>
            <a:pPr marL="514350" indent="-514350">
              <a:spcAft>
                <a:spcPts val="900"/>
              </a:spcAft>
              <a:buFont typeface="Arial" panose="020B0604020202020204" pitchFamily="34" charset="0"/>
              <a:buChar char="•"/>
            </a:pPr>
            <a:endParaRPr lang="en-US" sz="3600" dirty="0"/>
          </a:p>
          <a:p>
            <a:pPr marL="514350" indent="-514350">
              <a:spcAft>
                <a:spcPts val="900"/>
              </a:spcAft>
              <a:buFont typeface="Arial" panose="020B0604020202020204" pitchFamily="34" charset="0"/>
              <a:buChar char="•"/>
            </a:pPr>
            <a:r>
              <a:rPr lang="en-US" sz="3600" dirty="0"/>
              <a:t>Sign up by March 13</a:t>
            </a:r>
            <a:r>
              <a:rPr lang="en-US" sz="3600" baseline="30000" dirty="0"/>
              <a:t>th</a:t>
            </a:r>
            <a:r>
              <a:rPr lang="en-US" sz="3600" dirty="0"/>
              <a:t> with Kristian Wallace Child Nutrition Director at Colleton</a:t>
            </a:r>
          </a:p>
        </p:txBody>
      </p:sp>
      <p:pic>
        <p:nvPicPr>
          <p:cNvPr id="8" name="Content Placeholder 7">
            <a:extLst>
              <a:ext uri="{FF2B5EF4-FFF2-40B4-BE49-F238E27FC236}">
                <a16:creationId xmlns:a16="http://schemas.microsoft.com/office/drawing/2014/main" id="{9212B737-C471-9E10-3DAC-FB28910B3FED}"/>
              </a:ext>
            </a:extLst>
          </p:cNvPr>
          <p:cNvPicPr>
            <a:picLocks noGrp="1" noChangeAspect="1"/>
          </p:cNvPicPr>
          <p:nvPr>
            <p:ph idx="1"/>
          </p:nvPr>
        </p:nvPicPr>
        <p:blipFill>
          <a:blip r:embed="rId2"/>
          <a:stretch>
            <a:fillRect/>
          </a:stretch>
        </p:blipFill>
        <p:spPr>
          <a:xfrm>
            <a:off x="9541015" y="685803"/>
            <a:ext cx="6180653" cy="8105775"/>
          </a:xfrm>
          <a:prstGeom prst="rect">
            <a:avLst/>
          </a:prstGeom>
          <a:noFill/>
        </p:spPr>
      </p:pic>
    </p:spTree>
    <p:extLst>
      <p:ext uri="{BB962C8B-B14F-4D97-AF65-F5344CB8AC3E}">
        <p14:creationId xmlns:p14="http://schemas.microsoft.com/office/powerpoint/2010/main" val="2771474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E2B032-8B43-3082-4347-16D04FBA1433}"/>
              </a:ext>
            </a:extLst>
          </p:cNvPr>
          <p:cNvSpPr>
            <a:spLocks noGrp="1"/>
          </p:cNvSpPr>
          <p:nvPr>
            <p:ph type="title"/>
          </p:nvPr>
        </p:nvSpPr>
        <p:spPr/>
        <p:txBody>
          <a:bodyPr/>
          <a:lstStyle/>
          <a:p>
            <a:r>
              <a:rPr lang="en-US" dirty="0"/>
              <a:t>SCDE Trainings</a:t>
            </a:r>
          </a:p>
        </p:txBody>
      </p:sp>
      <p:sp>
        <p:nvSpPr>
          <p:cNvPr id="6" name="Content Placeholder 5">
            <a:extLst>
              <a:ext uri="{FF2B5EF4-FFF2-40B4-BE49-F238E27FC236}">
                <a16:creationId xmlns:a16="http://schemas.microsoft.com/office/drawing/2014/main" id="{B75BBD9E-3E7C-07EB-F9D5-AA36EF302361}"/>
              </a:ext>
            </a:extLst>
          </p:cNvPr>
          <p:cNvSpPr>
            <a:spLocks noGrp="1"/>
          </p:cNvSpPr>
          <p:nvPr>
            <p:ph idx="1"/>
          </p:nvPr>
        </p:nvSpPr>
        <p:spPr/>
        <p:txBody>
          <a:bodyPr>
            <a:normAutofit/>
          </a:bodyPr>
          <a:lstStyle/>
          <a:p>
            <a:pPr marL="514350" indent="-514350">
              <a:buFont typeface="Arial" panose="020B0604020202020204" pitchFamily="34" charset="0"/>
              <a:buChar char="•"/>
            </a:pPr>
            <a:r>
              <a:rPr lang="en-US" sz="5400" dirty="0"/>
              <a:t>Team Up </a:t>
            </a:r>
          </a:p>
          <a:p>
            <a:pPr marL="1543101" lvl="1" indent="-514350"/>
            <a:r>
              <a:rPr lang="en-US" sz="4500" dirty="0"/>
              <a:t>April 22-23</a:t>
            </a:r>
          </a:p>
          <a:p>
            <a:pPr marL="1543101" lvl="1" indent="-514350"/>
            <a:r>
              <a:rPr lang="en-US" sz="4500" dirty="0"/>
              <a:t>SCDE Offices in Columbia</a:t>
            </a:r>
          </a:p>
          <a:p>
            <a:pPr marL="1543101" lvl="1" indent="-514350"/>
            <a:endParaRPr lang="en-US" sz="4500" dirty="0"/>
          </a:p>
          <a:p>
            <a:pPr marL="514350" indent="-514350">
              <a:buFont typeface="Arial" panose="020B0604020202020204" pitchFamily="34" charset="0"/>
              <a:buChar char="•"/>
            </a:pPr>
            <a:r>
              <a:rPr lang="en-US" sz="5400" dirty="0"/>
              <a:t>Area Meeting in late May and June</a:t>
            </a:r>
          </a:p>
        </p:txBody>
      </p:sp>
    </p:spTree>
    <p:extLst>
      <p:ext uri="{BB962C8B-B14F-4D97-AF65-F5344CB8AC3E}">
        <p14:creationId xmlns:p14="http://schemas.microsoft.com/office/powerpoint/2010/main" val="998929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4560-60A3-9018-6CAD-9B545C3CC37A}"/>
              </a:ext>
            </a:extLst>
          </p:cNvPr>
          <p:cNvSpPr>
            <a:spLocks noGrp="1"/>
          </p:cNvSpPr>
          <p:nvPr>
            <p:ph type="title"/>
          </p:nvPr>
        </p:nvSpPr>
        <p:spPr>
          <a:xfrm>
            <a:off x="918972" y="547687"/>
            <a:ext cx="16450056" cy="1097280"/>
          </a:xfrm>
        </p:spPr>
        <p:txBody>
          <a:bodyPr anchor="t">
            <a:normAutofit/>
          </a:bodyPr>
          <a:lstStyle/>
          <a:p>
            <a:r>
              <a:rPr lang="en-US" dirty="0"/>
              <a:t>Questions</a:t>
            </a:r>
          </a:p>
        </p:txBody>
      </p:sp>
      <p:pic>
        <p:nvPicPr>
          <p:cNvPr id="5" name="Picture 4" descr="3D black question marks with one yellow question mark">
            <a:extLst>
              <a:ext uri="{FF2B5EF4-FFF2-40B4-BE49-F238E27FC236}">
                <a16:creationId xmlns:a16="http://schemas.microsoft.com/office/drawing/2014/main" id="{24DF1706-D506-20B2-4EFD-667520D6A9D2}"/>
              </a:ext>
            </a:extLst>
          </p:cNvPr>
          <p:cNvPicPr>
            <a:picLocks noChangeAspect="1"/>
          </p:cNvPicPr>
          <p:nvPr/>
        </p:nvPicPr>
        <p:blipFill>
          <a:blip r:embed="rId2"/>
          <a:srcRect l="3658" r="1" b="1"/>
          <a:stretch>
            <a:fillRect/>
          </a:stretch>
        </p:blipFill>
        <p:spPr>
          <a:xfrm>
            <a:off x="936137" y="2166068"/>
            <a:ext cx="16450056" cy="6232247"/>
          </a:xfrm>
          <a:prstGeom prst="rect">
            <a:avLst/>
          </a:prstGeom>
          <a:noFill/>
        </p:spPr>
      </p:pic>
    </p:spTree>
    <p:extLst>
      <p:ext uri="{BB962C8B-B14F-4D97-AF65-F5344CB8AC3E}">
        <p14:creationId xmlns:p14="http://schemas.microsoft.com/office/powerpoint/2010/main" val="4109400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E26DDC-AC5B-9799-8AF5-FC985533EF1E}"/>
              </a:ext>
            </a:extLst>
          </p:cNvPr>
          <p:cNvSpPr>
            <a:spLocks noGrp="1"/>
          </p:cNvSpPr>
          <p:nvPr>
            <p:ph type="title"/>
          </p:nvPr>
        </p:nvSpPr>
        <p:spPr/>
        <p:txBody>
          <a:bodyPr/>
          <a:lstStyle/>
          <a:p>
            <a:r>
              <a:rPr lang="en-US" dirty="0"/>
              <a:t>Indirect Cost Calculations</a:t>
            </a:r>
          </a:p>
        </p:txBody>
      </p:sp>
      <p:sp>
        <p:nvSpPr>
          <p:cNvPr id="5" name="Text Placeholder 4">
            <a:extLst>
              <a:ext uri="{FF2B5EF4-FFF2-40B4-BE49-F238E27FC236}">
                <a16:creationId xmlns:a16="http://schemas.microsoft.com/office/drawing/2014/main" id="{1DA44373-7988-F1B5-13E8-EA7F063AAC9F}"/>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479087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9641-7F9B-8C5F-5304-5B196C42F77C}"/>
              </a:ext>
            </a:extLst>
          </p:cNvPr>
          <p:cNvSpPr>
            <a:spLocks noGrp="1"/>
          </p:cNvSpPr>
          <p:nvPr>
            <p:ph type="title"/>
          </p:nvPr>
        </p:nvSpPr>
        <p:spPr>
          <a:xfrm>
            <a:off x="918972" y="1265995"/>
            <a:ext cx="4647438" cy="7132320"/>
          </a:xfrm>
        </p:spPr>
        <p:txBody>
          <a:bodyPr anchor="ctr">
            <a:normAutofit/>
          </a:bodyPr>
          <a:lstStyle/>
          <a:p>
            <a:r>
              <a:rPr lang="en-US" sz="6200"/>
              <a:t>Contact Information</a:t>
            </a:r>
          </a:p>
        </p:txBody>
      </p:sp>
      <p:graphicFrame>
        <p:nvGraphicFramePr>
          <p:cNvPr id="9" name="Content Placeholder 6">
            <a:extLst>
              <a:ext uri="{FF2B5EF4-FFF2-40B4-BE49-F238E27FC236}">
                <a16:creationId xmlns:a16="http://schemas.microsoft.com/office/drawing/2014/main" id="{23A76138-98FE-00DF-3A7F-D595736270FD}"/>
              </a:ext>
            </a:extLst>
          </p:cNvPr>
          <p:cNvGraphicFramePr>
            <a:graphicFrameLocks noGrp="1"/>
          </p:cNvGraphicFramePr>
          <p:nvPr>
            <p:ph idx="4294967295"/>
            <p:extLst>
              <p:ext uri="{D42A27DB-BD31-4B8C-83A1-F6EECF244321}">
                <p14:modId xmlns:p14="http://schemas.microsoft.com/office/powerpoint/2010/main" val="38671469"/>
              </p:ext>
            </p:extLst>
          </p:nvPr>
        </p:nvGraphicFramePr>
        <p:xfrm>
          <a:off x="6727473" y="1265996"/>
          <a:ext cx="10658720" cy="713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588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dirty="0"/>
              <a:t>ed.sc.gov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B36D24-1989-0646-9BAE-0E4673E32CA9}"/>
              </a:ext>
            </a:extLst>
          </p:cNvPr>
          <p:cNvSpPr>
            <a:spLocks noGrp="1"/>
          </p:cNvSpPr>
          <p:nvPr>
            <p:ph type="title"/>
          </p:nvPr>
        </p:nvSpPr>
        <p:spPr>
          <a:xfrm>
            <a:off x="918972" y="547687"/>
            <a:ext cx="16404336" cy="1097280"/>
          </a:xfrm>
        </p:spPr>
        <p:txBody>
          <a:bodyPr anchor="t">
            <a:normAutofit/>
          </a:bodyPr>
          <a:lstStyle/>
          <a:p>
            <a:r>
              <a:rPr lang="en-US" dirty="0"/>
              <a:t>Indirect Cost</a:t>
            </a:r>
          </a:p>
        </p:txBody>
      </p:sp>
      <p:sp>
        <p:nvSpPr>
          <p:cNvPr id="5" name="Content Placeholder 4">
            <a:extLst>
              <a:ext uri="{FF2B5EF4-FFF2-40B4-BE49-F238E27FC236}">
                <a16:creationId xmlns:a16="http://schemas.microsoft.com/office/drawing/2014/main" id="{8527C50F-3E5E-1A43-5889-744346167B7E}"/>
              </a:ext>
            </a:extLst>
          </p:cNvPr>
          <p:cNvSpPr>
            <a:spLocks noGrp="1"/>
          </p:cNvSpPr>
          <p:nvPr>
            <p:ph sz="half" idx="1"/>
          </p:nvPr>
        </p:nvSpPr>
        <p:spPr>
          <a:xfrm>
            <a:off x="918972" y="2247900"/>
            <a:ext cx="7772400" cy="6629400"/>
          </a:xfrm>
        </p:spPr>
        <p:txBody>
          <a:bodyPr>
            <a:normAutofit/>
          </a:bodyPr>
          <a:lstStyle/>
          <a:p>
            <a:pPr marL="457200" indent="-457200">
              <a:spcAft>
                <a:spcPts val="600"/>
              </a:spcAft>
              <a:buFont typeface="Arial" panose="020B0604020202020204" pitchFamily="34" charset="0"/>
              <a:buChar char="•"/>
            </a:pPr>
            <a:r>
              <a:rPr lang="en-US" sz="3200" dirty="0"/>
              <a:t>Indirect Costs should be charged the same for all Federal Programs</a:t>
            </a:r>
          </a:p>
          <a:p>
            <a:pPr marL="457200" indent="-457200">
              <a:spcAft>
                <a:spcPts val="600"/>
              </a:spcAft>
              <a:buFont typeface="Arial" panose="020B0604020202020204" pitchFamily="34" charset="0"/>
              <a:buChar char="•"/>
            </a:pPr>
            <a:endParaRPr lang="en-US" sz="3200" dirty="0"/>
          </a:p>
          <a:p>
            <a:pPr marL="457200" indent="-457200">
              <a:spcAft>
                <a:spcPts val="600"/>
              </a:spcAft>
              <a:buFont typeface="Arial" panose="020B0604020202020204" pitchFamily="34" charset="0"/>
              <a:buChar char="•"/>
            </a:pPr>
            <a:r>
              <a:rPr lang="en-US" sz="3200" dirty="0"/>
              <a:t>The charge can be the restricted or unrestricted rate or in-between the two</a:t>
            </a:r>
          </a:p>
          <a:p>
            <a:pPr marL="457200" indent="-457200">
              <a:spcAft>
                <a:spcPts val="600"/>
              </a:spcAft>
              <a:buFont typeface="Arial" panose="020B0604020202020204" pitchFamily="34" charset="0"/>
              <a:buChar char="•"/>
            </a:pPr>
            <a:endParaRPr lang="en-US" sz="3200" dirty="0"/>
          </a:p>
          <a:p>
            <a:pPr marL="457200" indent="-457200">
              <a:spcAft>
                <a:spcPts val="600"/>
              </a:spcAft>
              <a:buFont typeface="Arial" panose="020B0604020202020204" pitchFamily="34" charset="0"/>
              <a:buChar char="•"/>
            </a:pPr>
            <a:r>
              <a:rPr lang="en-US" sz="3200" dirty="0"/>
              <a:t>The percentage should be determined at the beginning of the school year and communicated to Child Nutrition. This  allows the Child Nutrition Department to budget accordingly</a:t>
            </a:r>
          </a:p>
        </p:txBody>
      </p:sp>
      <p:pic>
        <p:nvPicPr>
          <p:cNvPr id="7" name="Picture 6" descr="Pie chart and pencil percentage sign">
            <a:extLst>
              <a:ext uri="{FF2B5EF4-FFF2-40B4-BE49-F238E27FC236}">
                <a16:creationId xmlns:a16="http://schemas.microsoft.com/office/drawing/2014/main" id="{68F66FAE-69C3-C045-DAB6-D22A57A08A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9311" y="2834476"/>
            <a:ext cx="7772400" cy="5188077"/>
          </a:xfrm>
          <a:prstGeom prst="rect">
            <a:avLst/>
          </a:prstGeom>
          <a:noFill/>
        </p:spPr>
      </p:pic>
    </p:spTree>
    <p:extLst>
      <p:ext uri="{BB962C8B-B14F-4D97-AF65-F5344CB8AC3E}">
        <p14:creationId xmlns:p14="http://schemas.microsoft.com/office/powerpoint/2010/main" val="117419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ACF142-ECAB-9175-C10F-5001765D8B51}"/>
              </a:ext>
            </a:extLst>
          </p:cNvPr>
          <p:cNvSpPr>
            <a:spLocks noGrp="1"/>
          </p:cNvSpPr>
          <p:nvPr>
            <p:ph type="title"/>
          </p:nvPr>
        </p:nvSpPr>
        <p:spPr/>
        <p:txBody>
          <a:bodyPr/>
          <a:lstStyle/>
          <a:p>
            <a:r>
              <a:rPr lang="en-US" dirty="0"/>
              <a:t>Calculation</a:t>
            </a:r>
          </a:p>
        </p:txBody>
      </p:sp>
      <p:sp>
        <p:nvSpPr>
          <p:cNvPr id="6" name="Content Placeholder 5">
            <a:extLst>
              <a:ext uri="{FF2B5EF4-FFF2-40B4-BE49-F238E27FC236}">
                <a16:creationId xmlns:a16="http://schemas.microsoft.com/office/drawing/2014/main" id="{E1BFCC4F-E88C-7A52-953D-CE46FA822976}"/>
              </a:ext>
            </a:extLst>
          </p:cNvPr>
          <p:cNvSpPr>
            <a:spLocks noGrp="1"/>
          </p:cNvSpPr>
          <p:nvPr>
            <p:ph idx="1"/>
          </p:nvPr>
        </p:nvSpPr>
        <p:spPr>
          <a:xfrm>
            <a:off x="918972" y="2175346"/>
            <a:ext cx="16450056" cy="6778153"/>
          </a:xfrm>
        </p:spPr>
        <p:txBody>
          <a:bodyPr>
            <a:normAutofit/>
          </a:bodyPr>
          <a:lstStyle/>
          <a:p>
            <a:pPr marL="457200" indent="-457200">
              <a:buFont typeface="Arial" panose="020B0604020202020204" pitchFamily="34" charset="0"/>
              <a:buChar char="•"/>
            </a:pPr>
            <a:r>
              <a:rPr lang="en-US" sz="4000" dirty="0"/>
              <a:t>Indirect cost is calculated by adding </a:t>
            </a:r>
          </a:p>
          <a:p>
            <a:pPr marL="1485900" lvl="1" indent="-457200"/>
            <a:r>
              <a:rPr lang="en-US" sz="3600" dirty="0"/>
              <a:t>salaries, </a:t>
            </a:r>
          </a:p>
          <a:p>
            <a:pPr marL="1485900" lvl="1" indent="-457200"/>
            <a:r>
              <a:rPr lang="en-US" sz="3600" dirty="0"/>
              <a:t>employee benefits/ fringe, </a:t>
            </a:r>
          </a:p>
          <a:p>
            <a:pPr marL="1485900" lvl="1" indent="-457200"/>
            <a:r>
              <a:rPr lang="en-US" sz="3600" dirty="0"/>
              <a:t>purchased services, </a:t>
            </a:r>
          </a:p>
          <a:p>
            <a:pPr marL="1485900" lvl="1" indent="-457200"/>
            <a:r>
              <a:rPr lang="en-US" sz="3600" dirty="0"/>
              <a:t>and other objects multiplied by the indirect cost rate.</a:t>
            </a:r>
          </a:p>
          <a:p>
            <a:pPr marL="1485900" lvl="1" indent="-457200"/>
            <a:endParaRPr lang="en-US" dirty="0"/>
          </a:p>
          <a:p>
            <a:pPr marL="571500" indent="-571500">
              <a:buFont typeface="Arial" panose="020B0604020202020204" pitchFamily="34" charset="0"/>
              <a:buChar char="•"/>
            </a:pPr>
            <a:r>
              <a:rPr lang="en-US" sz="4000" dirty="0"/>
              <a:t>The total is multiplied by the chosen percentage between the restricted and unrestricted rate </a:t>
            </a:r>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r>
              <a:rPr lang="en-US" sz="4000" dirty="0"/>
              <a:t>Purchased Foods, Supplies, and Commodities cannot be included</a:t>
            </a:r>
          </a:p>
        </p:txBody>
      </p:sp>
    </p:spTree>
    <p:extLst>
      <p:ext uri="{BB962C8B-B14F-4D97-AF65-F5344CB8AC3E}">
        <p14:creationId xmlns:p14="http://schemas.microsoft.com/office/powerpoint/2010/main" val="232784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C6495-C743-A30B-1C6E-2AF06F8DCC81}"/>
              </a:ext>
            </a:extLst>
          </p:cNvPr>
          <p:cNvSpPr>
            <a:spLocks noGrp="1"/>
          </p:cNvSpPr>
          <p:nvPr>
            <p:ph type="title"/>
          </p:nvPr>
        </p:nvSpPr>
        <p:spPr>
          <a:xfrm>
            <a:off x="918972" y="547687"/>
            <a:ext cx="16450056" cy="1097280"/>
          </a:xfrm>
        </p:spPr>
        <p:txBody>
          <a:bodyPr anchor="t">
            <a:normAutofit/>
          </a:bodyPr>
          <a:lstStyle/>
          <a:p>
            <a:r>
              <a:rPr lang="en-US" dirty="0"/>
              <a:t>Questions</a:t>
            </a:r>
          </a:p>
        </p:txBody>
      </p:sp>
      <p:pic>
        <p:nvPicPr>
          <p:cNvPr id="5" name="Picture 4" descr="3D black question marks with one yellow question mark">
            <a:extLst>
              <a:ext uri="{FF2B5EF4-FFF2-40B4-BE49-F238E27FC236}">
                <a16:creationId xmlns:a16="http://schemas.microsoft.com/office/drawing/2014/main" id="{30E55999-C323-F506-6A95-37B16228441F}"/>
              </a:ext>
            </a:extLst>
          </p:cNvPr>
          <p:cNvPicPr>
            <a:picLocks noChangeAspect="1"/>
          </p:cNvPicPr>
          <p:nvPr/>
        </p:nvPicPr>
        <p:blipFill>
          <a:blip r:embed="rId2"/>
          <a:srcRect l="3658" r="1" b="1"/>
          <a:stretch>
            <a:fillRect/>
          </a:stretch>
        </p:blipFill>
        <p:spPr>
          <a:xfrm>
            <a:off x="936137" y="2166068"/>
            <a:ext cx="16450056" cy="6232247"/>
          </a:xfrm>
          <a:prstGeom prst="rect">
            <a:avLst/>
          </a:prstGeom>
          <a:noFill/>
        </p:spPr>
      </p:pic>
    </p:spTree>
    <p:extLst>
      <p:ext uri="{BB962C8B-B14F-4D97-AF65-F5344CB8AC3E}">
        <p14:creationId xmlns:p14="http://schemas.microsoft.com/office/powerpoint/2010/main" val="1024011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effectLst/>
                <a:uLnTx/>
                <a:uFillTx/>
                <a:latin typeface="Aptos" panose="020B0004020202020204" pitchFamily="34" charset="0"/>
                <a:ea typeface="+mn-ea"/>
                <a:cs typeface="+mn-cs"/>
              </a:rPr>
              <a:t>Supporting Child Nutrition</a:t>
            </a:r>
          </a:p>
        </p:txBody>
      </p:sp>
      <p:sp>
        <p:nvSpPr>
          <p:cNvPr id="3" name="Text Placeholder 2">
            <a:extLst>
              <a:ext uri="{FF2B5EF4-FFF2-40B4-BE49-F238E27FC236}">
                <a16:creationId xmlns:a16="http://schemas.microsoft.com/office/drawing/2014/main" id="{38C33F2C-59EC-D161-B5D5-FF8BFF7DB140}"/>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872578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lang="en-US" dirty="0">
                <a:latin typeface="Aptos" panose="020B0004020202020204" pitchFamily="34" charset="0"/>
                <a:ea typeface="+mn-ea"/>
                <a:cs typeface="+mn-cs"/>
              </a:rPr>
              <a:t>Smart Snacks Basics</a:t>
            </a:r>
            <a:endParaRPr kumimoji="0"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idx="1"/>
          </p:nvPr>
        </p:nvSpPr>
        <p:spPr>
          <a:xfrm>
            <a:off x="918972" y="2175346"/>
            <a:ext cx="16450056" cy="7159153"/>
          </a:xfrm>
        </p:spPr>
        <p:txBody>
          <a:bodyPr>
            <a:normAutofit lnSpcReduction="10000"/>
          </a:bodyPr>
          <a:lstStyle/>
          <a:p>
            <a:pPr marL="571500" indent="-571500">
              <a:lnSpc>
                <a:spcPct val="110000"/>
              </a:lnSpc>
              <a:spcBef>
                <a:spcPts val="0"/>
              </a:spcBef>
              <a:buFont typeface="Arial" panose="020B0604020202020204" pitchFamily="34" charset="0"/>
              <a:buChar char="•"/>
            </a:pPr>
            <a:r>
              <a:rPr lang="en-US" sz="3600" dirty="0"/>
              <a:t>Supporting all parts of the LEA to comply with Smart Snacks Regulations</a:t>
            </a:r>
          </a:p>
          <a:p>
            <a:pPr marL="571500" indent="-571500">
              <a:lnSpc>
                <a:spcPct val="110000"/>
              </a:lnSpc>
              <a:spcBef>
                <a:spcPts val="0"/>
              </a:spcBef>
              <a:buFont typeface="Arial" panose="020B0604020202020204" pitchFamily="34" charset="0"/>
              <a:buChar char="•"/>
            </a:pPr>
            <a:endParaRPr lang="en-US" sz="3600" dirty="0"/>
          </a:p>
          <a:p>
            <a:pPr marL="571500" indent="-571500">
              <a:lnSpc>
                <a:spcPct val="110000"/>
              </a:lnSpc>
              <a:spcBef>
                <a:spcPts val="0"/>
              </a:spcBef>
              <a:buFont typeface="Arial" panose="020B0604020202020204" pitchFamily="34" charset="0"/>
              <a:buChar char="•"/>
            </a:pPr>
            <a:r>
              <a:rPr lang="en-US" sz="3600" dirty="0"/>
              <a:t>All foods sold at school during the school day are required to meet nutrition standards. The Smart Snacks in School regulation applies to foods sold a la carte, in the school store, vending machines, and any other venues where food is sold to students.</a:t>
            </a:r>
          </a:p>
          <a:p>
            <a:pPr marL="571500" indent="-571500">
              <a:lnSpc>
                <a:spcPct val="110000"/>
              </a:lnSpc>
              <a:spcBef>
                <a:spcPts val="0"/>
              </a:spcBef>
              <a:buFont typeface="Arial" panose="020B0604020202020204" pitchFamily="34" charset="0"/>
              <a:buChar char="•"/>
            </a:pPr>
            <a:endParaRPr lang="en-US" sz="3600" dirty="0"/>
          </a:p>
          <a:p>
            <a:pPr marL="571500" indent="-571500">
              <a:lnSpc>
                <a:spcPct val="110000"/>
              </a:lnSpc>
              <a:spcBef>
                <a:spcPts val="0"/>
              </a:spcBef>
              <a:buFont typeface="Arial" panose="020B0604020202020204" pitchFamily="34" charset="0"/>
              <a:buChar char="•"/>
            </a:pPr>
            <a:r>
              <a:rPr lang="en-US" sz="3600" dirty="0"/>
              <a:t>A number of tools and resources are available to help schools identify food items that meet Smart Snacks criteria. See the resources below for information about the Smart Snacks requirement, helpful tools, and ways to encourage children to make healthier snack choices that give them the nutrition they need to grow and learn.</a:t>
            </a:r>
          </a:p>
        </p:txBody>
      </p:sp>
    </p:spTree>
    <p:extLst>
      <p:ext uri="{BB962C8B-B14F-4D97-AF65-F5344CB8AC3E}">
        <p14:creationId xmlns:p14="http://schemas.microsoft.com/office/powerpoint/2010/main" val="2151234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88BEC-6FB5-BF51-4BAD-1FD4C3FC83A5}"/>
              </a:ext>
            </a:extLst>
          </p:cNvPr>
          <p:cNvSpPr>
            <a:spLocks noGrp="1"/>
          </p:cNvSpPr>
          <p:nvPr>
            <p:ph type="title"/>
          </p:nvPr>
        </p:nvSpPr>
        <p:spPr>
          <a:xfrm>
            <a:off x="918972" y="1265995"/>
            <a:ext cx="4647438" cy="7132320"/>
          </a:xfrm>
        </p:spPr>
        <p:txBody>
          <a:bodyPr anchor="ctr">
            <a:normAutofit/>
          </a:bodyPr>
          <a:lstStyle/>
          <a:p>
            <a:pPr>
              <a:lnSpc>
                <a:spcPct val="90000"/>
              </a:lnSpc>
            </a:pPr>
            <a:r>
              <a:rPr lang="en-US" sz="6800" dirty="0"/>
              <a:t>Why are Smart Snacks important?</a:t>
            </a:r>
            <a:br>
              <a:rPr lang="en-US" sz="6800" dirty="0"/>
            </a:br>
            <a:endParaRPr lang="en-US" sz="6800" dirty="0"/>
          </a:p>
        </p:txBody>
      </p:sp>
      <p:graphicFrame>
        <p:nvGraphicFramePr>
          <p:cNvPr id="5" name="Content Placeholder 2">
            <a:extLst>
              <a:ext uri="{FF2B5EF4-FFF2-40B4-BE49-F238E27FC236}">
                <a16:creationId xmlns:a16="http://schemas.microsoft.com/office/drawing/2014/main" id="{43221CCA-6BBE-D135-46C3-3A700190B33C}"/>
              </a:ext>
            </a:extLst>
          </p:cNvPr>
          <p:cNvGraphicFramePr>
            <a:graphicFrameLocks noGrp="1"/>
          </p:cNvGraphicFramePr>
          <p:nvPr>
            <p:ph idx="4294967295"/>
            <p:extLst>
              <p:ext uri="{D42A27DB-BD31-4B8C-83A1-F6EECF244321}">
                <p14:modId xmlns:p14="http://schemas.microsoft.com/office/powerpoint/2010/main" val="1788323207"/>
              </p:ext>
            </p:extLst>
          </p:nvPr>
        </p:nvGraphicFramePr>
        <p:xfrm>
          <a:off x="6727473" y="1265996"/>
          <a:ext cx="10658720" cy="713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8079552"/>
      </p:ext>
    </p:extLst>
  </p:cSld>
  <p:clrMapOvr>
    <a:masterClrMapping/>
  </p:clrMapOvr>
</p:sld>
</file>

<file path=ppt/theme/theme1.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704e2c5-29f5-4f7e-b91c-bd56f0685995}" enabled="0" method="" siteId="{2704e2c5-29f5-4f7e-b91c-bd56f0685995}" removed="1"/>
</clbl:labelList>
</file>

<file path=docProps/app.xml><?xml version="1.0" encoding="utf-8"?>
<Properties xmlns="http://schemas.openxmlformats.org/officeDocument/2006/extended-properties" xmlns:vt="http://schemas.openxmlformats.org/officeDocument/2006/docPropsVTypes">
  <Template>SCDE PPT Template - Light - accessible version</Template>
  <TotalTime>693</TotalTime>
  <Words>1300</Words>
  <Application>Microsoft Office PowerPoint</Application>
  <PresentationFormat>Custom</PresentationFormat>
  <Paragraphs>149</Paragraphs>
  <Slides>31</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Aptos</vt:lpstr>
      <vt:lpstr>1_Office Theme</vt:lpstr>
      <vt:lpstr>Child Nutrition Finances</vt:lpstr>
      <vt:lpstr>Agenda</vt:lpstr>
      <vt:lpstr>Indirect Cost Calculations</vt:lpstr>
      <vt:lpstr>Indirect Cost</vt:lpstr>
      <vt:lpstr>Calculation</vt:lpstr>
      <vt:lpstr>Questions</vt:lpstr>
      <vt:lpstr>Supporting Child Nutrition</vt:lpstr>
      <vt:lpstr>Smart Snacks Basics</vt:lpstr>
      <vt:lpstr>Why are Smart Snacks important? </vt:lpstr>
      <vt:lpstr>Vending Machines, School Stores, &amp; Canteens</vt:lpstr>
      <vt:lpstr>Exempt Fundraisers</vt:lpstr>
      <vt:lpstr>Supporting a la carte sales</vt:lpstr>
      <vt:lpstr>Alternative Breakfast Service Models</vt:lpstr>
      <vt:lpstr>Benefits of Increased Breakfast Participation</vt:lpstr>
      <vt:lpstr>Free Breakfast for All</vt:lpstr>
      <vt:lpstr>Questions</vt:lpstr>
      <vt:lpstr>OHN Updates and Reminders</vt:lpstr>
      <vt:lpstr>Whole Milk</vt:lpstr>
      <vt:lpstr>Buy American Provision</vt:lpstr>
      <vt:lpstr>Temporary Accommodation </vt:lpstr>
      <vt:lpstr>Tracker</vt:lpstr>
      <vt:lpstr>Buy Local Buy Fresh</vt:lpstr>
      <vt:lpstr>SLP-4 Updates</vt:lpstr>
      <vt:lpstr>New top of the form</vt:lpstr>
      <vt:lpstr>New bottom of form</vt:lpstr>
      <vt:lpstr>Review Cycles</vt:lpstr>
      <vt:lpstr>ICN Training</vt:lpstr>
      <vt:lpstr>SCDE Trainings</vt:lpstr>
      <vt:lpstr>Questions</vt:lpstr>
      <vt:lpstr>Contact Information</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Nutrition Finances</dc:title>
  <dc:creator>Rutherford, Rebecca</dc:creator>
  <cp:lastModifiedBy>Mike Morris</cp:lastModifiedBy>
  <cp:revision>12</cp:revision>
  <dcterms:created xsi:type="dcterms:W3CDTF">2026-01-12T16:17:51Z</dcterms:created>
  <dcterms:modified xsi:type="dcterms:W3CDTF">2026-03-06T14:59:34Z</dcterms:modified>
  <dc:identifier>DAGJFJTh0zc</dc:identifier>
</cp:coreProperties>
</file>