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3" r:id="rId1"/>
  </p:sldMasterIdLst>
  <p:notesMasterIdLst>
    <p:notesMasterId r:id="rId20"/>
  </p:notesMasterIdLst>
  <p:sldIdLst>
    <p:sldId id="256" r:id="rId2"/>
    <p:sldId id="258" r:id="rId3"/>
    <p:sldId id="285" r:id="rId4"/>
    <p:sldId id="259" r:id="rId5"/>
    <p:sldId id="284" r:id="rId6"/>
    <p:sldId id="277" r:id="rId7"/>
    <p:sldId id="281" r:id="rId8"/>
    <p:sldId id="261" r:id="rId9"/>
    <p:sldId id="262" r:id="rId10"/>
    <p:sldId id="286" r:id="rId11"/>
    <p:sldId id="263" r:id="rId12"/>
    <p:sldId id="264" r:id="rId13"/>
    <p:sldId id="279" r:id="rId14"/>
    <p:sldId id="282" r:id="rId15"/>
    <p:sldId id="266" r:id="rId16"/>
    <p:sldId id="267" r:id="rId17"/>
    <p:sldId id="270" r:id="rId18"/>
    <p:sldId id="28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333998-0929-455C-BF0A-ECA2DCAFE656}" v="4" dt="2026-02-27T19:17:47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905" autoAdjust="0"/>
    <p:restoredTop sz="86441" autoAdjust="0"/>
  </p:normalViewPr>
  <p:slideViewPr>
    <p:cSldViewPr snapToGrid="0" snapToObjects="1">
      <p:cViewPr varScale="1">
        <p:scale>
          <a:sx n="92" d="100"/>
          <a:sy n="92" d="100"/>
        </p:scale>
        <p:origin x="43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Cooper" userId="8c695db3-e104-428c-a55f-4bbfbca2175b" providerId="ADAL" clId="{1B6A9B8C-FE38-4BFC-9E46-5BB74B98F755}"/>
    <pc:docChg chg="modSld">
      <pc:chgData name="Amy Cooper" userId="8c695db3-e104-428c-a55f-4bbfbca2175b" providerId="ADAL" clId="{1B6A9B8C-FE38-4BFC-9E46-5BB74B98F755}" dt="2026-02-27T19:17:56.673" v="42" actId="6549"/>
      <pc:docMkLst>
        <pc:docMk/>
      </pc:docMkLst>
      <pc:sldChg chg="modSp mod">
        <pc:chgData name="Amy Cooper" userId="8c695db3-e104-428c-a55f-4bbfbca2175b" providerId="ADAL" clId="{1B6A9B8C-FE38-4BFC-9E46-5BB74B98F755}" dt="2026-02-27T19:16:29.751" v="1"/>
        <pc:sldMkLst>
          <pc:docMk/>
          <pc:sldMk cId="0" sldId="256"/>
        </pc:sldMkLst>
        <pc:spChg chg="mod">
          <ac:chgData name="Amy Cooper" userId="8c695db3-e104-428c-a55f-4bbfbca2175b" providerId="ADAL" clId="{1B6A9B8C-FE38-4BFC-9E46-5BB74B98F755}" dt="2026-02-27T19:16:29.751" v="1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Amy Cooper" userId="8c695db3-e104-428c-a55f-4bbfbca2175b" providerId="ADAL" clId="{1B6A9B8C-FE38-4BFC-9E46-5BB74B98F755}" dt="2026-02-27T19:16:49.299" v="11" actId="20577"/>
        <pc:sldMkLst>
          <pc:docMk/>
          <pc:sldMk cId="0" sldId="258"/>
        </pc:sldMkLst>
        <pc:spChg chg="mod">
          <ac:chgData name="Amy Cooper" userId="8c695db3-e104-428c-a55f-4bbfbca2175b" providerId="ADAL" clId="{1B6A9B8C-FE38-4BFC-9E46-5BB74B98F755}" dt="2026-02-27T19:16:49.299" v="11" actId="20577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Amy Cooper" userId="8c695db3-e104-428c-a55f-4bbfbca2175b" providerId="ADAL" clId="{1B6A9B8C-FE38-4BFC-9E46-5BB74B98F755}" dt="2026-02-27T19:17:56.673" v="42" actId="6549"/>
        <pc:sldMkLst>
          <pc:docMk/>
          <pc:sldMk cId="3451141467" sldId="281"/>
        </pc:sldMkLst>
        <pc:spChg chg="mod">
          <ac:chgData name="Amy Cooper" userId="8c695db3-e104-428c-a55f-4bbfbca2175b" providerId="ADAL" clId="{1B6A9B8C-FE38-4BFC-9E46-5BB74B98F755}" dt="2026-02-27T19:17:56.673" v="42" actId="6549"/>
          <ac:spMkLst>
            <pc:docMk/>
            <pc:sldMk cId="3451141467" sldId="281"/>
            <ac:spMk id="7" creationId="{C45B6113-86A3-C03D-5AA9-5767AE8BE9C1}"/>
          </ac:spMkLst>
        </pc:spChg>
      </pc:sldChg>
      <pc:sldChg chg="modSp">
        <pc:chgData name="Amy Cooper" userId="8c695db3-e104-428c-a55f-4bbfbca2175b" providerId="ADAL" clId="{1B6A9B8C-FE38-4BFC-9E46-5BB74B98F755}" dt="2026-02-27T19:17:24.571" v="36"/>
        <pc:sldMkLst>
          <pc:docMk/>
          <pc:sldMk cId="2230956745" sldId="284"/>
        </pc:sldMkLst>
        <pc:spChg chg="mod">
          <ac:chgData name="Amy Cooper" userId="8c695db3-e104-428c-a55f-4bbfbca2175b" providerId="ADAL" clId="{1B6A9B8C-FE38-4BFC-9E46-5BB74B98F755}" dt="2026-02-27T19:17:24.571" v="36"/>
          <ac:spMkLst>
            <pc:docMk/>
            <pc:sldMk cId="2230956745" sldId="284"/>
            <ac:spMk id="11" creationId="{8C0822A4-ED61-102A-4E68-74C9A3DEF77A}"/>
          </ac:spMkLst>
        </pc:spChg>
      </pc:sldChg>
      <pc:sldChg chg="modSp mod">
        <pc:chgData name="Amy Cooper" userId="8c695db3-e104-428c-a55f-4bbfbca2175b" providerId="ADAL" clId="{1B6A9B8C-FE38-4BFC-9E46-5BB74B98F755}" dt="2026-02-27T19:17:10.115" v="35" actId="20577"/>
        <pc:sldMkLst>
          <pc:docMk/>
          <pc:sldMk cId="4047292057" sldId="285"/>
        </pc:sldMkLst>
        <pc:spChg chg="mod">
          <ac:chgData name="Amy Cooper" userId="8c695db3-e104-428c-a55f-4bbfbca2175b" providerId="ADAL" clId="{1B6A9B8C-FE38-4BFC-9E46-5BB74B98F755}" dt="2026-02-27T19:17:00.503" v="24" actId="20577"/>
          <ac:spMkLst>
            <pc:docMk/>
            <pc:sldMk cId="4047292057" sldId="285"/>
            <ac:spMk id="9" creationId="{7D64C168-5EB4-0809-524A-20AC7E254E49}"/>
          </ac:spMkLst>
        </pc:spChg>
        <pc:spChg chg="mod">
          <ac:chgData name="Amy Cooper" userId="8c695db3-e104-428c-a55f-4bbfbca2175b" providerId="ADAL" clId="{1B6A9B8C-FE38-4BFC-9E46-5BB74B98F755}" dt="2026-02-27T19:17:10.115" v="35" actId="20577"/>
          <ac:spMkLst>
            <pc:docMk/>
            <pc:sldMk cId="4047292057" sldId="285"/>
            <ac:spMk id="12" creationId="{F87F48AE-E4C2-CA98-EAD4-B2040DAFE20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20F71F-5697-4F40-9C70-E43F8779277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52ACD06-B637-4E49-881A-A1760173B4DA}">
      <dgm:prSet/>
      <dgm:spPr/>
      <dgm:t>
        <a:bodyPr/>
        <a:lstStyle/>
        <a:p>
          <a:r>
            <a:rPr lang="en-US"/>
            <a:t>Who must know? HR, Finance (bridge person), Supervisor, Safety</a:t>
          </a:r>
        </a:p>
      </dgm:t>
    </dgm:pt>
    <dgm:pt modelId="{7AC856BF-A887-43DD-8892-6AA620EB1DBF}" type="parTrans" cxnId="{F8343045-D91C-45FB-AF06-202EDA54DCFC}">
      <dgm:prSet/>
      <dgm:spPr/>
      <dgm:t>
        <a:bodyPr/>
        <a:lstStyle/>
        <a:p>
          <a:endParaRPr lang="en-US"/>
        </a:p>
      </dgm:t>
    </dgm:pt>
    <dgm:pt modelId="{534CB3C2-39A5-4014-B6FB-0A143E8620D6}" type="sibTrans" cxnId="{F8343045-D91C-45FB-AF06-202EDA54DCFC}">
      <dgm:prSet/>
      <dgm:spPr/>
      <dgm:t>
        <a:bodyPr/>
        <a:lstStyle/>
        <a:p>
          <a:endParaRPr lang="en-US"/>
        </a:p>
      </dgm:t>
    </dgm:pt>
    <dgm:pt modelId="{914D3A91-11DB-40CA-AA51-B6888AF57EC6}">
      <dgm:prSet/>
      <dgm:spPr/>
      <dgm:t>
        <a:bodyPr/>
        <a:lstStyle/>
        <a:p>
          <a:r>
            <a:rPr lang="en-US"/>
            <a:t>Use [FYI][INJURY] subject line + incident #</a:t>
          </a:r>
        </a:p>
      </dgm:t>
    </dgm:pt>
    <dgm:pt modelId="{79A9F5FF-E0E0-4A1B-B668-81A29C8527DF}" type="parTrans" cxnId="{A8279833-163A-45EA-9E08-FCA586646BE2}">
      <dgm:prSet/>
      <dgm:spPr/>
      <dgm:t>
        <a:bodyPr/>
        <a:lstStyle/>
        <a:p>
          <a:endParaRPr lang="en-US"/>
        </a:p>
      </dgm:t>
    </dgm:pt>
    <dgm:pt modelId="{ED9E6769-7B0A-4E76-AD67-2A48FC6C7FEF}" type="sibTrans" cxnId="{A8279833-163A-45EA-9E08-FCA586646BE2}">
      <dgm:prSet/>
      <dgm:spPr/>
      <dgm:t>
        <a:bodyPr/>
        <a:lstStyle/>
        <a:p>
          <a:endParaRPr lang="en-US"/>
        </a:p>
      </dgm:t>
    </dgm:pt>
    <dgm:pt modelId="{BB5C660A-BE1A-4565-A8C9-4CB6F3783240}">
      <dgm:prSet/>
      <dgm:spPr/>
      <dgm:t>
        <a:bodyPr/>
        <a:lstStyle/>
        <a:p>
          <a:r>
            <a:rPr lang="en-US"/>
            <a:t>Attach claim form + payroll impact note (leave type codes)</a:t>
          </a:r>
        </a:p>
      </dgm:t>
    </dgm:pt>
    <dgm:pt modelId="{14B20BB2-6D8C-4650-9D6C-7C5280AB0662}" type="parTrans" cxnId="{5EB465A1-90CB-4AE5-9A68-9E427B3DF434}">
      <dgm:prSet/>
      <dgm:spPr/>
      <dgm:t>
        <a:bodyPr/>
        <a:lstStyle/>
        <a:p>
          <a:endParaRPr lang="en-US"/>
        </a:p>
      </dgm:t>
    </dgm:pt>
    <dgm:pt modelId="{A3A9B045-04F9-438C-A4C0-E5EA5CB494F9}" type="sibTrans" cxnId="{5EB465A1-90CB-4AE5-9A68-9E427B3DF434}">
      <dgm:prSet/>
      <dgm:spPr/>
      <dgm:t>
        <a:bodyPr/>
        <a:lstStyle/>
        <a:p>
          <a:endParaRPr lang="en-US"/>
        </a:p>
      </dgm:t>
    </dgm:pt>
    <dgm:pt modelId="{98323060-87DF-42E7-9BDA-AB2812A5E936}">
      <dgm:prSet/>
      <dgm:spPr/>
      <dgm:t>
        <a:bodyPr/>
        <a:lstStyle/>
        <a:p>
          <a:r>
            <a:rPr lang="en-US"/>
            <a:t>Non‑verbal signals: 🚩 add ‘HOLD’ tag on payroll card until verified</a:t>
          </a:r>
        </a:p>
      </dgm:t>
    </dgm:pt>
    <dgm:pt modelId="{0F9986B8-C662-47C2-B9DB-84E882659001}" type="parTrans" cxnId="{DE2EBF63-96CE-404D-A203-E211984489A1}">
      <dgm:prSet/>
      <dgm:spPr/>
      <dgm:t>
        <a:bodyPr/>
        <a:lstStyle/>
        <a:p>
          <a:endParaRPr lang="en-US"/>
        </a:p>
      </dgm:t>
    </dgm:pt>
    <dgm:pt modelId="{BC624AA9-9B4E-4B89-9421-D79A1AE29190}" type="sibTrans" cxnId="{DE2EBF63-96CE-404D-A203-E211984489A1}">
      <dgm:prSet/>
      <dgm:spPr/>
      <dgm:t>
        <a:bodyPr/>
        <a:lstStyle/>
        <a:p>
          <a:endParaRPr lang="en-US"/>
        </a:p>
      </dgm:t>
    </dgm:pt>
    <dgm:pt modelId="{ED7052BB-2D8D-45DC-BBFC-226512002E9D}" type="pres">
      <dgm:prSet presAssocID="{B320F71F-5697-4F40-9C70-E43F8779277D}" presName="root" presStyleCnt="0">
        <dgm:presLayoutVars>
          <dgm:dir/>
          <dgm:resizeHandles val="exact"/>
        </dgm:presLayoutVars>
      </dgm:prSet>
      <dgm:spPr/>
    </dgm:pt>
    <dgm:pt modelId="{BAD113A3-0A88-4466-9EB8-3D537C196328}" type="pres">
      <dgm:prSet presAssocID="{D52ACD06-B637-4E49-881A-A1760173B4DA}" presName="compNode" presStyleCnt="0"/>
      <dgm:spPr/>
    </dgm:pt>
    <dgm:pt modelId="{E66CC288-C1BD-4390-BB97-9AE47EB55D32}" type="pres">
      <dgm:prSet presAssocID="{D52ACD06-B637-4E49-881A-A1760173B4DA}" presName="bgRect" presStyleLbl="bgShp" presStyleIdx="0" presStyleCnt="4"/>
      <dgm:spPr/>
    </dgm:pt>
    <dgm:pt modelId="{66DAAFB5-5583-4154-A1D0-A8FCE34DD6B7}" type="pres">
      <dgm:prSet presAssocID="{D52ACD06-B637-4E49-881A-A1760173B4D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36774584-C817-4ACF-BB4E-5FE7A4B50E27}" type="pres">
      <dgm:prSet presAssocID="{D52ACD06-B637-4E49-881A-A1760173B4DA}" presName="spaceRect" presStyleCnt="0"/>
      <dgm:spPr/>
    </dgm:pt>
    <dgm:pt modelId="{91A15905-02A4-46AB-AFFA-F629ECD56DA0}" type="pres">
      <dgm:prSet presAssocID="{D52ACD06-B637-4E49-881A-A1760173B4DA}" presName="parTx" presStyleLbl="revTx" presStyleIdx="0" presStyleCnt="4">
        <dgm:presLayoutVars>
          <dgm:chMax val="0"/>
          <dgm:chPref val="0"/>
        </dgm:presLayoutVars>
      </dgm:prSet>
      <dgm:spPr/>
    </dgm:pt>
    <dgm:pt modelId="{2BD320FA-3256-429A-9C14-B49F7F356AE8}" type="pres">
      <dgm:prSet presAssocID="{534CB3C2-39A5-4014-B6FB-0A143E8620D6}" presName="sibTrans" presStyleCnt="0"/>
      <dgm:spPr/>
    </dgm:pt>
    <dgm:pt modelId="{B61E03BD-8BF9-4B57-9416-1FD8A0384DF5}" type="pres">
      <dgm:prSet presAssocID="{914D3A91-11DB-40CA-AA51-B6888AF57EC6}" presName="compNode" presStyleCnt="0"/>
      <dgm:spPr/>
    </dgm:pt>
    <dgm:pt modelId="{0C886E76-591C-4243-93B2-9ADCAEB81D01}" type="pres">
      <dgm:prSet presAssocID="{914D3A91-11DB-40CA-AA51-B6888AF57EC6}" presName="bgRect" presStyleLbl="bgShp" presStyleIdx="1" presStyleCnt="4"/>
      <dgm:spPr/>
    </dgm:pt>
    <dgm:pt modelId="{2E46DE8F-1B7F-419F-AECC-9B4B8A63EC10}" type="pres">
      <dgm:prSet presAssocID="{914D3A91-11DB-40CA-AA51-B6888AF57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6B5B57C7-7E0C-4759-8ADE-056F54C5CFC2}" type="pres">
      <dgm:prSet presAssocID="{914D3A91-11DB-40CA-AA51-B6888AF57EC6}" presName="spaceRect" presStyleCnt="0"/>
      <dgm:spPr/>
    </dgm:pt>
    <dgm:pt modelId="{E5EC7BF5-BAEB-4637-AEF0-E088D035A863}" type="pres">
      <dgm:prSet presAssocID="{914D3A91-11DB-40CA-AA51-B6888AF57EC6}" presName="parTx" presStyleLbl="revTx" presStyleIdx="1" presStyleCnt="4">
        <dgm:presLayoutVars>
          <dgm:chMax val="0"/>
          <dgm:chPref val="0"/>
        </dgm:presLayoutVars>
      </dgm:prSet>
      <dgm:spPr/>
    </dgm:pt>
    <dgm:pt modelId="{95F6E302-B170-42C3-A048-A75AD5D6F763}" type="pres">
      <dgm:prSet presAssocID="{ED9E6769-7B0A-4E76-AD67-2A48FC6C7FEF}" presName="sibTrans" presStyleCnt="0"/>
      <dgm:spPr/>
    </dgm:pt>
    <dgm:pt modelId="{2714EE73-7C95-4CD5-9A72-7D734CBAA72F}" type="pres">
      <dgm:prSet presAssocID="{BB5C660A-BE1A-4565-A8C9-4CB6F3783240}" presName="compNode" presStyleCnt="0"/>
      <dgm:spPr/>
    </dgm:pt>
    <dgm:pt modelId="{15D4CA31-CDD7-47B6-8504-9D2D77ACC297}" type="pres">
      <dgm:prSet presAssocID="{BB5C660A-BE1A-4565-A8C9-4CB6F3783240}" presName="bgRect" presStyleLbl="bgShp" presStyleIdx="2" presStyleCnt="4"/>
      <dgm:spPr/>
    </dgm:pt>
    <dgm:pt modelId="{E45FC006-49C1-448D-85A8-BCAC65EA71AA}" type="pres">
      <dgm:prSet presAssocID="{BB5C660A-BE1A-4565-A8C9-4CB6F378324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clip"/>
        </a:ext>
      </dgm:extLst>
    </dgm:pt>
    <dgm:pt modelId="{6B0661DA-3C18-4177-B8BE-875AC2710E5C}" type="pres">
      <dgm:prSet presAssocID="{BB5C660A-BE1A-4565-A8C9-4CB6F3783240}" presName="spaceRect" presStyleCnt="0"/>
      <dgm:spPr/>
    </dgm:pt>
    <dgm:pt modelId="{2B4A0BBE-50B4-432F-9ADB-D3B12C3363B1}" type="pres">
      <dgm:prSet presAssocID="{BB5C660A-BE1A-4565-A8C9-4CB6F3783240}" presName="parTx" presStyleLbl="revTx" presStyleIdx="2" presStyleCnt="4">
        <dgm:presLayoutVars>
          <dgm:chMax val="0"/>
          <dgm:chPref val="0"/>
        </dgm:presLayoutVars>
      </dgm:prSet>
      <dgm:spPr/>
    </dgm:pt>
    <dgm:pt modelId="{6BBA74E5-9D40-4A58-AEAA-F1DCA40708E5}" type="pres">
      <dgm:prSet presAssocID="{A3A9B045-04F9-438C-A4C0-E5EA5CB494F9}" presName="sibTrans" presStyleCnt="0"/>
      <dgm:spPr/>
    </dgm:pt>
    <dgm:pt modelId="{7F2F82F9-8F44-4F41-B306-E6883BA9846D}" type="pres">
      <dgm:prSet presAssocID="{98323060-87DF-42E7-9BDA-AB2812A5E936}" presName="compNode" presStyleCnt="0"/>
      <dgm:spPr/>
    </dgm:pt>
    <dgm:pt modelId="{9C5C459E-1140-42C8-8ACE-EA94631E154E}" type="pres">
      <dgm:prSet presAssocID="{98323060-87DF-42E7-9BDA-AB2812A5E936}" presName="bgRect" presStyleLbl="bgShp" presStyleIdx="3" presStyleCnt="4"/>
      <dgm:spPr/>
    </dgm:pt>
    <dgm:pt modelId="{709E7A1A-CABC-4DE0-A366-2BF0127FCBB9}" type="pres">
      <dgm:prSet presAssocID="{98323060-87DF-42E7-9BDA-AB2812A5E93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0D9E3054-2583-4FA3-8AD9-EA6F66CF1A25}" type="pres">
      <dgm:prSet presAssocID="{98323060-87DF-42E7-9BDA-AB2812A5E936}" presName="spaceRect" presStyleCnt="0"/>
      <dgm:spPr/>
    </dgm:pt>
    <dgm:pt modelId="{E1D9F470-DF36-435D-A878-A61794FB9C87}" type="pres">
      <dgm:prSet presAssocID="{98323060-87DF-42E7-9BDA-AB2812A5E93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8279833-163A-45EA-9E08-FCA586646BE2}" srcId="{B320F71F-5697-4F40-9C70-E43F8779277D}" destId="{914D3A91-11DB-40CA-AA51-B6888AF57EC6}" srcOrd="1" destOrd="0" parTransId="{79A9F5FF-E0E0-4A1B-B668-81A29C8527DF}" sibTransId="{ED9E6769-7B0A-4E76-AD67-2A48FC6C7FEF}"/>
    <dgm:cxn modelId="{461BF53D-4BD9-43A6-9B05-1A110928DEA3}" type="presOf" srcId="{914D3A91-11DB-40CA-AA51-B6888AF57EC6}" destId="{E5EC7BF5-BAEB-4637-AEF0-E088D035A863}" srcOrd="0" destOrd="0" presId="urn:microsoft.com/office/officeart/2018/2/layout/IconVerticalSolidList"/>
    <dgm:cxn modelId="{DE2EBF63-96CE-404D-A203-E211984489A1}" srcId="{B320F71F-5697-4F40-9C70-E43F8779277D}" destId="{98323060-87DF-42E7-9BDA-AB2812A5E936}" srcOrd="3" destOrd="0" parTransId="{0F9986B8-C662-47C2-B9DB-84E882659001}" sibTransId="{BC624AA9-9B4E-4B89-9421-D79A1AE29190}"/>
    <dgm:cxn modelId="{9A1DE444-6184-459D-B114-C040830D488D}" type="presOf" srcId="{98323060-87DF-42E7-9BDA-AB2812A5E936}" destId="{E1D9F470-DF36-435D-A878-A61794FB9C87}" srcOrd="0" destOrd="0" presId="urn:microsoft.com/office/officeart/2018/2/layout/IconVerticalSolidList"/>
    <dgm:cxn modelId="{F8343045-D91C-45FB-AF06-202EDA54DCFC}" srcId="{B320F71F-5697-4F40-9C70-E43F8779277D}" destId="{D52ACD06-B637-4E49-881A-A1760173B4DA}" srcOrd="0" destOrd="0" parTransId="{7AC856BF-A887-43DD-8892-6AA620EB1DBF}" sibTransId="{534CB3C2-39A5-4014-B6FB-0A143E8620D6}"/>
    <dgm:cxn modelId="{BFC9F673-01DD-4D37-80FD-30B62A27C9EA}" type="presOf" srcId="{B320F71F-5697-4F40-9C70-E43F8779277D}" destId="{ED7052BB-2D8D-45DC-BBFC-226512002E9D}" srcOrd="0" destOrd="0" presId="urn:microsoft.com/office/officeart/2018/2/layout/IconVerticalSolidList"/>
    <dgm:cxn modelId="{5EB465A1-90CB-4AE5-9A68-9E427B3DF434}" srcId="{B320F71F-5697-4F40-9C70-E43F8779277D}" destId="{BB5C660A-BE1A-4565-A8C9-4CB6F3783240}" srcOrd="2" destOrd="0" parTransId="{14B20BB2-6D8C-4650-9D6C-7C5280AB0662}" sibTransId="{A3A9B045-04F9-438C-A4C0-E5EA5CB494F9}"/>
    <dgm:cxn modelId="{B449A6F1-A3BD-4387-ABCE-93B6A1E033AF}" type="presOf" srcId="{D52ACD06-B637-4E49-881A-A1760173B4DA}" destId="{91A15905-02A4-46AB-AFFA-F629ECD56DA0}" srcOrd="0" destOrd="0" presId="urn:microsoft.com/office/officeart/2018/2/layout/IconVerticalSolidList"/>
    <dgm:cxn modelId="{D534ADFA-6F16-4DAA-93B1-D74F2BB181A5}" type="presOf" srcId="{BB5C660A-BE1A-4565-A8C9-4CB6F3783240}" destId="{2B4A0BBE-50B4-432F-9ADB-D3B12C3363B1}" srcOrd="0" destOrd="0" presId="urn:microsoft.com/office/officeart/2018/2/layout/IconVerticalSolidList"/>
    <dgm:cxn modelId="{D9F5FCE7-42DD-41F8-B562-B41DDB1B6897}" type="presParOf" srcId="{ED7052BB-2D8D-45DC-BBFC-226512002E9D}" destId="{BAD113A3-0A88-4466-9EB8-3D537C196328}" srcOrd="0" destOrd="0" presId="urn:microsoft.com/office/officeart/2018/2/layout/IconVerticalSolidList"/>
    <dgm:cxn modelId="{DD49615F-E7B0-4605-9B17-07DDA7C7A6C7}" type="presParOf" srcId="{BAD113A3-0A88-4466-9EB8-3D537C196328}" destId="{E66CC288-C1BD-4390-BB97-9AE47EB55D32}" srcOrd="0" destOrd="0" presId="urn:microsoft.com/office/officeart/2018/2/layout/IconVerticalSolidList"/>
    <dgm:cxn modelId="{CE00E832-6863-4E67-95A9-2E0DFA2CBCD8}" type="presParOf" srcId="{BAD113A3-0A88-4466-9EB8-3D537C196328}" destId="{66DAAFB5-5583-4154-A1D0-A8FCE34DD6B7}" srcOrd="1" destOrd="0" presId="urn:microsoft.com/office/officeart/2018/2/layout/IconVerticalSolidList"/>
    <dgm:cxn modelId="{3CF9B7E3-69D9-4A0C-AB48-F3F10CB77037}" type="presParOf" srcId="{BAD113A3-0A88-4466-9EB8-3D537C196328}" destId="{36774584-C817-4ACF-BB4E-5FE7A4B50E27}" srcOrd="2" destOrd="0" presId="urn:microsoft.com/office/officeart/2018/2/layout/IconVerticalSolidList"/>
    <dgm:cxn modelId="{052FB462-53AA-4CF1-84B2-254D27EDEEF7}" type="presParOf" srcId="{BAD113A3-0A88-4466-9EB8-3D537C196328}" destId="{91A15905-02A4-46AB-AFFA-F629ECD56DA0}" srcOrd="3" destOrd="0" presId="urn:microsoft.com/office/officeart/2018/2/layout/IconVerticalSolidList"/>
    <dgm:cxn modelId="{BBFBF3C2-9D77-4830-ACD9-FBB90077A68E}" type="presParOf" srcId="{ED7052BB-2D8D-45DC-BBFC-226512002E9D}" destId="{2BD320FA-3256-429A-9C14-B49F7F356AE8}" srcOrd="1" destOrd="0" presId="urn:microsoft.com/office/officeart/2018/2/layout/IconVerticalSolidList"/>
    <dgm:cxn modelId="{524B7138-C823-4CEE-8567-B6CE95E8CBFB}" type="presParOf" srcId="{ED7052BB-2D8D-45DC-BBFC-226512002E9D}" destId="{B61E03BD-8BF9-4B57-9416-1FD8A0384DF5}" srcOrd="2" destOrd="0" presId="urn:microsoft.com/office/officeart/2018/2/layout/IconVerticalSolidList"/>
    <dgm:cxn modelId="{48476CED-E5D7-4DFF-BB62-FC91BD3BDF8B}" type="presParOf" srcId="{B61E03BD-8BF9-4B57-9416-1FD8A0384DF5}" destId="{0C886E76-591C-4243-93B2-9ADCAEB81D01}" srcOrd="0" destOrd="0" presId="urn:microsoft.com/office/officeart/2018/2/layout/IconVerticalSolidList"/>
    <dgm:cxn modelId="{B42E35E3-EC80-4FBC-8C9A-8CE59F6D5BFF}" type="presParOf" srcId="{B61E03BD-8BF9-4B57-9416-1FD8A0384DF5}" destId="{2E46DE8F-1B7F-419F-AECC-9B4B8A63EC10}" srcOrd="1" destOrd="0" presId="urn:microsoft.com/office/officeart/2018/2/layout/IconVerticalSolidList"/>
    <dgm:cxn modelId="{4DB9AD5E-8330-436A-A334-67D3D5082753}" type="presParOf" srcId="{B61E03BD-8BF9-4B57-9416-1FD8A0384DF5}" destId="{6B5B57C7-7E0C-4759-8ADE-056F54C5CFC2}" srcOrd="2" destOrd="0" presId="urn:microsoft.com/office/officeart/2018/2/layout/IconVerticalSolidList"/>
    <dgm:cxn modelId="{0F4EA958-42FD-4565-8DD1-61D5511A4007}" type="presParOf" srcId="{B61E03BD-8BF9-4B57-9416-1FD8A0384DF5}" destId="{E5EC7BF5-BAEB-4637-AEF0-E088D035A863}" srcOrd="3" destOrd="0" presId="urn:microsoft.com/office/officeart/2018/2/layout/IconVerticalSolidList"/>
    <dgm:cxn modelId="{18B73518-8AF1-4A5C-90BB-85EA610150F1}" type="presParOf" srcId="{ED7052BB-2D8D-45DC-BBFC-226512002E9D}" destId="{95F6E302-B170-42C3-A048-A75AD5D6F763}" srcOrd="3" destOrd="0" presId="urn:microsoft.com/office/officeart/2018/2/layout/IconVerticalSolidList"/>
    <dgm:cxn modelId="{BD9BF5FA-2171-4251-92FA-423B15ACFBC7}" type="presParOf" srcId="{ED7052BB-2D8D-45DC-BBFC-226512002E9D}" destId="{2714EE73-7C95-4CD5-9A72-7D734CBAA72F}" srcOrd="4" destOrd="0" presId="urn:microsoft.com/office/officeart/2018/2/layout/IconVerticalSolidList"/>
    <dgm:cxn modelId="{C96BE9F4-9F97-4360-8404-A84B55E7B878}" type="presParOf" srcId="{2714EE73-7C95-4CD5-9A72-7D734CBAA72F}" destId="{15D4CA31-CDD7-47B6-8504-9D2D77ACC297}" srcOrd="0" destOrd="0" presId="urn:microsoft.com/office/officeart/2018/2/layout/IconVerticalSolidList"/>
    <dgm:cxn modelId="{AFFCD117-F74B-4BCF-B98E-B95447A9A6B0}" type="presParOf" srcId="{2714EE73-7C95-4CD5-9A72-7D734CBAA72F}" destId="{E45FC006-49C1-448D-85A8-BCAC65EA71AA}" srcOrd="1" destOrd="0" presId="urn:microsoft.com/office/officeart/2018/2/layout/IconVerticalSolidList"/>
    <dgm:cxn modelId="{C1DF31D4-1605-46DE-B523-CD19E41D6D37}" type="presParOf" srcId="{2714EE73-7C95-4CD5-9A72-7D734CBAA72F}" destId="{6B0661DA-3C18-4177-B8BE-875AC2710E5C}" srcOrd="2" destOrd="0" presId="urn:microsoft.com/office/officeart/2018/2/layout/IconVerticalSolidList"/>
    <dgm:cxn modelId="{2F11622D-3377-4782-85F5-DAAA010A3968}" type="presParOf" srcId="{2714EE73-7C95-4CD5-9A72-7D734CBAA72F}" destId="{2B4A0BBE-50B4-432F-9ADB-D3B12C3363B1}" srcOrd="3" destOrd="0" presId="urn:microsoft.com/office/officeart/2018/2/layout/IconVerticalSolidList"/>
    <dgm:cxn modelId="{A77D0D51-5D23-4E16-8620-48158A636EB8}" type="presParOf" srcId="{ED7052BB-2D8D-45DC-BBFC-226512002E9D}" destId="{6BBA74E5-9D40-4A58-AEAA-F1DCA40708E5}" srcOrd="5" destOrd="0" presId="urn:microsoft.com/office/officeart/2018/2/layout/IconVerticalSolidList"/>
    <dgm:cxn modelId="{516A877D-DAA1-43C2-8CB8-BF04A00D18E3}" type="presParOf" srcId="{ED7052BB-2D8D-45DC-BBFC-226512002E9D}" destId="{7F2F82F9-8F44-4F41-B306-E6883BA9846D}" srcOrd="6" destOrd="0" presId="urn:microsoft.com/office/officeart/2018/2/layout/IconVerticalSolidList"/>
    <dgm:cxn modelId="{F01C03F8-FD99-4D33-AC69-AFD5F0F7F9ED}" type="presParOf" srcId="{7F2F82F9-8F44-4F41-B306-E6883BA9846D}" destId="{9C5C459E-1140-42C8-8ACE-EA94631E154E}" srcOrd="0" destOrd="0" presId="urn:microsoft.com/office/officeart/2018/2/layout/IconVerticalSolidList"/>
    <dgm:cxn modelId="{8CF25749-5F4C-40D1-A519-5E78A56FFCB9}" type="presParOf" srcId="{7F2F82F9-8F44-4F41-B306-E6883BA9846D}" destId="{709E7A1A-CABC-4DE0-A366-2BF0127FCBB9}" srcOrd="1" destOrd="0" presId="urn:microsoft.com/office/officeart/2018/2/layout/IconVerticalSolidList"/>
    <dgm:cxn modelId="{7CA1F026-7CB0-4ACC-BAD0-7A67F06F922C}" type="presParOf" srcId="{7F2F82F9-8F44-4F41-B306-E6883BA9846D}" destId="{0D9E3054-2583-4FA3-8AD9-EA6F66CF1A25}" srcOrd="2" destOrd="0" presId="urn:microsoft.com/office/officeart/2018/2/layout/IconVerticalSolidList"/>
    <dgm:cxn modelId="{3A7E2E41-4645-4EAE-A887-C9967086FE19}" type="presParOf" srcId="{7F2F82F9-8F44-4F41-B306-E6883BA9846D}" destId="{E1D9F470-DF36-435D-A878-A61794FB9C8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20F71F-5697-4F40-9C70-E43F8779277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52ACD06-B637-4E49-881A-A1760173B4DA}">
      <dgm:prSet/>
      <dgm:spPr/>
      <dgm:t>
        <a:bodyPr/>
        <a:lstStyle/>
        <a:p>
          <a:r>
            <a:rPr lang="en-US" dirty="0"/>
            <a:t>Include Finance on initial eligibility email</a:t>
          </a:r>
        </a:p>
      </dgm:t>
    </dgm:pt>
    <dgm:pt modelId="{7AC856BF-A887-43DD-8892-6AA620EB1DBF}" type="parTrans" cxnId="{F8343045-D91C-45FB-AF06-202EDA54DCFC}">
      <dgm:prSet/>
      <dgm:spPr/>
      <dgm:t>
        <a:bodyPr/>
        <a:lstStyle/>
        <a:p>
          <a:endParaRPr lang="en-US"/>
        </a:p>
      </dgm:t>
    </dgm:pt>
    <dgm:pt modelId="{534CB3C2-39A5-4014-B6FB-0A143E8620D6}" type="sibTrans" cxnId="{F8343045-D91C-45FB-AF06-202EDA54DCFC}">
      <dgm:prSet/>
      <dgm:spPr/>
      <dgm:t>
        <a:bodyPr/>
        <a:lstStyle/>
        <a:p>
          <a:endParaRPr lang="en-US"/>
        </a:p>
      </dgm:t>
    </dgm:pt>
    <dgm:pt modelId="{914D3A91-11DB-40CA-AA51-B6888AF57EC6}">
      <dgm:prSet/>
      <dgm:spPr/>
      <dgm:t>
        <a:bodyPr/>
        <a:lstStyle/>
        <a:p>
          <a:r>
            <a:rPr lang="en-US" dirty="0"/>
            <a:t>Template: [FYI][FMLA Inquiry] Employee Name, anticipated start</a:t>
          </a:r>
        </a:p>
      </dgm:t>
    </dgm:pt>
    <dgm:pt modelId="{79A9F5FF-E0E0-4A1B-B668-81A29C8527DF}" type="parTrans" cxnId="{A8279833-163A-45EA-9E08-FCA586646BE2}">
      <dgm:prSet/>
      <dgm:spPr/>
      <dgm:t>
        <a:bodyPr/>
        <a:lstStyle/>
        <a:p>
          <a:endParaRPr lang="en-US"/>
        </a:p>
      </dgm:t>
    </dgm:pt>
    <dgm:pt modelId="{ED9E6769-7B0A-4E76-AD67-2A48FC6C7FEF}" type="sibTrans" cxnId="{A8279833-163A-45EA-9E08-FCA586646BE2}">
      <dgm:prSet/>
      <dgm:spPr/>
      <dgm:t>
        <a:bodyPr/>
        <a:lstStyle/>
        <a:p>
          <a:endParaRPr lang="en-US"/>
        </a:p>
      </dgm:t>
    </dgm:pt>
    <dgm:pt modelId="{BB5C660A-BE1A-4565-A8C9-4CB6F3783240}">
      <dgm:prSet/>
      <dgm:spPr/>
      <dgm:t>
        <a:bodyPr/>
        <a:lstStyle/>
        <a:p>
          <a:r>
            <a:rPr lang="en-US" dirty="0"/>
            <a:t>Status board shows ‘FMLA–Pending Docs’ until certification</a:t>
          </a:r>
        </a:p>
      </dgm:t>
    </dgm:pt>
    <dgm:pt modelId="{14B20BB2-6D8C-4650-9D6C-7C5280AB0662}" type="parTrans" cxnId="{5EB465A1-90CB-4AE5-9A68-9E427B3DF434}">
      <dgm:prSet/>
      <dgm:spPr/>
      <dgm:t>
        <a:bodyPr/>
        <a:lstStyle/>
        <a:p>
          <a:endParaRPr lang="en-US"/>
        </a:p>
      </dgm:t>
    </dgm:pt>
    <dgm:pt modelId="{A3A9B045-04F9-438C-A4C0-E5EA5CB494F9}" type="sibTrans" cxnId="{5EB465A1-90CB-4AE5-9A68-9E427B3DF434}">
      <dgm:prSet/>
      <dgm:spPr/>
      <dgm:t>
        <a:bodyPr/>
        <a:lstStyle/>
        <a:p>
          <a:endParaRPr lang="en-US"/>
        </a:p>
      </dgm:t>
    </dgm:pt>
    <dgm:pt modelId="{98323060-87DF-42E7-9BDA-AB2812A5E936}">
      <dgm:prSet/>
      <dgm:spPr/>
      <dgm:t>
        <a:bodyPr/>
        <a:lstStyle/>
        <a:p>
          <a:r>
            <a:rPr lang="en-US" dirty="0"/>
            <a:t>Payroll coding cheat‑sheet linked in ticket for correct deductions</a:t>
          </a:r>
        </a:p>
      </dgm:t>
    </dgm:pt>
    <dgm:pt modelId="{0F9986B8-C662-47C2-B9DB-84E882659001}" type="parTrans" cxnId="{DE2EBF63-96CE-404D-A203-E211984489A1}">
      <dgm:prSet/>
      <dgm:spPr/>
      <dgm:t>
        <a:bodyPr/>
        <a:lstStyle/>
        <a:p>
          <a:endParaRPr lang="en-US"/>
        </a:p>
      </dgm:t>
    </dgm:pt>
    <dgm:pt modelId="{BC624AA9-9B4E-4B89-9421-D79A1AE29190}" type="sibTrans" cxnId="{DE2EBF63-96CE-404D-A203-E211984489A1}">
      <dgm:prSet/>
      <dgm:spPr/>
      <dgm:t>
        <a:bodyPr/>
        <a:lstStyle/>
        <a:p>
          <a:endParaRPr lang="en-US"/>
        </a:p>
      </dgm:t>
    </dgm:pt>
    <dgm:pt modelId="{ED7052BB-2D8D-45DC-BBFC-226512002E9D}" type="pres">
      <dgm:prSet presAssocID="{B320F71F-5697-4F40-9C70-E43F8779277D}" presName="root" presStyleCnt="0">
        <dgm:presLayoutVars>
          <dgm:dir/>
          <dgm:resizeHandles val="exact"/>
        </dgm:presLayoutVars>
      </dgm:prSet>
      <dgm:spPr/>
    </dgm:pt>
    <dgm:pt modelId="{BAD113A3-0A88-4466-9EB8-3D537C196328}" type="pres">
      <dgm:prSet presAssocID="{D52ACD06-B637-4E49-881A-A1760173B4DA}" presName="compNode" presStyleCnt="0"/>
      <dgm:spPr/>
    </dgm:pt>
    <dgm:pt modelId="{E66CC288-C1BD-4390-BB97-9AE47EB55D32}" type="pres">
      <dgm:prSet presAssocID="{D52ACD06-B637-4E49-881A-A1760173B4DA}" presName="bgRect" presStyleLbl="bgShp" presStyleIdx="0" presStyleCnt="4"/>
      <dgm:spPr/>
    </dgm:pt>
    <dgm:pt modelId="{66DAAFB5-5583-4154-A1D0-A8FCE34DD6B7}" type="pres">
      <dgm:prSet presAssocID="{D52ACD06-B637-4E49-881A-A1760173B4D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36774584-C817-4ACF-BB4E-5FE7A4B50E27}" type="pres">
      <dgm:prSet presAssocID="{D52ACD06-B637-4E49-881A-A1760173B4DA}" presName="spaceRect" presStyleCnt="0"/>
      <dgm:spPr/>
    </dgm:pt>
    <dgm:pt modelId="{91A15905-02A4-46AB-AFFA-F629ECD56DA0}" type="pres">
      <dgm:prSet presAssocID="{D52ACD06-B637-4E49-881A-A1760173B4DA}" presName="parTx" presStyleLbl="revTx" presStyleIdx="0" presStyleCnt="4">
        <dgm:presLayoutVars>
          <dgm:chMax val="0"/>
          <dgm:chPref val="0"/>
        </dgm:presLayoutVars>
      </dgm:prSet>
      <dgm:spPr/>
    </dgm:pt>
    <dgm:pt modelId="{2BD320FA-3256-429A-9C14-B49F7F356AE8}" type="pres">
      <dgm:prSet presAssocID="{534CB3C2-39A5-4014-B6FB-0A143E8620D6}" presName="sibTrans" presStyleCnt="0"/>
      <dgm:spPr/>
    </dgm:pt>
    <dgm:pt modelId="{B61E03BD-8BF9-4B57-9416-1FD8A0384DF5}" type="pres">
      <dgm:prSet presAssocID="{914D3A91-11DB-40CA-AA51-B6888AF57EC6}" presName="compNode" presStyleCnt="0"/>
      <dgm:spPr/>
    </dgm:pt>
    <dgm:pt modelId="{0C886E76-591C-4243-93B2-9ADCAEB81D01}" type="pres">
      <dgm:prSet presAssocID="{914D3A91-11DB-40CA-AA51-B6888AF57EC6}" presName="bgRect" presStyleLbl="bgShp" presStyleIdx="1" presStyleCnt="4"/>
      <dgm:spPr/>
    </dgm:pt>
    <dgm:pt modelId="{2E46DE8F-1B7F-419F-AECC-9B4B8A63EC10}" type="pres">
      <dgm:prSet presAssocID="{914D3A91-11DB-40CA-AA51-B6888AF57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6B5B57C7-7E0C-4759-8ADE-056F54C5CFC2}" type="pres">
      <dgm:prSet presAssocID="{914D3A91-11DB-40CA-AA51-B6888AF57EC6}" presName="spaceRect" presStyleCnt="0"/>
      <dgm:spPr/>
    </dgm:pt>
    <dgm:pt modelId="{E5EC7BF5-BAEB-4637-AEF0-E088D035A863}" type="pres">
      <dgm:prSet presAssocID="{914D3A91-11DB-40CA-AA51-B6888AF57EC6}" presName="parTx" presStyleLbl="revTx" presStyleIdx="1" presStyleCnt="4">
        <dgm:presLayoutVars>
          <dgm:chMax val="0"/>
          <dgm:chPref val="0"/>
        </dgm:presLayoutVars>
      </dgm:prSet>
      <dgm:spPr/>
    </dgm:pt>
    <dgm:pt modelId="{95F6E302-B170-42C3-A048-A75AD5D6F763}" type="pres">
      <dgm:prSet presAssocID="{ED9E6769-7B0A-4E76-AD67-2A48FC6C7FEF}" presName="sibTrans" presStyleCnt="0"/>
      <dgm:spPr/>
    </dgm:pt>
    <dgm:pt modelId="{2714EE73-7C95-4CD5-9A72-7D734CBAA72F}" type="pres">
      <dgm:prSet presAssocID="{BB5C660A-BE1A-4565-A8C9-4CB6F3783240}" presName="compNode" presStyleCnt="0"/>
      <dgm:spPr/>
    </dgm:pt>
    <dgm:pt modelId="{15D4CA31-CDD7-47B6-8504-9D2D77ACC297}" type="pres">
      <dgm:prSet presAssocID="{BB5C660A-BE1A-4565-A8C9-4CB6F3783240}" presName="bgRect" presStyleLbl="bgShp" presStyleIdx="2" presStyleCnt="4"/>
      <dgm:spPr/>
    </dgm:pt>
    <dgm:pt modelId="{E45FC006-49C1-448D-85A8-BCAC65EA71AA}" type="pres">
      <dgm:prSet presAssocID="{BB5C660A-BE1A-4565-A8C9-4CB6F378324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clip"/>
        </a:ext>
      </dgm:extLst>
    </dgm:pt>
    <dgm:pt modelId="{6B0661DA-3C18-4177-B8BE-875AC2710E5C}" type="pres">
      <dgm:prSet presAssocID="{BB5C660A-BE1A-4565-A8C9-4CB6F3783240}" presName="spaceRect" presStyleCnt="0"/>
      <dgm:spPr/>
    </dgm:pt>
    <dgm:pt modelId="{2B4A0BBE-50B4-432F-9ADB-D3B12C3363B1}" type="pres">
      <dgm:prSet presAssocID="{BB5C660A-BE1A-4565-A8C9-4CB6F3783240}" presName="parTx" presStyleLbl="revTx" presStyleIdx="2" presStyleCnt="4">
        <dgm:presLayoutVars>
          <dgm:chMax val="0"/>
          <dgm:chPref val="0"/>
        </dgm:presLayoutVars>
      </dgm:prSet>
      <dgm:spPr/>
    </dgm:pt>
    <dgm:pt modelId="{6BBA74E5-9D40-4A58-AEAA-F1DCA40708E5}" type="pres">
      <dgm:prSet presAssocID="{A3A9B045-04F9-438C-A4C0-E5EA5CB494F9}" presName="sibTrans" presStyleCnt="0"/>
      <dgm:spPr/>
    </dgm:pt>
    <dgm:pt modelId="{7F2F82F9-8F44-4F41-B306-E6883BA9846D}" type="pres">
      <dgm:prSet presAssocID="{98323060-87DF-42E7-9BDA-AB2812A5E936}" presName="compNode" presStyleCnt="0"/>
      <dgm:spPr/>
    </dgm:pt>
    <dgm:pt modelId="{9C5C459E-1140-42C8-8ACE-EA94631E154E}" type="pres">
      <dgm:prSet presAssocID="{98323060-87DF-42E7-9BDA-AB2812A5E936}" presName="bgRect" presStyleLbl="bgShp" presStyleIdx="3" presStyleCnt="4"/>
      <dgm:spPr/>
    </dgm:pt>
    <dgm:pt modelId="{709E7A1A-CABC-4DE0-A366-2BF0127FCBB9}" type="pres">
      <dgm:prSet presAssocID="{98323060-87DF-42E7-9BDA-AB2812A5E93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0D9E3054-2583-4FA3-8AD9-EA6F66CF1A25}" type="pres">
      <dgm:prSet presAssocID="{98323060-87DF-42E7-9BDA-AB2812A5E936}" presName="spaceRect" presStyleCnt="0"/>
      <dgm:spPr/>
    </dgm:pt>
    <dgm:pt modelId="{E1D9F470-DF36-435D-A878-A61794FB9C87}" type="pres">
      <dgm:prSet presAssocID="{98323060-87DF-42E7-9BDA-AB2812A5E93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8279833-163A-45EA-9E08-FCA586646BE2}" srcId="{B320F71F-5697-4F40-9C70-E43F8779277D}" destId="{914D3A91-11DB-40CA-AA51-B6888AF57EC6}" srcOrd="1" destOrd="0" parTransId="{79A9F5FF-E0E0-4A1B-B668-81A29C8527DF}" sibTransId="{ED9E6769-7B0A-4E76-AD67-2A48FC6C7FEF}"/>
    <dgm:cxn modelId="{461BF53D-4BD9-43A6-9B05-1A110928DEA3}" type="presOf" srcId="{914D3A91-11DB-40CA-AA51-B6888AF57EC6}" destId="{E5EC7BF5-BAEB-4637-AEF0-E088D035A863}" srcOrd="0" destOrd="0" presId="urn:microsoft.com/office/officeart/2018/2/layout/IconVerticalSolidList"/>
    <dgm:cxn modelId="{DE2EBF63-96CE-404D-A203-E211984489A1}" srcId="{B320F71F-5697-4F40-9C70-E43F8779277D}" destId="{98323060-87DF-42E7-9BDA-AB2812A5E936}" srcOrd="3" destOrd="0" parTransId="{0F9986B8-C662-47C2-B9DB-84E882659001}" sibTransId="{BC624AA9-9B4E-4B89-9421-D79A1AE29190}"/>
    <dgm:cxn modelId="{9A1DE444-6184-459D-B114-C040830D488D}" type="presOf" srcId="{98323060-87DF-42E7-9BDA-AB2812A5E936}" destId="{E1D9F470-DF36-435D-A878-A61794FB9C87}" srcOrd="0" destOrd="0" presId="urn:microsoft.com/office/officeart/2018/2/layout/IconVerticalSolidList"/>
    <dgm:cxn modelId="{F8343045-D91C-45FB-AF06-202EDA54DCFC}" srcId="{B320F71F-5697-4F40-9C70-E43F8779277D}" destId="{D52ACD06-B637-4E49-881A-A1760173B4DA}" srcOrd="0" destOrd="0" parTransId="{7AC856BF-A887-43DD-8892-6AA620EB1DBF}" sibTransId="{534CB3C2-39A5-4014-B6FB-0A143E8620D6}"/>
    <dgm:cxn modelId="{BFC9F673-01DD-4D37-80FD-30B62A27C9EA}" type="presOf" srcId="{B320F71F-5697-4F40-9C70-E43F8779277D}" destId="{ED7052BB-2D8D-45DC-BBFC-226512002E9D}" srcOrd="0" destOrd="0" presId="urn:microsoft.com/office/officeart/2018/2/layout/IconVerticalSolidList"/>
    <dgm:cxn modelId="{5EB465A1-90CB-4AE5-9A68-9E427B3DF434}" srcId="{B320F71F-5697-4F40-9C70-E43F8779277D}" destId="{BB5C660A-BE1A-4565-A8C9-4CB6F3783240}" srcOrd="2" destOrd="0" parTransId="{14B20BB2-6D8C-4650-9D6C-7C5280AB0662}" sibTransId="{A3A9B045-04F9-438C-A4C0-E5EA5CB494F9}"/>
    <dgm:cxn modelId="{B449A6F1-A3BD-4387-ABCE-93B6A1E033AF}" type="presOf" srcId="{D52ACD06-B637-4E49-881A-A1760173B4DA}" destId="{91A15905-02A4-46AB-AFFA-F629ECD56DA0}" srcOrd="0" destOrd="0" presId="urn:microsoft.com/office/officeart/2018/2/layout/IconVerticalSolidList"/>
    <dgm:cxn modelId="{D534ADFA-6F16-4DAA-93B1-D74F2BB181A5}" type="presOf" srcId="{BB5C660A-BE1A-4565-A8C9-4CB6F3783240}" destId="{2B4A0BBE-50B4-432F-9ADB-D3B12C3363B1}" srcOrd="0" destOrd="0" presId="urn:microsoft.com/office/officeart/2018/2/layout/IconVerticalSolidList"/>
    <dgm:cxn modelId="{D9F5FCE7-42DD-41F8-B562-B41DDB1B6897}" type="presParOf" srcId="{ED7052BB-2D8D-45DC-BBFC-226512002E9D}" destId="{BAD113A3-0A88-4466-9EB8-3D537C196328}" srcOrd="0" destOrd="0" presId="urn:microsoft.com/office/officeart/2018/2/layout/IconVerticalSolidList"/>
    <dgm:cxn modelId="{DD49615F-E7B0-4605-9B17-07DDA7C7A6C7}" type="presParOf" srcId="{BAD113A3-0A88-4466-9EB8-3D537C196328}" destId="{E66CC288-C1BD-4390-BB97-9AE47EB55D32}" srcOrd="0" destOrd="0" presId="urn:microsoft.com/office/officeart/2018/2/layout/IconVerticalSolidList"/>
    <dgm:cxn modelId="{CE00E832-6863-4E67-95A9-2E0DFA2CBCD8}" type="presParOf" srcId="{BAD113A3-0A88-4466-9EB8-3D537C196328}" destId="{66DAAFB5-5583-4154-A1D0-A8FCE34DD6B7}" srcOrd="1" destOrd="0" presId="urn:microsoft.com/office/officeart/2018/2/layout/IconVerticalSolidList"/>
    <dgm:cxn modelId="{3CF9B7E3-69D9-4A0C-AB48-F3F10CB77037}" type="presParOf" srcId="{BAD113A3-0A88-4466-9EB8-3D537C196328}" destId="{36774584-C817-4ACF-BB4E-5FE7A4B50E27}" srcOrd="2" destOrd="0" presId="urn:microsoft.com/office/officeart/2018/2/layout/IconVerticalSolidList"/>
    <dgm:cxn modelId="{052FB462-53AA-4CF1-84B2-254D27EDEEF7}" type="presParOf" srcId="{BAD113A3-0A88-4466-9EB8-3D537C196328}" destId="{91A15905-02A4-46AB-AFFA-F629ECD56DA0}" srcOrd="3" destOrd="0" presId="urn:microsoft.com/office/officeart/2018/2/layout/IconVerticalSolidList"/>
    <dgm:cxn modelId="{BBFBF3C2-9D77-4830-ACD9-FBB90077A68E}" type="presParOf" srcId="{ED7052BB-2D8D-45DC-BBFC-226512002E9D}" destId="{2BD320FA-3256-429A-9C14-B49F7F356AE8}" srcOrd="1" destOrd="0" presId="urn:microsoft.com/office/officeart/2018/2/layout/IconVerticalSolidList"/>
    <dgm:cxn modelId="{524B7138-C823-4CEE-8567-B6CE95E8CBFB}" type="presParOf" srcId="{ED7052BB-2D8D-45DC-BBFC-226512002E9D}" destId="{B61E03BD-8BF9-4B57-9416-1FD8A0384DF5}" srcOrd="2" destOrd="0" presId="urn:microsoft.com/office/officeart/2018/2/layout/IconVerticalSolidList"/>
    <dgm:cxn modelId="{48476CED-E5D7-4DFF-BB62-FC91BD3BDF8B}" type="presParOf" srcId="{B61E03BD-8BF9-4B57-9416-1FD8A0384DF5}" destId="{0C886E76-591C-4243-93B2-9ADCAEB81D01}" srcOrd="0" destOrd="0" presId="urn:microsoft.com/office/officeart/2018/2/layout/IconVerticalSolidList"/>
    <dgm:cxn modelId="{B42E35E3-EC80-4FBC-8C9A-8CE59F6D5BFF}" type="presParOf" srcId="{B61E03BD-8BF9-4B57-9416-1FD8A0384DF5}" destId="{2E46DE8F-1B7F-419F-AECC-9B4B8A63EC10}" srcOrd="1" destOrd="0" presId="urn:microsoft.com/office/officeart/2018/2/layout/IconVerticalSolidList"/>
    <dgm:cxn modelId="{4DB9AD5E-8330-436A-A334-67D3D5082753}" type="presParOf" srcId="{B61E03BD-8BF9-4B57-9416-1FD8A0384DF5}" destId="{6B5B57C7-7E0C-4759-8ADE-056F54C5CFC2}" srcOrd="2" destOrd="0" presId="urn:microsoft.com/office/officeart/2018/2/layout/IconVerticalSolidList"/>
    <dgm:cxn modelId="{0F4EA958-42FD-4565-8DD1-61D5511A4007}" type="presParOf" srcId="{B61E03BD-8BF9-4B57-9416-1FD8A0384DF5}" destId="{E5EC7BF5-BAEB-4637-AEF0-E088D035A863}" srcOrd="3" destOrd="0" presId="urn:microsoft.com/office/officeart/2018/2/layout/IconVerticalSolidList"/>
    <dgm:cxn modelId="{18B73518-8AF1-4A5C-90BB-85EA610150F1}" type="presParOf" srcId="{ED7052BB-2D8D-45DC-BBFC-226512002E9D}" destId="{95F6E302-B170-42C3-A048-A75AD5D6F763}" srcOrd="3" destOrd="0" presId="urn:microsoft.com/office/officeart/2018/2/layout/IconVerticalSolidList"/>
    <dgm:cxn modelId="{BD9BF5FA-2171-4251-92FA-423B15ACFBC7}" type="presParOf" srcId="{ED7052BB-2D8D-45DC-BBFC-226512002E9D}" destId="{2714EE73-7C95-4CD5-9A72-7D734CBAA72F}" srcOrd="4" destOrd="0" presId="urn:microsoft.com/office/officeart/2018/2/layout/IconVerticalSolidList"/>
    <dgm:cxn modelId="{C96BE9F4-9F97-4360-8404-A84B55E7B878}" type="presParOf" srcId="{2714EE73-7C95-4CD5-9A72-7D734CBAA72F}" destId="{15D4CA31-CDD7-47B6-8504-9D2D77ACC297}" srcOrd="0" destOrd="0" presId="urn:microsoft.com/office/officeart/2018/2/layout/IconVerticalSolidList"/>
    <dgm:cxn modelId="{AFFCD117-F74B-4BCF-B98E-B95447A9A6B0}" type="presParOf" srcId="{2714EE73-7C95-4CD5-9A72-7D734CBAA72F}" destId="{E45FC006-49C1-448D-85A8-BCAC65EA71AA}" srcOrd="1" destOrd="0" presId="urn:microsoft.com/office/officeart/2018/2/layout/IconVerticalSolidList"/>
    <dgm:cxn modelId="{C1DF31D4-1605-46DE-B523-CD19E41D6D37}" type="presParOf" srcId="{2714EE73-7C95-4CD5-9A72-7D734CBAA72F}" destId="{6B0661DA-3C18-4177-B8BE-875AC2710E5C}" srcOrd="2" destOrd="0" presId="urn:microsoft.com/office/officeart/2018/2/layout/IconVerticalSolidList"/>
    <dgm:cxn modelId="{2F11622D-3377-4782-85F5-DAAA010A3968}" type="presParOf" srcId="{2714EE73-7C95-4CD5-9A72-7D734CBAA72F}" destId="{2B4A0BBE-50B4-432F-9ADB-D3B12C3363B1}" srcOrd="3" destOrd="0" presId="urn:microsoft.com/office/officeart/2018/2/layout/IconVerticalSolidList"/>
    <dgm:cxn modelId="{A77D0D51-5D23-4E16-8620-48158A636EB8}" type="presParOf" srcId="{ED7052BB-2D8D-45DC-BBFC-226512002E9D}" destId="{6BBA74E5-9D40-4A58-AEAA-F1DCA40708E5}" srcOrd="5" destOrd="0" presId="urn:microsoft.com/office/officeart/2018/2/layout/IconVerticalSolidList"/>
    <dgm:cxn modelId="{516A877D-DAA1-43C2-8CB8-BF04A00D18E3}" type="presParOf" srcId="{ED7052BB-2D8D-45DC-BBFC-226512002E9D}" destId="{7F2F82F9-8F44-4F41-B306-E6883BA9846D}" srcOrd="6" destOrd="0" presId="urn:microsoft.com/office/officeart/2018/2/layout/IconVerticalSolidList"/>
    <dgm:cxn modelId="{F01C03F8-FD99-4D33-AC69-AFD5F0F7F9ED}" type="presParOf" srcId="{7F2F82F9-8F44-4F41-B306-E6883BA9846D}" destId="{9C5C459E-1140-42C8-8ACE-EA94631E154E}" srcOrd="0" destOrd="0" presId="urn:microsoft.com/office/officeart/2018/2/layout/IconVerticalSolidList"/>
    <dgm:cxn modelId="{8CF25749-5F4C-40D1-A519-5E78A56FFCB9}" type="presParOf" srcId="{7F2F82F9-8F44-4F41-B306-E6883BA9846D}" destId="{709E7A1A-CABC-4DE0-A366-2BF0127FCBB9}" srcOrd="1" destOrd="0" presId="urn:microsoft.com/office/officeart/2018/2/layout/IconVerticalSolidList"/>
    <dgm:cxn modelId="{7CA1F026-7CB0-4ACC-BAD0-7A67F06F922C}" type="presParOf" srcId="{7F2F82F9-8F44-4F41-B306-E6883BA9846D}" destId="{0D9E3054-2583-4FA3-8AD9-EA6F66CF1A25}" srcOrd="2" destOrd="0" presId="urn:microsoft.com/office/officeart/2018/2/layout/IconVerticalSolidList"/>
    <dgm:cxn modelId="{3A7E2E41-4645-4EAE-A887-C9967086FE19}" type="presParOf" srcId="{7F2F82F9-8F44-4F41-B306-E6883BA9846D}" destId="{E1D9F470-DF36-435D-A878-A61794FB9C8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20F71F-5697-4F40-9C70-E43F8779277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52ACD06-B637-4E49-881A-A1760173B4DA}">
      <dgm:prSet/>
      <dgm:spPr/>
      <dgm:t>
        <a:bodyPr/>
        <a:lstStyle/>
        <a:p>
          <a:r>
            <a:rPr lang="en-US" dirty="0"/>
            <a:t>Benefit changes shared throughout the month via email</a:t>
          </a:r>
        </a:p>
      </dgm:t>
    </dgm:pt>
    <dgm:pt modelId="{7AC856BF-A887-43DD-8892-6AA620EB1DBF}" type="parTrans" cxnId="{F8343045-D91C-45FB-AF06-202EDA54DCFC}">
      <dgm:prSet/>
      <dgm:spPr/>
      <dgm:t>
        <a:bodyPr/>
        <a:lstStyle/>
        <a:p>
          <a:endParaRPr lang="en-US"/>
        </a:p>
      </dgm:t>
    </dgm:pt>
    <dgm:pt modelId="{534CB3C2-39A5-4014-B6FB-0A143E8620D6}" type="sibTrans" cxnId="{F8343045-D91C-45FB-AF06-202EDA54DCFC}">
      <dgm:prSet/>
      <dgm:spPr/>
      <dgm:t>
        <a:bodyPr/>
        <a:lstStyle/>
        <a:p>
          <a:endParaRPr lang="en-US"/>
        </a:p>
      </dgm:t>
    </dgm:pt>
    <dgm:pt modelId="{914D3A91-11DB-40CA-AA51-B6888AF57EC6}">
      <dgm:prSet/>
      <dgm:spPr/>
      <dgm:t>
        <a:bodyPr/>
        <a:lstStyle/>
        <a:p>
          <a:r>
            <a:rPr lang="en-US" dirty="0"/>
            <a:t>Insurance invoice reconciled monthly to payroll deductions</a:t>
          </a:r>
        </a:p>
      </dgm:t>
    </dgm:pt>
    <dgm:pt modelId="{79A9F5FF-E0E0-4A1B-B668-81A29C8527DF}" type="parTrans" cxnId="{A8279833-163A-45EA-9E08-FCA586646BE2}">
      <dgm:prSet/>
      <dgm:spPr/>
      <dgm:t>
        <a:bodyPr/>
        <a:lstStyle/>
        <a:p>
          <a:endParaRPr lang="en-US"/>
        </a:p>
      </dgm:t>
    </dgm:pt>
    <dgm:pt modelId="{ED9E6769-7B0A-4E76-AD67-2A48FC6C7FEF}" type="sibTrans" cxnId="{A8279833-163A-45EA-9E08-FCA586646BE2}">
      <dgm:prSet/>
      <dgm:spPr/>
      <dgm:t>
        <a:bodyPr/>
        <a:lstStyle/>
        <a:p>
          <a:endParaRPr lang="en-US"/>
        </a:p>
      </dgm:t>
    </dgm:pt>
    <dgm:pt modelId="{BB5C660A-BE1A-4565-A8C9-4CB6F3783240}">
      <dgm:prSet/>
      <dgm:spPr/>
      <dgm:t>
        <a:bodyPr/>
        <a:lstStyle/>
        <a:p>
          <a:r>
            <a:rPr lang="en-US" dirty="0"/>
            <a:t>Ensures correct staff deductions, including retro premiums or refunds due</a:t>
          </a:r>
        </a:p>
      </dgm:t>
    </dgm:pt>
    <dgm:pt modelId="{14B20BB2-6D8C-4650-9D6C-7C5280AB0662}" type="parTrans" cxnId="{5EB465A1-90CB-4AE5-9A68-9E427B3DF434}">
      <dgm:prSet/>
      <dgm:spPr/>
      <dgm:t>
        <a:bodyPr/>
        <a:lstStyle/>
        <a:p>
          <a:endParaRPr lang="en-US"/>
        </a:p>
      </dgm:t>
    </dgm:pt>
    <dgm:pt modelId="{A3A9B045-04F9-438C-A4C0-E5EA5CB494F9}" type="sibTrans" cxnId="{5EB465A1-90CB-4AE5-9A68-9E427B3DF434}">
      <dgm:prSet/>
      <dgm:spPr/>
      <dgm:t>
        <a:bodyPr/>
        <a:lstStyle/>
        <a:p>
          <a:endParaRPr lang="en-US"/>
        </a:p>
      </dgm:t>
    </dgm:pt>
    <dgm:pt modelId="{98323060-87DF-42E7-9BDA-AB2812A5E936}">
      <dgm:prSet/>
      <dgm:spPr/>
      <dgm:t>
        <a:bodyPr/>
        <a:lstStyle/>
        <a:p>
          <a:r>
            <a:rPr lang="en-US" dirty="0"/>
            <a:t>Identifies errors, both PEBA and District, quickly to be submitted for correction</a:t>
          </a:r>
        </a:p>
      </dgm:t>
    </dgm:pt>
    <dgm:pt modelId="{0F9986B8-C662-47C2-B9DB-84E882659001}" type="parTrans" cxnId="{DE2EBF63-96CE-404D-A203-E211984489A1}">
      <dgm:prSet/>
      <dgm:spPr/>
      <dgm:t>
        <a:bodyPr/>
        <a:lstStyle/>
        <a:p>
          <a:endParaRPr lang="en-US"/>
        </a:p>
      </dgm:t>
    </dgm:pt>
    <dgm:pt modelId="{BC624AA9-9B4E-4B89-9421-D79A1AE29190}" type="sibTrans" cxnId="{DE2EBF63-96CE-404D-A203-E211984489A1}">
      <dgm:prSet/>
      <dgm:spPr/>
      <dgm:t>
        <a:bodyPr/>
        <a:lstStyle/>
        <a:p>
          <a:endParaRPr lang="en-US"/>
        </a:p>
      </dgm:t>
    </dgm:pt>
    <dgm:pt modelId="{ED7052BB-2D8D-45DC-BBFC-226512002E9D}" type="pres">
      <dgm:prSet presAssocID="{B320F71F-5697-4F40-9C70-E43F8779277D}" presName="root" presStyleCnt="0">
        <dgm:presLayoutVars>
          <dgm:dir/>
          <dgm:resizeHandles val="exact"/>
        </dgm:presLayoutVars>
      </dgm:prSet>
      <dgm:spPr/>
    </dgm:pt>
    <dgm:pt modelId="{BAD113A3-0A88-4466-9EB8-3D537C196328}" type="pres">
      <dgm:prSet presAssocID="{D52ACD06-B637-4E49-881A-A1760173B4DA}" presName="compNode" presStyleCnt="0"/>
      <dgm:spPr/>
    </dgm:pt>
    <dgm:pt modelId="{E66CC288-C1BD-4390-BB97-9AE47EB55D32}" type="pres">
      <dgm:prSet presAssocID="{D52ACD06-B637-4E49-881A-A1760173B4DA}" presName="bgRect" presStyleLbl="bgShp" presStyleIdx="0" presStyleCnt="4"/>
      <dgm:spPr/>
    </dgm:pt>
    <dgm:pt modelId="{66DAAFB5-5583-4154-A1D0-A8FCE34DD6B7}" type="pres">
      <dgm:prSet presAssocID="{D52ACD06-B637-4E49-881A-A1760173B4D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36774584-C817-4ACF-BB4E-5FE7A4B50E27}" type="pres">
      <dgm:prSet presAssocID="{D52ACD06-B637-4E49-881A-A1760173B4DA}" presName="spaceRect" presStyleCnt="0"/>
      <dgm:spPr/>
    </dgm:pt>
    <dgm:pt modelId="{91A15905-02A4-46AB-AFFA-F629ECD56DA0}" type="pres">
      <dgm:prSet presAssocID="{D52ACD06-B637-4E49-881A-A1760173B4DA}" presName="parTx" presStyleLbl="revTx" presStyleIdx="0" presStyleCnt="4">
        <dgm:presLayoutVars>
          <dgm:chMax val="0"/>
          <dgm:chPref val="0"/>
        </dgm:presLayoutVars>
      </dgm:prSet>
      <dgm:spPr/>
    </dgm:pt>
    <dgm:pt modelId="{2BD320FA-3256-429A-9C14-B49F7F356AE8}" type="pres">
      <dgm:prSet presAssocID="{534CB3C2-39A5-4014-B6FB-0A143E8620D6}" presName="sibTrans" presStyleCnt="0"/>
      <dgm:spPr/>
    </dgm:pt>
    <dgm:pt modelId="{B61E03BD-8BF9-4B57-9416-1FD8A0384DF5}" type="pres">
      <dgm:prSet presAssocID="{914D3A91-11DB-40CA-AA51-B6888AF57EC6}" presName="compNode" presStyleCnt="0"/>
      <dgm:spPr/>
    </dgm:pt>
    <dgm:pt modelId="{0C886E76-591C-4243-93B2-9ADCAEB81D01}" type="pres">
      <dgm:prSet presAssocID="{914D3A91-11DB-40CA-AA51-B6888AF57EC6}" presName="bgRect" presStyleLbl="bgShp" presStyleIdx="1" presStyleCnt="4" custLinFactNeighborX="26191" custLinFactNeighborY="3285"/>
      <dgm:spPr/>
    </dgm:pt>
    <dgm:pt modelId="{2E46DE8F-1B7F-419F-AECC-9B4B8A63EC10}" type="pres">
      <dgm:prSet presAssocID="{914D3A91-11DB-40CA-AA51-B6888AF57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 with solid fill"/>
        </a:ext>
      </dgm:extLst>
    </dgm:pt>
    <dgm:pt modelId="{6B5B57C7-7E0C-4759-8ADE-056F54C5CFC2}" type="pres">
      <dgm:prSet presAssocID="{914D3A91-11DB-40CA-AA51-B6888AF57EC6}" presName="spaceRect" presStyleCnt="0"/>
      <dgm:spPr/>
    </dgm:pt>
    <dgm:pt modelId="{E5EC7BF5-BAEB-4637-AEF0-E088D035A863}" type="pres">
      <dgm:prSet presAssocID="{914D3A91-11DB-40CA-AA51-B6888AF57EC6}" presName="parTx" presStyleLbl="revTx" presStyleIdx="1" presStyleCnt="4">
        <dgm:presLayoutVars>
          <dgm:chMax val="0"/>
          <dgm:chPref val="0"/>
        </dgm:presLayoutVars>
      </dgm:prSet>
      <dgm:spPr/>
    </dgm:pt>
    <dgm:pt modelId="{95F6E302-B170-42C3-A048-A75AD5D6F763}" type="pres">
      <dgm:prSet presAssocID="{ED9E6769-7B0A-4E76-AD67-2A48FC6C7FEF}" presName="sibTrans" presStyleCnt="0"/>
      <dgm:spPr/>
    </dgm:pt>
    <dgm:pt modelId="{2714EE73-7C95-4CD5-9A72-7D734CBAA72F}" type="pres">
      <dgm:prSet presAssocID="{BB5C660A-BE1A-4565-A8C9-4CB6F3783240}" presName="compNode" presStyleCnt="0"/>
      <dgm:spPr/>
    </dgm:pt>
    <dgm:pt modelId="{15D4CA31-CDD7-47B6-8504-9D2D77ACC297}" type="pres">
      <dgm:prSet presAssocID="{BB5C660A-BE1A-4565-A8C9-4CB6F3783240}" presName="bgRect" presStyleLbl="bgShp" presStyleIdx="2" presStyleCnt="4"/>
      <dgm:spPr/>
    </dgm:pt>
    <dgm:pt modelId="{E45FC006-49C1-448D-85A8-BCAC65EA71AA}" type="pres">
      <dgm:prSet presAssocID="{BB5C660A-BE1A-4565-A8C9-4CB6F378324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 with solid fill"/>
        </a:ext>
      </dgm:extLst>
    </dgm:pt>
    <dgm:pt modelId="{6B0661DA-3C18-4177-B8BE-875AC2710E5C}" type="pres">
      <dgm:prSet presAssocID="{BB5C660A-BE1A-4565-A8C9-4CB6F3783240}" presName="spaceRect" presStyleCnt="0"/>
      <dgm:spPr/>
    </dgm:pt>
    <dgm:pt modelId="{2B4A0BBE-50B4-432F-9ADB-D3B12C3363B1}" type="pres">
      <dgm:prSet presAssocID="{BB5C660A-BE1A-4565-A8C9-4CB6F3783240}" presName="parTx" presStyleLbl="revTx" presStyleIdx="2" presStyleCnt="4">
        <dgm:presLayoutVars>
          <dgm:chMax val="0"/>
          <dgm:chPref val="0"/>
        </dgm:presLayoutVars>
      </dgm:prSet>
      <dgm:spPr/>
    </dgm:pt>
    <dgm:pt modelId="{6BBA74E5-9D40-4A58-AEAA-F1DCA40708E5}" type="pres">
      <dgm:prSet presAssocID="{A3A9B045-04F9-438C-A4C0-E5EA5CB494F9}" presName="sibTrans" presStyleCnt="0"/>
      <dgm:spPr/>
    </dgm:pt>
    <dgm:pt modelId="{7F2F82F9-8F44-4F41-B306-E6883BA9846D}" type="pres">
      <dgm:prSet presAssocID="{98323060-87DF-42E7-9BDA-AB2812A5E936}" presName="compNode" presStyleCnt="0"/>
      <dgm:spPr/>
    </dgm:pt>
    <dgm:pt modelId="{9C5C459E-1140-42C8-8ACE-EA94631E154E}" type="pres">
      <dgm:prSet presAssocID="{98323060-87DF-42E7-9BDA-AB2812A5E936}" presName="bgRect" presStyleLbl="bgShp" presStyleIdx="3" presStyleCnt="4"/>
      <dgm:spPr/>
    </dgm:pt>
    <dgm:pt modelId="{709E7A1A-CABC-4DE0-A366-2BF0127FCBB9}" type="pres">
      <dgm:prSet presAssocID="{98323060-87DF-42E7-9BDA-AB2812A5E93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0D9E3054-2583-4FA3-8AD9-EA6F66CF1A25}" type="pres">
      <dgm:prSet presAssocID="{98323060-87DF-42E7-9BDA-AB2812A5E936}" presName="spaceRect" presStyleCnt="0"/>
      <dgm:spPr/>
    </dgm:pt>
    <dgm:pt modelId="{E1D9F470-DF36-435D-A878-A61794FB9C87}" type="pres">
      <dgm:prSet presAssocID="{98323060-87DF-42E7-9BDA-AB2812A5E93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8279833-163A-45EA-9E08-FCA586646BE2}" srcId="{B320F71F-5697-4F40-9C70-E43F8779277D}" destId="{914D3A91-11DB-40CA-AA51-B6888AF57EC6}" srcOrd="1" destOrd="0" parTransId="{79A9F5FF-E0E0-4A1B-B668-81A29C8527DF}" sibTransId="{ED9E6769-7B0A-4E76-AD67-2A48FC6C7FEF}"/>
    <dgm:cxn modelId="{461BF53D-4BD9-43A6-9B05-1A110928DEA3}" type="presOf" srcId="{914D3A91-11DB-40CA-AA51-B6888AF57EC6}" destId="{E5EC7BF5-BAEB-4637-AEF0-E088D035A863}" srcOrd="0" destOrd="0" presId="urn:microsoft.com/office/officeart/2018/2/layout/IconVerticalSolidList"/>
    <dgm:cxn modelId="{DE2EBF63-96CE-404D-A203-E211984489A1}" srcId="{B320F71F-5697-4F40-9C70-E43F8779277D}" destId="{98323060-87DF-42E7-9BDA-AB2812A5E936}" srcOrd="3" destOrd="0" parTransId="{0F9986B8-C662-47C2-B9DB-84E882659001}" sibTransId="{BC624AA9-9B4E-4B89-9421-D79A1AE29190}"/>
    <dgm:cxn modelId="{9A1DE444-6184-459D-B114-C040830D488D}" type="presOf" srcId="{98323060-87DF-42E7-9BDA-AB2812A5E936}" destId="{E1D9F470-DF36-435D-A878-A61794FB9C87}" srcOrd="0" destOrd="0" presId="urn:microsoft.com/office/officeart/2018/2/layout/IconVerticalSolidList"/>
    <dgm:cxn modelId="{F8343045-D91C-45FB-AF06-202EDA54DCFC}" srcId="{B320F71F-5697-4F40-9C70-E43F8779277D}" destId="{D52ACD06-B637-4E49-881A-A1760173B4DA}" srcOrd="0" destOrd="0" parTransId="{7AC856BF-A887-43DD-8892-6AA620EB1DBF}" sibTransId="{534CB3C2-39A5-4014-B6FB-0A143E8620D6}"/>
    <dgm:cxn modelId="{BFC9F673-01DD-4D37-80FD-30B62A27C9EA}" type="presOf" srcId="{B320F71F-5697-4F40-9C70-E43F8779277D}" destId="{ED7052BB-2D8D-45DC-BBFC-226512002E9D}" srcOrd="0" destOrd="0" presId="urn:microsoft.com/office/officeart/2018/2/layout/IconVerticalSolidList"/>
    <dgm:cxn modelId="{5EB465A1-90CB-4AE5-9A68-9E427B3DF434}" srcId="{B320F71F-5697-4F40-9C70-E43F8779277D}" destId="{BB5C660A-BE1A-4565-A8C9-4CB6F3783240}" srcOrd="2" destOrd="0" parTransId="{14B20BB2-6D8C-4650-9D6C-7C5280AB0662}" sibTransId="{A3A9B045-04F9-438C-A4C0-E5EA5CB494F9}"/>
    <dgm:cxn modelId="{B449A6F1-A3BD-4387-ABCE-93B6A1E033AF}" type="presOf" srcId="{D52ACD06-B637-4E49-881A-A1760173B4DA}" destId="{91A15905-02A4-46AB-AFFA-F629ECD56DA0}" srcOrd="0" destOrd="0" presId="urn:microsoft.com/office/officeart/2018/2/layout/IconVerticalSolidList"/>
    <dgm:cxn modelId="{D534ADFA-6F16-4DAA-93B1-D74F2BB181A5}" type="presOf" srcId="{BB5C660A-BE1A-4565-A8C9-4CB6F3783240}" destId="{2B4A0BBE-50B4-432F-9ADB-D3B12C3363B1}" srcOrd="0" destOrd="0" presId="urn:microsoft.com/office/officeart/2018/2/layout/IconVerticalSolidList"/>
    <dgm:cxn modelId="{D9F5FCE7-42DD-41F8-B562-B41DDB1B6897}" type="presParOf" srcId="{ED7052BB-2D8D-45DC-BBFC-226512002E9D}" destId="{BAD113A3-0A88-4466-9EB8-3D537C196328}" srcOrd="0" destOrd="0" presId="urn:microsoft.com/office/officeart/2018/2/layout/IconVerticalSolidList"/>
    <dgm:cxn modelId="{DD49615F-E7B0-4605-9B17-07DDA7C7A6C7}" type="presParOf" srcId="{BAD113A3-0A88-4466-9EB8-3D537C196328}" destId="{E66CC288-C1BD-4390-BB97-9AE47EB55D32}" srcOrd="0" destOrd="0" presId="urn:microsoft.com/office/officeart/2018/2/layout/IconVerticalSolidList"/>
    <dgm:cxn modelId="{CE00E832-6863-4E67-95A9-2E0DFA2CBCD8}" type="presParOf" srcId="{BAD113A3-0A88-4466-9EB8-3D537C196328}" destId="{66DAAFB5-5583-4154-A1D0-A8FCE34DD6B7}" srcOrd="1" destOrd="0" presId="urn:microsoft.com/office/officeart/2018/2/layout/IconVerticalSolidList"/>
    <dgm:cxn modelId="{3CF9B7E3-69D9-4A0C-AB48-F3F10CB77037}" type="presParOf" srcId="{BAD113A3-0A88-4466-9EB8-3D537C196328}" destId="{36774584-C817-4ACF-BB4E-5FE7A4B50E27}" srcOrd="2" destOrd="0" presId="urn:microsoft.com/office/officeart/2018/2/layout/IconVerticalSolidList"/>
    <dgm:cxn modelId="{052FB462-53AA-4CF1-84B2-254D27EDEEF7}" type="presParOf" srcId="{BAD113A3-0A88-4466-9EB8-3D537C196328}" destId="{91A15905-02A4-46AB-AFFA-F629ECD56DA0}" srcOrd="3" destOrd="0" presId="urn:microsoft.com/office/officeart/2018/2/layout/IconVerticalSolidList"/>
    <dgm:cxn modelId="{BBFBF3C2-9D77-4830-ACD9-FBB90077A68E}" type="presParOf" srcId="{ED7052BB-2D8D-45DC-BBFC-226512002E9D}" destId="{2BD320FA-3256-429A-9C14-B49F7F356AE8}" srcOrd="1" destOrd="0" presId="urn:microsoft.com/office/officeart/2018/2/layout/IconVerticalSolidList"/>
    <dgm:cxn modelId="{524B7138-C823-4CEE-8567-B6CE95E8CBFB}" type="presParOf" srcId="{ED7052BB-2D8D-45DC-BBFC-226512002E9D}" destId="{B61E03BD-8BF9-4B57-9416-1FD8A0384DF5}" srcOrd="2" destOrd="0" presId="urn:microsoft.com/office/officeart/2018/2/layout/IconVerticalSolidList"/>
    <dgm:cxn modelId="{48476CED-E5D7-4DFF-BB62-FC91BD3BDF8B}" type="presParOf" srcId="{B61E03BD-8BF9-4B57-9416-1FD8A0384DF5}" destId="{0C886E76-591C-4243-93B2-9ADCAEB81D01}" srcOrd="0" destOrd="0" presId="urn:microsoft.com/office/officeart/2018/2/layout/IconVerticalSolidList"/>
    <dgm:cxn modelId="{B42E35E3-EC80-4FBC-8C9A-8CE59F6D5BFF}" type="presParOf" srcId="{B61E03BD-8BF9-4B57-9416-1FD8A0384DF5}" destId="{2E46DE8F-1B7F-419F-AECC-9B4B8A63EC10}" srcOrd="1" destOrd="0" presId="urn:microsoft.com/office/officeart/2018/2/layout/IconVerticalSolidList"/>
    <dgm:cxn modelId="{4DB9AD5E-8330-436A-A334-67D3D5082753}" type="presParOf" srcId="{B61E03BD-8BF9-4B57-9416-1FD8A0384DF5}" destId="{6B5B57C7-7E0C-4759-8ADE-056F54C5CFC2}" srcOrd="2" destOrd="0" presId="urn:microsoft.com/office/officeart/2018/2/layout/IconVerticalSolidList"/>
    <dgm:cxn modelId="{0F4EA958-42FD-4565-8DD1-61D5511A4007}" type="presParOf" srcId="{B61E03BD-8BF9-4B57-9416-1FD8A0384DF5}" destId="{E5EC7BF5-BAEB-4637-AEF0-E088D035A863}" srcOrd="3" destOrd="0" presId="urn:microsoft.com/office/officeart/2018/2/layout/IconVerticalSolidList"/>
    <dgm:cxn modelId="{18B73518-8AF1-4A5C-90BB-85EA610150F1}" type="presParOf" srcId="{ED7052BB-2D8D-45DC-BBFC-226512002E9D}" destId="{95F6E302-B170-42C3-A048-A75AD5D6F763}" srcOrd="3" destOrd="0" presId="urn:microsoft.com/office/officeart/2018/2/layout/IconVerticalSolidList"/>
    <dgm:cxn modelId="{BD9BF5FA-2171-4251-92FA-423B15ACFBC7}" type="presParOf" srcId="{ED7052BB-2D8D-45DC-BBFC-226512002E9D}" destId="{2714EE73-7C95-4CD5-9A72-7D734CBAA72F}" srcOrd="4" destOrd="0" presId="urn:microsoft.com/office/officeart/2018/2/layout/IconVerticalSolidList"/>
    <dgm:cxn modelId="{C96BE9F4-9F97-4360-8404-A84B55E7B878}" type="presParOf" srcId="{2714EE73-7C95-4CD5-9A72-7D734CBAA72F}" destId="{15D4CA31-CDD7-47B6-8504-9D2D77ACC297}" srcOrd="0" destOrd="0" presId="urn:microsoft.com/office/officeart/2018/2/layout/IconVerticalSolidList"/>
    <dgm:cxn modelId="{AFFCD117-F74B-4BCF-B98E-B95447A9A6B0}" type="presParOf" srcId="{2714EE73-7C95-4CD5-9A72-7D734CBAA72F}" destId="{E45FC006-49C1-448D-85A8-BCAC65EA71AA}" srcOrd="1" destOrd="0" presId="urn:microsoft.com/office/officeart/2018/2/layout/IconVerticalSolidList"/>
    <dgm:cxn modelId="{C1DF31D4-1605-46DE-B523-CD19E41D6D37}" type="presParOf" srcId="{2714EE73-7C95-4CD5-9A72-7D734CBAA72F}" destId="{6B0661DA-3C18-4177-B8BE-875AC2710E5C}" srcOrd="2" destOrd="0" presId="urn:microsoft.com/office/officeart/2018/2/layout/IconVerticalSolidList"/>
    <dgm:cxn modelId="{2F11622D-3377-4782-85F5-DAAA010A3968}" type="presParOf" srcId="{2714EE73-7C95-4CD5-9A72-7D734CBAA72F}" destId="{2B4A0BBE-50B4-432F-9ADB-D3B12C3363B1}" srcOrd="3" destOrd="0" presId="urn:microsoft.com/office/officeart/2018/2/layout/IconVerticalSolidList"/>
    <dgm:cxn modelId="{A77D0D51-5D23-4E16-8620-48158A636EB8}" type="presParOf" srcId="{ED7052BB-2D8D-45DC-BBFC-226512002E9D}" destId="{6BBA74E5-9D40-4A58-AEAA-F1DCA40708E5}" srcOrd="5" destOrd="0" presId="urn:microsoft.com/office/officeart/2018/2/layout/IconVerticalSolidList"/>
    <dgm:cxn modelId="{516A877D-DAA1-43C2-8CB8-BF04A00D18E3}" type="presParOf" srcId="{ED7052BB-2D8D-45DC-BBFC-226512002E9D}" destId="{7F2F82F9-8F44-4F41-B306-E6883BA9846D}" srcOrd="6" destOrd="0" presId="urn:microsoft.com/office/officeart/2018/2/layout/IconVerticalSolidList"/>
    <dgm:cxn modelId="{F01C03F8-FD99-4D33-AC69-AFD5F0F7F9ED}" type="presParOf" srcId="{7F2F82F9-8F44-4F41-B306-E6883BA9846D}" destId="{9C5C459E-1140-42C8-8ACE-EA94631E154E}" srcOrd="0" destOrd="0" presId="urn:microsoft.com/office/officeart/2018/2/layout/IconVerticalSolidList"/>
    <dgm:cxn modelId="{8CF25749-5F4C-40D1-A519-5E78A56FFCB9}" type="presParOf" srcId="{7F2F82F9-8F44-4F41-B306-E6883BA9846D}" destId="{709E7A1A-CABC-4DE0-A366-2BF0127FCBB9}" srcOrd="1" destOrd="0" presId="urn:microsoft.com/office/officeart/2018/2/layout/IconVerticalSolidList"/>
    <dgm:cxn modelId="{7CA1F026-7CB0-4ACC-BAD0-7A67F06F922C}" type="presParOf" srcId="{7F2F82F9-8F44-4F41-B306-E6883BA9846D}" destId="{0D9E3054-2583-4FA3-8AD9-EA6F66CF1A25}" srcOrd="2" destOrd="0" presId="urn:microsoft.com/office/officeart/2018/2/layout/IconVerticalSolidList"/>
    <dgm:cxn modelId="{3A7E2E41-4645-4EAE-A887-C9967086FE19}" type="presParOf" srcId="{7F2F82F9-8F44-4F41-B306-E6883BA9846D}" destId="{E1D9F470-DF36-435D-A878-A61794FB9C8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CC288-C1BD-4390-BB97-9AE47EB55D32}">
      <dsp:nvSpPr>
        <dsp:cNvPr id="0" name=""/>
        <dsp:cNvSpPr/>
      </dsp:nvSpPr>
      <dsp:spPr>
        <a:xfrm>
          <a:off x="0" y="2288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AAFB5-5583-4154-A1D0-A8FCE34DD6B7}">
      <dsp:nvSpPr>
        <dsp:cNvPr id="0" name=""/>
        <dsp:cNvSpPr/>
      </dsp:nvSpPr>
      <dsp:spPr>
        <a:xfrm>
          <a:off x="350852" y="263253"/>
          <a:ext cx="637913" cy="6379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15905-02A4-46AB-AFFA-F629ECD56DA0}">
      <dsp:nvSpPr>
        <dsp:cNvPr id="0" name=""/>
        <dsp:cNvSpPr/>
      </dsp:nvSpPr>
      <dsp:spPr>
        <a:xfrm>
          <a:off x="1339618" y="2288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Who must know? HR, Finance (bridge person), Supervisor, Safety</a:t>
          </a:r>
        </a:p>
      </dsp:txBody>
      <dsp:txXfrm>
        <a:off x="1339618" y="2288"/>
        <a:ext cx="5024605" cy="1159843"/>
      </dsp:txXfrm>
    </dsp:sp>
    <dsp:sp modelId="{0C886E76-591C-4243-93B2-9ADCAEB81D01}">
      <dsp:nvSpPr>
        <dsp:cNvPr id="0" name=""/>
        <dsp:cNvSpPr/>
      </dsp:nvSpPr>
      <dsp:spPr>
        <a:xfrm>
          <a:off x="0" y="1452092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6DE8F-1B7F-419F-AECC-9B4B8A63EC10}">
      <dsp:nvSpPr>
        <dsp:cNvPr id="0" name=""/>
        <dsp:cNvSpPr/>
      </dsp:nvSpPr>
      <dsp:spPr>
        <a:xfrm>
          <a:off x="350852" y="1713057"/>
          <a:ext cx="637913" cy="6379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C7BF5-BAEB-4637-AEF0-E088D035A863}">
      <dsp:nvSpPr>
        <dsp:cNvPr id="0" name=""/>
        <dsp:cNvSpPr/>
      </dsp:nvSpPr>
      <dsp:spPr>
        <a:xfrm>
          <a:off x="1339618" y="1452092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 [FYI][INJURY] subject line + incident #</a:t>
          </a:r>
        </a:p>
      </dsp:txBody>
      <dsp:txXfrm>
        <a:off x="1339618" y="1452092"/>
        <a:ext cx="5024605" cy="1159843"/>
      </dsp:txXfrm>
    </dsp:sp>
    <dsp:sp modelId="{15D4CA31-CDD7-47B6-8504-9D2D77ACC297}">
      <dsp:nvSpPr>
        <dsp:cNvPr id="0" name=""/>
        <dsp:cNvSpPr/>
      </dsp:nvSpPr>
      <dsp:spPr>
        <a:xfrm>
          <a:off x="0" y="2901896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FC006-49C1-448D-85A8-BCAC65EA71AA}">
      <dsp:nvSpPr>
        <dsp:cNvPr id="0" name=""/>
        <dsp:cNvSpPr/>
      </dsp:nvSpPr>
      <dsp:spPr>
        <a:xfrm>
          <a:off x="350852" y="3162861"/>
          <a:ext cx="637913" cy="6379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A0BBE-50B4-432F-9ADB-D3B12C3363B1}">
      <dsp:nvSpPr>
        <dsp:cNvPr id="0" name=""/>
        <dsp:cNvSpPr/>
      </dsp:nvSpPr>
      <dsp:spPr>
        <a:xfrm>
          <a:off x="1339618" y="2901896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Attach claim form + payroll impact note (leave type codes)</a:t>
          </a:r>
        </a:p>
      </dsp:txBody>
      <dsp:txXfrm>
        <a:off x="1339618" y="2901896"/>
        <a:ext cx="5024605" cy="1159843"/>
      </dsp:txXfrm>
    </dsp:sp>
    <dsp:sp modelId="{9C5C459E-1140-42C8-8ACE-EA94631E154E}">
      <dsp:nvSpPr>
        <dsp:cNvPr id="0" name=""/>
        <dsp:cNvSpPr/>
      </dsp:nvSpPr>
      <dsp:spPr>
        <a:xfrm>
          <a:off x="0" y="4351700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9E7A1A-CABC-4DE0-A366-2BF0127FCBB9}">
      <dsp:nvSpPr>
        <dsp:cNvPr id="0" name=""/>
        <dsp:cNvSpPr/>
      </dsp:nvSpPr>
      <dsp:spPr>
        <a:xfrm>
          <a:off x="350852" y="4612665"/>
          <a:ext cx="637913" cy="6379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9F470-DF36-435D-A878-A61794FB9C87}">
      <dsp:nvSpPr>
        <dsp:cNvPr id="0" name=""/>
        <dsp:cNvSpPr/>
      </dsp:nvSpPr>
      <dsp:spPr>
        <a:xfrm>
          <a:off x="1339618" y="4351700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Non‑verbal signals: 🚩 add ‘HOLD’ tag on payroll card until verified</a:t>
          </a:r>
        </a:p>
      </dsp:txBody>
      <dsp:txXfrm>
        <a:off x="1339618" y="4351700"/>
        <a:ext cx="5024605" cy="1159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CC288-C1BD-4390-BB97-9AE47EB55D32}">
      <dsp:nvSpPr>
        <dsp:cNvPr id="0" name=""/>
        <dsp:cNvSpPr/>
      </dsp:nvSpPr>
      <dsp:spPr>
        <a:xfrm>
          <a:off x="0" y="2288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AAFB5-5583-4154-A1D0-A8FCE34DD6B7}">
      <dsp:nvSpPr>
        <dsp:cNvPr id="0" name=""/>
        <dsp:cNvSpPr/>
      </dsp:nvSpPr>
      <dsp:spPr>
        <a:xfrm>
          <a:off x="350852" y="263253"/>
          <a:ext cx="637913" cy="6379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15905-02A4-46AB-AFFA-F629ECD56DA0}">
      <dsp:nvSpPr>
        <dsp:cNvPr id="0" name=""/>
        <dsp:cNvSpPr/>
      </dsp:nvSpPr>
      <dsp:spPr>
        <a:xfrm>
          <a:off x="1339618" y="2288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Include Finance on initial eligibility email</a:t>
          </a:r>
        </a:p>
      </dsp:txBody>
      <dsp:txXfrm>
        <a:off x="1339618" y="2288"/>
        <a:ext cx="5024605" cy="1159843"/>
      </dsp:txXfrm>
    </dsp:sp>
    <dsp:sp modelId="{0C886E76-591C-4243-93B2-9ADCAEB81D01}">
      <dsp:nvSpPr>
        <dsp:cNvPr id="0" name=""/>
        <dsp:cNvSpPr/>
      </dsp:nvSpPr>
      <dsp:spPr>
        <a:xfrm>
          <a:off x="0" y="1452092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6DE8F-1B7F-419F-AECC-9B4B8A63EC10}">
      <dsp:nvSpPr>
        <dsp:cNvPr id="0" name=""/>
        <dsp:cNvSpPr/>
      </dsp:nvSpPr>
      <dsp:spPr>
        <a:xfrm>
          <a:off x="350852" y="1713057"/>
          <a:ext cx="637913" cy="6379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C7BF5-BAEB-4637-AEF0-E088D035A863}">
      <dsp:nvSpPr>
        <dsp:cNvPr id="0" name=""/>
        <dsp:cNvSpPr/>
      </dsp:nvSpPr>
      <dsp:spPr>
        <a:xfrm>
          <a:off x="1339618" y="1452092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Template: [FYI][FMLA Inquiry] Employee Name, anticipated start</a:t>
          </a:r>
        </a:p>
      </dsp:txBody>
      <dsp:txXfrm>
        <a:off x="1339618" y="1452092"/>
        <a:ext cx="5024605" cy="1159843"/>
      </dsp:txXfrm>
    </dsp:sp>
    <dsp:sp modelId="{15D4CA31-CDD7-47B6-8504-9D2D77ACC297}">
      <dsp:nvSpPr>
        <dsp:cNvPr id="0" name=""/>
        <dsp:cNvSpPr/>
      </dsp:nvSpPr>
      <dsp:spPr>
        <a:xfrm>
          <a:off x="0" y="2901896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FC006-49C1-448D-85A8-BCAC65EA71AA}">
      <dsp:nvSpPr>
        <dsp:cNvPr id="0" name=""/>
        <dsp:cNvSpPr/>
      </dsp:nvSpPr>
      <dsp:spPr>
        <a:xfrm>
          <a:off x="350852" y="3162861"/>
          <a:ext cx="637913" cy="6379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A0BBE-50B4-432F-9ADB-D3B12C3363B1}">
      <dsp:nvSpPr>
        <dsp:cNvPr id="0" name=""/>
        <dsp:cNvSpPr/>
      </dsp:nvSpPr>
      <dsp:spPr>
        <a:xfrm>
          <a:off x="1339618" y="2901896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Status board shows ‘FMLA–Pending Docs’ until certification</a:t>
          </a:r>
        </a:p>
      </dsp:txBody>
      <dsp:txXfrm>
        <a:off x="1339618" y="2901896"/>
        <a:ext cx="5024605" cy="1159843"/>
      </dsp:txXfrm>
    </dsp:sp>
    <dsp:sp modelId="{9C5C459E-1140-42C8-8ACE-EA94631E154E}">
      <dsp:nvSpPr>
        <dsp:cNvPr id="0" name=""/>
        <dsp:cNvSpPr/>
      </dsp:nvSpPr>
      <dsp:spPr>
        <a:xfrm>
          <a:off x="0" y="4351700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9E7A1A-CABC-4DE0-A366-2BF0127FCBB9}">
      <dsp:nvSpPr>
        <dsp:cNvPr id="0" name=""/>
        <dsp:cNvSpPr/>
      </dsp:nvSpPr>
      <dsp:spPr>
        <a:xfrm>
          <a:off x="350852" y="4612665"/>
          <a:ext cx="637913" cy="6379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9F470-DF36-435D-A878-A61794FB9C87}">
      <dsp:nvSpPr>
        <dsp:cNvPr id="0" name=""/>
        <dsp:cNvSpPr/>
      </dsp:nvSpPr>
      <dsp:spPr>
        <a:xfrm>
          <a:off x="1339618" y="4351700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Payroll coding cheat‑sheet linked in ticket for correct deductions</a:t>
          </a:r>
        </a:p>
      </dsp:txBody>
      <dsp:txXfrm>
        <a:off x="1339618" y="4351700"/>
        <a:ext cx="5024605" cy="1159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CC288-C1BD-4390-BB97-9AE47EB55D32}">
      <dsp:nvSpPr>
        <dsp:cNvPr id="0" name=""/>
        <dsp:cNvSpPr/>
      </dsp:nvSpPr>
      <dsp:spPr>
        <a:xfrm>
          <a:off x="0" y="2288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AAFB5-5583-4154-A1D0-A8FCE34DD6B7}">
      <dsp:nvSpPr>
        <dsp:cNvPr id="0" name=""/>
        <dsp:cNvSpPr/>
      </dsp:nvSpPr>
      <dsp:spPr>
        <a:xfrm>
          <a:off x="350852" y="263253"/>
          <a:ext cx="637913" cy="6379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15905-02A4-46AB-AFFA-F629ECD56DA0}">
      <dsp:nvSpPr>
        <dsp:cNvPr id="0" name=""/>
        <dsp:cNvSpPr/>
      </dsp:nvSpPr>
      <dsp:spPr>
        <a:xfrm>
          <a:off x="1339618" y="2288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Benefit changes shared throughout the month via email</a:t>
          </a:r>
        </a:p>
      </dsp:txBody>
      <dsp:txXfrm>
        <a:off x="1339618" y="2288"/>
        <a:ext cx="5024605" cy="1159843"/>
      </dsp:txXfrm>
    </dsp:sp>
    <dsp:sp modelId="{0C886E76-591C-4243-93B2-9ADCAEB81D01}">
      <dsp:nvSpPr>
        <dsp:cNvPr id="0" name=""/>
        <dsp:cNvSpPr/>
      </dsp:nvSpPr>
      <dsp:spPr>
        <a:xfrm>
          <a:off x="0" y="1490193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6DE8F-1B7F-419F-AECC-9B4B8A63EC10}">
      <dsp:nvSpPr>
        <dsp:cNvPr id="0" name=""/>
        <dsp:cNvSpPr/>
      </dsp:nvSpPr>
      <dsp:spPr>
        <a:xfrm>
          <a:off x="350852" y="1713057"/>
          <a:ext cx="637913" cy="6379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C7BF5-BAEB-4637-AEF0-E088D035A863}">
      <dsp:nvSpPr>
        <dsp:cNvPr id="0" name=""/>
        <dsp:cNvSpPr/>
      </dsp:nvSpPr>
      <dsp:spPr>
        <a:xfrm>
          <a:off x="1339618" y="1452092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Insurance invoice reconciled monthly to payroll deductions</a:t>
          </a:r>
        </a:p>
      </dsp:txBody>
      <dsp:txXfrm>
        <a:off x="1339618" y="1452092"/>
        <a:ext cx="5024605" cy="1159843"/>
      </dsp:txXfrm>
    </dsp:sp>
    <dsp:sp modelId="{15D4CA31-CDD7-47B6-8504-9D2D77ACC297}">
      <dsp:nvSpPr>
        <dsp:cNvPr id="0" name=""/>
        <dsp:cNvSpPr/>
      </dsp:nvSpPr>
      <dsp:spPr>
        <a:xfrm>
          <a:off x="0" y="2901896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FC006-49C1-448D-85A8-BCAC65EA71AA}">
      <dsp:nvSpPr>
        <dsp:cNvPr id="0" name=""/>
        <dsp:cNvSpPr/>
      </dsp:nvSpPr>
      <dsp:spPr>
        <a:xfrm>
          <a:off x="350852" y="3162861"/>
          <a:ext cx="637913" cy="6379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A0BBE-50B4-432F-9ADB-D3B12C3363B1}">
      <dsp:nvSpPr>
        <dsp:cNvPr id="0" name=""/>
        <dsp:cNvSpPr/>
      </dsp:nvSpPr>
      <dsp:spPr>
        <a:xfrm>
          <a:off x="1339618" y="2901896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Ensures correct staff deductions, including retro premiums or refunds due</a:t>
          </a:r>
        </a:p>
      </dsp:txBody>
      <dsp:txXfrm>
        <a:off x="1339618" y="2901896"/>
        <a:ext cx="5024605" cy="1159843"/>
      </dsp:txXfrm>
    </dsp:sp>
    <dsp:sp modelId="{9C5C459E-1140-42C8-8ACE-EA94631E154E}">
      <dsp:nvSpPr>
        <dsp:cNvPr id="0" name=""/>
        <dsp:cNvSpPr/>
      </dsp:nvSpPr>
      <dsp:spPr>
        <a:xfrm>
          <a:off x="0" y="4351700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9E7A1A-CABC-4DE0-A366-2BF0127FCBB9}">
      <dsp:nvSpPr>
        <dsp:cNvPr id="0" name=""/>
        <dsp:cNvSpPr/>
      </dsp:nvSpPr>
      <dsp:spPr>
        <a:xfrm>
          <a:off x="350852" y="4612665"/>
          <a:ext cx="637913" cy="6379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9F470-DF36-435D-A878-A61794FB9C87}">
      <dsp:nvSpPr>
        <dsp:cNvPr id="0" name=""/>
        <dsp:cNvSpPr/>
      </dsp:nvSpPr>
      <dsp:spPr>
        <a:xfrm>
          <a:off x="1339618" y="4351700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Identifies errors, both PEBA and District, quickly to be submitted for correction</a:t>
          </a:r>
        </a:p>
      </dsp:txBody>
      <dsp:txXfrm>
        <a:off x="1339618" y="4351700"/>
        <a:ext cx="5024605" cy="1159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1D993-C51A-EB40-BA1B-87B43F117AA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C2F66-9991-CB4A-B661-92178645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3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98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12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9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81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3DE4A-0DD7-0C88-CEDF-9074413F2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8E88D6-B4D9-F86B-00A8-4CD590620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0C645D-D19D-3655-9135-27A86C78B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1B0C1-A295-142B-6E00-F11101565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4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01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97939-F3AA-300A-844A-53D77E83D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8C08E-105D-6358-0B84-5C6CA1470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0E1A4F-1CEB-745B-F9ED-25B17A48C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8C85B-6EA5-2C28-174E-B35A57C18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92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6943F-9AA1-26E1-212C-8B201B2DB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C2196B-2692-2E85-E4CC-9926D5A07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19AB5-46CC-8170-A552-7F56BDC0B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5CFCE-CEC5-2ADE-E776-2449663240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879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96789-F006-1E10-BF62-47D92ABBE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D146E8-A555-43D2-CBE2-3C9B184CB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47E77A-7FB1-3D16-090D-077E68EBA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73F02-2DBF-9980-C563-50DE6E50C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51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01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5A65A-06E5-5341-E4F8-DF5CCDBDC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AF90EA-D029-87AB-A669-AC57086A9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28D64D-B854-2D2C-C5B1-D21DACCBED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2CBBD-A887-2970-AE23-8AD309EA7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C2F66-9991-CB4A-B661-921786452F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5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36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3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8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72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80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7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6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0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72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77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6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3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2999" y="990599"/>
            <a:ext cx="5867402" cy="2286002"/>
          </a:xfrm>
        </p:spPr>
        <p:txBody>
          <a:bodyPr anchor="t">
            <a:normAutofit/>
          </a:bodyPr>
          <a:lstStyle/>
          <a:p>
            <a:pPr algn="l"/>
            <a:r>
              <a:rPr lang="en-US" b="1" dirty="0">
                <a:solidFill>
                  <a:schemeClr val="accent1"/>
                </a:solidFill>
              </a:rPr>
              <a:t>HR–Finance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Best Practices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0381" y="4267199"/>
            <a:ext cx="5867402" cy="914400"/>
          </a:xfrm>
        </p:spPr>
        <p:txBody>
          <a:bodyPr>
            <a:normAutofit/>
          </a:bodyPr>
          <a:lstStyle/>
          <a:p>
            <a:pPr algn="l"/>
            <a:r>
              <a:rPr lang="en-US" sz="2500" dirty="0">
                <a:solidFill>
                  <a:schemeClr val="tx1">
                    <a:alpha val="55000"/>
                  </a:schemeClr>
                </a:solidFill>
              </a:rPr>
              <a:t>Amy Cooper, Director of Finance</a:t>
            </a:r>
          </a:p>
          <a:p>
            <a:pPr algn="l"/>
            <a:r>
              <a:rPr lang="en-US" sz="2500" dirty="0">
                <a:solidFill>
                  <a:schemeClr val="tx1">
                    <a:alpha val="55000"/>
                  </a:schemeClr>
                </a:solidFill>
              </a:rPr>
              <a:t>Maribel Rivera, Benefits Coordinator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FCB3BF-2577-BD90-F62A-3A7660A81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6991" y="4724400"/>
            <a:ext cx="3581400" cy="17906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6B803-C8EB-3660-25C7-4EBA6FAC6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83B9C-07A6-8B63-F4EF-9D62D5F66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60" y="1396266"/>
            <a:ext cx="3205140" cy="314186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Onboarding Workflow: Start to Finance Ready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67D685-CC1E-453A-5CB8-9DD6E27DC51E}"/>
              </a:ext>
            </a:extLst>
          </p:cNvPr>
          <p:cNvGrpSpPr/>
          <p:nvPr/>
        </p:nvGrpSpPr>
        <p:grpSpPr>
          <a:xfrm>
            <a:off x="4357878" y="409576"/>
            <a:ext cx="7453122" cy="6057897"/>
            <a:chOff x="4357878" y="409576"/>
            <a:chExt cx="7453122" cy="605789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47B034E-4FB5-E13A-9173-B27B74E7226C}"/>
                </a:ext>
              </a:extLst>
            </p:cNvPr>
            <p:cNvSpPr/>
            <p:nvPr/>
          </p:nvSpPr>
          <p:spPr>
            <a:xfrm>
              <a:off x="4357878" y="409576"/>
              <a:ext cx="7453122" cy="834216"/>
            </a:xfrm>
            <a:prstGeom prst="roundRect">
              <a:avLst>
                <a:gd name="adj" fmla="val 10000"/>
              </a:avLst>
            </a:prstGeom>
            <a:solidFill>
              <a:schemeClr val="tx2"/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 descr="Register">
              <a:extLst>
                <a:ext uri="{FF2B5EF4-FFF2-40B4-BE49-F238E27FC236}">
                  <a16:creationId xmlns:a16="http://schemas.microsoft.com/office/drawing/2014/main" id="{C49F365E-0999-2CE8-5CA3-C7F9EB46988E}"/>
                </a:ext>
              </a:extLst>
            </p:cNvPr>
            <p:cNvSpPr/>
            <p:nvPr/>
          </p:nvSpPr>
          <p:spPr>
            <a:xfrm>
              <a:off x="4610228" y="602190"/>
              <a:ext cx="458818" cy="458818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A45964F-EC13-A5C9-D2B2-3667E450CC28}"/>
                </a:ext>
              </a:extLst>
            </p:cNvPr>
            <p:cNvSpPr/>
            <p:nvPr/>
          </p:nvSpPr>
          <p:spPr>
            <a:xfrm>
              <a:off x="5321397" y="414491"/>
              <a:ext cx="3353904" cy="834216"/>
            </a:xfrm>
            <a:custGeom>
              <a:avLst/>
              <a:gdLst>
                <a:gd name="csX0" fmla="*/ 0 w 3353904"/>
                <a:gd name="csY0" fmla="*/ 0 h 834216"/>
                <a:gd name="csX1" fmla="*/ 3353904 w 3353904"/>
                <a:gd name="csY1" fmla="*/ 0 h 834216"/>
                <a:gd name="csX2" fmla="*/ 3353904 w 3353904"/>
                <a:gd name="csY2" fmla="*/ 834216 h 834216"/>
                <a:gd name="csX3" fmla="*/ 0 w 3353904"/>
                <a:gd name="csY3" fmla="*/ 834216 h 834216"/>
                <a:gd name="csX4" fmla="*/ 0 w 3353904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53904" h="834216">
                  <a:moveTo>
                    <a:pt x="0" y="0"/>
                  </a:moveTo>
                  <a:lnTo>
                    <a:pt x="3353904" y="0"/>
                  </a:lnTo>
                  <a:lnTo>
                    <a:pt x="3353904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Board report shared with Finance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79B9AA-2F18-65E2-044E-4F0B38065002}"/>
                </a:ext>
              </a:extLst>
            </p:cNvPr>
            <p:cNvSpPr/>
            <p:nvPr/>
          </p:nvSpPr>
          <p:spPr>
            <a:xfrm>
              <a:off x="8675302" y="414491"/>
              <a:ext cx="3134755" cy="834216"/>
            </a:xfrm>
            <a:custGeom>
              <a:avLst/>
              <a:gdLst>
                <a:gd name="csX0" fmla="*/ 0 w 3134755"/>
                <a:gd name="csY0" fmla="*/ 0 h 834216"/>
                <a:gd name="csX1" fmla="*/ 3134755 w 3134755"/>
                <a:gd name="csY1" fmla="*/ 0 h 834216"/>
                <a:gd name="csX2" fmla="*/ 3134755 w 3134755"/>
                <a:gd name="csY2" fmla="*/ 834216 h 834216"/>
                <a:gd name="csX3" fmla="*/ 0 w 3134755"/>
                <a:gd name="csY3" fmla="*/ 834216 h 834216"/>
                <a:gd name="csX4" fmla="*/ 0 w 3134755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134755" h="834216">
                  <a:moveTo>
                    <a:pt x="0" y="0"/>
                  </a:moveTo>
                  <a:lnTo>
                    <a:pt x="3134755" y="0"/>
                  </a:lnTo>
                  <a:lnTo>
                    <a:pt x="3134755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New Hires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Separations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Transfers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039EACE-A042-CDC9-2D0E-7AF52962881D}"/>
                </a:ext>
              </a:extLst>
            </p:cNvPr>
            <p:cNvSpPr/>
            <p:nvPr/>
          </p:nvSpPr>
          <p:spPr>
            <a:xfrm>
              <a:off x="4357878" y="1457262"/>
              <a:ext cx="7453122" cy="834216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 descr="Open Folder">
              <a:extLst>
                <a:ext uri="{FF2B5EF4-FFF2-40B4-BE49-F238E27FC236}">
                  <a16:creationId xmlns:a16="http://schemas.microsoft.com/office/drawing/2014/main" id="{E581194E-095E-A81E-CB79-80EE31AE89AB}"/>
                </a:ext>
              </a:extLst>
            </p:cNvPr>
            <p:cNvSpPr/>
            <p:nvPr/>
          </p:nvSpPr>
          <p:spPr>
            <a:xfrm>
              <a:off x="4610228" y="1644960"/>
              <a:ext cx="458818" cy="458818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FE8E2C-3E1E-640F-661D-E44D514C19CC}"/>
                </a:ext>
              </a:extLst>
            </p:cNvPr>
            <p:cNvSpPr/>
            <p:nvPr/>
          </p:nvSpPr>
          <p:spPr>
            <a:xfrm>
              <a:off x="5321397" y="1457262"/>
              <a:ext cx="6488660" cy="834216"/>
            </a:xfrm>
            <a:custGeom>
              <a:avLst/>
              <a:gdLst>
                <a:gd name="csX0" fmla="*/ 0 w 6488660"/>
                <a:gd name="csY0" fmla="*/ 0 h 834216"/>
                <a:gd name="csX1" fmla="*/ 6488660 w 6488660"/>
                <a:gd name="csY1" fmla="*/ 0 h 834216"/>
                <a:gd name="csX2" fmla="*/ 6488660 w 6488660"/>
                <a:gd name="csY2" fmla="*/ 834216 h 834216"/>
                <a:gd name="csX3" fmla="*/ 0 w 6488660"/>
                <a:gd name="csY3" fmla="*/ 834216 h 834216"/>
                <a:gd name="csX4" fmla="*/ 0 w 6488660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488660" h="834216">
                  <a:moveTo>
                    <a:pt x="0" y="0"/>
                  </a:moveTo>
                  <a:lnTo>
                    <a:pt x="6488660" y="0"/>
                  </a:lnTo>
                  <a:lnTo>
                    <a:pt x="6488660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Personnel folder received after approvals &amp; background check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1A810B9-6877-B737-B429-2AAEA659E7CE}"/>
                </a:ext>
              </a:extLst>
            </p:cNvPr>
            <p:cNvSpPr/>
            <p:nvPr/>
          </p:nvSpPr>
          <p:spPr>
            <a:xfrm>
              <a:off x="4357878" y="2500032"/>
              <a:ext cx="7453122" cy="834216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11" descr="Send">
              <a:extLst>
                <a:ext uri="{FF2B5EF4-FFF2-40B4-BE49-F238E27FC236}">
                  <a16:creationId xmlns:a16="http://schemas.microsoft.com/office/drawing/2014/main" id="{5BFBA3C7-DF6A-6215-2342-076DC2D722EC}"/>
                </a:ext>
              </a:extLst>
            </p:cNvPr>
            <p:cNvSpPr/>
            <p:nvPr/>
          </p:nvSpPr>
          <p:spPr>
            <a:xfrm>
              <a:off x="4610228" y="2687731"/>
              <a:ext cx="458818" cy="458818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BA58D9-4CBC-413E-7CB9-5152861C36EB}"/>
                </a:ext>
              </a:extLst>
            </p:cNvPr>
            <p:cNvSpPr/>
            <p:nvPr/>
          </p:nvSpPr>
          <p:spPr>
            <a:xfrm>
              <a:off x="5321397" y="2500032"/>
              <a:ext cx="3353904" cy="834216"/>
            </a:xfrm>
            <a:custGeom>
              <a:avLst/>
              <a:gdLst>
                <a:gd name="csX0" fmla="*/ 0 w 3353904"/>
                <a:gd name="csY0" fmla="*/ 0 h 834216"/>
                <a:gd name="csX1" fmla="*/ 3353904 w 3353904"/>
                <a:gd name="csY1" fmla="*/ 0 h 834216"/>
                <a:gd name="csX2" fmla="*/ 3353904 w 3353904"/>
                <a:gd name="csY2" fmla="*/ 834216 h 834216"/>
                <a:gd name="csX3" fmla="*/ 0 w 3353904"/>
                <a:gd name="csY3" fmla="*/ 834216 h 834216"/>
                <a:gd name="csX4" fmla="*/ 0 w 3353904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53904" h="834216">
                  <a:moveTo>
                    <a:pt x="0" y="0"/>
                  </a:moveTo>
                  <a:lnTo>
                    <a:pt x="3353904" y="0"/>
                  </a:lnTo>
                  <a:lnTo>
                    <a:pt x="3353904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Employee contacted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6B54F61-A4C8-DD21-04B9-42F343D2C047}"/>
                </a:ext>
              </a:extLst>
            </p:cNvPr>
            <p:cNvSpPr/>
            <p:nvPr/>
          </p:nvSpPr>
          <p:spPr>
            <a:xfrm>
              <a:off x="8675302" y="2500032"/>
              <a:ext cx="3134755" cy="834216"/>
            </a:xfrm>
            <a:custGeom>
              <a:avLst/>
              <a:gdLst>
                <a:gd name="csX0" fmla="*/ 0 w 3134755"/>
                <a:gd name="csY0" fmla="*/ 0 h 834216"/>
                <a:gd name="csX1" fmla="*/ 3134755 w 3134755"/>
                <a:gd name="csY1" fmla="*/ 0 h 834216"/>
                <a:gd name="csX2" fmla="*/ 3134755 w 3134755"/>
                <a:gd name="csY2" fmla="*/ 834216 h 834216"/>
                <a:gd name="csX3" fmla="*/ 0 w 3134755"/>
                <a:gd name="csY3" fmla="*/ 834216 h 834216"/>
                <a:gd name="csX4" fmla="*/ 0 w 3134755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134755" h="834216">
                  <a:moveTo>
                    <a:pt x="0" y="0"/>
                  </a:moveTo>
                  <a:lnTo>
                    <a:pt x="3134755" y="0"/>
                  </a:lnTo>
                  <a:lnTo>
                    <a:pt x="3134755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Onboarding packet emailed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/>
                <a:t>PEBA insurance &amp; retirement link sent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AC877D0-27D5-5F6B-6796-E407CD224D2A}"/>
                </a:ext>
              </a:extLst>
            </p:cNvPr>
            <p:cNvSpPr/>
            <p:nvPr/>
          </p:nvSpPr>
          <p:spPr>
            <a:xfrm>
              <a:off x="4357878" y="3542803"/>
              <a:ext cx="7453122" cy="834216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15" descr="Barcode">
              <a:extLst>
                <a:ext uri="{FF2B5EF4-FFF2-40B4-BE49-F238E27FC236}">
                  <a16:creationId xmlns:a16="http://schemas.microsoft.com/office/drawing/2014/main" id="{1C2CA719-1EAF-4CB7-8D12-72EB63D5AD33}"/>
                </a:ext>
              </a:extLst>
            </p:cNvPr>
            <p:cNvSpPr/>
            <p:nvPr/>
          </p:nvSpPr>
          <p:spPr>
            <a:xfrm>
              <a:off x="4610228" y="3730501"/>
              <a:ext cx="458818" cy="458818"/>
            </a:xfrm>
            <a:prstGeom prst="rect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391D6DB-E518-C724-CA73-2C8209F8C962}"/>
                </a:ext>
              </a:extLst>
            </p:cNvPr>
            <p:cNvSpPr/>
            <p:nvPr/>
          </p:nvSpPr>
          <p:spPr>
            <a:xfrm>
              <a:off x="5321397" y="3542803"/>
              <a:ext cx="3353904" cy="834216"/>
            </a:xfrm>
            <a:custGeom>
              <a:avLst/>
              <a:gdLst>
                <a:gd name="csX0" fmla="*/ 0 w 3353904"/>
                <a:gd name="csY0" fmla="*/ 0 h 834216"/>
                <a:gd name="csX1" fmla="*/ 3353904 w 3353904"/>
                <a:gd name="csY1" fmla="*/ 0 h 834216"/>
                <a:gd name="csX2" fmla="*/ 3353904 w 3353904"/>
                <a:gd name="csY2" fmla="*/ 834216 h 834216"/>
                <a:gd name="csX3" fmla="*/ 0 w 3353904"/>
                <a:gd name="csY3" fmla="*/ 834216 h 834216"/>
                <a:gd name="csX4" fmla="*/ 0 w 3353904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53904" h="834216">
                  <a:moveTo>
                    <a:pt x="0" y="0"/>
                  </a:moveTo>
                  <a:lnTo>
                    <a:pt x="3353904" y="0"/>
                  </a:lnTo>
                  <a:lnTo>
                    <a:pt x="3353904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Tracking label captures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D52F55D-B9F3-A08B-D9B7-992934E389F6}"/>
                </a:ext>
              </a:extLst>
            </p:cNvPr>
            <p:cNvSpPr/>
            <p:nvPr/>
          </p:nvSpPr>
          <p:spPr>
            <a:xfrm>
              <a:off x="8675302" y="3542803"/>
              <a:ext cx="3134755" cy="834216"/>
            </a:xfrm>
            <a:custGeom>
              <a:avLst/>
              <a:gdLst>
                <a:gd name="csX0" fmla="*/ 0 w 3134755"/>
                <a:gd name="csY0" fmla="*/ 0 h 834216"/>
                <a:gd name="csX1" fmla="*/ 3134755 w 3134755"/>
                <a:gd name="csY1" fmla="*/ 0 h 834216"/>
                <a:gd name="csX2" fmla="*/ 3134755 w 3134755"/>
                <a:gd name="csY2" fmla="*/ 834216 h 834216"/>
                <a:gd name="csX3" fmla="*/ 0 w 3134755"/>
                <a:gd name="csY3" fmla="*/ 834216 h 834216"/>
                <a:gd name="csX4" fmla="*/ 0 w 3134755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134755" h="834216">
                  <a:moveTo>
                    <a:pt x="0" y="0"/>
                  </a:moveTo>
                  <a:lnTo>
                    <a:pt x="3134755" y="0"/>
                  </a:lnTo>
                  <a:lnTo>
                    <a:pt x="3134755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Date notified &amp; due date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Transfer status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Packet completion date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 dirty="0"/>
                <a:t>Date sent to Finance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8100ECB9-3596-B140-211B-3EBE0857DED1}"/>
                </a:ext>
              </a:extLst>
            </p:cNvPr>
            <p:cNvSpPr/>
            <p:nvPr/>
          </p:nvSpPr>
          <p:spPr>
            <a:xfrm>
              <a:off x="4357878" y="4585573"/>
              <a:ext cx="7453122" cy="834216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19" descr="Bank Check">
              <a:extLst>
                <a:ext uri="{FF2B5EF4-FFF2-40B4-BE49-F238E27FC236}">
                  <a16:creationId xmlns:a16="http://schemas.microsoft.com/office/drawing/2014/main" id="{637B4F79-E3D4-F0C3-4311-70A61D1BD00B}"/>
                </a:ext>
              </a:extLst>
            </p:cNvPr>
            <p:cNvSpPr/>
            <p:nvPr/>
          </p:nvSpPr>
          <p:spPr>
            <a:xfrm>
              <a:off x="4610228" y="4773272"/>
              <a:ext cx="458818" cy="458818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DFA3A6-0380-1E36-CA88-A6844417E98B}"/>
                </a:ext>
              </a:extLst>
            </p:cNvPr>
            <p:cNvSpPr/>
            <p:nvPr/>
          </p:nvSpPr>
          <p:spPr>
            <a:xfrm>
              <a:off x="5321397" y="4585573"/>
              <a:ext cx="3353904" cy="834216"/>
            </a:xfrm>
            <a:custGeom>
              <a:avLst/>
              <a:gdLst>
                <a:gd name="csX0" fmla="*/ 0 w 3353904"/>
                <a:gd name="csY0" fmla="*/ 0 h 834216"/>
                <a:gd name="csX1" fmla="*/ 3353904 w 3353904"/>
                <a:gd name="csY1" fmla="*/ 0 h 834216"/>
                <a:gd name="csX2" fmla="*/ 3353904 w 3353904"/>
                <a:gd name="csY2" fmla="*/ 834216 h 834216"/>
                <a:gd name="csX3" fmla="*/ 0 w 3353904"/>
                <a:gd name="csY3" fmla="*/ 834216 h 834216"/>
                <a:gd name="csX4" fmla="*/ 0 w 3353904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53904" h="834216">
                  <a:moveTo>
                    <a:pt x="0" y="0"/>
                  </a:moveTo>
                  <a:lnTo>
                    <a:pt x="3353904" y="0"/>
                  </a:lnTo>
                  <a:lnTo>
                    <a:pt x="3353904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Documents received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8D0F5C7-B761-0625-0D77-D2545BE1AF76}"/>
                </a:ext>
              </a:extLst>
            </p:cNvPr>
            <p:cNvSpPr/>
            <p:nvPr/>
          </p:nvSpPr>
          <p:spPr>
            <a:xfrm>
              <a:off x="8675302" y="4585573"/>
              <a:ext cx="3134755" cy="834216"/>
            </a:xfrm>
            <a:custGeom>
              <a:avLst/>
              <a:gdLst>
                <a:gd name="csX0" fmla="*/ 0 w 3134755"/>
                <a:gd name="csY0" fmla="*/ 0 h 834216"/>
                <a:gd name="csX1" fmla="*/ 3134755 w 3134755"/>
                <a:gd name="csY1" fmla="*/ 0 h 834216"/>
                <a:gd name="csX2" fmla="*/ 3134755 w 3134755"/>
                <a:gd name="csY2" fmla="*/ 834216 h 834216"/>
                <a:gd name="csX3" fmla="*/ 0 w 3134755"/>
                <a:gd name="csY3" fmla="*/ 834216 h 834216"/>
                <a:gd name="csX4" fmla="*/ 0 w 3134755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134755" h="834216">
                  <a:moveTo>
                    <a:pt x="0" y="0"/>
                  </a:moveTo>
                  <a:lnTo>
                    <a:pt x="3134755" y="0"/>
                  </a:lnTo>
                  <a:lnTo>
                    <a:pt x="3134755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/>
                <a:t>TB test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/>
                <a:t>W‑4s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kern="1200"/>
                <a:t>Direct deposit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A96AB90-4B35-5883-CF1F-ED51060D9629}"/>
                </a:ext>
              </a:extLst>
            </p:cNvPr>
            <p:cNvSpPr/>
            <p:nvPr/>
          </p:nvSpPr>
          <p:spPr>
            <a:xfrm>
              <a:off x="4357878" y="5633257"/>
              <a:ext cx="7453122" cy="834216"/>
            </a:xfrm>
            <a:prstGeom prst="roundRect">
              <a:avLst>
                <a:gd name="adj" fmla="val 10000"/>
              </a:avLst>
            </a:prstGeom>
            <a:solidFill>
              <a:schemeClr val="tx2"/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4" descr="Envelope">
              <a:extLst>
                <a:ext uri="{FF2B5EF4-FFF2-40B4-BE49-F238E27FC236}">
                  <a16:creationId xmlns:a16="http://schemas.microsoft.com/office/drawing/2014/main" id="{DE3C6F04-B762-A2E0-85F0-97FA63AD432E}"/>
                </a:ext>
              </a:extLst>
            </p:cNvPr>
            <p:cNvSpPr/>
            <p:nvPr/>
          </p:nvSpPr>
          <p:spPr>
            <a:xfrm>
              <a:off x="4610228" y="5816042"/>
              <a:ext cx="458818" cy="458818"/>
            </a:xfrm>
            <a:prstGeom prst="rect">
              <a:avLst/>
            </a:prstGeom>
            <a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9712D-C0BF-9602-C5C8-FA763FDD541A}"/>
                </a:ext>
              </a:extLst>
            </p:cNvPr>
            <p:cNvSpPr/>
            <p:nvPr/>
          </p:nvSpPr>
          <p:spPr>
            <a:xfrm>
              <a:off x="5321397" y="5628343"/>
              <a:ext cx="6488660" cy="834216"/>
            </a:xfrm>
            <a:custGeom>
              <a:avLst/>
              <a:gdLst>
                <a:gd name="csX0" fmla="*/ 0 w 6488660"/>
                <a:gd name="csY0" fmla="*/ 0 h 834216"/>
                <a:gd name="csX1" fmla="*/ 6488660 w 6488660"/>
                <a:gd name="csY1" fmla="*/ 0 h 834216"/>
                <a:gd name="csX2" fmla="*/ 6488660 w 6488660"/>
                <a:gd name="csY2" fmla="*/ 834216 h 834216"/>
                <a:gd name="csX3" fmla="*/ 0 w 6488660"/>
                <a:gd name="csY3" fmla="*/ 834216 h 834216"/>
                <a:gd name="csX4" fmla="*/ 0 w 6488660"/>
                <a:gd name="csY4" fmla="*/ 0 h 8342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488660" h="834216">
                  <a:moveTo>
                    <a:pt x="0" y="0"/>
                  </a:moveTo>
                  <a:lnTo>
                    <a:pt x="6488660" y="0"/>
                  </a:lnTo>
                  <a:lnTo>
                    <a:pt x="6488660" y="834216"/>
                  </a:lnTo>
                  <a:lnTo>
                    <a:pt x="0" y="8342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288" tIns="88288" rIns="88288" bIns="8828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Completion email to Finance, Tech, Location Admin, HR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420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3" y="645106"/>
            <a:ext cx="5631655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</a:rPr>
              <a:t>Example: Onboarding Label (Front of Folder or PDF Cover)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25" y="2133600"/>
            <a:ext cx="5826526" cy="4433900"/>
          </a:xfrm>
        </p:spPr>
        <p:txBody>
          <a:bodyPr>
            <a:normAutofit/>
          </a:bodyPr>
          <a:lstStyle/>
          <a:p>
            <a:r>
              <a:rPr lang="en-US" sz="2000" dirty="0"/>
              <a:t>Notified date/time; voicemail vs. direct contact</a:t>
            </a:r>
          </a:p>
          <a:p>
            <a:r>
              <a:rPr lang="en-US" sz="2000" dirty="0"/>
              <a:t>Packet due date</a:t>
            </a:r>
          </a:p>
          <a:p>
            <a:r>
              <a:rPr lang="en-US" sz="2000" dirty="0"/>
              <a:t>Transfer? (Y/N)</a:t>
            </a:r>
          </a:p>
          <a:p>
            <a:r>
              <a:rPr lang="en-US" sz="2000" dirty="0"/>
              <a:t>Packet completed date</a:t>
            </a:r>
          </a:p>
          <a:p>
            <a:r>
              <a:rPr lang="en-US" sz="2000" dirty="0"/>
              <a:t>New‑hire info sent to employee (date)</a:t>
            </a:r>
          </a:p>
          <a:p>
            <a:r>
              <a:rPr lang="en-US" sz="2000" dirty="0"/>
              <a:t>Employee info sent to Finance (date)</a:t>
            </a:r>
          </a:p>
          <a:p>
            <a:r>
              <a:rPr lang="en-US" sz="2000" dirty="0"/>
              <a:t>Received: TB test / W‑4s / Direct deposit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F90644-7362-27F0-3B3A-D6B18F896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751" y="2133600"/>
            <a:ext cx="5451627" cy="206213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26" y="1499954"/>
            <a:ext cx="3602736" cy="226771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Scenario: Employee Injury at Work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0BFBEC7-B9D0-CE16-89FB-4A04EE3F36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8674059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71C2D-38FD-2F63-48E1-D5BE81E0D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F4950-068C-EAE3-665A-444CAE715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26" y="1511244"/>
            <a:ext cx="3602736" cy="150289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Scenario:</a:t>
            </a:r>
            <a:br>
              <a:rPr lang="en-US" sz="4000" b="1" dirty="0">
                <a:solidFill>
                  <a:schemeClr val="accent1"/>
                </a:solidFill>
              </a:rPr>
            </a:br>
            <a:r>
              <a:rPr lang="en-US" sz="4000" b="1" dirty="0">
                <a:solidFill>
                  <a:schemeClr val="accent1"/>
                </a:solidFill>
              </a:rPr>
              <a:t>FMLA Inquiry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36D4ACA-0126-EE79-5672-2FBBC286F5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795303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9680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D2668-8B80-C51F-A065-18220C3E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67118-1FCC-7CD0-2E66-46E24C6C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632" y="1740408"/>
            <a:ext cx="3602736" cy="200863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Scenario:</a:t>
            </a:r>
            <a:br>
              <a:rPr lang="en-US" sz="4000" b="1" dirty="0">
                <a:solidFill>
                  <a:schemeClr val="accent1"/>
                </a:solidFill>
              </a:rPr>
            </a:br>
            <a:r>
              <a:rPr lang="en-US" sz="4000" b="1" dirty="0">
                <a:solidFill>
                  <a:schemeClr val="accent1"/>
                </a:solidFill>
              </a:rPr>
              <a:t>Insurance Invoice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8754E8-FB59-8792-D3B9-3F520D2720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183261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9244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018" y="1562100"/>
            <a:ext cx="3795642" cy="243416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Measure What Matters – Celebrate the Wins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3301" y="654756"/>
            <a:ext cx="5959681" cy="5706886"/>
          </a:xfrm>
        </p:spPr>
        <p:txBody>
          <a:bodyPr anchor="ctr">
            <a:normAutofit/>
          </a:bodyPr>
          <a:lstStyle/>
          <a:p>
            <a:r>
              <a:rPr lang="en-US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Accuracy improvements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Insurance audit adjustments decreased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Payroll corrections decreased</a:t>
            </a:r>
          </a:p>
          <a:p>
            <a:r>
              <a:rPr lang="en-US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Onboarding Efficiency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New hire processed during peak periods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Average time of ‘Finance-Ready’ folder</a:t>
            </a:r>
          </a:p>
          <a:p>
            <a:r>
              <a:rPr lang="en-US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Timeliness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Position control updates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Benefits enrollment completed</a:t>
            </a:r>
          </a:p>
          <a:p>
            <a:r>
              <a:rPr lang="en-US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Process Reliability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Fewer retro adjustments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Reduction in last-minute changes</a:t>
            </a:r>
          </a:p>
          <a:p>
            <a:r>
              <a:rPr lang="en-US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Service to Employees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First paycheck accuracy</a:t>
            </a:r>
          </a:p>
          <a:p>
            <a:pPr lvl="1"/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Time to resolve pay/benefits issues</a:t>
            </a:r>
          </a:p>
          <a:p>
            <a:endParaRPr lang="en-US" sz="1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000" y="346428"/>
            <a:ext cx="8978467" cy="1325563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chemeClr val="accent1"/>
                </a:solidFill>
              </a:rPr>
              <a:t>5 Quick Wins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(Start Today, No New Software Needed)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02CA71-E56E-0A3C-6034-7F61D455A384}"/>
              </a:ext>
            </a:extLst>
          </p:cNvPr>
          <p:cNvSpPr/>
          <p:nvPr/>
        </p:nvSpPr>
        <p:spPr>
          <a:xfrm>
            <a:off x="1004711" y="1825625"/>
            <a:ext cx="1783645" cy="2698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F5D422-AA8F-EECB-916F-C7028B1581EC}"/>
              </a:ext>
            </a:extLst>
          </p:cNvPr>
          <p:cNvGrpSpPr/>
          <p:nvPr/>
        </p:nvGrpSpPr>
        <p:grpSpPr>
          <a:xfrm>
            <a:off x="966000" y="2094999"/>
            <a:ext cx="10260000" cy="2160001"/>
            <a:chOff x="966000" y="2094999"/>
            <a:chExt cx="10260000" cy="21600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6E8C404-E24E-21F7-866E-AA12D62F93AD}"/>
                </a:ext>
              </a:extLst>
            </p:cNvPr>
            <p:cNvSpPr/>
            <p:nvPr/>
          </p:nvSpPr>
          <p:spPr>
            <a:xfrm>
              <a:off x="1317000" y="2094999"/>
              <a:ext cx="1098000" cy="109800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 6" descr="Bookmark">
              <a:extLst>
                <a:ext uri="{FF2B5EF4-FFF2-40B4-BE49-F238E27FC236}">
                  <a16:creationId xmlns:a16="http://schemas.microsoft.com/office/drawing/2014/main" id="{2855EFAB-AEFA-FAED-3D51-6CCA1F6937F1}"/>
                </a:ext>
              </a:extLst>
            </p:cNvPr>
            <p:cNvSpPr/>
            <p:nvPr/>
          </p:nvSpPr>
          <p:spPr>
            <a:xfrm>
              <a:off x="1551000" y="2328999"/>
              <a:ext cx="630000" cy="630000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D0484BF-87CC-4431-3CD4-549BD97FC970}"/>
                </a:ext>
              </a:extLst>
            </p:cNvPr>
            <p:cNvSpPr/>
            <p:nvPr/>
          </p:nvSpPr>
          <p:spPr>
            <a:xfrm>
              <a:off x="966000" y="3535000"/>
              <a:ext cx="1800000" cy="720000"/>
            </a:xfrm>
            <a:custGeom>
              <a:avLst/>
              <a:gdLst>
                <a:gd name="csX0" fmla="*/ 0 w 1800000"/>
                <a:gd name="csY0" fmla="*/ 0 h 720000"/>
                <a:gd name="csX1" fmla="*/ 1800000 w 1800000"/>
                <a:gd name="csY1" fmla="*/ 0 h 720000"/>
                <a:gd name="csX2" fmla="*/ 1800000 w 1800000"/>
                <a:gd name="csY2" fmla="*/ 720000 h 720000"/>
                <a:gd name="csX3" fmla="*/ 0 w 1800000"/>
                <a:gd name="csY3" fmla="*/ 720000 h 720000"/>
                <a:gd name="csX4" fmla="*/ 0 w 180000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720000">
                  <a:moveTo>
                    <a:pt x="0" y="0"/>
                  </a:moveTo>
                  <a:lnTo>
                    <a:pt x="1800000" y="0"/>
                  </a:lnTo>
                  <a:lnTo>
                    <a:pt x="180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900" kern="1200" dirty="0"/>
                <a:t>Subject Line Tags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7EC091D-3D79-196A-C1F5-93C4051B2F6B}"/>
                </a:ext>
              </a:extLst>
            </p:cNvPr>
            <p:cNvSpPr/>
            <p:nvPr/>
          </p:nvSpPr>
          <p:spPr>
            <a:xfrm>
              <a:off x="3432000" y="2094999"/>
              <a:ext cx="1098000" cy="109800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 10" descr="Checkmark">
              <a:extLst>
                <a:ext uri="{FF2B5EF4-FFF2-40B4-BE49-F238E27FC236}">
                  <a16:creationId xmlns:a16="http://schemas.microsoft.com/office/drawing/2014/main" id="{297F27F3-F268-4A0E-18F6-860CC8DEFF3D}"/>
                </a:ext>
              </a:extLst>
            </p:cNvPr>
            <p:cNvSpPr/>
            <p:nvPr/>
          </p:nvSpPr>
          <p:spPr>
            <a:xfrm>
              <a:off x="3666000" y="2328999"/>
              <a:ext cx="630000" cy="630000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642DA54-3D9E-45CD-70F7-521E436CFEDD}"/>
                </a:ext>
              </a:extLst>
            </p:cNvPr>
            <p:cNvSpPr/>
            <p:nvPr/>
          </p:nvSpPr>
          <p:spPr>
            <a:xfrm>
              <a:off x="3081000" y="3535000"/>
              <a:ext cx="1800000" cy="720000"/>
            </a:xfrm>
            <a:custGeom>
              <a:avLst/>
              <a:gdLst>
                <a:gd name="csX0" fmla="*/ 0 w 1800000"/>
                <a:gd name="csY0" fmla="*/ 0 h 720000"/>
                <a:gd name="csX1" fmla="*/ 1800000 w 1800000"/>
                <a:gd name="csY1" fmla="*/ 0 h 720000"/>
                <a:gd name="csX2" fmla="*/ 1800000 w 1800000"/>
                <a:gd name="csY2" fmla="*/ 720000 h 720000"/>
                <a:gd name="csX3" fmla="*/ 0 w 1800000"/>
                <a:gd name="csY3" fmla="*/ 720000 h 720000"/>
                <a:gd name="csX4" fmla="*/ 0 w 180000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720000">
                  <a:moveTo>
                    <a:pt x="0" y="0"/>
                  </a:moveTo>
                  <a:lnTo>
                    <a:pt x="1800000" y="0"/>
                  </a:lnTo>
                  <a:lnTo>
                    <a:pt x="180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900" kern="1200"/>
                <a:t>1-page Status Template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CDD6B34-FB68-2E2C-371B-6FBC468B0B07}"/>
                </a:ext>
              </a:extLst>
            </p:cNvPr>
            <p:cNvSpPr/>
            <p:nvPr/>
          </p:nvSpPr>
          <p:spPr>
            <a:xfrm>
              <a:off x="5547000" y="2094999"/>
              <a:ext cx="1098000" cy="109800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13" descr="Funny Face Outline">
              <a:extLst>
                <a:ext uri="{FF2B5EF4-FFF2-40B4-BE49-F238E27FC236}">
                  <a16:creationId xmlns:a16="http://schemas.microsoft.com/office/drawing/2014/main" id="{545FCE33-35D9-4851-7DBE-461A2B042622}"/>
                </a:ext>
              </a:extLst>
            </p:cNvPr>
            <p:cNvSpPr/>
            <p:nvPr/>
          </p:nvSpPr>
          <p:spPr>
            <a:xfrm>
              <a:off x="5781000" y="2328999"/>
              <a:ext cx="630000" cy="630000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8CFAC3-E945-B273-8E66-3BA152F309DA}"/>
                </a:ext>
              </a:extLst>
            </p:cNvPr>
            <p:cNvSpPr/>
            <p:nvPr/>
          </p:nvSpPr>
          <p:spPr>
            <a:xfrm>
              <a:off x="5196000" y="3535000"/>
              <a:ext cx="1800000" cy="720000"/>
            </a:xfrm>
            <a:custGeom>
              <a:avLst/>
              <a:gdLst>
                <a:gd name="csX0" fmla="*/ 0 w 1800000"/>
                <a:gd name="csY0" fmla="*/ 0 h 720000"/>
                <a:gd name="csX1" fmla="*/ 1800000 w 1800000"/>
                <a:gd name="csY1" fmla="*/ 0 h 720000"/>
                <a:gd name="csX2" fmla="*/ 1800000 w 1800000"/>
                <a:gd name="csY2" fmla="*/ 720000 h 720000"/>
                <a:gd name="csX3" fmla="*/ 0 w 1800000"/>
                <a:gd name="csY3" fmla="*/ 720000 h 720000"/>
                <a:gd name="csX4" fmla="*/ 0 w 180000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720000">
                  <a:moveTo>
                    <a:pt x="0" y="0"/>
                  </a:moveTo>
                  <a:lnTo>
                    <a:pt x="1800000" y="0"/>
                  </a:lnTo>
                  <a:lnTo>
                    <a:pt x="180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900" kern="1200"/>
                <a:t>Color &amp; Emoji Key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DF79DDD-2FAE-4760-AD3B-C034852BDF10}"/>
                </a:ext>
              </a:extLst>
            </p:cNvPr>
            <p:cNvSpPr/>
            <p:nvPr/>
          </p:nvSpPr>
          <p:spPr>
            <a:xfrm>
              <a:off x="7662000" y="2094999"/>
              <a:ext cx="1098000" cy="109800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16" descr="Megaphone1 with solid fill">
              <a:extLst>
                <a:ext uri="{FF2B5EF4-FFF2-40B4-BE49-F238E27FC236}">
                  <a16:creationId xmlns:a16="http://schemas.microsoft.com/office/drawing/2014/main" id="{E2CBEC00-02C8-43D7-192C-13585C46BB19}"/>
                </a:ext>
              </a:extLst>
            </p:cNvPr>
            <p:cNvSpPr/>
            <p:nvPr/>
          </p:nvSpPr>
          <p:spPr>
            <a:xfrm>
              <a:off x="7896000" y="2328999"/>
              <a:ext cx="630000" cy="630000"/>
            </a:xfrm>
            <a:prstGeom prst="rect">
              <a:avLst/>
            </a:pr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A35F83B-7612-0342-8A5A-62C03995E31F}"/>
                </a:ext>
              </a:extLst>
            </p:cNvPr>
            <p:cNvSpPr/>
            <p:nvPr/>
          </p:nvSpPr>
          <p:spPr>
            <a:xfrm>
              <a:off x="7311000" y="3535000"/>
              <a:ext cx="1800000" cy="720000"/>
            </a:xfrm>
            <a:custGeom>
              <a:avLst/>
              <a:gdLst>
                <a:gd name="csX0" fmla="*/ 0 w 1800000"/>
                <a:gd name="csY0" fmla="*/ 0 h 720000"/>
                <a:gd name="csX1" fmla="*/ 1800000 w 1800000"/>
                <a:gd name="csY1" fmla="*/ 0 h 720000"/>
                <a:gd name="csX2" fmla="*/ 1800000 w 1800000"/>
                <a:gd name="csY2" fmla="*/ 720000 h 720000"/>
                <a:gd name="csX3" fmla="*/ 0 w 1800000"/>
                <a:gd name="csY3" fmla="*/ 720000 h 720000"/>
                <a:gd name="csX4" fmla="*/ 0 w 180000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720000">
                  <a:moveTo>
                    <a:pt x="0" y="0"/>
                  </a:moveTo>
                  <a:lnTo>
                    <a:pt x="1800000" y="0"/>
                  </a:lnTo>
                  <a:lnTo>
                    <a:pt x="180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900" kern="1200"/>
                <a:t>2-Minute Daily Digest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E9E1FEE-1AB7-B210-8882-A4F17EB630E8}"/>
                </a:ext>
              </a:extLst>
            </p:cNvPr>
            <p:cNvSpPr/>
            <p:nvPr/>
          </p:nvSpPr>
          <p:spPr>
            <a:xfrm>
              <a:off x="9777000" y="2094999"/>
              <a:ext cx="1098000" cy="109800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19" descr="Document">
              <a:extLst>
                <a:ext uri="{FF2B5EF4-FFF2-40B4-BE49-F238E27FC236}">
                  <a16:creationId xmlns:a16="http://schemas.microsoft.com/office/drawing/2014/main" id="{F898B9D7-741B-C6A7-031C-806C367A253F}"/>
                </a:ext>
              </a:extLst>
            </p:cNvPr>
            <p:cNvSpPr/>
            <p:nvPr/>
          </p:nvSpPr>
          <p:spPr>
            <a:xfrm>
              <a:off x="10011000" y="2328999"/>
              <a:ext cx="630000" cy="630000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FD2992A-40B5-73C8-ADF2-81A45BCF56A7}"/>
                </a:ext>
              </a:extLst>
            </p:cNvPr>
            <p:cNvSpPr/>
            <p:nvPr/>
          </p:nvSpPr>
          <p:spPr>
            <a:xfrm>
              <a:off x="9426000" y="3535000"/>
              <a:ext cx="1800000" cy="720000"/>
            </a:xfrm>
            <a:custGeom>
              <a:avLst/>
              <a:gdLst>
                <a:gd name="csX0" fmla="*/ 0 w 1800000"/>
                <a:gd name="csY0" fmla="*/ 0 h 720000"/>
                <a:gd name="csX1" fmla="*/ 1800000 w 1800000"/>
                <a:gd name="csY1" fmla="*/ 0 h 720000"/>
                <a:gd name="csX2" fmla="*/ 1800000 w 1800000"/>
                <a:gd name="csY2" fmla="*/ 720000 h 720000"/>
                <a:gd name="csX3" fmla="*/ 0 w 1800000"/>
                <a:gd name="csY3" fmla="*/ 720000 h 720000"/>
                <a:gd name="csX4" fmla="*/ 0 w 180000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00000" h="720000">
                  <a:moveTo>
                    <a:pt x="0" y="0"/>
                  </a:moveTo>
                  <a:lnTo>
                    <a:pt x="1800000" y="0"/>
                  </a:lnTo>
                  <a:lnTo>
                    <a:pt x="180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900" kern="1200"/>
                <a:t>Onboarding File Labels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70056C3-B7CF-DAD5-629F-52A5A9996D48}"/>
              </a:ext>
            </a:extLst>
          </p:cNvPr>
          <p:cNvSpPr txBox="1"/>
          <p:nvPr/>
        </p:nvSpPr>
        <p:spPr>
          <a:xfrm>
            <a:off x="1238250" y="5067300"/>
            <a:ext cx="9715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Simple systems – Clear communication – Few errors – Faster onboarding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311" y="593194"/>
            <a:ext cx="5077178" cy="93027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Wrap‑Up &amp; Next Steps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57C64A-97F4-8BBC-EF3B-38A1FBAEFD36}"/>
              </a:ext>
            </a:extLst>
          </p:cNvPr>
          <p:cNvGrpSpPr/>
          <p:nvPr/>
        </p:nvGrpSpPr>
        <p:grpSpPr>
          <a:xfrm>
            <a:off x="850311" y="2008759"/>
            <a:ext cx="10491378" cy="3184791"/>
            <a:chOff x="1165103" y="2008759"/>
            <a:chExt cx="10491378" cy="318479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F1B3549-86EA-7005-0384-6A3632B444AC}"/>
                </a:ext>
              </a:extLst>
            </p:cNvPr>
            <p:cNvSpPr/>
            <p:nvPr/>
          </p:nvSpPr>
          <p:spPr>
            <a:xfrm>
              <a:off x="1165103" y="2008759"/>
              <a:ext cx="2662239" cy="798671"/>
            </a:xfrm>
            <a:custGeom>
              <a:avLst/>
              <a:gdLst>
                <a:gd name="csX0" fmla="*/ 0 w 2662239"/>
                <a:gd name="csY0" fmla="*/ 0 h 798671"/>
                <a:gd name="csX1" fmla="*/ 2422638 w 2662239"/>
                <a:gd name="csY1" fmla="*/ 0 h 798671"/>
                <a:gd name="csX2" fmla="*/ 2662239 w 2662239"/>
                <a:gd name="csY2" fmla="*/ 399336 h 798671"/>
                <a:gd name="csX3" fmla="*/ 2422638 w 2662239"/>
                <a:gd name="csY3" fmla="*/ 798671 h 798671"/>
                <a:gd name="csX4" fmla="*/ 0 w 2662239"/>
                <a:gd name="csY4" fmla="*/ 798671 h 798671"/>
                <a:gd name="csX5" fmla="*/ 239601 w 2662239"/>
                <a:gd name="csY5" fmla="*/ 399336 h 798671"/>
                <a:gd name="csX6" fmla="*/ 0 w 2662239"/>
                <a:gd name="csY6" fmla="*/ 0 h 7986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662239" h="798671">
                  <a:moveTo>
                    <a:pt x="0" y="0"/>
                  </a:moveTo>
                  <a:lnTo>
                    <a:pt x="2422638" y="0"/>
                  </a:lnTo>
                  <a:lnTo>
                    <a:pt x="2662239" y="399336"/>
                  </a:lnTo>
                  <a:lnTo>
                    <a:pt x="2422638" y="798671"/>
                  </a:lnTo>
                  <a:lnTo>
                    <a:pt x="0" y="798671"/>
                  </a:lnTo>
                  <a:lnTo>
                    <a:pt x="239601" y="399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8215" tIns="98614" rIns="338215" bIns="98614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/>
                <a:t>Identify and Strengthen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333C7EE-C4F3-B7A3-CBD8-338E337C27B5}"/>
                </a:ext>
              </a:extLst>
            </p:cNvPr>
            <p:cNvSpPr/>
            <p:nvPr/>
          </p:nvSpPr>
          <p:spPr>
            <a:xfrm>
              <a:off x="1165103" y="2807431"/>
              <a:ext cx="2422638" cy="2386119"/>
            </a:xfrm>
            <a:custGeom>
              <a:avLst/>
              <a:gdLst>
                <a:gd name="csX0" fmla="*/ 0 w 2422638"/>
                <a:gd name="csY0" fmla="*/ 0 h 2386119"/>
                <a:gd name="csX1" fmla="*/ 2422638 w 2422638"/>
                <a:gd name="csY1" fmla="*/ 0 h 2386119"/>
                <a:gd name="csX2" fmla="*/ 2422638 w 2422638"/>
                <a:gd name="csY2" fmla="*/ 2386119 h 2386119"/>
                <a:gd name="csX3" fmla="*/ 0 w 2422638"/>
                <a:gd name="csY3" fmla="*/ 2386119 h 2386119"/>
                <a:gd name="csX4" fmla="*/ 0 w 2422638"/>
                <a:gd name="csY4" fmla="*/ 0 h 23861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22638" h="2386119">
                  <a:moveTo>
                    <a:pt x="0" y="0"/>
                  </a:moveTo>
                  <a:lnTo>
                    <a:pt x="2422638" y="0"/>
                  </a:lnTo>
                  <a:lnTo>
                    <a:pt x="2422638" y="2386119"/>
                  </a:lnTo>
                  <a:lnTo>
                    <a:pt x="0" y="2386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1442" tIns="191442" rIns="191442" bIns="382884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Identify and Strengthen the Bridge Role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/>
                <a:t>Clarify expectations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/>
                <a:t>Ensure consistent communication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79F0E05-3E48-C625-8639-12B008218408}"/>
                </a:ext>
              </a:extLst>
            </p:cNvPr>
            <p:cNvSpPr/>
            <p:nvPr/>
          </p:nvSpPr>
          <p:spPr>
            <a:xfrm>
              <a:off x="3774816" y="2008759"/>
              <a:ext cx="2662239" cy="798671"/>
            </a:xfrm>
            <a:custGeom>
              <a:avLst/>
              <a:gdLst>
                <a:gd name="csX0" fmla="*/ 0 w 2662239"/>
                <a:gd name="csY0" fmla="*/ 0 h 798671"/>
                <a:gd name="csX1" fmla="*/ 2422638 w 2662239"/>
                <a:gd name="csY1" fmla="*/ 0 h 798671"/>
                <a:gd name="csX2" fmla="*/ 2662239 w 2662239"/>
                <a:gd name="csY2" fmla="*/ 399336 h 798671"/>
                <a:gd name="csX3" fmla="*/ 2422638 w 2662239"/>
                <a:gd name="csY3" fmla="*/ 798671 h 798671"/>
                <a:gd name="csX4" fmla="*/ 0 w 2662239"/>
                <a:gd name="csY4" fmla="*/ 798671 h 798671"/>
                <a:gd name="csX5" fmla="*/ 239601 w 2662239"/>
                <a:gd name="csY5" fmla="*/ 399336 h 798671"/>
                <a:gd name="csX6" fmla="*/ 0 w 2662239"/>
                <a:gd name="csY6" fmla="*/ 0 h 7986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662239" h="798671">
                  <a:moveTo>
                    <a:pt x="0" y="0"/>
                  </a:moveTo>
                  <a:lnTo>
                    <a:pt x="2422638" y="0"/>
                  </a:lnTo>
                  <a:lnTo>
                    <a:pt x="2662239" y="399336"/>
                  </a:lnTo>
                  <a:lnTo>
                    <a:pt x="2422638" y="798671"/>
                  </a:lnTo>
                  <a:lnTo>
                    <a:pt x="0" y="798671"/>
                  </a:lnTo>
                  <a:lnTo>
                    <a:pt x="239601" y="399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8215" tIns="98614" rIns="338215" bIns="98614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/>
                <a:t>Standardize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F85BC16-2696-795A-853B-177D7B09085C}"/>
                </a:ext>
              </a:extLst>
            </p:cNvPr>
            <p:cNvSpPr/>
            <p:nvPr/>
          </p:nvSpPr>
          <p:spPr>
            <a:xfrm>
              <a:off x="3774816" y="2807431"/>
              <a:ext cx="2422638" cy="2386119"/>
            </a:xfrm>
            <a:custGeom>
              <a:avLst/>
              <a:gdLst>
                <a:gd name="csX0" fmla="*/ 0 w 2422638"/>
                <a:gd name="csY0" fmla="*/ 0 h 2386119"/>
                <a:gd name="csX1" fmla="*/ 2422638 w 2422638"/>
                <a:gd name="csY1" fmla="*/ 0 h 2386119"/>
                <a:gd name="csX2" fmla="*/ 2422638 w 2422638"/>
                <a:gd name="csY2" fmla="*/ 2386119 h 2386119"/>
                <a:gd name="csX3" fmla="*/ 0 w 2422638"/>
                <a:gd name="csY3" fmla="*/ 2386119 h 2386119"/>
                <a:gd name="csX4" fmla="*/ 0 w 2422638"/>
                <a:gd name="csY4" fmla="*/ 0 h 23861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22638" h="2386119">
                  <a:moveTo>
                    <a:pt x="0" y="0"/>
                  </a:moveTo>
                  <a:lnTo>
                    <a:pt x="2422638" y="0"/>
                  </a:lnTo>
                  <a:lnTo>
                    <a:pt x="2422638" y="2386119"/>
                  </a:lnTo>
                  <a:lnTo>
                    <a:pt x="0" y="2386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1442" tIns="191442" rIns="191442" bIns="382884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Standardize Your Tools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/>
                <a:t>Templates, clear workflows, visual process guides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44F6449-C834-5C3F-E1A6-2E882C1C64D5}"/>
                </a:ext>
              </a:extLst>
            </p:cNvPr>
            <p:cNvSpPr/>
            <p:nvPr/>
          </p:nvSpPr>
          <p:spPr>
            <a:xfrm>
              <a:off x="6384529" y="2008759"/>
              <a:ext cx="2662239" cy="798671"/>
            </a:xfrm>
            <a:custGeom>
              <a:avLst/>
              <a:gdLst>
                <a:gd name="csX0" fmla="*/ 0 w 2662239"/>
                <a:gd name="csY0" fmla="*/ 0 h 798671"/>
                <a:gd name="csX1" fmla="*/ 2422638 w 2662239"/>
                <a:gd name="csY1" fmla="*/ 0 h 798671"/>
                <a:gd name="csX2" fmla="*/ 2662239 w 2662239"/>
                <a:gd name="csY2" fmla="*/ 399336 h 798671"/>
                <a:gd name="csX3" fmla="*/ 2422638 w 2662239"/>
                <a:gd name="csY3" fmla="*/ 798671 h 798671"/>
                <a:gd name="csX4" fmla="*/ 0 w 2662239"/>
                <a:gd name="csY4" fmla="*/ 798671 h 798671"/>
                <a:gd name="csX5" fmla="*/ 239601 w 2662239"/>
                <a:gd name="csY5" fmla="*/ 399336 h 798671"/>
                <a:gd name="csX6" fmla="*/ 0 w 2662239"/>
                <a:gd name="csY6" fmla="*/ 0 h 7986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662239" h="798671">
                  <a:moveTo>
                    <a:pt x="0" y="0"/>
                  </a:moveTo>
                  <a:lnTo>
                    <a:pt x="2422638" y="0"/>
                  </a:lnTo>
                  <a:lnTo>
                    <a:pt x="2662239" y="399336"/>
                  </a:lnTo>
                  <a:lnTo>
                    <a:pt x="2422638" y="798671"/>
                  </a:lnTo>
                  <a:lnTo>
                    <a:pt x="0" y="798671"/>
                  </a:lnTo>
                  <a:lnTo>
                    <a:pt x="239601" y="399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8215" tIns="98614" rIns="338215" bIns="98614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/>
                <a:t>Measure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4D6AE0E-16B6-0A69-647C-A9E8630EDC50}"/>
                </a:ext>
              </a:extLst>
            </p:cNvPr>
            <p:cNvSpPr/>
            <p:nvPr/>
          </p:nvSpPr>
          <p:spPr>
            <a:xfrm>
              <a:off x="6384529" y="2807431"/>
              <a:ext cx="2422638" cy="2386119"/>
            </a:xfrm>
            <a:custGeom>
              <a:avLst/>
              <a:gdLst>
                <a:gd name="csX0" fmla="*/ 0 w 2422638"/>
                <a:gd name="csY0" fmla="*/ 0 h 2386119"/>
                <a:gd name="csX1" fmla="*/ 2422638 w 2422638"/>
                <a:gd name="csY1" fmla="*/ 0 h 2386119"/>
                <a:gd name="csX2" fmla="*/ 2422638 w 2422638"/>
                <a:gd name="csY2" fmla="*/ 2386119 h 2386119"/>
                <a:gd name="csX3" fmla="*/ 0 w 2422638"/>
                <a:gd name="csY3" fmla="*/ 2386119 h 2386119"/>
                <a:gd name="csX4" fmla="*/ 0 w 2422638"/>
                <a:gd name="csY4" fmla="*/ 0 h 23861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22638" h="2386119">
                  <a:moveTo>
                    <a:pt x="0" y="0"/>
                  </a:moveTo>
                  <a:lnTo>
                    <a:pt x="2422638" y="0"/>
                  </a:lnTo>
                  <a:lnTo>
                    <a:pt x="2422638" y="2386119"/>
                  </a:lnTo>
                  <a:lnTo>
                    <a:pt x="0" y="2386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1442" tIns="191442" rIns="191442" bIns="382884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Measure to Improve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/>
                <a:t>Track key touchpoints, Review and adjust proactively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BBB32E8-2BAF-361A-2FA7-8277D9DFEA1E}"/>
                </a:ext>
              </a:extLst>
            </p:cNvPr>
            <p:cNvSpPr/>
            <p:nvPr/>
          </p:nvSpPr>
          <p:spPr>
            <a:xfrm>
              <a:off x="8994242" y="2008759"/>
              <a:ext cx="2662239" cy="798671"/>
            </a:xfrm>
            <a:custGeom>
              <a:avLst/>
              <a:gdLst>
                <a:gd name="csX0" fmla="*/ 0 w 2662239"/>
                <a:gd name="csY0" fmla="*/ 0 h 798671"/>
                <a:gd name="csX1" fmla="*/ 2422638 w 2662239"/>
                <a:gd name="csY1" fmla="*/ 0 h 798671"/>
                <a:gd name="csX2" fmla="*/ 2662239 w 2662239"/>
                <a:gd name="csY2" fmla="*/ 399336 h 798671"/>
                <a:gd name="csX3" fmla="*/ 2422638 w 2662239"/>
                <a:gd name="csY3" fmla="*/ 798671 h 798671"/>
                <a:gd name="csX4" fmla="*/ 0 w 2662239"/>
                <a:gd name="csY4" fmla="*/ 798671 h 798671"/>
                <a:gd name="csX5" fmla="*/ 239601 w 2662239"/>
                <a:gd name="csY5" fmla="*/ 399336 h 798671"/>
                <a:gd name="csX6" fmla="*/ 0 w 2662239"/>
                <a:gd name="csY6" fmla="*/ 0 h 7986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662239" h="798671">
                  <a:moveTo>
                    <a:pt x="0" y="0"/>
                  </a:moveTo>
                  <a:lnTo>
                    <a:pt x="2422638" y="0"/>
                  </a:lnTo>
                  <a:lnTo>
                    <a:pt x="2662239" y="399336"/>
                  </a:lnTo>
                  <a:lnTo>
                    <a:pt x="2422638" y="798671"/>
                  </a:lnTo>
                  <a:lnTo>
                    <a:pt x="0" y="798671"/>
                  </a:lnTo>
                  <a:lnTo>
                    <a:pt x="239601" y="399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8215" tIns="98614" rIns="338215" bIns="98614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/>
                <a:t>Stay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05A10E-0EA5-23AD-0537-3F6A79A0A782}"/>
                </a:ext>
              </a:extLst>
            </p:cNvPr>
            <p:cNvSpPr/>
            <p:nvPr/>
          </p:nvSpPr>
          <p:spPr>
            <a:xfrm>
              <a:off x="8994242" y="2807431"/>
              <a:ext cx="2422638" cy="2386119"/>
            </a:xfrm>
            <a:custGeom>
              <a:avLst/>
              <a:gdLst>
                <a:gd name="csX0" fmla="*/ 0 w 2422638"/>
                <a:gd name="csY0" fmla="*/ 0 h 2386119"/>
                <a:gd name="csX1" fmla="*/ 2422638 w 2422638"/>
                <a:gd name="csY1" fmla="*/ 0 h 2386119"/>
                <a:gd name="csX2" fmla="*/ 2422638 w 2422638"/>
                <a:gd name="csY2" fmla="*/ 2386119 h 2386119"/>
                <a:gd name="csX3" fmla="*/ 0 w 2422638"/>
                <a:gd name="csY3" fmla="*/ 2386119 h 2386119"/>
                <a:gd name="csX4" fmla="*/ 0 w 2422638"/>
                <a:gd name="csY4" fmla="*/ 0 h 23861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22638" h="2386119">
                  <a:moveTo>
                    <a:pt x="0" y="0"/>
                  </a:moveTo>
                  <a:lnTo>
                    <a:pt x="2422638" y="0"/>
                  </a:lnTo>
                  <a:lnTo>
                    <a:pt x="2422638" y="2386119"/>
                  </a:lnTo>
                  <a:lnTo>
                    <a:pt x="0" y="2386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1442" tIns="191442" rIns="191442" bIns="382884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Stay Connected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/>
                <a:t>Reach out to us or other districts for resources, templates, and collaboration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FFF7B-BF68-C2C6-AE67-9E59DC21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314" y="624110"/>
            <a:ext cx="5187264" cy="1280890"/>
          </a:xfrm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chemeClr val="accent1"/>
                </a:solidFill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1B252-3EBB-EA3E-B9DF-25A6A5BD9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725" y="2302677"/>
            <a:ext cx="4921442" cy="3777622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Maribel Rivera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803-810-8024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maribel.rivera@clover.k12.sc.us</a:t>
            </a:r>
          </a:p>
          <a:p>
            <a:pPr lvl="1">
              <a:spcBef>
                <a:spcPts val="600"/>
              </a:spcBef>
            </a:pPr>
            <a:endParaRPr lang="en-US" sz="2000" dirty="0">
              <a:solidFill>
                <a:srgbClr val="000000"/>
              </a:solidFill>
            </a:endParaRP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Amy Cooper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803-810-8044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amy.cooper@clover.k12.sc.us</a:t>
            </a:r>
          </a:p>
        </p:txBody>
      </p:sp>
      <p:pic>
        <p:nvPicPr>
          <p:cNvPr id="7" name="Graphic 6" descr="Email">
            <a:extLst>
              <a:ext uri="{FF2B5EF4-FFF2-40B4-BE49-F238E27FC236}">
                <a16:creationId xmlns:a16="http://schemas.microsoft.com/office/drawing/2014/main" id="{9019C8BC-1F48-3C20-8158-00F7AF8E8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201" y="2302677"/>
            <a:ext cx="2514242" cy="251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62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230" y="1464522"/>
            <a:ext cx="3214638" cy="859872"/>
          </a:xfrm>
          <a:solidFill>
            <a:schemeClr val="bg1"/>
          </a:solidFill>
        </p:spPr>
        <p:txBody>
          <a:bodyPr anchor="t">
            <a:noAutofit/>
          </a:bodyPr>
          <a:lstStyle/>
          <a:p>
            <a:r>
              <a:rPr lang="en-US" sz="5400" b="1" dirty="0">
                <a:solidFill>
                  <a:schemeClr val="accent1"/>
                </a:solidFill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032" y="1464522"/>
            <a:ext cx="7450109" cy="39289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tx1">
                    <a:alpha val="55000"/>
                  </a:schemeClr>
                </a:solidFill>
              </a:rPr>
              <a:t>Identify the importance of HR-Finance Partnership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tx1">
                    <a:alpha val="55000"/>
                  </a:schemeClr>
                </a:solidFill>
              </a:rPr>
              <a:t>Provide tips for building relationships and improving communication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tx1">
                    <a:alpha val="55000"/>
                  </a:schemeClr>
                </a:solidFill>
              </a:rPr>
              <a:t>Showcase a good, working HR–Finance partnership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tx1">
                    <a:alpha val="55000"/>
                  </a:schemeClr>
                </a:solidFill>
              </a:rPr>
              <a:t>Map a clear onboarding data flow which Finance can rely on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tx1">
                    <a:alpha val="55000"/>
                  </a:schemeClr>
                </a:solidFill>
              </a:rPr>
              <a:t>Demonstrate non‑verbal channels which reduce errors and rework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tx1">
                    <a:alpha val="55000"/>
                  </a:schemeClr>
                </a:solidFill>
              </a:rPr>
              <a:t>Provide ready‑to‑copy artifacts: labels, checklists, and FYI templates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A17ECB-6F3F-6A63-9470-F5C108415B1D}"/>
              </a:ext>
            </a:extLst>
          </p:cNvPr>
          <p:cNvCxnSpPr>
            <a:cxnSpLocks/>
          </p:cNvCxnSpPr>
          <p:nvPr/>
        </p:nvCxnSpPr>
        <p:spPr>
          <a:xfrm>
            <a:off x="4380931" y="1298864"/>
            <a:ext cx="0" cy="42602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5A1AA-9647-C319-203F-CCB791A76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5">
            <a:extLst>
              <a:ext uri="{FF2B5EF4-FFF2-40B4-BE49-F238E27FC236}">
                <a16:creationId xmlns:a16="http://schemas.microsoft.com/office/drawing/2014/main" id="{1B21DC31-B36B-350F-F494-1E18226A5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140" y="357852"/>
            <a:ext cx="10515600" cy="718372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Clover School District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D64C168-5EB4-0809-524A-20AC7E254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3839" y="1076224"/>
            <a:ext cx="11548872" cy="1225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≈9000 students, 1450 staff members, 13 campuses plus auxiliary services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97C1EF-AC80-3470-7F36-0E9CBD34C472}"/>
              </a:ext>
            </a:extLst>
          </p:cNvPr>
          <p:cNvGrpSpPr/>
          <p:nvPr/>
        </p:nvGrpSpPr>
        <p:grpSpPr>
          <a:xfrm>
            <a:off x="355476" y="1898173"/>
            <a:ext cx="11481048" cy="4832410"/>
            <a:chOff x="464766" y="1898173"/>
            <a:chExt cx="11481048" cy="483241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C5FF77-5A30-124F-E86F-B2979B840E7E}"/>
                </a:ext>
              </a:extLst>
            </p:cNvPr>
            <p:cNvSpPr/>
            <p:nvPr/>
          </p:nvSpPr>
          <p:spPr>
            <a:xfrm>
              <a:off x="464766" y="2319613"/>
              <a:ext cx="5111930" cy="4410970"/>
            </a:xfrm>
            <a:custGeom>
              <a:avLst/>
              <a:gdLst>
                <a:gd name="csX0" fmla="*/ 0 w 4910328"/>
                <a:gd name="csY0" fmla="*/ 0 h 3505950"/>
                <a:gd name="csX1" fmla="*/ 4910328 w 4910328"/>
                <a:gd name="csY1" fmla="*/ 0 h 3505950"/>
                <a:gd name="csX2" fmla="*/ 4910328 w 4910328"/>
                <a:gd name="csY2" fmla="*/ 3505950 h 3505950"/>
                <a:gd name="csX3" fmla="*/ 0 w 4910328"/>
                <a:gd name="csY3" fmla="*/ 3505950 h 3505950"/>
                <a:gd name="csX4" fmla="*/ 0 w 4910328"/>
                <a:gd name="csY4" fmla="*/ 0 h 35059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910328" h="3505950">
                  <a:moveTo>
                    <a:pt x="0" y="0"/>
                  </a:moveTo>
                  <a:lnTo>
                    <a:pt x="4910328" y="0"/>
                  </a:lnTo>
                  <a:lnTo>
                    <a:pt x="4910328" y="3505950"/>
                  </a:lnTo>
                  <a:lnTo>
                    <a:pt x="0" y="3505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96" tIns="437388" rIns="381096" bIns="149352" numCol="1" spcCol="1270" anchor="t" anchorCtr="0">
              <a:noAutofit/>
            </a:bodyPr>
            <a:lstStyle/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Chief </a:t>
              </a:r>
              <a:r>
                <a:rPr lang="en-US" sz="2200" dirty="0"/>
                <a:t>HR </a:t>
              </a:r>
              <a:r>
                <a:rPr lang="en-US" sz="2200" kern="1200" dirty="0"/>
                <a:t>Officer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Director of Human Resources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Director of Teacher Effectiveness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Administrative Assistant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Benefits Coordinator</a:t>
              </a:r>
            </a:p>
            <a:p>
              <a:pPr marL="457200" lvl="2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kern="1200" dirty="0"/>
                <a:t>Manages onboarding, separations, FMLA, Workers Comp, benefits, many other things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9907313-538F-242C-B491-7BEA8B40B68F}"/>
                </a:ext>
              </a:extLst>
            </p:cNvPr>
            <p:cNvSpPr/>
            <p:nvPr/>
          </p:nvSpPr>
          <p:spPr>
            <a:xfrm>
              <a:off x="1568922" y="1898173"/>
              <a:ext cx="2903619" cy="619920"/>
            </a:xfrm>
            <a:custGeom>
              <a:avLst/>
              <a:gdLst>
                <a:gd name="csX0" fmla="*/ 0 w 3437229"/>
                <a:gd name="csY0" fmla="*/ 103322 h 619920"/>
                <a:gd name="csX1" fmla="*/ 103322 w 3437229"/>
                <a:gd name="csY1" fmla="*/ 0 h 619920"/>
                <a:gd name="csX2" fmla="*/ 3333907 w 3437229"/>
                <a:gd name="csY2" fmla="*/ 0 h 619920"/>
                <a:gd name="csX3" fmla="*/ 3437229 w 3437229"/>
                <a:gd name="csY3" fmla="*/ 103322 h 619920"/>
                <a:gd name="csX4" fmla="*/ 3437229 w 3437229"/>
                <a:gd name="csY4" fmla="*/ 516598 h 619920"/>
                <a:gd name="csX5" fmla="*/ 3333907 w 3437229"/>
                <a:gd name="csY5" fmla="*/ 619920 h 619920"/>
                <a:gd name="csX6" fmla="*/ 103322 w 3437229"/>
                <a:gd name="csY6" fmla="*/ 619920 h 619920"/>
                <a:gd name="csX7" fmla="*/ 0 w 3437229"/>
                <a:gd name="csY7" fmla="*/ 516598 h 619920"/>
                <a:gd name="csX8" fmla="*/ 0 w 3437229"/>
                <a:gd name="csY8" fmla="*/ 103322 h 61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37229" h="619920">
                  <a:moveTo>
                    <a:pt x="0" y="103322"/>
                  </a:moveTo>
                  <a:cubicBezTo>
                    <a:pt x="0" y="46259"/>
                    <a:pt x="46259" y="0"/>
                    <a:pt x="103322" y="0"/>
                  </a:cubicBezTo>
                  <a:lnTo>
                    <a:pt x="3333907" y="0"/>
                  </a:lnTo>
                  <a:cubicBezTo>
                    <a:pt x="3390970" y="0"/>
                    <a:pt x="3437229" y="46259"/>
                    <a:pt x="3437229" y="103322"/>
                  </a:cubicBezTo>
                  <a:lnTo>
                    <a:pt x="3437229" y="516598"/>
                  </a:lnTo>
                  <a:cubicBezTo>
                    <a:pt x="3437229" y="573661"/>
                    <a:pt x="3390970" y="619920"/>
                    <a:pt x="3333907" y="619920"/>
                  </a:cubicBezTo>
                  <a:lnTo>
                    <a:pt x="103322" y="619920"/>
                  </a:lnTo>
                  <a:cubicBezTo>
                    <a:pt x="46259" y="619920"/>
                    <a:pt x="0" y="573661"/>
                    <a:pt x="0" y="516598"/>
                  </a:cubicBezTo>
                  <a:lnTo>
                    <a:pt x="0" y="10332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0181" tIns="30262" rIns="160181" bIns="30262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Human Resource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7F48AE-E4C2-CA98-EAD4-B2040DAFE20A}"/>
                </a:ext>
              </a:extLst>
            </p:cNvPr>
            <p:cNvSpPr/>
            <p:nvPr/>
          </p:nvSpPr>
          <p:spPr>
            <a:xfrm>
              <a:off x="5995415" y="2309432"/>
              <a:ext cx="5950399" cy="4421151"/>
            </a:xfrm>
            <a:custGeom>
              <a:avLst/>
              <a:gdLst>
                <a:gd name="csX0" fmla="*/ 0 w 4910328"/>
                <a:gd name="csY0" fmla="*/ 0 h 3458700"/>
                <a:gd name="csX1" fmla="*/ 4910328 w 4910328"/>
                <a:gd name="csY1" fmla="*/ 0 h 3458700"/>
                <a:gd name="csX2" fmla="*/ 4910328 w 4910328"/>
                <a:gd name="csY2" fmla="*/ 3458700 h 3458700"/>
                <a:gd name="csX3" fmla="*/ 0 w 4910328"/>
                <a:gd name="csY3" fmla="*/ 3458700 h 3458700"/>
                <a:gd name="csX4" fmla="*/ 0 w 4910328"/>
                <a:gd name="csY4" fmla="*/ 0 h 34587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910328" h="3458700">
                  <a:moveTo>
                    <a:pt x="0" y="0"/>
                  </a:moveTo>
                  <a:lnTo>
                    <a:pt x="4910328" y="0"/>
                  </a:lnTo>
                  <a:lnTo>
                    <a:pt x="4910328" y="3458700"/>
                  </a:lnTo>
                  <a:lnTo>
                    <a:pt x="0" y="34587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96" tIns="374904" rIns="381096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Chief Financial Officer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Director of Procurement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dirty="0"/>
                <a:t>3</a:t>
              </a:r>
              <a:r>
                <a:rPr lang="en-US" sz="2200" kern="1200" dirty="0"/>
                <a:t> Administrative Assistants: Accounts Payable, Payroll, Finance/Food Service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kern="1200" dirty="0"/>
                <a:t>Director of Finance</a:t>
              </a:r>
            </a:p>
            <a:p>
              <a:pPr marL="342900" lvl="2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kern="1200" dirty="0"/>
                <a:t>HR related tasks: Manages position control, budget prep profiles, verifies retirement &amp; insurance, reconciles insurance invoice, verifies FMLA leave, handles Workers Comp financial forms and leave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8200CFE-6D89-D5E7-97C5-D86FB6F8822C}"/>
                </a:ext>
              </a:extLst>
            </p:cNvPr>
            <p:cNvSpPr/>
            <p:nvPr/>
          </p:nvSpPr>
          <p:spPr>
            <a:xfrm>
              <a:off x="8117124" y="1898173"/>
              <a:ext cx="1706980" cy="619920"/>
            </a:xfrm>
            <a:custGeom>
              <a:avLst/>
              <a:gdLst>
                <a:gd name="csX0" fmla="*/ 0 w 3437229"/>
                <a:gd name="csY0" fmla="*/ 103322 h 619920"/>
                <a:gd name="csX1" fmla="*/ 103322 w 3437229"/>
                <a:gd name="csY1" fmla="*/ 0 h 619920"/>
                <a:gd name="csX2" fmla="*/ 3333907 w 3437229"/>
                <a:gd name="csY2" fmla="*/ 0 h 619920"/>
                <a:gd name="csX3" fmla="*/ 3437229 w 3437229"/>
                <a:gd name="csY3" fmla="*/ 103322 h 619920"/>
                <a:gd name="csX4" fmla="*/ 3437229 w 3437229"/>
                <a:gd name="csY4" fmla="*/ 516598 h 619920"/>
                <a:gd name="csX5" fmla="*/ 3333907 w 3437229"/>
                <a:gd name="csY5" fmla="*/ 619920 h 619920"/>
                <a:gd name="csX6" fmla="*/ 103322 w 3437229"/>
                <a:gd name="csY6" fmla="*/ 619920 h 619920"/>
                <a:gd name="csX7" fmla="*/ 0 w 3437229"/>
                <a:gd name="csY7" fmla="*/ 516598 h 619920"/>
                <a:gd name="csX8" fmla="*/ 0 w 3437229"/>
                <a:gd name="csY8" fmla="*/ 103322 h 61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437229" h="619920">
                  <a:moveTo>
                    <a:pt x="0" y="103322"/>
                  </a:moveTo>
                  <a:cubicBezTo>
                    <a:pt x="0" y="46259"/>
                    <a:pt x="46259" y="0"/>
                    <a:pt x="103322" y="0"/>
                  </a:cubicBezTo>
                  <a:lnTo>
                    <a:pt x="3333907" y="0"/>
                  </a:lnTo>
                  <a:cubicBezTo>
                    <a:pt x="3390970" y="0"/>
                    <a:pt x="3437229" y="46259"/>
                    <a:pt x="3437229" y="103322"/>
                  </a:cubicBezTo>
                  <a:lnTo>
                    <a:pt x="3437229" y="516598"/>
                  </a:lnTo>
                  <a:cubicBezTo>
                    <a:pt x="3437229" y="573661"/>
                    <a:pt x="3390970" y="619920"/>
                    <a:pt x="3333907" y="619920"/>
                  </a:cubicBezTo>
                  <a:lnTo>
                    <a:pt x="103322" y="619920"/>
                  </a:lnTo>
                  <a:cubicBezTo>
                    <a:pt x="46259" y="619920"/>
                    <a:pt x="0" y="573661"/>
                    <a:pt x="0" y="516598"/>
                  </a:cubicBezTo>
                  <a:lnTo>
                    <a:pt x="0" y="10332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0181" tIns="30262" rIns="160181" bIns="30262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dirty="0"/>
                <a:t>Finance</a:t>
              </a:r>
              <a:endParaRPr lang="en-U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4729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3C1898-F5B4-1E34-561F-CC0D84BF6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606" y="1278777"/>
            <a:ext cx="3796306" cy="2690949"/>
          </a:xfrm>
          <a:solidFill>
            <a:schemeClr val="bg1"/>
          </a:solidFill>
        </p:spPr>
        <p:txBody>
          <a:bodyPr anchor="t">
            <a:norm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Importance of HR-Finance Relationship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7A70BD5-FFE1-9E7E-099C-9031ADA57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1518" y="1278777"/>
            <a:ext cx="5542387" cy="4300447"/>
          </a:xfrm>
        </p:spPr>
        <p:txBody>
          <a:bodyPr anchor="t">
            <a:normAutofit/>
          </a:bodyPr>
          <a:lstStyle/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Avoid costly payroll &amp; benefit errors</a:t>
            </a:r>
          </a:p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Compliance &amp; risk reduction</a:t>
            </a:r>
          </a:p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Greater efficiency</a:t>
            </a:r>
          </a:p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Organizational trust</a:t>
            </a:r>
          </a:p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Accurate budgets &amp; position control</a:t>
            </a:r>
          </a:p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Better decision-making</a:t>
            </a:r>
          </a:p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Higher employee satisfaction</a:t>
            </a:r>
          </a:p>
          <a:p>
            <a:pPr>
              <a:spcAft>
                <a:spcPts val="1200"/>
              </a:spcAft>
              <a:buSzPct val="70000"/>
              <a:buFont typeface="Wingdings" panose="05000000000000000000" pitchFamily="2" charset="2"/>
              <a:buChar char="v"/>
            </a:pPr>
            <a:r>
              <a:rPr lang="en-US" sz="2000" b="1" dirty="0"/>
              <a:t>Creates a welcoming and valued culture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AF750-0712-C709-661F-6603B406F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03F7C6E-D9C5-63C8-2B97-B6DB6F2C9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850" y="536808"/>
            <a:ext cx="10048301" cy="827959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/>
              <a:t>Impact of Communication Gaps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0822A4-ED61-102A-4E68-74C9A3DEF77A}"/>
              </a:ext>
            </a:extLst>
          </p:cNvPr>
          <p:cNvSpPr txBox="1"/>
          <p:nvPr/>
        </p:nvSpPr>
        <p:spPr>
          <a:xfrm>
            <a:off x="2708848" y="2073718"/>
            <a:ext cx="677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solidFill>
                  <a:schemeClr val="accent1">
                    <a:lumMod val="75000"/>
                  </a:schemeClr>
                </a:solidFill>
              </a:rPr>
              <a:t>Time – Money – Risk – Morale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9FD68DE-7A4D-DBE8-78FA-D19BB78DE72E}"/>
              </a:ext>
            </a:extLst>
          </p:cNvPr>
          <p:cNvGrpSpPr/>
          <p:nvPr/>
        </p:nvGrpSpPr>
        <p:grpSpPr>
          <a:xfrm>
            <a:off x="862587" y="3429000"/>
            <a:ext cx="10466827" cy="2528304"/>
            <a:chOff x="862585" y="2473165"/>
            <a:chExt cx="10466827" cy="252830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C22CA3-D80F-241F-6CD1-C2494940087E}"/>
                </a:ext>
              </a:extLst>
            </p:cNvPr>
            <p:cNvSpPr/>
            <p:nvPr/>
          </p:nvSpPr>
          <p:spPr>
            <a:xfrm>
              <a:off x="862585" y="2473165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Payroll errors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DBEBDCE-3EDE-8F5A-E9A8-04F0EF342829}"/>
                </a:ext>
              </a:extLst>
            </p:cNvPr>
            <p:cNvSpPr/>
            <p:nvPr/>
          </p:nvSpPr>
          <p:spPr>
            <a:xfrm>
              <a:off x="3037281" y="2473165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Delayed Onboarding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C90E010-40B7-900C-E61E-8702ADE69A0F}"/>
                </a:ext>
              </a:extLst>
            </p:cNvPr>
            <p:cNvSpPr/>
            <p:nvPr/>
          </p:nvSpPr>
          <p:spPr>
            <a:xfrm>
              <a:off x="5211976" y="2473165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Incorrect benefit deductions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8220B72-459A-6B63-2D61-130D6F91DCDC}"/>
                </a:ext>
              </a:extLst>
            </p:cNvPr>
            <p:cNvSpPr/>
            <p:nvPr/>
          </p:nvSpPr>
          <p:spPr>
            <a:xfrm>
              <a:off x="7386672" y="2473165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Miscoded positions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694B069-578A-CD89-23A7-D0FFA6DE1B55}"/>
                </a:ext>
              </a:extLst>
            </p:cNvPr>
            <p:cNvSpPr/>
            <p:nvPr/>
          </p:nvSpPr>
          <p:spPr>
            <a:xfrm>
              <a:off x="9561367" y="2473165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Leave tracking errors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23C3C9F-241C-AFBB-E2AE-E4EB8ED9BAF2}"/>
                </a:ext>
              </a:extLst>
            </p:cNvPr>
            <p:cNvSpPr/>
            <p:nvPr/>
          </p:nvSpPr>
          <p:spPr>
            <a:xfrm>
              <a:off x="862585" y="3940642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Audit findings</a:t>
              </a: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FBF6DEE-6ACA-3615-2C87-D0A36EFB107C}"/>
                </a:ext>
              </a:extLst>
            </p:cNvPr>
            <p:cNvSpPr/>
            <p:nvPr/>
          </p:nvSpPr>
          <p:spPr>
            <a:xfrm>
              <a:off x="3037281" y="3940642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Legal exposure, Lawsuits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F6758EF-BCC5-00AB-D2A8-46840F17DCB7}"/>
                </a:ext>
              </a:extLst>
            </p:cNvPr>
            <p:cNvSpPr/>
            <p:nvPr/>
          </p:nvSpPr>
          <p:spPr>
            <a:xfrm>
              <a:off x="5211976" y="3940642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Staff frustration</a:t>
              </a: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AB7035-DF0F-8006-503B-B074A88D7735}"/>
                </a:ext>
              </a:extLst>
            </p:cNvPr>
            <p:cNvSpPr/>
            <p:nvPr/>
          </p:nvSpPr>
          <p:spPr>
            <a:xfrm>
              <a:off x="7386672" y="3940642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/>
                <a:t>Loss of trust</a:t>
              </a: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DE5F9CB-3F7B-DCA2-28EA-D82F75816D89}"/>
                </a:ext>
              </a:extLst>
            </p:cNvPr>
            <p:cNvSpPr/>
            <p:nvPr/>
          </p:nvSpPr>
          <p:spPr>
            <a:xfrm>
              <a:off x="9561367" y="3940642"/>
              <a:ext cx="1768045" cy="1060827"/>
            </a:xfrm>
            <a:custGeom>
              <a:avLst/>
              <a:gdLst>
                <a:gd name="csX0" fmla="*/ 0 w 1768045"/>
                <a:gd name="csY0" fmla="*/ 0 h 1060827"/>
                <a:gd name="csX1" fmla="*/ 1768045 w 1768045"/>
                <a:gd name="csY1" fmla="*/ 0 h 1060827"/>
                <a:gd name="csX2" fmla="*/ 1768045 w 1768045"/>
                <a:gd name="csY2" fmla="*/ 1060827 h 1060827"/>
                <a:gd name="csX3" fmla="*/ 0 w 1768045"/>
                <a:gd name="csY3" fmla="*/ 1060827 h 1060827"/>
                <a:gd name="csX4" fmla="*/ 0 w 1768045"/>
                <a:gd name="csY4" fmla="*/ 0 h 1060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68045" h="1060827">
                  <a:moveTo>
                    <a:pt x="0" y="0"/>
                  </a:moveTo>
                  <a:lnTo>
                    <a:pt x="1768045" y="0"/>
                  </a:lnTo>
                  <a:lnTo>
                    <a:pt x="1768045" y="1060827"/>
                  </a:lnTo>
                  <a:lnTo>
                    <a:pt x="0" y="1060827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6636" tIns="90939" rIns="86636" bIns="90939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Lost time for corrections and manual fixes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0956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B0765-6E17-478C-44D3-37F32760D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67522-6585-548B-DBEB-8A1803EB5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932" y="519992"/>
            <a:ext cx="10232136" cy="1014984"/>
          </a:xfrm>
        </p:spPr>
        <p:txBody>
          <a:bodyPr vert="horz" lIns="91440" tIns="45720" rIns="91440" bIns="45720" rtlCol="0">
            <a:normAutofit/>
          </a:bodyPr>
          <a:lstStyle/>
          <a:p>
            <a:pPr algn="ctr" defTabSz="914400"/>
            <a:r>
              <a:rPr lang="en-US" sz="40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Building Strong HR-Finance Relationships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AF4287-08FC-7B70-4D85-33D7F0A31055}"/>
              </a:ext>
            </a:extLst>
          </p:cNvPr>
          <p:cNvGrpSpPr/>
          <p:nvPr/>
        </p:nvGrpSpPr>
        <p:grpSpPr>
          <a:xfrm>
            <a:off x="731577" y="1695380"/>
            <a:ext cx="10728847" cy="4334256"/>
            <a:chOff x="1115567" y="1673352"/>
            <a:chExt cx="10728847" cy="43342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15860C8-662A-2E71-19BE-EFC0F7BC59C3}"/>
                </a:ext>
              </a:extLst>
            </p:cNvPr>
            <p:cNvSpPr/>
            <p:nvPr/>
          </p:nvSpPr>
          <p:spPr>
            <a:xfrm>
              <a:off x="1115567" y="1673352"/>
              <a:ext cx="10728847" cy="4334256"/>
            </a:xfrm>
            <a:prstGeom prst="rect">
              <a:avLst/>
            </a:prstGeom>
            <a:solidFill>
              <a:schemeClr val="bg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Rectangle 4" descr="Chat">
              <a:extLst>
                <a:ext uri="{FF2B5EF4-FFF2-40B4-BE49-F238E27FC236}">
                  <a16:creationId xmlns:a16="http://schemas.microsoft.com/office/drawing/2014/main" id="{6D05E193-1810-4317-2FEF-58B0E15805CA}"/>
                </a:ext>
              </a:extLst>
            </p:cNvPr>
            <p:cNvSpPr/>
            <p:nvPr/>
          </p:nvSpPr>
          <p:spPr>
            <a:xfrm>
              <a:off x="1120982" y="1975326"/>
              <a:ext cx="829017" cy="829017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915CE7F-B5CC-732F-E2BF-3845188AA749}"/>
                </a:ext>
              </a:extLst>
            </p:cNvPr>
            <p:cNvSpPr/>
            <p:nvPr/>
          </p:nvSpPr>
          <p:spPr>
            <a:xfrm>
              <a:off x="1120982" y="2964747"/>
              <a:ext cx="2368622" cy="355293"/>
            </a:xfrm>
            <a:custGeom>
              <a:avLst/>
              <a:gdLst>
                <a:gd name="csX0" fmla="*/ 0 w 2368622"/>
                <a:gd name="csY0" fmla="*/ 0 h 355293"/>
                <a:gd name="csX1" fmla="*/ 2368622 w 2368622"/>
                <a:gd name="csY1" fmla="*/ 0 h 355293"/>
                <a:gd name="csX2" fmla="*/ 2368622 w 2368622"/>
                <a:gd name="csY2" fmla="*/ 355293 h 355293"/>
                <a:gd name="csX3" fmla="*/ 0 w 2368622"/>
                <a:gd name="csY3" fmla="*/ 355293 h 355293"/>
                <a:gd name="csX4" fmla="*/ 0 w 2368622"/>
                <a:gd name="csY4" fmla="*/ 0 h 3552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355293">
                  <a:moveTo>
                    <a:pt x="0" y="0"/>
                  </a:moveTo>
                  <a:lnTo>
                    <a:pt x="2368622" y="0"/>
                  </a:lnTo>
                  <a:lnTo>
                    <a:pt x="2368622" y="355293"/>
                  </a:lnTo>
                  <a:lnTo>
                    <a:pt x="0" y="355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2200" kern="1200"/>
                <a:t>Communication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977AE1E-E634-BC20-1E77-42DB04547DB1}"/>
                </a:ext>
              </a:extLst>
            </p:cNvPr>
            <p:cNvSpPr/>
            <p:nvPr/>
          </p:nvSpPr>
          <p:spPr>
            <a:xfrm>
              <a:off x="1120982" y="3394647"/>
              <a:ext cx="2368622" cy="2310986"/>
            </a:xfrm>
            <a:custGeom>
              <a:avLst/>
              <a:gdLst>
                <a:gd name="csX0" fmla="*/ 0 w 2368622"/>
                <a:gd name="csY0" fmla="*/ 0 h 2310986"/>
                <a:gd name="csX1" fmla="*/ 2368622 w 2368622"/>
                <a:gd name="csY1" fmla="*/ 0 h 2310986"/>
                <a:gd name="csX2" fmla="*/ 2368622 w 2368622"/>
                <a:gd name="csY2" fmla="*/ 2310986 h 2310986"/>
                <a:gd name="csX3" fmla="*/ 0 w 2368622"/>
                <a:gd name="csY3" fmla="*/ 2310986 h 2310986"/>
                <a:gd name="csX4" fmla="*/ 0 w 2368622"/>
                <a:gd name="csY4" fmla="*/ 0 h 23109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2310986">
                  <a:moveTo>
                    <a:pt x="0" y="0"/>
                  </a:moveTo>
                  <a:lnTo>
                    <a:pt x="2368622" y="0"/>
                  </a:lnTo>
                  <a:lnTo>
                    <a:pt x="2368622" y="2310986"/>
                  </a:lnTo>
                  <a:lnTo>
                    <a:pt x="0" y="23109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Intentional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/>
                <a:t>Open-door for questions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/>
                <a:t>Transparent updates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Regular check-ins</a:t>
              </a:r>
            </a:p>
          </p:txBody>
        </p:sp>
        <p:sp>
          <p:nvSpPr>
            <p:cNvPr id="8" name="Rectangle 7" descr="Handshake">
              <a:extLst>
                <a:ext uri="{FF2B5EF4-FFF2-40B4-BE49-F238E27FC236}">
                  <a16:creationId xmlns:a16="http://schemas.microsoft.com/office/drawing/2014/main" id="{7B4AF24B-39FD-57A8-287C-A19D4D5ED633}"/>
                </a:ext>
              </a:extLst>
            </p:cNvPr>
            <p:cNvSpPr/>
            <p:nvPr/>
          </p:nvSpPr>
          <p:spPr>
            <a:xfrm>
              <a:off x="3904113" y="1975326"/>
              <a:ext cx="829017" cy="829017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6F8446-842F-4EA8-A868-F7DDBCD83485}"/>
                </a:ext>
              </a:extLst>
            </p:cNvPr>
            <p:cNvSpPr/>
            <p:nvPr/>
          </p:nvSpPr>
          <p:spPr>
            <a:xfrm>
              <a:off x="3904113" y="2964747"/>
              <a:ext cx="2368622" cy="355293"/>
            </a:xfrm>
            <a:custGeom>
              <a:avLst/>
              <a:gdLst>
                <a:gd name="csX0" fmla="*/ 0 w 2368622"/>
                <a:gd name="csY0" fmla="*/ 0 h 355293"/>
                <a:gd name="csX1" fmla="*/ 2368622 w 2368622"/>
                <a:gd name="csY1" fmla="*/ 0 h 355293"/>
                <a:gd name="csX2" fmla="*/ 2368622 w 2368622"/>
                <a:gd name="csY2" fmla="*/ 355293 h 355293"/>
                <a:gd name="csX3" fmla="*/ 0 w 2368622"/>
                <a:gd name="csY3" fmla="*/ 355293 h 355293"/>
                <a:gd name="csX4" fmla="*/ 0 w 2368622"/>
                <a:gd name="csY4" fmla="*/ 0 h 3552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355293">
                  <a:moveTo>
                    <a:pt x="0" y="0"/>
                  </a:moveTo>
                  <a:lnTo>
                    <a:pt x="2368622" y="0"/>
                  </a:lnTo>
                  <a:lnTo>
                    <a:pt x="2368622" y="355293"/>
                  </a:lnTo>
                  <a:lnTo>
                    <a:pt x="0" y="355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2200" kern="1200"/>
                <a:t>Collaboration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E3E6D4-54CA-9054-4D25-4AE32BDB5C10}"/>
                </a:ext>
              </a:extLst>
            </p:cNvPr>
            <p:cNvSpPr/>
            <p:nvPr/>
          </p:nvSpPr>
          <p:spPr>
            <a:xfrm>
              <a:off x="3904113" y="3394647"/>
              <a:ext cx="2368622" cy="2310986"/>
            </a:xfrm>
            <a:custGeom>
              <a:avLst/>
              <a:gdLst>
                <a:gd name="csX0" fmla="*/ 0 w 2368622"/>
                <a:gd name="csY0" fmla="*/ 0 h 2310986"/>
                <a:gd name="csX1" fmla="*/ 2368622 w 2368622"/>
                <a:gd name="csY1" fmla="*/ 0 h 2310986"/>
                <a:gd name="csX2" fmla="*/ 2368622 w 2368622"/>
                <a:gd name="csY2" fmla="*/ 2310986 h 2310986"/>
                <a:gd name="csX3" fmla="*/ 0 w 2368622"/>
                <a:gd name="csY3" fmla="*/ 2310986 h 2310986"/>
                <a:gd name="csX4" fmla="*/ 0 w 2368622"/>
                <a:gd name="csY4" fmla="*/ 0 h 23109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2310986">
                  <a:moveTo>
                    <a:pt x="0" y="0"/>
                  </a:moveTo>
                  <a:lnTo>
                    <a:pt x="2368622" y="0"/>
                  </a:lnTo>
                  <a:lnTo>
                    <a:pt x="2368622" y="2310986"/>
                  </a:lnTo>
                  <a:lnTo>
                    <a:pt x="0" y="23109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Shared problem-solving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Plan together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/>
                <a:t>Discuss, rather than placing blame</a:t>
              </a:r>
            </a:p>
          </p:txBody>
        </p:sp>
        <p:sp>
          <p:nvSpPr>
            <p:cNvPr id="12" name="Rectangle 11" descr="Drama">
              <a:extLst>
                <a:ext uri="{FF2B5EF4-FFF2-40B4-BE49-F238E27FC236}">
                  <a16:creationId xmlns:a16="http://schemas.microsoft.com/office/drawing/2014/main" id="{26DFC3F7-1F0A-2FDF-4CA5-3D3B4B118AD3}"/>
                </a:ext>
              </a:extLst>
            </p:cNvPr>
            <p:cNvSpPr/>
            <p:nvPr/>
          </p:nvSpPr>
          <p:spPr>
            <a:xfrm>
              <a:off x="6687244" y="1975326"/>
              <a:ext cx="829017" cy="829017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C12212-0E17-3AA2-8B55-DE45DC2DABDE}"/>
                </a:ext>
              </a:extLst>
            </p:cNvPr>
            <p:cNvSpPr/>
            <p:nvPr/>
          </p:nvSpPr>
          <p:spPr>
            <a:xfrm>
              <a:off x="6687244" y="2964747"/>
              <a:ext cx="2368622" cy="355293"/>
            </a:xfrm>
            <a:custGeom>
              <a:avLst/>
              <a:gdLst>
                <a:gd name="csX0" fmla="*/ 0 w 2368622"/>
                <a:gd name="csY0" fmla="*/ 0 h 355293"/>
                <a:gd name="csX1" fmla="*/ 2368622 w 2368622"/>
                <a:gd name="csY1" fmla="*/ 0 h 355293"/>
                <a:gd name="csX2" fmla="*/ 2368622 w 2368622"/>
                <a:gd name="csY2" fmla="*/ 355293 h 355293"/>
                <a:gd name="csX3" fmla="*/ 0 w 2368622"/>
                <a:gd name="csY3" fmla="*/ 355293 h 355293"/>
                <a:gd name="csX4" fmla="*/ 0 w 2368622"/>
                <a:gd name="csY4" fmla="*/ 0 h 3552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355293">
                  <a:moveTo>
                    <a:pt x="0" y="0"/>
                  </a:moveTo>
                  <a:lnTo>
                    <a:pt x="2368622" y="0"/>
                  </a:lnTo>
                  <a:lnTo>
                    <a:pt x="2368622" y="355293"/>
                  </a:lnTo>
                  <a:lnTo>
                    <a:pt x="0" y="355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2200" kern="1200"/>
                <a:t>Understanding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B19E9D6-B2DA-6268-DA33-A0E604356DB2}"/>
                </a:ext>
              </a:extLst>
            </p:cNvPr>
            <p:cNvSpPr/>
            <p:nvPr/>
          </p:nvSpPr>
          <p:spPr>
            <a:xfrm>
              <a:off x="6687244" y="3394647"/>
              <a:ext cx="2368622" cy="2310986"/>
            </a:xfrm>
            <a:custGeom>
              <a:avLst/>
              <a:gdLst>
                <a:gd name="csX0" fmla="*/ 0 w 2368622"/>
                <a:gd name="csY0" fmla="*/ 0 h 2310986"/>
                <a:gd name="csX1" fmla="*/ 2368622 w 2368622"/>
                <a:gd name="csY1" fmla="*/ 0 h 2310986"/>
                <a:gd name="csX2" fmla="*/ 2368622 w 2368622"/>
                <a:gd name="csY2" fmla="*/ 2310986 h 2310986"/>
                <a:gd name="csX3" fmla="*/ 0 w 2368622"/>
                <a:gd name="csY3" fmla="*/ 2310986 h 2310986"/>
                <a:gd name="csX4" fmla="*/ 0 w 2368622"/>
                <a:gd name="csY4" fmla="*/ 0 h 23109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2310986">
                  <a:moveTo>
                    <a:pt x="0" y="0"/>
                  </a:moveTo>
                  <a:lnTo>
                    <a:pt x="2368622" y="0"/>
                  </a:lnTo>
                  <a:lnTo>
                    <a:pt x="2368622" y="2310986"/>
                  </a:lnTo>
                  <a:lnTo>
                    <a:pt x="0" y="23109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Learn each other’s roles, challenges, &amp; responsibilities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Build empathy</a:t>
              </a:r>
            </a:p>
          </p:txBody>
        </p:sp>
        <p:sp>
          <p:nvSpPr>
            <p:cNvPr id="15" name="Rectangle 14" descr="Group">
              <a:extLst>
                <a:ext uri="{FF2B5EF4-FFF2-40B4-BE49-F238E27FC236}">
                  <a16:creationId xmlns:a16="http://schemas.microsoft.com/office/drawing/2014/main" id="{A0FA9159-0241-8C89-BAC4-8B4704900737}"/>
                </a:ext>
              </a:extLst>
            </p:cNvPr>
            <p:cNvSpPr/>
            <p:nvPr/>
          </p:nvSpPr>
          <p:spPr>
            <a:xfrm>
              <a:off x="9470375" y="1975326"/>
              <a:ext cx="829017" cy="829017"/>
            </a:xfrm>
            <a:prstGeom prst="rect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1AEA02B-9C3E-B3CA-C077-A9237F0CE84B}"/>
                </a:ext>
              </a:extLst>
            </p:cNvPr>
            <p:cNvSpPr/>
            <p:nvPr/>
          </p:nvSpPr>
          <p:spPr>
            <a:xfrm>
              <a:off x="9470375" y="2964747"/>
              <a:ext cx="2368622" cy="355293"/>
            </a:xfrm>
            <a:custGeom>
              <a:avLst/>
              <a:gdLst>
                <a:gd name="csX0" fmla="*/ 0 w 2368622"/>
                <a:gd name="csY0" fmla="*/ 0 h 355293"/>
                <a:gd name="csX1" fmla="*/ 2368622 w 2368622"/>
                <a:gd name="csY1" fmla="*/ 0 h 355293"/>
                <a:gd name="csX2" fmla="*/ 2368622 w 2368622"/>
                <a:gd name="csY2" fmla="*/ 355293 h 355293"/>
                <a:gd name="csX3" fmla="*/ 0 w 2368622"/>
                <a:gd name="csY3" fmla="*/ 355293 h 355293"/>
                <a:gd name="csX4" fmla="*/ 0 w 2368622"/>
                <a:gd name="csY4" fmla="*/ 0 h 3552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355293">
                  <a:moveTo>
                    <a:pt x="0" y="0"/>
                  </a:moveTo>
                  <a:lnTo>
                    <a:pt x="2368622" y="0"/>
                  </a:lnTo>
                  <a:lnTo>
                    <a:pt x="2368622" y="355293"/>
                  </a:lnTo>
                  <a:lnTo>
                    <a:pt x="0" y="355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2200" kern="1200"/>
                <a:t>Trust &amp; Culture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41BAFF-1450-77F6-D66A-C90EBD6FBAB5}"/>
                </a:ext>
              </a:extLst>
            </p:cNvPr>
            <p:cNvSpPr/>
            <p:nvPr/>
          </p:nvSpPr>
          <p:spPr>
            <a:xfrm>
              <a:off x="9470375" y="3394647"/>
              <a:ext cx="2368622" cy="2310986"/>
            </a:xfrm>
            <a:custGeom>
              <a:avLst/>
              <a:gdLst>
                <a:gd name="csX0" fmla="*/ 0 w 2368622"/>
                <a:gd name="csY0" fmla="*/ 0 h 2310986"/>
                <a:gd name="csX1" fmla="*/ 2368622 w 2368622"/>
                <a:gd name="csY1" fmla="*/ 0 h 2310986"/>
                <a:gd name="csX2" fmla="*/ 2368622 w 2368622"/>
                <a:gd name="csY2" fmla="*/ 2310986 h 2310986"/>
                <a:gd name="csX3" fmla="*/ 0 w 2368622"/>
                <a:gd name="csY3" fmla="*/ 2310986 h 2310986"/>
                <a:gd name="csX4" fmla="*/ 0 w 2368622"/>
                <a:gd name="csY4" fmla="*/ 0 h 23109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68622" h="2310986">
                  <a:moveTo>
                    <a:pt x="0" y="0"/>
                  </a:moveTo>
                  <a:lnTo>
                    <a:pt x="2368622" y="0"/>
                  </a:lnTo>
                  <a:lnTo>
                    <a:pt x="2368622" y="2310986"/>
                  </a:lnTo>
                  <a:lnTo>
                    <a:pt x="0" y="23109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Own mistakes &amp; value accountability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Give &amp; take mindset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Welcome feedback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/>
                <a:t>Check in on your people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Support each other</a:t>
              </a:r>
            </a:p>
            <a:p>
              <a:pPr marL="0" lvl="0" indent="0" algn="l" defTabSz="7556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/>
                <a:t>Celebrate wins together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1340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DD544-0709-6C75-9E49-32BE7588D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599B5-D0FC-BA2F-8D23-E8812F1BD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772" y="595686"/>
            <a:ext cx="8310457" cy="120659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Department Liaisons: The Human Bridge</a:t>
            </a:r>
            <a:endParaRPr lang="en-US" sz="3700" b="1" dirty="0">
              <a:solidFill>
                <a:schemeClr val="accent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45B6113-86A3-C03D-5AA9-5767AE8BE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3422"/>
            <a:ext cx="5159338" cy="4343400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Designate HR</a:t>
            </a:r>
            <a:r>
              <a:rPr lang="en-US" sz="2000" i="1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Finance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Liaisons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Serves as a trusted point of contact</a:t>
            </a:r>
          </a:p>
          <a:p>
            <a:pPr lvl="1"/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Responsibilities: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Translate needs (HR ↔ Finance)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Surface blockers early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Close the loop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Protect the HR</a:t>
            </a:r>
            <a:r>
              <a:rPr lang="en-US" sz="2000" i="1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Finance relationship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Keep the focus on serving staff and schools</a:t>
            </a:r>
          </a:p>
          <a:p>
            <a:pPr lvl="1"/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AE92C-46E8-BF08-4982-D02BB83CD49E}"/>
              </a:ext>
            </a:extLst>
          </p:cNvPr>
          <p:cNvSpPr/>
          <p:nvPr/>
        </p:nvSpPr>
        <p:spPr>
          <a:xfrm>
            <a:off x="936662" y="2398259"/>
            <a:ext cx="3594282" cy="313809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>
            <a:no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</a:rPr>
              <a:t>Facilitates resolution when communication becomes challenging</a:t>
            </a:r>
          </a:p>
        </p:txBody>
      </p:sp>
    </p:spTree>
    <p:extLst>
      <p:ext uri="{BB962C8B-B14F-4D97-AF65-F5344CB8AC3E}">
        <p14:creationId xmlns:p14="http://schemas.microsoft.com/office/powerpoint/2010/main" val="3451141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0868" y="276973"/>
            <a:ext cx="8690264" cy="113369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Non‑Verbal Communication: What &amp; Why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B1D8AF-5509-B4C7-6A1F-F4A01E7A41A4}"/>
              </a:ext>
            </a:extLst>
          </p:cNvPr>
          <p:cNvGrpSpPr/>
          <p:nvPr/>
        </p:nvGrpSpPr>
        <p:grpSpPr>
          <a:xfrm>
            <a:off x="1246805" y="1547173"/>
            <a:ext cx="9698391" cy="4886895"/>
            <a:chOff x="1246805" y="1547173"/>
            <a:chExt cx="9698391" cy="4886895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2E4F736-ECDC-1990-8D7A-57046F344516}"/>
                </a:ext>
              </a:extLst>
            </p:cNvPr>
            <p:cNvSpPr/>
            <p:nvPr/>
          </p:nvSpPr>
          <p:spPr>
            <a:xfrm>
              <a:off x="1246805" y="1547173"/>
              <a:ext cx="9698391" cy="1396255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 5" descr="Receiver">
              <a:extLst>
                <a:ext uri="{FF2B5EF4-FFF2-40B4-BE49-F238E27FC236}">
                  <a16:creationId xmlns:a16="http://schemas.microsoft.com/office/drawing/2014/main" id="{B15A126F-2F72-A230-9A0C-BE73153DEA91}"/>
                </a:ext>
              </a:extLst>
            </p:cNvPr>
            <p:cNvSpPr/>
            <p:nvPr/>
          </p:nvSpPr>
          <p:spPr>
            <a:xfrm>
              <a:off x="1669172" y="1861331"/>
              <a:ext cx="767940" cy="767940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3FDEEA9-CE10-E907-5CDD-44C6D4AF4B51}"/>
                </a:ext>
              </a:extLst>
            </p:cNvPr>
            <p:cNvSpPr/>
            <p:nvPr/>
          </p:nvSpPr>
          <p:spPr>
            <a:xfrm>
              <a:off x="2859480" y="1547173"/>
              <a:ext cx="8085715" cy="1396255"/>
            </a:xfrm>
            <a:custGeom>
              <a:avLst/>
              <a:gdLst>
                <a:gd name="csX0" fmla="*/ 0 w 8085715"/>
                <a:gd name="csY0" fmla="*/ 0 h 1396255"/>
                <a:gd name="csX1" fmla="*/ 8085715 w 8085715"/>
                <a:gd name="csY1" fmla="*/ 0 h 1396255"/>
                <a:gd name="csX2" fmla="*/ 8085715 w 8085715"/>
                <a:gd name="csY2" fmla="*/ 1396255 h 1396255"/>
                <a:gd name="csX3" fmla="*/ 0 w 8085715"/>
                <a:gd name="csY3" fmla="*/ 1396255 h 1396255"/>
                <a:gd name="csX4" fmla="*/ 0 w 8085715"/>
                <a:gd name="csY4" fmla="*/ 0 h 1396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085715" h="1396255">
                  <a:moveTo>
                    <a:pt x="0" y="0"/>
                  </a:moveTo>
                  <a:lnTo>
                    <a:pt x="8085715" y="0"/>
                  </a:lnTo>
                  <a:lnTo>
                    <a:pt x="8085715" y="1396255"/>
                  </a:lnTo>
                  <a:lnTo>
                    <a:pt x="0" y="13962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70" tIns="147770" rIns="147770" bIns="14777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Information shared without a meeting or phone call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C78CA1D-2AA9-8AD8-0268-4D08A073A158}"/>
                </a:ext>
              </a:extLst>
            </p:cNvPr>
            <p:cNvSpPr/>
            <p:nvPr/>
          </p:nvSpPr>
          <p:spPr>
            <a:xfrm>
              <a:off x="1246805" y="3292493"/>
              <a:ext cx="9698391" cy="1396255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 descr="Open Folder">
              <a:extLst>
                <a:ext uri="{FF2B5EF4-FFF2-40B4-BE49-F238E27FC236}">
                  <a16:creationId xmlns:a16="http://schemas.microsoft.com/office/drawing/2014/main" id="{F7F258ED-7680-E3B5-02C4-36CFC9E62383}"/>
                </a:ext>
              </a:extLst>
            </p:cNvPr>
            <p:cNvSpPr/>
            <p:nvPr/>
          </p:nvSpPr>
          <p:spPr>
            <a:xfrm>
              <a:off x="1669172" y="3606651"/>
              <a:ext cx="767940" cy="767940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853083"/>
                <a:satOff val="-888"/>
                <a:lumOff val="107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753553-6175-46FC-B540-238994499FF6}"/>
                </a:ext>
              </a:extLst>
            </p:cNvPr>
            <p:cNvSpPr/>
            <p:nvPr/>
          </p:nvSpPr>
          <p:spPr>
            <a:xfrm>
              <a:off x="2859480" y="3292493"/>
              <a:ext cx="4364275" cy="1396255"/>
            </a:xfrm>
            <a:custGeom>
              <a:avLst/>
              <a:gdLst>
                <a:gd name="csX0" fmla="*/ 0 w 4364275"/>
                <a:gd name="csY0" fmla="*/ 0 h 1396255"/>
                <a:gd name="csX1" fmla="*/ 4364275 w 4364275"/>
                <a:gd name="csY1" fmla="*/ 0 h 1396255"/>
                <a:gd name="csX2" fmla="*/ 4364275 w 4364275"/>
                <a:gd name="csY2" fmla="*/ 1396255 h 1396255"/>
                <a:gd name="csX3" fmla="*/ 0 w 4364275"/>
                <a:gd name="csY3" fmla="*/ 1396255 h 1396255"/>
                <a:gd name="csX4" fmla="*/ 0 w 4364275"/>
                <a:gd name="csY4" fmla="*/ 0 h 1396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364275" h="1396255">
                  <a:moveTo>
                    <a:pt x="0" y="0"/>
                  </a:moveTo>
                  <a:lnTo>
                    <a:pt x="4364275" y="0"/>
                  </a:lnTo>
                  <a:lnTo>
                    <a:pt x="4364275" y="1396255"/>
                  </a:lnTo>
                  <a:lnTo>
                    <a:pt x="0" y="13962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70" tIns="147770" rIns="147770" bIns="14777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/>
                <a:t>Examples: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7E3CB30-443E-606A-D4BB-9B0C5481EB07}"/>
                </a:ext>
              </a:extLst>
            </p:cNvPr>
            <p:cNvSpPr/>
            <p:nvPr/>
          </p:nvSpPr>
          <p:spPr>
            <a:xfrm>
              <a:off x="6191340" y="3292493"/>
              <a:ext cx="4753855" cy="1396255"/>
            </a:xfrm>
            <a:custGeom>
              <a:avLst/>
              <a:gdLst>
                <a:gd name="csX0" fmla="*/ 0 w 3721439"/>
                <a:gd name="csY0" fmla="*/ 0 h 1396255"/>
                <a:gd name="csX1" fmla="*/ 3721439 w 3721439"/>
                <a:gd name="csY1" fmla="*/ 0 h 1396255"/>
                <a:gd name="csX2" fmla="*/ 3721439 w 3721439"/>
                <a:gd name="csY2" fmla="*/ 1396255 h 1396255"/>
                <a:gd name="csX3" fmla="*/ 0 w 3721439"/>
                <a:gd name="csY3" fmla="*/ 1396255 h 1396255"/>
                <a:gd name="csX4" fmla="*/ 0 w 3721439"/>
                <a:gd name="csY4" fmla="*/ 0 h 1396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721439" h="1396255">
                  <a:moveTo>
                    <a:pt x="0" y="0"/>
                  </a:moveTo>
                  <a:lnTo>
                    <a:pt x="3721439" y="0"/>
                  </a:lnTo>
                  <a:lnTo>
                    <a:pt x="3721439" y="1396255"/>
                  </a:lnTo>
                  <a:lnTo>
                    <a:pt x="0" y="13962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70" tIns="147770" rIns="147770" bIns="14777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Dashboards, checklists, labels, status icons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Color‑coding &amp; naming conventions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Shared folders with version control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EC8E6F2-3D71-3517-1D03-285C3F1C7EFF}"/>
                </a:ext>
              </a:extLst>
            </p:cNvPr>
            <p:cNvSpPr/>
            <p:nvPr/>
          </p:nvSpPr>
          <p:spPr>
            <a:xfrm>
              <a:off x="1246805" y="5037813"/>
              <a:ext cx="9698391" cy="1396255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1CDE22-A59A-4BE2-A799-BCD39ED6D4F7}"/>
                </a:ext>
              </a:extLst>
            </p:cNvPr>
            <p:cNvSpPr/>
            <p:nvPr/>
          </p:nvSpPr>
          <p:spPr>
            <a:xfrm>
              <a:off x="2859480" y="5037813"/>
              <a:ext cx="4364275" cy="1396255"/>
            </a:xfrm>
            <a:custGeom>
              <a:avLst/>
              <a:gdLst>
                <a:gd name="csX0" fmla="*/ 0 w 4364275"/>
                <a:gd name="csY0" fmla="*/ 0 h 1396255"/>
                <a:gd name="csX1" fmla="*/ 4364275 w 4364275"/>
                <a:gd name="csY1" fmla="*/ 0 h 1396255"/>
                <a:gd name="csX2" fmla="*/ 4364275 w 4364275"/>
                <a:gd name="csY2" fmla="*/ 1396255 h 1396255"/>
                <a:gd name="csX3" fmla="*/ 0 w 4364275"/>
                <a:gd name="csY3" fmla="*/ 1396255 h 1396255"/>
                <a:gd name="csX4" fmla="*/ 0 w 4364275"/>
                <a:gd name="csY4" fmla="*/ 0 h 1396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364275" h="1396255">
                  <a:moveTo>
                    <a:pt x="0" y="0"/>
                  </a:moveTo>
                  <a:lnTo>
                    <a:pt x="4364275" y="0"/>
                  </a:lnTo>
                  <a:lnTo>
                    <a:pt x="4364275" y="1396255"/>
                  </a:lnTo>
                  <a:lnTo>
                    <a:pt x="0" y="13962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70" tIns="147770" rIns="147770" bIns="14777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/>
                <a:t>Why it matters: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6210E4F-D123-2DC7-9553-9055EB694951}"/>
                </a:ext>
              </a:extLst>
            </p:cNvPr>
            <p:cNvSpPr/>
            <p:nvPr/>
          </p:nvSpPr>
          <p:spPr>
            <a:xfrm>
              <a:off x="6191340" y="5037813"/>
              <a:ext cx="4753856" cy="1396255"/>
            </a:xfrm>
            <a:custGeom>
              <a:avLst/>
              <a:gdLst>
                <a:gd name="csX0" fmla="*/ 0 w 3721439"/>
                <a:gd name="csY0" fmla="*/ 0 h 1396255"/>
                <a:gd name="csX1" fmla="*/ 3721439 w 3721439"/>
                <a:gd name="csY1" fmla="*/ 0 h 1396255"/>
                <a:gd name="csX2" fmla="*/ 3721439 w 3721439"/>
                <a:gd name="csY2" fmla="*/ 1396255 h 1396255"/>
                <a:gd name="csX3" fmla="*/ 0 w 3721439"/>
                <a:gd name="csY3" fmla="*/ 1396255 h 1396255"/>
                <a:gd name="csX4" fmla="*/ 0 w 3721439"/>
                <a:gd name="csY4" fmla="*/ 0 h 1396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721439" h="1396255">
                  <a:moveTo>
                    <a:pt x="0" y="0"/>
                  </a:moveTo>
                  <a:lnTo>
                    <a:pt x="3721439" y="0"/>
                  </a:lnTo>
                  <a:lnTo>
                    <a:pt x="3721439" y="1396255"/>
                  </a:lnTo>
                  <a:lnTo>
                    <a:pt x="0" y="13962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70" tIns="147770" rIns="147770" bIns="14777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Reduces delays and guesswork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Creates audit trails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Prevents payroll errors and late benefits enrollments</a:t>
              </a:r>
            </a:p>
          </p:txBody>
        </p:sp>
      </p:grpSp>
      <p:sp>
        <p:nvSpPr>
          <p:cNvPr id="14" name="Rectangle 13" descr="Stopwatch">
            <a:extLst>
              <a:ext uri="{FF2B5EF4-FFF2-40B4-BE49-F238E27FC236}">
                <a16:creationId xmlns:a16="http://schemas.microsoft.com/office/drawing/2014/main" id="{66E8F901-20AB-5335-A813-1293D86EFCC6}"/>
              </a:ext>
            </a:extLst>
          </p:cNvPr>
          <p:cNvSpPr/>
          <p:nvPr/>
        </p:nvSpPr>
        <p:spPr>
          <a:xfrm>
            <a:off x="1669172" y="5310827"/>
            <a:ext cx="767940" cy="767940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1706166"/>
              <a:satOff val="-1777"/>
              <a:lumOff val="2155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09" y="1355796"/>
            <a:ext cx="3494362" cy="20732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Non‑Verbal Artifacts You Can 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76030" y="963507"/>
            <a:ext cx="6250940" cy="2304627"/>
          </a:xfrm>
        </p:spPr>
        <p:txBody>
          <a:bodyPr anchor="b">
            <a:normAutofit/>
          </a:bodyPr>
          <a:lstStyle/>
          <a:p>
            <a:r>
              <a:rPr lang="en-US" sz="2000" dirty="0"/>
              <a:t>One‑page Onboarding Status Sheet</a:t>
            </a:r>
          </a:p>
          <a:p>
            <a:r>
              <a:rPr lang="en-US" sz="2000" dirty="0"/>
              <a:t>Standard subject lines: [ACTION], [FYI], [DONE]</a:t>
            </a:r>
          </a:p>
          <a:p>
            <a:r>
              <a:rPr lang="en-US" sz="2000" dirty="0"/>
              <a:t>Color keys: Green=Ready; Amber=Pending; Red=Hold</a:t>
            </a:r>
          </a:p>
          <a:p>
            <a:r>
              <a:rPr lang="en-US" sz="2000" dirty="0"/>
              <a:t>File name pattern: </a:t>
            </a:r>
            <a:r>
              <a:rPr lang="en-US" sz="2000" dirty="0" err="1"/>
              <a:t>LastFirst_StartDate_Onboarding_v</a:t>
            </a:r>
            <a:r>
              <a:rPr lang="en-US" sz="2000" dirty="0"/>
              <a:t>#</a:t>
            </a:r>
          </a:p>
          <a:p>
            <a:r>
              <a:rPr lang="en-US" sz="2000" dirty="0"/>
              <a:t>Teams/SharePoint channel: #onboarding‑status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6030" y="3589866"/>
            <a:ext cx="6250940" cy="2304628"/>
          </a:xfrm>
        </p:spPr>
        <p:txBody>
          <a:bodyPr>
            <a:normAutofit/>
          </a:bodyPr>
          <a:lstStyle/>
          <a:p>
            <a:r>
              <a:rPr lang="en-US" sz="2000" dirty="0"/>
              <a:t>Emoji shorthand: ✅ ready | ⏳ pending | 🚫 hold</a:t>
            </a:r>
          </a:p>
          <a:p>
            <a:r>
              <a:rPr lang="en-US" sz="2000" dirty="0"/>
              <a:t>Daily digest to Finance at 2:00 PM</a:t>
            </a:r>
          </a:p>
          <a:p>
            <a:r>
              <a:rPr lang="en-US" sz="2000" dirty="0"/>
              <a:t>Timeline SLA stickers (24h/48h)</a:t>
            </a:r>
          </a:p>
          <a:p>
            <a:r>
              <a:rPr lang="en-US" sz="2000" dirty="0"/>
              <a:t>Template labels/checklists front of folder</a:t>
            </a:r>
          </a:p>
          <a:p>
            <a:r>
              <a:rPr lang="en-US" sz="2000" dirty="0"/>
              <a:t>Auto‑acknowledgements via mail rules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733</TotalTime>
  <Words>1012</Words>
  <Application>Microsoft Office PowerPoint</Application>
  <PresentationFormat>Widescreen</PresentationFormat>
  <Paragraphs>196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Arial</vt:lpstr>
      <vt:lpstr>Arial Rounded MT Bold</vt:lpstr>
      <vt:lpstr>Calibri</vt:lpstr>
      <vt:lpstr>Calibri Light</vt:lpstr>
      <vt:lpstr>Wingdings</vt:lpstr>
      <vt:lpstr>Office 2013 - 2022 Theme</vt:lpstr>
      <vt:lpstr>HR–Finance Best Practices</vt:lpstr>
      <vt:lpstr>Objectives</vt:lpstr>
      <vt:lpstr>Clover School District</vt:lpstr>
      <vt:lpstr>Importance of HR-Finance Relationship</vt:lpstr>
      <vt:lpstr>Impact of Communication Gaps</vt:lpstr>
      <vt:lpstr>Building Strong HR-Finance Relationships</vt:lpstr>
      <vt:lpstr>Department Liaisons: The Human Bridge</vt:lpstr>
      <vt:lpstr>Non‑Verbal Communication: What &amp; Why</vt:lpstr>
      <vt:lpstr>Non‑Verbal Artifacts You Can Copy</vt:lpstr>
      <vt:lpstr>Onboarding Workflow: Start to Finance Ready</vt:lpstr>
      <vt:lpstr>Example: Onboarding Label (Front of Folder or PDF Cover)</vt:lpstr>
      <vt:lpstr>Scenario: Employee Injury at Work</vt:lpstr>
      <vt:lpstr>Scenario: FMLA Inquiry</vt:lpstr>
      <vt:lpstr>Scenario: Insurance Invoice</vt:lpstr>
      <vt:lpstr>Measure What Matters – Celebrate the Wins</vt:lpstr>
      <vt:lpstr>5 Quick Wins (Start Today, No New Software Needed)</vt:lpstr>
      <vt:lpstr>Wrap‑Up &amp; Next Steps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Amy Cooper</dc:creator>
  <cp:keywords/>
  <dc:description>generated using python-pptx</dc:description>
  <cp:lastModifiedBy>Amy Cooper</cp:lastModifiedBy>
  <cp:revision>26</cp:revision>
  <cp:lastPrinted>2026-02-17T20:27:04Z</cp:lastPrinted>
  <dcterms:created xsi:type="dcterms:W3CDTF">2013-01-27T09:14:16Z</dcterms:created>
  <dcterms:modified xsi:type="dcterms:W3CDTF">2026-02-27T19:18:00Z</dcterms:modified>
  <cp:category/>
</cp:coreProperties>
</file>