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8"/>
  </p:notesMasterIdLst>
  <p:sldIdLst>
    <p:sldId id="421" r:id="rId3"/>
    <p:sldId id="372" r:id="rId4"/>
    <p:sldId id="333" r:id="rId5"/>
    <p:sldId id="385" r:id="rId6"/>
    <p:sldId id="303" r:id="rId7"/>
    <p:sldId id="313" r:id="rId8"/>
    <p:sldId id="315" r:id="rId9"/>
    <p:sldId id="445" r:id="rId10"/>
    <p:sldId id="448" r:id="rId11"/>
    <p:sldId id="459" r:id="rId12"/>
    <p:sldId id="458" r:id="rId13"/>
    <p:sldId id="460" r:id="rId14"/>
    <p:sldId id="461" r:id="rId15"/>
    <p:sldId id="464" r:id="rId16"/>
    <p:sldId id="463" r:id="rId17"/>
    <p:sldId id="462" r:id="rId18"/>
    <p:sldId id="465" r:id="rId19"/>
    <p:sldId id="466" r:id="rId20"/>
    <p:sldId id="467" r:id="rId21"/>
    <p:sldId id="457" r:id="rId22"/>
    <p:sldId id="454" r:id="rId23"/>
    <p:sldId id="312" r:id="rId24"/>
    <p:sldId id="455" r:id="rId25"/>
    <p:sldId id="456" r:id="rId26"/>
    <p:sldId id="44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31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hyperlink" Target="https://scde.formstack.com/forms/135_day_data_verification_fy26"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scde.formstack.com/forms/135_day_data_verification_fy26"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B42558-69CA-4EBA-9209-694E020D3E95}" type="doc">
      <dgm:prSet loTypeId="urn:microsoft.com/office/officeart/2011/layout/TabList" loCatId="list" qsTypeId="urn:microsoft.com/office/officeart/2005/8/quickstyle/3d2" qsCatId="3D" csTypeId="urn:microsoft.com/office/officeart/2005/8/colors/accent1_2" csCatId="accent1" phldr="1"/>
      <dgm:spPr/>
      <dgm:t>
        <a:bodyPr/>
        <a:lstStyle/>
        <a:p>
          <a:endParaRPr lang="en-US"/>
        </a:p>
      </dgm:t>
    </dgm:pt>
    <dgm:pt modelId="{0AC8B6DE-7AF5-4620-8DA1-10DE84F11A2A}">
      <dgm:prSet phldrT="[Text]" phldr="0"/>
      <dgm:spPr/>
      <dgm:t>
        <a:bodyPr/>
        <a:lstStyle/>
        <a:p>
          <a:pPr rtl="0"/>
          <a:r>
            <a:rPr lang="en-US">
              <a:latin typeface="Aptos Display" panose="02110004020202020204"/>
            </a:rPr>
            <a:t>March 30</a:t>
          </a:r>
          <a:endParaRPr lang="en-US"/>
        </a:p>
      </dgm:t>
    </dgm:pt>
    <dgm:pt modelId="{58EEFB61-E089-4E5C-8522-0DE2D1AA179B}" type="parTrans" cxnId="{3F7833A1-571D-4325-BD72-68455F208CDD}">
      <dgm:prSet/>
      <dgm:spPr/>
      <dgm:t>
        <a:bodyPr/>
        <a:lstStyle/>
        <a:p>
          <a:endParaRPr lang="en-US"/>
        </a:p>
      </dgm:t>
    </dgm:pt>
    <dgm:pt modelId="{3CA02871-1239-4D42-8006-C4E51DA7B456}" type="sibTrans" cxnId="{3F7833A1-571D-4325-BD72-68455F208CDD}">
      <dgm:prSet/>
      <dgm:spPr/>
      <dgm:t>
        <a:bodyPr/>
        <a:lstStyle/>
        <a:p>
          <a:endParaRPr lang="en-US"/>
        </a:p>
      </dgm:t>
    </dgm:pt>
    <dgm:pt modelId="{A921AC3D-7A62-4459-9E54-4255190D4C72}">
      <dgm:prSet phldrT="[Text]" phldr="0"/>
      <dgm:spPr/>
      <dgm:t>
        <a:bodyPr/>
        <a:lstStyle/>
        <a:p>
          <a:pPr rtl="0"/>
          <a:r>
            <a:rPr lang="en-US" baseline="0">
              <a:latin typeface="Aptos Display" panose="02110004020202020204"/>
            </a:rPr>
            <a:t>135th-Day</a:t>
          </a:r>
          <a:r>
            <a:rPr lang="en-US"/>
            <a:t> Pupil Accounting </a:t>
          </a:r>
          <a:endParaRPr lang="en-US">
            <a:latin typeface="Aptos Display" panose="02110004020202020204"/>
          </a:endParaRPr>
        </a:p>
      </dgm:t>
    </dgm:pt>
    <dgm:pt modelId="{73E93CDA-752D-4F34-AE05-611DFBB6ACF4}" type="parTrans" cxnId="{42F5F74A-24C0-4C8A-8ADB-4E9088F383C5}">
      <dgm:prSet/>
      <dgm:spPr/>
      <dgm:t>
        <a:bodyPr/>
        <a:lstStyle/>
        <a:p>
          <a:endParaRPr lang="en-US"/>
        </a:p>
      </dgm:t>
    </dgm:pt>
    <dgm:pt modelId="{49079571-EE35-414D-BFFF-27D4329A8370}" type="sibTrans" cxnId="{42F5F74A-24C0-4C8A-8ADB-4E9088F383C5}">
      <dgm:prSet/>
      <dgm:spPr/>
      <dgm:t>
        <a:bodyPr/>
        <a:lstStyle/>
        <a:p>
          <a:endParaRPr lang="en-US"/>
        </a:p>
      </dgm:t>
    </dgm:pt>
    <dgm:pt modelId="{0FC6A144-340E-4DD8-82F1-AB21E4F53F75}">
      <dgm:prSet phldrT="[Text]" phldr="0"/>
      <dgm:spPr/>
      <dgm:t>
        <a:bodyPr/>
        <a:lstStyle/>
        <a:p>
          <a:pPr rtl="0"/>
          <a:r>
            <a:rPr lang="en-US" sz="2200">
              <a:latin typeface="Aptos Display" panose="02110004020202020204"/>
            </a:rPr>
            <a:t>June 30</a:t>
          </a:r>
          <a:endParaRPr lang="en-US" sz="2200"/>
        </a:p>
      </dgm:t>
    </dgm:pt>
    <dgm:pt modelId="{EE950F66-8E81-4E23-9ED5-9EE6ECF1B036}" type="parTrans" cxnId="{86E26AD3-84F8-4432-A8F3-69DA7B0C5A98}">
      <dgm:prSet/>
      <dgm:spPr/>
      <dgm:t>
        <a:bodyPr/>
        <a:lstStyle/>
        <a:p>
          <a:endParaRPr lang="en-US"/>
        </a:p>
      </dgm:t>
    </dgm:pt>
    <dgm:pt modelId="{035490ED-4DB4-4156-8908-BD621FD7004A}" type="sibTrans" cxnId="{86E26AD3-84F8-4432-A8F3-69DA7B0C5A98}">
      <dgm:prSet/>
      <dgm:spPr/>
      <dgm:t>
        <a:bodyPr/>
        <a:lstStyle/>
        <a:p>
          <a:endParaRPr lang="en-US"/>
        </a:p>
      </dgm:t>
    </dgm:pt>
    <dgm:pt modelId="{9033790D-B5AD-4D6C-84CB-0CEF9481F433}">
      <dgm:prSet phldrT="[Text]" phldr="0"/>
      <dgm:spPr/>
      <dgm:t>
        <a:bodyPr/>
        <a:lstStyle/>
        <a:p>
          <a:pPr rtl="0"/>
          <a:r>
            <a:rPr lang="en-US">
              <a:latin typeface="Aptos Display" panose="02110004020202020204"/>
            </a:rPr>
            <a:t>March 30-April 21</a:t>
          </a:r>
          <a:endParaRPr lang="en-US"/>
        </a:p>
      </dgm:t>
    </dgm:pt>
    <dgm:pt modelId="{09FCE119-92BC-4E28-BD9D-3F2E8D24CCBF}" type="parTrans" cxnId="{CC7BE037-A2F4-4321-8872-F9F8D9174EF4}">
      <dgm:prSet/>
      <dgm:spPr/>
      <dgm:t>
        <a:bodyPr/>
        <a:lstStyle/>
        <a:p>
          <a:endParaRPr lang="en-US"/>
        </a:p>
      </dgm:t>
    </dgm:pt>
    <dgm:pt modelId="{D1E27BDE-7227-4057-B15B-E417BB8134A0}" type="sibTrans" cxnId="{CC7BE037-A2F4-4321-8872-F9F8D9174EF4}">
      <dgm:prSet/>
      <dgm:spPr/>
      <dgm:t>
        <a:bodyPr/>
        <a:lstStyle/>
        <a:p>
          <a:endParaRPr lang="en-US"/>
        </a:p>
      </dgm:t>
    </dgm:pt>
    <dgm:pt modelId="{415F2B6C-5B01-4901-8416-F16A5A7AC4F0}">
      <dgm:prSet phldrT="[Text]" phldr="0"/>
      <dgm:spPr/>
      <dgm:t>
        <a:bodyPr/>
        <a:lstStyle/>
        <a:p>
          <a:pPr rtl="0"/>
          <a:r>
            <a:rPr lang="en-US">
              <a:latin typeface="Aptos Display" panose="02110004020202020204"/>
            </a:rPr>
            <a:t>April 30</a:t>
          </a:r>
          <a:endParaRPr lang="en-US"/>
        </a:p>
      </dgm:t>
    </dgm:pt>
    <dgm:pt modelId="{25E2DD54-E765-4614-8F95-0B53576C2E9E}" type="parTrans" cxnId="{ACEC9765-D81C-497D-BDC7-119B77B16D3A}">
      <dgm:prSet/>
      <dgm:spPr/>
      <dgm:t>
        <a:bodyPr/>
        <a:lstStyle/>
        <a:p>
          <a:endParaRPr lang="en-US"/>
        </a:p>
      </dgm:t>
    </dgm:pt>
    <dgm:pt modelId="{3905D52E-58B6-435D-A1A9-8ABE48F304A8}" type="sibTrans" cxnId="{ACEC9765-D81C-497D-BDC7-119B77B16D3A}">
      <dgm:prSet/>
      <dgm:spPr/>
      <dgm:t>
        <a:bodyPr/>
        <a:lstStyle/>
        <a:p>
          <a:endParaRPr lang="en-US"/>
        </a:p>
      </dgm:t>
    </dgm:pt>
    <dgm:pt modelId="{E0A04529-FC3E-46B4-9D45-8EA027A48B0D}">
      <dgm:prSet phldrT="[Text]" phldr="0"/>
      <dgm:spPr/>
      <dgm:t>
        <a:bodyPr/>
        <a:lstStyle/>
        <a:p>
          <a:r>
            <a:rPr lang="en-US">
              <a:latin typeface="Aptos Display" panose="02110004020202020204"/>
            </a:rPr>
            <a:t>Home Instruction Report</a:t>
          </a:r>
          <a:endParaRPr lang="en-US"/>
        </a:p>
      </dgm:t>
    </dgm:pt>
    <dgm:pt modelId="{A1915253-9F3E-46EC-98C0-12EDB4FDF54E}" type="parTrans" cxnId="{3A0D876A-47E3-412E-8804-27C8EF6809B8}">
      <dgm:prSet/>
      <dgm:spPr/>
      <dgm:t>
        <a:bodyPr/>
        <a:lstStyle/>
        <a:p>
          <a:endParaRPr lang="en-US"/>
        </a:p>
      </dgm:t>
    </dgm:pt>
    <dgm:pt modelId="{B7119E37-61A3-414E-A35E-D6528006E561}" type="sibTrans" cxnId="{3A0D876A-47E3-412E-8804-27C8EF6809B8}">
      <dgm:prSet/>
      <dgm:spPr/>
      <dgm:t>
        <a:bodyPr/>
        <a:lstStyle/>
        <a:p>
          <a:endParaRPr lang="en-US"/>
        </a:p>
      </dgm:t>
    </dgm:pt>
    <dgm:pt modelId="{8C109463-394C-4A99-9432-D85F6DF26402}">
      <dgm:prSet phldr="0"/>
      <dgm:spPr/>
      <dgm:t>
        <a:bodyPr/>
        <a:lstStyle/>
        <a:p>
          <a:pPr rtl="0"/>
          <a:r>
            <a:rPr lang="en-US"/>
            <a:t>Certify data </a:t>
          </a:r>
          <a:r>
            <a:rPr lang="en-US">
              <a:hlinkClick xmlns:r="http://schemas.openxmlformats.org/officeDocument/2006/relationships" r:id="rId1"/>
            </a:rPr>
            <a:t>using link </a:t>
          </a:r>
          <a:r>
            <a:rPr lang="en-US">
              <a:latin typeface="Aptos Display" panose="02110004020202020204"/>
            </a:rPr>
            <a:t> </a:t>
          </a:r>
          <a:r>
            <a:rPr lang="en-US"/>
            <a:t>provided in Memo and Newsletter</a:t>
          </a:r>
        </a:p>
      </dgm:t>
    </dgm:pt>
    <dgm:pt modelId="{5788E32E-1703-4A37-A6B5-63B2E206BF14}" type="parTrans" cxnId="{E997AE1A-F655-4912-A448-B4E38576CA00}">
      <dgm:prSet/>
      <dgm:spPr/>
    </dgm:pt>
    <dgm:pt modelId="{A2158AE4-11DE-492E-B8AA-63C1E1AD7FF9}" type="sibTrans" cxnId="{E997AE1A-F655-4912-A448-B4E38576CA00}">
      <dgm:prSet/>
      <dgm:spPr/>
      <dgm:t>
        <a:bodyPr/>
        <a:lstStyle/>
        <a:p>
          <a:endParaRPr lang="en-US"/>
        </a:p>
      </dgm:t>
    </dgm:pt>
    <dgm:pt modelId="{69DF2669-F666-4ED2-8FC6-C249AA5244BA}">
      <dgm:prSet phldr="0"/>
      <dgm:spPr/>
      <dgm:t>
        <a:bodyPr/>
        <a:lstStyle/>
        <a:p>
          <a:pPr rtl="0"/>
          <a:r>
            <a:rPr lang="en-US" sz="1800">
              <a:latin typeface="Aptos Display" panose="02110004020202020204"/>
            </a:rPr>
            <a:t>Final Deadline for SC Educator Staff </a:t>
          </a:r>
          <a:r>
            <a:rPr lang="en-US" sz="2200">
              <a:latin typeface="Aptos Display" panose="02110004020202020204"/>
            </a:rPr>
            <a:t>Records </a:t>
          </a:r>
          <a:endParaRPr lang="en-US"/>
        </a:p>
      </dgm:t>
    </dgm:pt>
    <dgm:pt modelId="{E9E9AAE5-BDAC-4CE5-8D53-51B187B13DA3}" type="parTrans" cxnId="{BF8E4220-B31B-43DB-B231-0B2E995A3E46}">
      <dgm:prSet/>
      <dgm:spPr/>
    </dgm:pt>
    <dgm:pt modelId="{EDEC6461-5110-49F0-8FD7-5704E6B8049C}" type="sibTrans" cxnId="{BF8E4220-B31B-43DB-B231-0B2E995A3E46}">
      <dgm:prSet/>
      <dgm:spPr/>
      <dgm:t>
        <a:bodyPr/>
        <a:lstStyle/>
        <a:p>
          <a:endParaRPr lang="en-US"/>
        </a:p>
      </dgm:t>
    </dgm:pt>
    <dgm:pt modelId="{765CD1C0-0B9A-4239-B26C-16A3DD352A3E}">
      <dgm:prSet phldr="0"/>
      <dgm:spPr/>
      <dgm:t>
        <a:bodyPr/>
        <a:lstStyle/>
        <a:p>
          <a:pPr rtl="0"/>
          <a:r>
            <a:rPr lang="en-US" sz="1800">
              <a:latin typeface="Aptos Display" panose="02110004020202020204"/>
            </a:rPr>
            <a:t>SC Educator/ Funding Flexibility</a:t>
          </a:r>
        </a:p>
      </dgm:t>
    </dgm:pt>
    <dgm:pt modelId="{1DC9B952-151D-4A41-9852-778CD1A2FE95}" type="parTrans" cxnId="{96577422-0566-4ECA-8C89-EBB2206171B0}">
      <dgm:prSet/>
      <dgm:spPr/>
    </dgm:pt>
    <dgm:pt modelId="{00686D5A-C443-44B5-A7AC-C28756262E40}" type="sibTrans" cxnId="{96577422-0566-4ECA-8C89-EBB2206171B0}">
      <dgm:prSet/>
      <dgm:spPr/>
      <dgm:t>
        <a:bodyPr/>
        <a:lstStyle/>
        <a:p>
          <a:endParaRPr lang="en-US"/>
        </a:p>
      </dgm:t>
    </dgm:pt>
    <dgm:pt modelId="{F0C97799-8B99-4AE8-90C0-E92342EEAABD}">
      <dgm:prSet phldr="0"/>
      <dgm:spPr/>
      <dgm:t>
        <a:bodyPr/>
        <a:lstStyle/>
        <a:p>
          <a:pPr rtl="0"/>
          <a:r>
            <a:rPr lang="en-US" sz="1800">
              <a:latin typeface="Aptos Display" panose="02110004020202020204"/>
            </a:rPr>
            <a:t>FY26 Funding Flexibility forms </a:t>
          </a:r>
        </a:p>
      </dgm:t>
    </dgm:pt>
    <dgm:pt modelId="{4421EA6C-1A28-4E44-B646-375CA3D137A4}" type="parTrans" cxnId="{2B7ED075-5221-479E-85ED-89268CF6E7A9}">
      <dgm:prSet/>
      <dgm:spPr/>
    </dgm:pt>
    <dgm:pt modelId="{758EDD84-4CC5-4913-B737-B92FBA3394BE}" type="sibTrans" cxnId="{2B7ED075-5221-479E-85ED-89268CF6E7A9}">
      <dgm:prSet/>
      <dgm:spPr/>
      <dgm:t>
        <a:bodyPr/>
        <a:lstStyle/>
        <a:p>
          <a:endParaRPr lang="en-US"/>
        </a:p>
      </dgm:t>
    </dgm:pt>
    <dgm:pt modelId="{C4A5484B-5FCC-45B4-97CC-0734CE281632}" type="pres">
      <dgm:prSet presAssocID="{9AB42558-69CA-4EBA-9209-694E020D3E95}" presName="Name0" presStyleCnt="0">
        <dgm:presLayoutVars>
          <dgm:chMax/>
          <dgm:chPref val="3"/>
          <dgm:dir/>
          <dgm:animOne val="branch"/>
          <dgm:animLvl val="lvl"/>
        </dgm:presLayoutVars>
      </dgm:prSet>
      <dgm:spPr/>
    </dgm:pt>
    <dgm:pt modelId="{3D5132F7-BB63-4F3D-9E63-05C1B5FADFD7}" type="pres">
      <dgm:prSet presAssocID="{0AC8B6DE-7AF5-4620-8DA1-10DE84F11A2A}" presName="composite" presStyleCnt="0"/>
      <dgm:spPr/>
    </dgm:pt>
    <dgm:pt modelId="{F317B9EC-C23D-46DB-8C94-881EDCB48CEE}" type="pres">
      <dgm:prSet presAssocID="{0AC8B6DE-7AF5-4620-8DA1-10DE84F11A2A}" presName="FirstChild" presStyleLbl="revTx" presStyleIdx="0" presStyleCnt="5">
        <dgm:presLayoutVars>
          <dgm:chMax val="0"/>
          <dgm:chPref val="0"/>
          <dgm:bulletEnabled val="1"/>
        </dgm:presLayoutVars>
      </dgm:prSet>
      <dgm:spPr/>
    </dgm:pt>
    <dgm:pt modelId="{9A186DA3-D8AB-4B6C-8F3A-97708B486ACD}" type="pres">
      <dgm:prSet presAssocID="{0AC8B6DE-7AF5-4620-8DA1-10DE84F11A2A}" presName="Parent" presStyleLbl="alignNode1" presStyleIdx="0" presStyleCnt="3">
        <dgm:presLayoutVars>
          <dgm:chMax val="3"/>
          <dgm:chPref val="3"/>
          <dgm:bulletEnabled val="1"/>
        </dgm:presLayoutVars>
      </dgm:prSet>
      <dgm:spPr/>
    </dgm:pt>
    <dgm:pt modelId="{76F63932-3D7B-412F-86CA-B79FD9E89D4F}" type="pres">
      <dgm:prSet presAssocID="{0AC8B6DE-7AF5-4620-8DA1-10DE84F11A2A}" presName="Accent" presStyleLbl="parChTrans1D1" presStyleIdx="0" presStyleCnt="3"/>
      <dgm:spPr/>
    </dgm:pt>
    <dgm:pt modelId="{112FC6F5-E278-4D06-AD73-148665B354C9}" type="pres">
      <dgm:prSet presAssocID="{0AC8B6DE-7AF5-4620-8DA1-10DE84F11A2A}" presName="Child" presStyleLbl="revTx" presStyleIdx="1" presStyleCnt="5" custScaleY="69465">
        <dgm:presLayoutVars>
          <dgm:chMax val="0"/>
          <dgm:chPref val="0"/>
          <dgm:bulletEnabled val="1"/>
        </dgm:presLayoutVars>
      </dgm:prSet>
      <dgm:spPr/>
    </dgm:pt>
    <dgm:pt modelId="{0F25A459-D3B0-4303-B86E-0F8FFFAF7F89}" type="pres">
      <dgm:prSet presAssocID="{3CA02871-1239-4D42-8006-C4E51DA7B456}" presName="sibTrans" presStyleCnt="0"/>
      <dgm:spPr/>
    </dgm:pt>
    <dgm:pt modelId="{11F7BEEF-2F49-44B7-A743-983339C11AE4}" type="pres">
      <dgm:prSet presAssocID="{415F2B6C-5B01-4901-8416-F16A5A7AC4F0}" presName="composite" presStyleCnt="0"/>
      <dgm:spPr/>
    </dgm:pt>
    <dgm:pt modelId="{16927ACD-1BDB-4392-87A3-358CE2CEC49B}" type="pres">
      <dgm:prSet presAssocID="{415F2B6C-5B01-4901-8416-F16A5A7AC4F0}" presName="FirstChild" presStyleLbl="revTx" presStyleIdx="2" presStyleCnt="5" custScaleY="97910" custLinFactNeighborY="-21486">
        <dgm:presLayoutVars>
          <dgm:chMax val="0"/>
          <dgm:chPref val="0"/>
          <dgm:bulletEnabled val="1"/>
        </dgm:presLayoutVars>
      </dgm:prSet>
      <dgm:spPr/>
    </dgm:pt>
    <dgm:pt modelId="{2C27EFBE-6DA0-492D-AE63-D6C8108DBFE0}" type="pres">
      <dgm:prSet presAssocID="{415F2B6C-5B01-4901-8416-F16A5A7AC4F0}" presName="Parent" presStyleLbl="alignNode1" presStyleIdx="1" presStyleCnt="3" custLinFactNeighborY="-21486">
        <dgm:presLayoutVars>
          <dgm:chMax val="3"/>
          <dgm:chPref val="3"/>
          <dgm:bulletEnabled val="1"/>
        </dgm:presLayoutVars>
      </dgm:prSet>
      <dgm:spPr/>
    </dgm:pt>
    <dgm:pt modelId="{2E1CC6B6-C96A-42C5-8A9F-35588C05E2DF}" type="pres">
      <dgm:prSet presAssocID="{415F2B6C-5B01-4901-8416-F16A5A7AC4F0}" presName="Accent" presStyleLbl="parChTrans1D1" presStyleIdx="1" presStyleCnt="3" custLinFactY="-167236" custLinFactNeighborY="-200000"/>
      <dgm:spPr/>
    </dgm:pt>
    <dgm:pt modelId="{052785D0-488C-46F7-A6E2-213D7D504AEA}" type="pres">
      <dgm:prSet presAssocID="{3905D52E-58B6-435D-A1A9-8ABE48F304A8}" presName="sibTrans" presStyleCnt="0"/>
      <dgm:spPr/>
    </dgm:pt>
    <dgm:pt modelId="{7A04DE3E-F505-4887-A243-BCED8F26C0AE}" type="pres">
      <dgm:prSet presAssocID="{0FC6A144-340E-4DD8-82F1-AB21E4F53F75}" presName="composite" presStyleCnt="0"/>
      <dgm:spPr/>
    </dgm:pt>
    <dgm:pt modelId="{8ABA8C50-4510-4793-90E6-90DA4DB47F93}" type="pres">
      <dgm:prSet presAssocID="{0FC6A144-340E-4DD8-82F1-AB21E4F53F75}" presName="FirstChild" presStyleLbl="revTx" presStyleIdx="3" presStyleCnt="5">
        <dgm:presLayoutVars>
          <dgm:chMax val="0"/>
          <dgm:chPref val="0"/>
          <dgm:bulletEnabled val="1"/>
        </dgm:presLayoutVars>
      </dgm:prSet>
      <dgm:spPr/>
    </dgm:pt>
    <dgm:pt modelId="{F86AAC35-9D31-40AB-AB65-DF1781AFC84D}" type="pres">
      <dgm:prSet presAssocID="{0FC6A144-340E-4DD8-82F1-AB21E4F53F75}" presName="Parent" presStyleLbl="alignNode1" presStyleIdx="2" presStyleCnt="3">
        <dgm:presLayoutVars>
          <dgm:chMax val="3"/>
          <dgm:chPref val="3"/>
          <dgm:bulletEnabled val="1"/>
        </dgm:presLayoutVars>
      </dgm:prSet>
      <dgm:spPr/>
    </dgm:pt>
    <dgm:pt modelId="{51591068-C209-489A-AE4C-6BC0C6BACA5E}" type="pres">
      <dgm:prSet presAssocID="{0FC6A144-340E-4DD8-82F1-AB21E4F53F75}" presName="Accent" presStyleLbl="parChTrans1D1" presStyleIdx="2" presStyleCnt="3"/>
      <dgm:spPr/>
    </dgm:pt>
    <dgm:pt modelId="{31623D0A-8A5C-469E-B168-71A747057304}" type="pres">
      <dgm:prSet presAssocID="{0FC6A144-340E-4DD8-82F1-AB21E4F53F75}" presName="Child" presStyleLbl="revTx" presStyleIdx="4" presStyleCnt="5">
        <dgm:presLayoutVars>
          <dgm:chMax val="0"/>
          <dgm:chPref val="0"/>
          <dgm:bulletEnabled val="1"/>
        </dgm:presLayoutVars>
      </dgm:prSet>
      <dgm:spPr/>
    </dgm:pt>
  </dgm:ptLst>
  <dgm:cxnLst>
    <dgm:cxn modelId="{E6AFBE13-3809-4C50-A85F-4C20062C717B}" type="presOf" srcId="{69DF2669-F666-4ED2-8FC6-C249AA5244BA}" destId="{31623D0A-8A5C-469E-B168-71A747057304}" srcOrd="0" destOrd="0" presId="urn:microsoft.com/office/officeart/2011/layout/TabList"/>
    <dgm:cxn modelId="{E997AE1A-F655-4912-A448-B4E38576CA00}" srcId="{0AC8B6DE-7AF5-4620-8DA1-10DE84F11A2A}" destId="{8C109463-394C-4A99-9432-D85F6DF26402}" srcOrd="1" destOrd="0" parTransId="{5788E32E-1703-4A37-A6B5-63B2E206BF14}" sibTransId="{A2158AE4-11DE-492E-B8AA-63C1E1AD7FF9}"/>
    <dgm:cxn modelId="{BF8E4220-B31B-43DB-B231-0B2E995A3E46}" srcId="{0FC6A144-340E-4DD8-82F1-AB21E4F53F75}" destId="{69DF2669-F666-4ED2-8FC6-C249AA5244BA}" srcOrd="1" destOrd="0" parTransId="{E9E9AAE5-BDAC-4CE5-8D53-51B187B13DA3}" sibTransId="{EDEC6461-5110-49F0-8FD7-5704E6B8049C}"/>
    <dgm:cxn modelId="{96577422-0566-4ECA-8C89-EBB2206171B0}" srcId="{0FC6A144-340E-4DD8-82F1-AB21E4F53F75}" destId="{765CD1C0-0B9A-4239-B26C-16A3DD352A3E}" srcOrd="0" destOrd="0" parTransId="{1DC9B952-151D-4A41-9852-778CD1A2FE95}" sibTransId="{00686D5A-C443-44B5-A7AC-C28756262E40}"/>
    <dgm:cxn modelId="{A8A30E2D-76A3-495F-8D53-2FC3EAF032E7}" type="presOf" srcId="{0FC6A144-340E-4DD8-82F1-AB21E4F53F75}" destId="{F86AAC35-9D31-40AB-AB65-DF1781AFC84D}" srcOrd="0" destOrd="0" presId="urn:microsoft.com/office/officeart/2011/layout/TabList"/>
    <dgm:cxn modelId="{CC7BE037-A2F4-4321-8872-F9F8D9174EF4}" srcId="{0AC8B6DE-7AF5-4620-8DA1-10DE84F11A2A}" destId="{9033790D-B5AD-4D6C-84CB-0CEF9481F433}" srcOrd="2" destOrd="0" parTransId="{09FCE119-92BC-4E28-BD9D-3F2E8D24CCBF}" sibTransId="{D1E27BDE-7227-4057-B15B-E417BB8134A0}"/>
    <dgm:cxn modelId="{E3A4C041-68A4-4B4E-8A90-38D284F7817B}" type="presOf" srcId="{E0A04529-FC3E-46B4-9D45-8EA027A48B0D}" destId="{16927ACD-1BDB-4392-87A3-358CE2CEC49B}" srcOrd="0" destOrd="0" presId="urn:microsoft.com/office/officeart/2011/layout/TabList"/>
    <dgm:cxn modelId="{678C4742-C400-46ED-8A0F-2EB1D35701C1}" type="presOf" srcId="{9AB42558-69CA-4EBA-9209-694E020D3E95}" destId="{C4A5484B-5FCC-45B4-97CC-0734CE281632}" srcOrd="0" destOrd="0" presId="urn:microsoft.com/office/officeart/2011/layout/TabList"/>
    <dgm:cxn modelId="{CB374842-ABAE-4864-813B-CC3E261232C0}" type="presOf" srcId="{A921AC3D-7A62-4459-9E54-4255190D4C72}" destId="{F317B9EC-C23D-46DB-8C94-881EDCB48CEE}" srcOrd="0" destOrd="0" presId="urn:microsoft.com/office/officeart/2011/layout/TabList"/>
    <dgm:cxn modelId="{ACEC9765-D81C-497D-BDC7-119B77B16D3A}" srcId="{9AB42558-69CA-4EBA-9209-694E020D3E95}" destId="{415F2B6C-5B01-4901-8416-F16A5A7AC4F0}" srcOrd="1" destOrd="0" parTransId="{25E2DD54-E765-4614-8F95-0B53576C2E9E}" sibTransId="{3905D52E-58B6-435D-A1A9-8ABE48F304A8}"/>
    <dgm:cxn modelId="{3A0D876A-47E3-412E-8804-27C8EF6809B8}" srcId="{415F2B6C-5B01-4901-8416-F16A5A7AC4F0}" destId="{E0A04529-FC3E-46B4-9D45-8EA027A48B0D}" srcOrd="0" destOrd="0" parTransId="{A1915253-9F3E-46EC-98C0-12EDB4FDF54E}" sibTransId="{B7119E37-61A3-414E-A35E-D6528006E561}"/>
    <dgm:cxn modelId="{42F5F74A-24C0-4C8A-8ADB-4E9088F383C5}" srcId="{0AC8B6DE-7AF5-4620-8DA1-10DE84F11A2A}" destId="{A921AC3D-7A62-4459-9E54-4255190D4C72}" srcOrd="0" destOrd="0" parTransId="{73E93CDA-752D-4F34-AE05-611DFBB6ACF4}" sibTransId="{49079571-EE35-414D-BFFF-27D4329A8370}"/>
    <dgm:cxn modelId="{213ABA73-D8FC-4F0B-9CD8-00D788B5D16C}" type="presOf" srcId="{F0C97799-8B99-4AE8-90C0-E92342EEAABD}" destId="{31623D0A-8A5C-469E-B168-71A747057304}" srcOrd="0" destOrd="1" presId="urn:microsoft.com/office/officeart/2011/layout/TabList"/>
    <dgm:cxn modelId="{2B7ED075-5221-479E-85ED-89268CF6E7A9}" srcId="{0FC6A144-340E-4DD8-82F1-AB21E4F53F75}" destId="{F0C97799-8B99-4AE8-90C0-E92342EEAABD}" srcOrd="2" destOrd="0" parTransId="{4421EA6C-1A28-4E44-B646-375CA3D137A4}" sibTransId="{758EDD84-4CC5-4913-B737-B92FBA3394BE}"/>
    <dgm:cxn modelId="{3F7833A1-571D-4325-BD72-68455F208CDD}" srcId="{9AB42558-69CA-4EBA-9209-694E020D3E95}" destId="{0AC8B6DE-7AF5-4620-8DA1-10DE84F11A2A}" srcOrd="0" destOrd="0" parTransId="{58EEFB61-E089-4E5C-8522-0DE2D1AA179B}" sibTransId="{3CA02871-1239-4D42-8006-C4E51DA7B456}"/>
    <dgm:cxn modelId="{E324F6C2-A023-4631-9CDD-C085F8E68746}" type="presOf" srcId="{0AC8B6DE-7AF5-4620-8DA1-10DE84F11A2A}" destId="{9A186DA3-D8AB-4B6C-8F3A-97708B486ACD}" srcOrd="0" destOrd="0" presId="urn:microsoft.com/office/officeart/2011/layout/TabList"/>
    <dgm:cxn modelId="{1CAABCC6-4D30-4463-8F01-6A50B580A28B}" type="presOf" srcId="{8C109463-394C-4A99-9432-D85F6DF26402}" destId="{112FC6F5-E278-4D06-AD73-148665B354C9}" srcOrd="0" destOrd="0" presId="urn:microsoft.com/office/officeart/2011/layout/TabList"/>
    <dgm:cxn modelId="{1D0B6FC7-BD56-43FC-BC48-3D5C2DED23EE}" type="presOf" srcId="{765CD1C0-0B9A-4239-B26C-16A3DD352A3E}" destId="{8ABA8C50-4510-4793-90E6-90DA4DB47F93}" srcOrd="0" destOrd="0" presId="urn:microsoft.com/office/officeart/2011/layout/TabList"/>
    <dgm:cxn modelId="{86E26AD3-84F8-4432-A8F3-69DA7B0C5A98}" srcId="{9AB42558-69CA-4EBA-9209-694E020D3E95}" destId="{0FC6A144-340E-4DD8-82F1-AB21E4F53F75}" srcOrd="2" destOrd="0" parTransId="{EE950F66-8E81-4E23-9ED5-9EE6ECF1B036}" sibTransId="{035490ED-4DB4-4156-8908-BD621FD7004A}"/>
    <dgm:cxn modelId="{AFA144E1-517C-45D0-A6EE-690E2A631A0B}" type="presOf" srcId="{415F2B6C-5B01-4901-8416-F16A5A7AC4F0}" destId="{2C27EFBE-6DA0-492D-AE63-D6C8108DBFE0}" srcOrd="0" destOrd="0" presId="urn:microsoft.com/office/officeart/2011/layout/TabList"/>
    <dgm:cxn modelId="{323780F9-AED1-40F9-8B19-3986421F9463}" type="presOf" srcId="{9033790D-B5AD-4D6C-84CB-0CEF9481F433}" destId="{112FC6F5-E278-4D06-AD73-148665B354C9}" srcOrd="0" destOrd="1" presId="urn:microsoft.com/office/officeart/2011/layout/TabList"/>
    <dgm:cxn modelId="{62FDFF17-ED03-47BB-BE49-0E8A64168342}" type="presParOf" srcId="{C4A5484B-5FCC-45B4-97CC-0734CE281632}" destId="{3D5132F7-BB63-4F3D-9E63-05C1B5FADFD7}" srcOrd="0" destOrd="0" presId="urn:microsoft.com/office/officeart/2011/layout/TabList"/>
    <dgm:cxn modelId="{499B99C7-4100-4126-B84F-303B7C72F21C}" type="presParOf" srcId="{3D5132F7-BB63-4F3D-9E63-05C1B5FADFD7}" destId="{F317B9EC-C23D-46DB-8C94-881EDCB48CEE}" srcOrd="0" destOrd="0" presId="urn:microsoft.com/office/officeart/2011/layout/TabList"/>
    <dgm:cxn modelId="{58162C20-08AE-4A08-8F57-95C4CF30A721}" type="presParOf" srcId="{3D5132F7-BB63-4F3D-9E63-05C1B5FADFD7}" destId="{9A186DA3-D8AB-4B6C-8F3A-97708B486ACD}" srcOrd="1" destOrd="0" presId="urn:microsoft.com/office/officeart/2011/layout/TabList"/>
    <dgm:cxn modelId="{38E0CAF0-A6FD-4D38-A2F6-AA2A23483C2B}" type="presParOf" srcId="{3D5132F7-BB63-4F3D-9E63-05C1B5FADFD7}" destId="{76F63932-3D7B-412F-86CA-B79FD9E89D4F}" srcOrd="2" destOrd="0" presId="urn:microsoft.com/office/officeart/2011/layout/TabList"/>
    <dgm:cxn modelId="{1C89A569-64A1-4E74-B376-4835287CE214}" type="presParOf" srcId="{C4A5484B-5FCC-45B4-97CC-0734CE281632}" destId="{112FC6F5-E278-4D06-AD73-148665B354C9}" srcOrd="1" destOrd="0" presId="urn:microsoft.com/office/officeart/2011/layout/TabList"/>
    <dgm:cxn modelId="{C98F3CA0-9FB5-4CBB-9221-9E991C0AB349}" type="presParOf" srcId="{C4A5484B-5FCC-45B4-97CC-0734CE281632}" destId="{0F25A459-D3B0-4303-B86E-0F8FFFAF7F89}" srcOrd="2" destOrd="0" presId="urn:microsoft.com/office/officeart/2011/layout/TabList"/>
    <dgm:cxn modelId="{9744AC56-CD07-4FAC-A0FF-DC08C641DF12}" type="presParOf" srcId="{C4A5484B-5FCC-45B4-97CC-0734CE281632}" destId="{11F7BEEF-2F49-44B7-A743-983339C11AE4}" srcOrd="3" destOrd="0" presId="urn:microsoft.com/office/officeart/2011/layout/TabList"/>
    <dgm:cxn modelId="{61DE15E1-51B6-4FB9-9FA3-42126740F13F}" type="presParOf" srcId="{11F7BEEF-2F49-44B7-A743-983339C11AE4}" destId="{16927ACD-1BDB-4392-87A3-358CE2CEC49B}" srcOrd="0" destOrd="0" presId="urn:microsoft.com/office/officeart/2011/layout/TabList"/>
    <dgm:cxn modelId="{8875D06C-6FCE-48FF-A0D8-3ECA8D9F12B9}" type="presParOf" srcId="{11F7BEEF-2F49-44B7-A743-983339C11AE4}" destId="{2C27EFBE-6DA0-492D-AE63-D6C8108DBFE0}" srcOrd="1" destOrd="0" presId="urn:microsoft.com/office/officeart/2011/layout/TabList"/>
    <dgm:cxn modelId="{4189E052-E5BD-4FC3-B798-9064F68F49F1}" type="presParOf" srcId="{11F7BEEF-2F49-44B7-A743-983339C11AE4}" destId="{2E1CC6B6-C96A-42C5-8A9F-35588C05E2DF}" srcOrd="2" destOrd="0" presId="urn:microsoft.com/office/officeart/2011/layout/TabList"/>
    <dgm:cxn modelId="{AE1D983B-3D4E-49A5-9C62-B1A3B0579A98}" type="presParOf" srcId="{C4A5484B-5FCC-45B4-97CC-0734CE281632}" destId="{052785D0-488C-46F7-A6E2-213D7D504AEA}" srcOrd="4" destOrd="0" presId="urn:microsoft.com/office/officeart/2011/layout/TabList"/>
    <dgm:cxn modelId="{E3A929BF-4311-44E8-96E5-C9FDE9A2D007}" type="presParOf" srcId="{C4A5484B-5FCC-45B4-97CC-0734CE281632}" destId="{7A04DE3E-F505-4887-A243-BCED8F26C0AE}" srcOrd="5" destOrd="0" presId="urn:microsoft.com/office/officeart/2011/layout/TabList"/>
    <dgm:cxn modelId="{672E2CB8-EF1B-4831-9FC0-7DC94A50FFC9}" type="presParOf" srcId="{7A04DE3E-F505-4887-A243-BCED8F26C0AE}" destId="{8ABA8C50-4510-4793-90E6-90DA4DB47F93}" srcOrd="0" destOrd="0" presId="urn:microsoft.com/office/officeart/2011/layout/TabList"/>
    <dgm:cxn modelId="{5949B290-B93C-4C57-9FC8-CA53129F7BCB}" type="presParOf" srcId="{7A04DE3E-F505-4887-A243-BCED8F26C0AE}" destId="{F86AAC35-9D31-40AB-AB65-DF1781AFC84D}" srcOrd="1" destOrd="0" presId="urn:microsoft.com/office/officeart/2011/layout/TabList"/>
    <dgm:cxn modelId="{09429A36-9D1A-4731-8169-2304E128F5A2}" type="presParOf" srcId="{7A04DE3E-F505-4887-A243-BCED8F26C0AE}" destId="{51591068-C209-489A-AE4C-6BC0C6BACA5E}" srcOrd="2" destOrd="0" presId="urn:microsoft.com/office/officeart/2011/layout/TabList"/>
    <dgm:cxn modelId="{DE3E91A5-72DA-474F-A11B-D36A512994B1}" type="presParOf" srcId="{C4A5484B-5FCC-45B4-97CC-0734CE281632}" destId="{31623D0A-8A5C-469E-B168-71A747057304}" srcOrd="6"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641BAA-4511-41C0-9BB8-080F13AB27E0}"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546AF404-59E0-47E0-8EE4-6FE76D49F469}">
      <dgm:prSet/>
      <dgm:spPr/>
      <dgm:t>
        <a:bodyPr/>
        <a:lstStyle/>
        <a:p>
          <a:pPr rtl="0"/>
          <a:r>
            <a:rPr lang="en-US" b="1">
              <a:latin typeface="Aptos Display" panose="02110004020202020204"/>
            </a:rPr>
            <a:t>Summer Reading Camp</a:t>
          </a:r>
          <a:endParaRPr lang="en-US" b="1"/>
        </a:p>
      </dgm:t>
    </dgm:pt>
    <dgm:pt modelId="{537F9EF2-C219-4E64-8087-AFF782D235AB}" type="parTrans" cxnId="{9AC5675F-51B0-430B-A1AF-009B06587245}">
      <dgm:prSet/>
      <dgm:spPr/>
      <dgm:t>
        <a:bodyPr/>
        <a:lstStyle/>
        <a:p>
          <a:endParaRPr lang="en-US"/>
        </a:p>
      </dgm:t>
    </dgm:pt>
    <dgm:pt modelId="{3BF2C832-470B-42EE-98FD-3E018F44B607}" type="sibTrans" cxnId="{9AC5675F-51B0-430B-A1AF-009B06587245}">
      <dgm:prSet/>
      <dgm:spPr/>
      <dgm:t>
        <a:bodyPr/>
        <a:lstStyle/>
        <a:p>
          <a:endParaRPr lang="en-US"/>
        </a:p>
      </dgm:t>
    </dgm:pt>
    <dgm:pt modelId="{8779419B-AE42-46C4-8A2C-298C8572C4AA}">
      <dgm:prSet/>
      <dgm:spPr/>
      <dgm:t>
        <a:bodyPr/>
        <a:lstStyle/>
        <a:p>
          <a:pPr rtl="0"/>
          <a:r>
            <a:rPr lang="en-US">
              <a:latin typeface="Aptos Display" panose="02110004020202020204"/>
            </a:rPr>
            <a:t>February Initial allocation</a:t>
          </a:r>
          <a:endParaRPr lang="en-US"/>
        </a:p>
      </dgm:t>
    </dgm:pt>
    <dgm:pt modelId="{F8168DEF-3FF2-41ED-99C5-794D3095F8EE}" type="parTrans" cxnId="{E6083587-B6CE-42AF-A88B-39511C1CBE7B}">
      <dgm:prSet/>
      <dgm:spPr/>
      <dgm:t>
        <a:bodyPr/>
        <a:lstStyle/>
        <a:p>
          <a:endParaRPr lang="en-US"/>
        </a:p>
      </dgm:t>
    </dgm:pt>
    <dgm:pt modelId="{EF2D8DC5-85F2-4250-ACCD-AF1B56BA27B7}" type="sibTrans" cxnId="{E6083587-B6CE-42AF-A88B-39511C1CBE7B}">
      <dgm:prSet/>
      <dgm:spPr/>
      <dgm:t>
        <a:bodyPr/>
        <a:lstStyle/>
        <a:p>
          <a:endParaRPr lang="en-US"/>
        </a:p>
      </dgm:t>
    </dgm:pt>
    <dgm:pt modelId="{6A7CDAF8-B2A4-44D6-9F65-805FB1CD3743}">
      <dgm:prSet/>
      <dgm:spPr/>
      <dgm:t>
        <a:bodyPr/>
        <a:lstStyle/>
        <a:p>
          <a:r>
            <a:rPr lang="en-US" b="1"/>
            <a:t>Fund Balance Reporting</a:t>
          </a:r>
        </a:p>
      </dgm:t>
    </dgm:pt>
    <dgm:pt modelId="{75435EA3-86C7-4B1C-B790-8D2439BE64B9}" type="parTrans" cxnId="{2CF190B8-6D08-445F-AEDA-77903A5DEB2B}">
      <dgm:prSet/>
      <dgm:spPr/>
      <dgm:t>
        <a:bodyPr/>
        <a:lstStyle/>
        <a:p>
          <a:endParaRPr lang="en-US"/>
        </a:p>
      </dgm:t>
    </dgm:pt>
    <dgm:pt modelId="{A9852DFC-B494-488A-85CA-4052532390A7}" type="sibTrans" cxnId="{2CF190B8-6D08-445F-AEDA-77903A5DEB2B}">
      <dgm:prSet/>
      <dgm:spPr/>
      <dgm:t>
        <a:bodyPr/>
        <a:lstStyle/>
        <a:p>
          <a:endParaRPr lang="en-US"/>
        </a:p>
      </dgm:t>
    </dgm:pt>
    <dgm:pt modelId="{D6271E44-8D4F-4B68-9CA7-DA9BB598AE98}">
      <dgm:prSet/>
      <dgm:spPr/>
      <dgm:t>
        <a:bodyPr/>
        <a:lstStyle/>
        <a:p>
          <a:pPr rtl="0"/>
          <a:r>
            <a:rPr lang="en-US">
              <a:latin typeface="Aptos Display" panose="02110004020202020204"/>
            </a:rPr>
            <a:t>General fund balance must be submitted via Formstack by the 20th of each month</a:t>
          </a:r>
          <a:endParaRPr lang="en-US"/>
        </a:p>
      </dgm:t>
    </dgm:pt>
    <dgm:pt modelId="{36E8160E-E57F-486D-BCFE-618E58711174}" type="parTrans" cxnId="{ABEC94D3-8ABB-460C-89CD-767A46D86560}">
      <dgm:prSet/>
      <dgm:spPr/>
      <dgm:t>
        <a:bodyPr/>
        <a:lstStyle/>
        <a:p>
          <a:endParaRPr lang="en-US"/>
        </a:p>
      </dgm:t>
    </dgm:pt>
    <dgm:pt modelId="{8C54ADC8-0E95-4B77-AAEE-AB870225E086}" type="sibTrans" cxnId="{ABEC94D3-8ABB-460C-89CD-767A46D86560}">
      <dgm:prSet/>
      <dgm:spPr/>
      <dgm:t>
        <a:bodyPr/>
        <a:lstStyle/>
        <a:p>
          <a:endParaRPr lang="en-US"/>
        </a:p>
      </dgm:t>
    </dgm:pt>
    <dgm:pt modelId="{8443ABC6-7D08-4914-895F-75AAE7B0AB89}">
      <dgm:prSet/>
      <dgm:spPr/>
      <dgm:t>
        <a:bodyPr/>
        <a:lstStyle/>
        <a:p>
          <a:endParaRPr lang="en-US"/>
        </a:p>
      </dgm:t>
    </dgm:pt>
    <dgm:pt modelId="{4E121960-3FBD-4B62-A84E-40384A4FABCC}" type="parTrans" cxnId="{F14C5F4C-07B7-4C4B-A5CF-3AA21ADCF385}">
      <dgm:prSet/>
      <dgm:spPr/>
      <dgm:t>
        <a:bodyPr/>
        <a:lstStyle/>
        <a:p>
          <a:endParaRPr lang="en-US"/>
        </a:p>
      </dgm:t>
    </dgm:pt>
    <dgm:pt modelId="{0D339200-EE8E-4772-A46C-2BD245FB4F2B}" type="sibTrans" cxnId="{F14C5F4C-07B7-4C4B-A5CF-3AA21ADCF385}">
      <dgm:prSet/>
      <dgm:spPr/>
      <dgm:t>
        <a:bodyPr/>
        <a:lstStyle/>
        <a:p>
          <a:endParaRPr lang="en-US"/>
        </a:p>
      </dgm:t>
    </dgm:pt>
    <dgm:pt modelId="{78135BFD-962F-4F60-9514-DCD96FDD7832}">
      <dgm:prSet/>
      <dgm:spPr/>
      <dgm:t>
        <a:bodyPr/>
        <a:lstStyle/>
        <a:p>
          <a:r>
            <a:rPr lang="en-US" b="1"/>
            <a:t>National Board</a:t>
          </a:r>
        </a:p>
      </dgm:t>
    </dgm:pt>
    <dgm:pt modelId="{003032A3-084D-4C81-9C07-31C77BBBA1DE}" type="parTrans" cxnId="{164CA8F7-A2FE-4516-AA57-868532A97F3E}">
      <dgm:prSet/>
      <dgm:spPr/>
      <dgm:t>
        <a:bodyPr/>
        <a:lstStyle/>
        <a:p>
          <a:endParaRPr lang="en-US"/>
        </a:p>
      </dgm:t>
    </dgm:pt>
    <dgm:pt modelId="{7ED661FE-E962-44B8-825E-6E59555B5DDA}" type="sibTrans" cxnId="{164CA8F7-A2FE-4516-AA57-868532A97F3E}">
      <dgm:prSet/>
      <dgm:spPr/>
      <dgm:t>
        <a:bodyPr/>
        <a:lstStyle/>
        <a:p>
          <a:endParaRPr lang="en-US"/>
        </a:p>
      </dgm:t>
    </dgm:pt>
    <dgm:pt modelId="{D8837080-2517-4528-BEE3-00B912E4D448}">
      <dgm:prSet custT="1"/>
      <dgm:spPr/>
      <dgm:t>
        <a:bodyPr/>
        <a:lstStyle/>
        <a:p>
          <a:pPr rtl="0"/>
          <a:r>
            <a:rPr lang="en-US" sz="1800" b="1">
              <a:latin typeface="Aptos Display" panose="02110004020202020204"/>
            </a:rPr>
            <a:t>Non-teaching Occupational Experience</a:t>
          </a:r>
          <a:endParaRPr lang="en-US" sz="1800" b="1"/>
        </a:p>
      </dgm:t>
    </dgm:pt>
    <dgm:pt modelId="{93333017-A217-4F13-ACA6-3B7D392752D5}" type="parTrans" cxnId="{0F1B213B-D48F-4E15-881C-C7AFFA8BC470}">
      <dgm:prSet/>
      <dgm:spPr/>
      <dgm:t>
        <a:bodyPr/>
        <a:lstStyle/>
        <a:p>
          <a:endParaRPr lang="en-US"/>
        </a:p>
      </dgm:t>
    </dgm:pt>
    <dgm:pt modelId="{0CFADB6D-EC2B-4F44-95D7-504A43A28139}" type="sibTrans" cxnId="{0F1B213B-D48F-4E15-881C-C7AFFA8BC470}">
      <dgm:prSet/>
      <dgm:spPr/>
      <dgm:t>
        <a:bodyPr/>
        <a:lstStyle/>
        <a:p>
          <a:endParaRPr lang="en-US"/>
        </a:p>
      </dgm:t>
    </dgm:pt>
    <dgm:pt modelId="{67BDA5F7-DBC0-40F6-A82D-234E9D87F246}">
      <dgm:prSet phldr="0"/>
      <dgm:spPr/>
      <dgm:t>
        <a:bodyPr/>
        <a:lstStyle/>
        <a:p>
          <a:pPr rtl="0"/>
          <a:r>
            <a:rPr lang="en-US">
              <a:latin typeface="Aptos Display" panose="02110004020202020204"/>
            </a:rPr>
            <a:t>Districts are required to apply the corresponding salary adjustment at the beginning of the next school year following the effective date of the recorded experience adjustment. The statute does not mandate mid-year implementation, nor does it authorize retroactive pay</a:t>
          </a:r>
          <a:endParaRPr lang="en-US"/>
        </a:p>
      </dgm:t>
    </dgm:pt>
    <dgm:pt modelId="{65CAF1AA-E1F2-48A6-9D23-9D8BD145E965}" type="parTrans" cxnId="{0E20E96F-2994-46B2-8F3A-E050FCF1058E}">
      <dgm:prSet/>
      <dgm:spPr/>
      <dgm:t>
        <a:bodyPr/>
        <a:lstStyle/>
        <a:p>
          <a:endParaRPr lang="en-US"/>
        </a:p>
      </dgm:t>
    </dgm:pt>
    <dgm:pt modelId="{27032A45-1377-4AFF-AB8F-CD978AA729B4}" type="sibTrans" cxnId="{0E20E96F-2994-46B2-8F3A-E050FCF1058E}">
      <dgm:prSet/>
      <dgm:spPr/>
      <dgm:t>
        <a:bodyPr/>
        <a:lstStyle/>
        <a:p>
          <a:endParaRPr lang="en-US"/>
        </a:p>
      </dgm:t>
    </dgm:pt>
    <dgm:pt modelId="{C6CF85EC-C2ED-46B7-82F7-F6B4596EE677}">
      <dgm:prSet/>
      <dgm:spPr/>
      <dgm:t>
        <a:bodyPr/>
        <a:lstStyle/>
        <a:p>
          <a:pPr rtl="0"/>
          <a:r>
            <a:rPr lang="en-US">
              <a:latin typeface="Aptos Display" panose="02110004020202020204"/>
            </a:rPr>
            <a:t>Districts may request a current roster of employees receiving the National Board stipend, and notify our office of any needed updates via email to mcooper@ed.sc.gov</a:t>
          </a:r>
          <a:endParaRPr lang="en-US"/>
        </a:p>
      </dgm:t>
    </dgm:pt>
    <dgm:pt modelId="{DB602ECA-6380-4752-B964-235C967BEDC3}" type="parTrans" cxnId="{42423C83-B492-4ECD-916A-127088287CD9}">
      <dgm:prSet/>
      <dgm:spPr/>
    </dgm:pt>
    <dgm:pt modelId="{38EB755B-3A5D-4098-8A25-1388D358DE67}" type="sibTrans" cxnId="{42423C83-B492-4ECD-916A-127088287CD9}">
      <dgm:prSet/>
      <dgm:spPr/>
    </dgm:pt>
    <dgm:pt modelId="{48048496-304D-4108-8EB8-436488BCD602}">
      <dgm:prSet/>
      <dgm:spPr/>
      <dgm:t>
        <a:bodyPr/>
        <a:lstStyle/>
        <a:p>
          <a:pPr rtl="0"/>
          <a:r>
            <a:rPr lang="en-US">
              <a:latin typeface="Aptos Display" panose="02110004020202020204"/>
            </a:rPr>
            <a:t>March additional funding</a:t>
          </a:r>
          <a:endParaRPr lang="en-US"/>
        </a:p>
      </dgm:t>
    </dgm:pt>
    <dgm:pt modelId="{AD3D57D4-ABEF-4F12-B162-60210A7A27AE}" type="parTrans" cxnId="{978F519C-8B5A-4366-A172-E1ECB1CD93B6}">
      <dgm:prSet/>
      <dgm:spPr/>
    </dgm:pt>
    <dgm:pt modelId="{027A71AC-36BD-4638-BC22-9417D996F90B}" type="sibTrans" cxnId="{978F519C-8B5A-4366-A172-E1ECB1CD93B6}">
      <dgm:prSet/>
      <dgm:spPr/>
    </dgm:pt>
    <dgm:pt modelId="{29269F49-D3DA-4A8D-B2F1-2CB4C14B81A3}" type="pres">
      <dgm:prSet presAssocID="{54641BAA-4511-41C0-9BB8-080F13AB27E0}" presName="Name0" presStyleCnt="0">
        <dgm:presLayoutVars>
          <dgm:dir/>
          <dgm:animLvl val="lvl"/>
          <dgm:resizeHandles val="exact"/>
        </dgm:presLayoutVars>
      </dgm:prSet>
      <dgm:spPr/>
    </dgm:pt>
    <dgm:pt modelId="{F965B8F2-51D6-4B78-8F13-B0E83B9057AF}" type="pres">
      <dgm:prSet presAssocID="{546AF404-59E0-47E0-8EE4-6FE76D49F469}" presName="linNode" presStyleCnt="0"/>
      <dgm:spPr/>
    </dgm:pt>
    <dgm:pt modelId="{CA697213-69E0-4846-9F0C-91BA21B6E147}" type="pres">
      <dgm:prSet presAssocID="{546AF404-59E0-47E0-8EE4-6FE76D49F469}" presName="parentText" presStyleLbl="node1" presStyleIdx="0" presStyleCnt="4">
        <dgm:presLayoutVars>
          <dgm:chMax val="1"/>
          <dgm:bulletEnabled val="1"/>
        </dgm:presLayoutVars>
      </dgm:prSet>
      <dgm:spPr/>
    </dgm:pt>
    <dgm:pt modelId="{EDEE2E2F-A42E-4773-A3F4-0886058AD969}" type="pres">
      <dgm:prSet presAssocID="{546AF404-59E0-47E0-8EE4-6FE76D49F469}" presName="descendantText" presStyleLbl="alignAccFollowNode1" presStyleIdx="0" presStyleCnt="4">
        <dgm:presLayoutVars>
          <dgm:bulletEnabled val="1"/>
        </dgm:presLayoutVars>
      </dgm:prSet>
      <dgm:spPr/>
    </dgm:pt>
    <dgm:pt modelId="{719449E0-45E0-4D7A-B525-FA47461BE6C8}" type="pres">
      <dgm:prSet presAssocID="{3BF2C832-470B-42EE-98FD-3E018F44B607}" presName="sp" presStyleCnt="0"/>
      <dgm:spPr/>
    </dgm:pt>
    <dgm:pt modelId="{07F718A6-0B4D-433D-96DE-2B981F8F20FE}" type="pres">
      <dgm:prSet presAssocID="{6A7CDAF8-B2A4-44D6-9F65-805FB1CD3743}" presName="linNode" presStyleCnt="0"/>
      <dgm:spPr/>
    </dgm:pt>
    <dgm:pt modelId="{AB36681F-B83B-44E5-887C-B4F069E74F66}" type="pres">
      <dgm:prSet presAssocID="{6A7CDAF8-B2A4-44D6-9F65-805FB1CD3743}" presName="parentText" presStyleLbl="node1" presStyleIdx="1" presStyleCnt="4">
        <dgm:presLayoutVars>
          <dgm:chMax val="1"/>
          <dgm:bulletEnabled val="1"/>
        </dgm:presLayoutVars>
      </dgm:prSet>
      <dgm:spPr/>
    </dgm:pt>
    <dgm:pt modelId="{7C700EC0-08D9-4485-81F2-6F96E821D8BA}" type="pres">
      <dgm:prSet presAssocID="{6A7CDAF8-B2A4-44D6-9F65-805FB1CD3743}" presName="descendantText" presStyleLbl="alignAccFollowNode1" presStyleIdx="1" presStyleCnt="4">
        <dgm:presLayoutVars>
          <dgm:bulletEnabled val="1"/>
        </dgm:presLayoutVars>
      </dgm:prSet>
      <dgm:spPr/>
    </dgm:pt>
    <dgm:pt modelId="{0B8C797E-3ADA-4D2A-947B-EB9D743E3100}" type="pres">
      <dgm:prSet presAssocID="{A9852DFC-B494-488A-85CA-4052532390A7}" presName="sp" presStyleCnt="0"/>
      <dgm:spPr/>
    </dgm:pt>
    <dgm:pt modelId="{C3E802B4-AB0C-4B52-80B4-BC79010E188C}" type="pres">
      <dgm:prSet presAssocID="{78135BFD-962F-4F60-9514-DCD96FDD7832}" presName="linNode" presStyleCnt="0"/>
      <dgm:spPr/>
    </dgm:pt>
    <dgm:pt modelId="{9014F1B0-ABD3-4EB3-968A-3DE341B9E6C2}" type="pres">
      <dgm:prSet presAssocID="{78135BFD-962F-4F60-9514-DCD96FDD7832}" presName="parentText" presStyleLbl="node1" presStyleIdx="2" presStyleCnt="4">
        <dgm:presLayoutVars>
          <dgm:chMax val="1"/>
          <dgm:bulletEnabled val="1"/>
        </dgm:presLayoutVars>
      </dgm:prSet>
      <dgm:spPr/>
    </dgm:pt>
    <dgm:pt modelId="{77F177FE-64EB-41E5-963A-7E12A492B5E3}" type="pres">
      <dgm:prSet presAssocID="{78135BFD-962F-4F60-9514-DCD96FDD7832}" presName="descendantText" presStyleLbl="alignAccFollowNode1" presStyleIdx="2" presStyleCnt="4">
        <dgm:presLayoutVars>
          <dgm:bulletEnabled val="1"/>
        </dgm:presLayoutVars>
      </dgm:prSet>
      <dgm:spPr/>
    </dgm:pt>
    <dgm:pt modelId="{960874EB-37BA-4A3C-A195-18E439F544C8}" type="pres">
      <dgm:prSet presAssocID="{7ED661FE-E962-44B8-825E-6E59555B5DDA}" presName="sp" presStyleCnt="0"/>
      <dgm:spPr/>
    </dgm:pt>
    <dgm:pt modelId="{5A4C75D6-9B43-4318-BC24-78BDA050714F}" type="pres">
      <dgm:prSet presAssocID="{D8837080-2517-4528-BEE3-00B912E4D448}" presName="linNode" presStyleCnt="0"/>
      <dgm:spPr/>
    </dgm:pt>
    <dgm:pt modelId="{8825F6C6-3A94-4635-A247-19A461901D3D}" type="pres">
      <dgm:prSet presAssocID="{D8837080-2517-4528-BEE3-00B912E4D448}" presName="parentText" presStyleLbl="node1" presStyleIdx="3" presStyleCnt="4">
        <dgm:presLayoutVars>
          <dgm:chMax val="1"/>
          <dgm:bulletEnabled val="1"/>
        </dgm:presLayoutVars>
      </dgm:prSet>
      <dgm:spPr/>
    </dgm:pt>
    <dgm:pt modelId="{A298C2F7-1598-4628-8E12-2BDEEEB8EAB8}" type="pres">
      <dgm:prSet presAssocID="{D8837080-2517-4528-BEE3-00B912E4D448}" presName="descendantText" presStyleLbl="alignAccFollowNode1" presStyleIdx="3" presStyleCnt="4">
        <dgm:presLayoutVars>
          <dgm:bulletEnabled val="1"/>
        </dgm:presLayoutVars>
      </dgm:prSet>
      <dgm:spPr/>
    </dgm:pt>
  </dgm:ptLst>
  <dgm:cxnLst>
    <dgm:cxn modelId="{A7050E09-983B-4D4D-829F-ACE17EE7576B}" type="presOf" srcId="{546AF404-59E0-47E0-8EE4-6FE76D49F469}" destId="{CA697213-69E0-4846-9F0C-91BA21B6E147}" srcOrd="0" destOrd="0" presId="urn:microsoft.com/office/officeart/2005/8/layout/vList5"/>
    <dgm:cxn modelId="{169F0F28-2A80-4961-B1AA-A8771552DD29}" type="presOf" srcId="{D8837080-2517-4528-BEE3-00B912E4D448}" destId="{8825F6C6-3A94-4635-A247-19A461901D3D}" srcOrd="0" destOrd="0" presId="urn:microsoft.com/office/officeart/2005/8/layout/vList5"/>
    <dgm:cxn modelId="{0F1B213B-D48F-4E15-881C-C7AFFA8BC470}" srcId="{54641BAA-4511-41C0-9BB8-080F13AB27E0}" destId="{D8837080-2517-4528-BEE3-00B912E4D448}" srcOrd="3" destOrd="0" parTransId="{93333017-A217-4F13-ACA6-3B7D392752D5}" sibTransId="{0CFADB6D-EC2B-4F44-95D7-504A43A28139}"/>
    <dgm:cxn modelId="{9AC5675F-51B0-430B-A1AF-009B06587245}" srcId="{54641BAA-4511-41C0-9BB8-080F13AB27E0}" destId="{546AF404-59E0-47E0-8EE4-6FE76D49F469}" srcOrd="0" destOrd="0" parTransId="{537F9EF2-C219-4E64-8087-AFF782D235AB}" sibTransId="{3BF2C832-470B-42EE-98FD-3E018F44B607}"/>
    <dgm:cxn modelId="{26165C41-12EC-44B8-AB18-5A41B2F1A036}" type="presOf" srcId="{6A7CDAF8-B2A4-44D6-9F65-805FB1CD3743}" destId="{AB36681F-B83B-44E5-887C-B4F069E74F66}" srcOrd="0" destOrd="0" presId="urn:microsoft.com/office/officeart/2005/8/layout/vList5"/>
    <dgm:cxn modelId="{1FAC3D42-412C-4469-86D2-5801F6F29CBA}" type="presOf" srcId="{54641BAA-4511-41C0-9BB8-080F13AB27E0}" destId="{29269F49-D3DA-4A8D-B2F1-2CB4C14B81A3}" srcOrd="0" destOrd="0" presId="urn:microsoft.com/office/officeart/2005/8/layout/vList5"/>
    <dgm:cxn modelId="{3847CF45-DECC-4EAF-91E9-2A9583AAE7B6}" type="presOf" srcId="{48048496-304D-4108-8EB8-436488BCD602}" destId="{EDEE2E2F-A42E-4773-A3F4-0886058AD969}" srcOrd="0" destOrd="1" presId="urn:microsoft.com/office/officeart/2005/8/layout/vList5"/>
    <dgm:cxn modelId="{F14C5F4C-07B7-4C4B-A5CF-3AA21ADCF385}" srcId="{6A7CDAF8-B2A4-44D6-9F65-805FB1CD3743}" destId="{8443ABC6-7D08-4914-895F-75AAE7B0AB89}" srcOrd="1" destOrd="0" parTransId="{4E121960-3FBD-4B62-A84E-40384A4FABCC}" sibTransId="{0D339200-EE8E-4772-A46C-2BD245FB4F2B}"/>
    <dgm:cxn modelId="{0E20E96F-2994-46B2-8F3A-E050FCF1058E}" srcId="{D8837080-2517-4528-BEE3-00B912E4D448}" destId="{67BDA5F7-DBC0-40F6-A82D-234E9D87F246}" srcOrd="0" destOrd="0" parTransId="{65CAF1AA-E1F2-48A6-9D23-9D8BD145E965}" sibTransId="{27032A45-1377-4AFF-AB8F-CD978AA729B4}"/>
    <dgm:cxn modelId="{A2891575-16F6-4EA4-B785-C04D94E06BCC}" type="presOf" srcId="{67BDA5F7-DBC0-40F6-A82D-234E9D87F246}" destId="{A298C2F7-1598-4628-8E12-2BDEEEB8EAB8}" srcOrd="0" destOrd="0" presId="urn:microsoft.com/office/officeart/2005/8/layout/vList5"/>
    <dgm:cxn modelId="{7C8B9E7B-608F-4BF6-AE20-75775918FD94}" type="presOf" srcId="{8779419B-AE42-46C4-8A2C-298C8572C4AA}" destId="{EDEE2E2F-A42E-4773-A3F4-0886058AD969}" srcOrd="0" destOrd="0" presId="urn:microsoft.com/office/officeart/2005/8/layout/vList5"/>
    <dgm:cxn modelId="{42423C83-B492-4ECD-916A-127088287CD9}" srcId="{78135BFD-962F-4F60-9514-DCD96FDD7832}" destId="{C6CF85EC-C2ED-46B7-82F7-F6B4596EE677}" srcOrd="0" destOrd="0" parTransId="{DB602ECA-6380-4752-B964-235C967BEDC3}" sibTransId="{38EB755B-3A5D-4098-8A25-1388D358DE67}"/>
    <dgm:cxn modelId="{E6083587-B6CE-42AF-A88B-39511C1CBE7B}" srcId="{546AF404-59E0-47E0-8EE4-6FE76D49F469}" destId="{8779419B-AE42-46C4-8A2C-298C8572C4AA}" srcOrd="0" destOrd="0" parTransId="{F8168DEF-3FF2-41ED-99C5-794D3095F8EE}" sibTransId="{EF2D8DC5-85F2-4250-ACCD-AF1B56BA27B7}"/>
    <dgm:cxn modelId="{854EBA87-A571-4693-8B86-62EB9738DA2D}" type="presOf" srcId="{8443ABC6-7D08-4914-895F-75AAE7B0AB89}" destId="{7C700EC0-08D9-4485-81F2-6F96E821D8BA}" srcOrd="0" destOrd="1" presId="urn:microsoft.com/office/officeart/2005/8/layout/vList5"/>
    <dgm:cxn modelId="{978F519C-8B5A-4366-A172-E1ECB1CD93B6}" srcId="{546AF404-59E0-47E0-8EE4-6FE76D49F469}" destId="{48048496-304D-4108-8EB8-436488BCD602}" srcOrd="1" destOrd="0" parTransId="{AD3D57D4-ABEF-4F12-B162-60210A7A27AE}" sibTransId="{027A71AC-36BD-4638-BC22-9417D996F90B}"/>
    <dgm:cxn modelId="{2CF190B8-6D08-445F-AEDA-77903A5DEB2B}" srcId="{54641BAA-4511-41C0-9BB8-080F13AB27E0}" destId="{6A7CDAF8-B2A4-44D6-9F65-805FB1CD3743}" srcOrd="1" destOrd="0" parTransId="{75435EA3-86C7-4B1C-B790-8D2439BE64B9}" sibTransId="{A9852DFC-B494-488A-85CA-4052532390A7}"/>
    <dgm:cxn modelId="{0EA108C2-7633-42A1-B3CA-0E659B845347}" type="presOf" srcId="{C6CF85EC-C2ED-46B7-82F7-F6B4596EE677}" destId="{77F177FE-64EB-41E5-963A-7E12A492B5E3}" srcOrd="0" destOrd="0" presId="urn:microsoft.com/office/officeart/2005/8/layout/vList5"/>
    <dgm:cxn modelId="{CC36C3C6-22A5-49B7-AE7D-FAA67C5C1B98}" type="presOf" srcId="{D6271E44-8D4F-4B68-9CA7-DA9BB598AE98}" destId="{7C700EC0-08D9-4485-81F2-6F96E821D8BA}" srcOrd="0" destOrd="0" presId="urn:microsoft.com/office/officeart/2005/8/layout/vList5"/>
    <dgm:cxn modelId="{C3D97ECA-1C5D-481C-8C1F-567D731E4A74}" type="presOf" srcId="{78135BFD-962F-4F60-9514-DCD96FDD7832}" destId="{9014F1B0-ABD3-4EB3-968A-3DE341B9E6C2}" srcOrd="0" destOrd="0" presId="urn:microsoft.com/office/officeart/2005/8/layout/vList5"/>
    <dgm:cxn modelId="{ABEC94D3-8ABB-460C-89CD-767A46D86560}" srcId="{6A7CDAF8-B2A4-44D6-9F65-805FB1CD3743}" destId="{D6271E44-8D4F-4B68-9CA7-DA9BB598AE98}" srcOrd="0" destOrd="0" parTransId="{36E8160E-E57F-486D-BCFE-618E58711174}" sibTransId="{8C54ADC8-0E95-4B77-AAEE-AB870225E086}"/>
    <dgm:cxn modelId="{164CA8F7-A2FE-4516-AA57-868532A97F3E}" srcId="{54641BAA-4511-41C0-9BB8-080F13AB27E0}" destId="{78135BFD-962F-4F60-9514-DCD96FDD7832}" srcOrd="2" destOrd="0" parTransId="{003032A3-084D-4C81-9C07-31C77BBBA1DE}" sibTransId="{7ED661FE-E962-44B8-825E-6E59555B5DDA}"/>
    <dgm:cxn modelId="{907EE0EC-364D-454A-B3D3-B4E6FB8B21A8}" type="presParOf" srcId="{29269F49-D3DA-4A8D-B2F1-2CB4C14B81A3}" destId="{F965B8F2-51D6-4B78-8F13-B0E83B9057AF}" srcOrd="0" destOrd="0" presId="urn:microsoft.com/office/officeart/2005/8/layout/vList5"/>
    <dgm:cxn modelId="{E637730A-E70E-4410-8E1B-EA2AE35BEAA3}" type="presParOf" srcId="{F965B8F2-51D6-4B78-8F13-B0E83B9057AF}" destId="{CA697213-69E0-4846-9F0C-91BA21B6E147}" srcOrd="0" destOrd="0" presId="urn:microsoft.com/office/officeart/2005/8/layout/vList5"/>
    <dgm:cxn modelId="{805B4E92-845E-4313-B209-CF25517C7620}" type="presParOf" srcId="{F965B8F2-51D6-4B78-8F13-B0E83B9057AF}" destId="{EDEE2E2F-A42E-4773-A3F4-0886058AD969}" srcOrd="1" destOrd="0" presId="urn:microsoft.com/office/officeart/2005/8/layout/vList5"/>
    <dgm:cxn modelId="{E0E273BF-C2A4-462F-B33F-E0A57B373428}" type="presParOf" srcId="{29269F49-D3DA-4A8D-B2F1-2CB4C14B81A3}" destId="{719449E0-45E0-4D7A-B525-FA47461BE6C8}" srcOrd="1" destOrd="0" presId="urn:microsoft.com/office/officeart/2005/8/layout/vList5"/>
    <dgm:cxn modelId="{B025C06B-1758-4407-9EE8-184CE4B9E250}" type="presParOf" srcId="{29269F49-D3DA-4A8D-B2F1-2CB4C14B81A3}" destId="{07F718A6-0B4D-433D-96DE-2B981F8F20FE}" srcOrd="2" destOrd="0" presId="urn:microsoft.com/office/officeart/2005/8/layout/vList5"/>
    <dgm:cxn modelId="{E48262D8-AB75-4EE5-A938-3BB3376F49AE}" type="presParOf" srcId="{07F718A6-0B4D-433D-96DE-2B981F8F20FE}" destId="{AB36681F-B83B-44E5-887C-B4F069E74F66}" srcOrd="0" destOrd="0" presId="urn:microsoft.com/office/officeart/2005/8/layout/vList5"/>
    <dgm:cxn modelId="{1A3C8073-A227-4F2A-AE85-8F0910E1BBA4}" type="presParOf" srcId="{07F718A6-0B4D-433D-96DE-2B981F8F20FE}" destId="{7C700EC0-08D9-4485-81F2-6F96E821D8BA}" srcOrd="1" destOrd="0" presId="urn:microsoft.com/office/officeart/2005/8/layout/vList5"/>
    <dgm:cxn modelId="{50A88773-0198-4920-997B-7544FF578BFC}" type="presParOf" srcId="{29269F49-D3DA-4A8D-B2F1-2CB4C14B81A3}" destId="{0B8C797E-3ADA-4D2A-947B-EB9D743E3100}" srcOrd="3" destOrd="0" presId="urn:microsoft.com/office/officeart/2005/8/layout/vList5"/>
    <dgm:cxn modelId="{60952DAC-36E5-4482-A5FB-8188875BF9EC}" type="presParOf" srcId="{29269F49-D3DA-4A8D-B2F1-2CB4C14B81A3}" destId="{C3E802B4-AB0C-4B52-80B4-BC79010E188C}" srcOrd="4" destOrd="0" presId="urn:microsoft.com/office/officeart/2005/8/layout/vList5"/>
    <dgm:cxn modelId="{7D916FE4-A3A0-4C99-9E0F-CB306C41001E}" type="presParOf" srcId="{C3E802B4-AB0C-4B52-80B4-BC79010E188C}" destId="{9014F1B0-ABD3-4EB3-968A-3DE341B9E6C2}" srcOrd="0" destOrd="0" presId="urn:microsoft.com/office/officeart/2005/8/layout/vList5"/>
    <dgm:cxn modelId="{248F5663-38C0-4EA7-8D7A-21DAA4E1F113}" type="presParOf" srcId="{C3E802B4-AB0C-4B52-80B4-BC79010E188C}" destId="{77F177FE-64EB-41E5-963A-7E12A492B5E3}" srcOrd="1" destOrd="0" presId="urn:microsoft.com/office/officeart/2005/8/layout/vList5"/>
    <dgm:cxn modelId="{E61287EF-9C68-4C29-B044-ECB4E2257EE9}" type="presParOf" srcId="{29269F49-D3DA-4A8D-B2F1-2CB4C14B81A3}" destId="{960874EB-37BA-4A3C-A195-18E439F544C8}" srcOrd="5" destOrd="0" presId="urn:microsoft.com/office/officeart/2005/8/layout/vList5"/>
    <dgm:cxn modelId="{B0C6D485-B218-46C7-AE17-BC95AABA62B3}" type="presParOf" srcId="{29269F49-D3DA-4A8D-B2F1-2CB4C14B81A3}" destId="{5A4C75D6-9B43-4318-BC24-78BDA050714F}" srcOrd="6" destOrd="0" presId="urn:microsoft.com/office/officeart/2005/8/layout/vList5"/>
    <dgm:cxn modelId="{72AE7FF2-848C-4AF2-BF24-604C5271C604}" type="presParOf" srcId="{5A4C75D6-9B43-4318-BC24-78BDA050714F}" destId="{8825F6C6-3A94-4635-A247-19A461901D3D}" srcOrd="0" destOrd="0" presId="urn:microsoft.com/office/officeart/2005/8/layout/vList5"/>
    <dgm:cxn modelId="{5BADEABC-4C98-442C-92E1-E3082F0DA240}" type="presParOf" srcId="{5A4C75D6-9B43-4318-BC24-78BDA050714F}" destId="{A298C2F7-1598-4628-8E12-2BDEEEB8EAB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91068-C209-489A-AE4C-6BC0C6BACA5E}">
      <dsp:nvSpPr>
        <dsp:cNvPr id="0" name=""/>
        <dsp:cNvSpPr/>
      </dsp:nvSpPr>
      <dsp:spPr>
        <a:xfrm>
          <a:off x="0" y="3239594"/>
          <a:ext cx="9137650" cy="0"/>
        </a:xfrm>
        <a:prstGeom prst="line">
          <a:avLst/>
        </a:prstGeom>
        <a:noFill/>
        <a:ln w="1905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E1CC6B6-C96A-42C5-8A9F-35588C05E2DF}">
      <dsp:nvSpPr>
        <dsp:cNvPr id="0" name=""/>
        <dsp:cNvSpPr/>
      </dsp:nvSpPr>
      <dsp:spPr>
        <a:xfrm>
          <a:off x="0" y="2350186"/>
          <a:ext cx="9137650" cy="0"/>
        </a:xfrm>
        <a:prstGeom prst="line">
          <a:avLst/>
        </a:prstGeom>
        <a:noFill/>
        <a:ln w="1905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6F63932-3D7B-412F-86CA-B79FD9E89D4F}">
      <dsp:nvSpPr>
        <dsp:cNvPr id="0" name=""/>
        <dsp:cNvSpPr/>
      </dsp:nvSpPr>
      <dsp:spPr>
        <a:xfrm>
          <a:off x="0" y="723149"/>
          <a:ext cx="9137650" cy="0"/>
        </a:xfrm>
        <a:prstGeom prst="line">
          <a:avLst/>
        </a:prstGeom>
        <a:noFill/>
        <a:ln w="1905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317B9EC-C23D-46DB-8C94-881EDCB48CEE}">
      <dsp:nvSpPr>
        <dsp:cNvPr id="0" name=""/>
        <dsp:cNvSpPr/>
      </dsp:nvSpPr>
      <dsp:spPr>
        <a:xfrm>
          <a:off x="2375789" y="2003"/>
          <a:ext cx="6761861" cy="7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1689100" rtl="0">
            <a:lnSpc>
              <a:spcPct val="90000"/>
            </a:lnSpc>
            <a:spcBef>
              <a:spcPct val="0"/>
            </a:spcBef>
            <a:spcAft>
              <a:spcPct val="35000"/>
            </a:spcAft>
            <a:buNone/>
          </a:pPr>
          <a:r>
            <a:rPr lang="en-US" sz="3800" kern="1200" baseline="0">
              <a:latin typeface="Aptos Display" panose="02110004020202020204"/>
            </a:rPr>
            <a:t>135th-Day</a:t>
          </a:r>
          <a:r>
            <a:rPr lang="en-US" sz="3800" kern="1200"/>
            <a:t> Pupil Accounting </a:t>
          </a:r>
          <a:endParaRPr lang="en-US" sz="3800" kern="1200">
            <a:latin typeface="Aptos Display" panose="02110004020202020204"/>
          </a:endParaRPr>
        </a:p>
      </dsp:txBody>
      <dsp:txXfrm>
        <a:off x="2375789" y="2003"/>
        <a:ext cx="6761861" cy="721146"/>
      </dsp:txXfrm>
    </dsp:sp>
    <dsp:sp modelId="{9A186DA3-D8AB-4B6C-8F3A-97708B486ACD}">
      <dsp:nvSpPr>
        <dsp:cNvPr id="0" name=""/>
        <dsp:cNvSpPr/>
      </dsp:nvSpPr>
      <dsp:spPr>
        <a:xfrm>
          <a:off x="0" y="2003"/>
          <a:ext cx="2375789" cy="721146"/>
        </a:xfrm>
        <a:prstGeom prst="round2SameRect">
          <a:avLst>
            <a:gd name="adj1" fmla="val 16670"/>
            <a:gd name="adj2" fmla="val 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rtl="0">
            <a:lnSpc>
              <a:spcPct val="90000"/>
            </a:lnSpc>
            <a:spcBef>
              <a:spcPct val="0"/>
            </a:spcBef>
            <a:spcAft>
              <a:spcPct val="35000"/>
            </a:spcAft>
            <a:buNone/>
          </a:pPr>
          <a:r>
            <a:rPr lang="en-US" sz="3800" kern="1200">
              <a:latin typeface="Aptos Display" panose="02110004020202020204"/>
            </a:rPr>
            <a:t>March 30</a:t>
          </a:r>
          <a:endParaRPr lang="en-US" sz="3800" kern="1200"/>
        </a:p>
      </dsp:txBody>
      <dsp:txXfrm>
        <a:off x="35210" y="37213"/>
        <a:ext cx="2305369" cy="685936"/>
      </dsp:txXfrm>
    </dsp:sp>
    <dsp:sp modelId="{112FC6F5-E278-4D06-AD73-148665B354C9}">
      <dsp:nvSpPr>
        <dsp:cNvPr id="0" name=""/>
        <dsp:cNvSpPr/>
      </dsp:nvSpPr>
      <dsp:spPr>
        <a:xfrm>
          <a:off x="0" y="723149"/>
          <a:ext cx="9137650" cy="1002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rtl="0">
            <a:lnSpc>
              <a:spcPct val="90000"/>
            </a:lnSpc>
            <a:spcBef>
              <a:spcPct val="0"/>
            </a:spcBef>
            <a:spcAft>
              <a:spcPct val="15000"/>
            </a:spcAft>
            <a:buChar char="•"/>
          </a:pPr>
          <a:r>
            <a:rPr lang="en-US" sz="2800" kern="1200"/>
            <a:t>Certify data </a:t>
          </a:r>
          <a:r>
            <a:rPr lang="en-US" sz="2800" kern="1200">
              <a:hlinkClick xmlns:r="http://schemas.openxmlformats.org/officeDocument/2006/relationships" r:id="rId1"/>
            </a:rPr>
            <a:t>using link </a:t>
          </a:r>
          <a:r>
            <a:rPr lang="en-US" sz="2800" kern="1200">
              <a:latin typeface="Aptos Display" panose="02110004020202020204"/>
            </a:rPr>
            <a:t> </a:t>
          </a:r>
          <a:r>
            <a:rPr lang="en-US" sz="2800" kern="1200"/>
            <a:t>provided in Memo and Newsletter</a:t>
          </a:r>
        </a:p>
        <a:p>
          <a:pPr marL="285750" lvl="1" indent="-285750" algn="l" defTabSz="1244600" rtl="0">
            <a:lnSpc>
              <a:spcPct val="90000"/>
            </a:lnSpc>
            <a:spcBef>
              <a:spcPct val="0"/>
            </a:spcBef>
            <a:spcAft>
              <a:spcPct val="15000"/>
            </a:spcAft>
            <a:buChar char="•"/>
          </a:pPr>
          <a:r>
            <a:rPr lang="en-US" sz="2800" kern="1200">
              <a:latin typeface="Aptos Display" panose="02110004020202020204"/>
            </a:rPr>
            <a:t>March 30-April 21</a:t>
          </a:r>
          <a:endParaRPr lang="en-US" sz="2800" kern="1200"/>
        </a:p>
      </dsp:txBody>
      <dsp:txXfrm>
        <a:off x="0" y="723149"/>
        <a:ext cx="9137650" cy="1002038"/>
      </dsp:txXfrm>
    </dsp:sp>
    <dsp:sp modelId="{16927ACD-1BDB-4392-87A3-358CE2CEC49B}">
      <dsp:nvSpPr>
        <dsp:cNvPr id="0" name=""/>
        <dsp:cNvSpPr/>
      </dsp:nvSpPr>
      <dsp:spPr>
        <a:xfrm>
          <a:off x="2375789" y="1613835"/>
          <a:ext cx="6761861" cy="70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1689100">
            <a:lnSpc>
              <a:spcPct val="90000"/>
            </a:lnSpc>
            <a:spcBef>
              <a:spcPct val="0"/>
            </a:spcBef>
            <a:spcAft>
              <a:spcPct val="35000"/>
            </a:spcAft>
            <a:buNone/>
          </a:pPr>
          <a:r>
            <a:rPr lang="en-US" sz="3800" kern="1200">
              <a:latin typeface="Aptos Display" panose="02110004020202020204"/>
            </a:rPr>
            <a:t>Home Instruction Report</a:t>
          </a:r>
          <a:endParaRPr lang="en-US" sz="3800" kern="1200"/>
        </a:p>
      </dsp:txBody>
      <dsp:txXfrm>
        <a:off x="2375789" y="1613835"/>
        <a:ext cx="6761861" cy="706074"/>
      </dsp:txXfrm>
    </dsp:sp>
    <dsp:sp modelId="{2C27EFBE-6DA0-492D-AE63-D6C8108DBFE0}">
      <dsp:nvSpPr>
        <dsp:cNvPr id="0" name=""/>
        <dsp:cNvSpPr/>
      </dsp:nvSpPr>
      <dsp:spPr>
        <a:xfrm>
          <a:off x="0" y="1606299"/>
          <a:ext cx="2375789" cy="721146"/>
        </a:xfrm>
        <a:prstGeom prst="round2SameRect">
          <a:avLst>
            <a:gd name="adj1" fmla="val 16670"/>
            <a:gd name="adj2" fmla="val 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rtl="0">
            <a:lnSpc>
              <a:spcPct val="90000"/>
            </a:lnSpc>
            <a:spcBef>
              <a:spcPct val="0"/>
            </a:spcBef>
            <a:spcAft>
              <a:spcPct val="35000"/>
            </a:spcAft>
            <a:buNone/>
          </a:pPr>
          <a:r>
            <a:rPr lang="en-US" sz="3800" kern="1200">
              <a:latin typeface="Aptos Display" panose="02110004020202020204"/>
            </a:rPr>
            <a:t>April 30</a:t>
          </a:r>
          <a:endParaRPr lang="en-US" sz="3800" kern="1200"/>
        </a:p>
      </dsp:txBody>
      <dsp:txXfrm>
        <a:off x="35210" y="1641509"/>
        <a:ext cx="2305369" cy="685936"/>
      </dsp:txXfrm>
    </dsp:sp>
    <dsp:sp modelId="{8ABA8C50-4510-4793-90E6-90DA4DB47F93}">
      <dsp:nvSpPr>
        <dsp:cNvPr id="0" name=""/>
        <dsp:cNvSpPr/>
      </dsp:nvSpPr>
      <dsp:spPr>
        <a:xfrm>
          <a:off x="2375789" y="2518448"/>
          <a:ext cx="6761861" cy="7211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b" anchorCtr="0">
          <a:noAutofit/>
        </a:bodyPr>
        <a:lstStyle/>
        <a:p>
          <a:pPr marL="0" lvl="0" indent="0" algn="l" defTabSz="1689100" rtl="0">
            <a:lnSpc>
              <a:spcPct val="90000"/>
            </a:lnSpc>
            <a:spcBef>
              <a:spcPct val="0"/>
            </a:spcBef>
            <a:spcAft>
              <a:spcPct val="35000"/>
            </a:spcAft>
            <a:buNone/>
          </a:pPr>
          <a:r>
            <a:rPr lang="en-US" sz="3800" kern="1200">
              <a:latin typeface="Aptos Display" panose="02110004020202020204"/>
            </a:rPr>
            <a:t>SC Educator/ Funding Flexibility</a:t>
          </a:r>
        </a:p>
      </dsp:txBody>
      <dsp:txXfrm>
        <a:off x="2375789" y="2518448"/>
        <a:ext cx="6761861" cy="721146"/>
      </dsp:txXfrm>
    </dsp:sp>
    <dsp:sp modelId="{F86AAC35-9D31-40AB-AB65-DF1781AFC84D}">
      <dsp:nvSpPr>
        <dsp:cNvPr id="0" name=""/>
        <dsp:cNvSpPr/>
      </dsp:nvSpPr>
      <dsp:spPr>
        <a:xfrm>
          <a:off x="0" y="2518448"/>
          <a:ext cx="2375789" cy="721146"/>
        </a:xfrm>
        <a:prstGeom prst="round2SameRect">
          <a:avLst>
            <a:gd name="adj1" fmla="val 16670"/>
            <a:gd name="adj2" fmla="val 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1689100" rtl="0">
            <a:lnSpc>
              <a:spcPct val="90000"/>
            </a:lnSpc>
            <a:spcBef>
              <a:spcPct val="0"/>
            </a:spcBef>
            <a:spcAft>
              <a:spcPct val="35000"/>
            </a:spcAft>
            <a:buNone/>
          </a:pPr>
          <a:r>
            <a:rPr lang="en-US" sz="3800" kern="1200">
              <a:latin typeface="Aptos Display" panose="02110004020202020204"/>
            </a:rPr>
            <a:t>June 30</a:t>
          </a:r>
          <a:endParaRPr lang="en-US" sz="3800" kern="1200"/>
        </a:p>
      </dsp:txBody>
      <dsp:txXfrm>
        <a:off x="35210" y="2553658"/>
        <a:ext cx="2305369" cy="685936"/>
      </dsp:txXfrm>
    </dsp:sp>
    <dsp:sp modelId="{31623D0A-8A5C-469E-B168-71A747057304}">
      <dsp:nvSpPr>
        <dsp:cNvPr id="0" name=""/>
        <dsp:cNvSpPr/>
      </dsp:nvSpPr>
      <dsp:spPr>
        <a:xfrm>
          <a:off x="0" y="3239594"/>
          <a:ext cx="9137650" cy="1442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rtl="0">
            <a:lnSpc>
              <a:spcPct val="90000"/>
            </a:lnSpc>
            <a:spcBef>
              <a:spcPct val="0"/>
            </a:spcBef>
            <a:spcAft>
              <a:spcPct val="15000"/>
            </a:spcAft>
            <a:buChar char="•"/>
          </a:pPr>
          <a:r>
            <a:rPr lang="en-US" sz="2800" kern="1200">
              <a:latin typeface="Aptos Display" panose="02110004020202020204"/>
            </a:rPr>
            <a:t>Final Deadline for SC Educator Staff Records </a:t>
          </a:r>
          <a:endParaRPr lang="en-US" sz="2800" kern="1200"/>
        </a:p>
        <a:p>
          <a:pPr marL="285750" lvl="1" indent="-285750" algn="l" defTabSz="1244600" rtl="0">
            <a:lnSpc>
              <a:spcPct val="90000"/>
            </a:lnSpc>
            <a:spcBef>
              <a:spcPct val="0"/>
            </a:spcBef>
            <a:spcAft>
              <a:spcPct val="15000"/>
            </a:spcAft>
            <a:buChar char="•"/>
          </a:pPr>
          <a:r>
            <a:rPr lang="en-US" sz="2800" kern="1200">
              <a:latin typeface="Aptos Display" panose="02110004020202020204"/>
            </a:rPr>
            <a:t>FY26 Funding Flexibility forms </a:t>
          </a:r>
        </a:p>
      </dsp:txBody>
      <dsp:txXfrm>
        <a:off x="0" y="3239594"/>
        <a:ext cx="9137650" cy="14425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E2E2F-A42E-4773-A3F4-0886058AD969}">
      <dsp:nvSpPr>
        <dsp:cNvPr id="0" name=""/>
        <dsp:cNvSpPr/>
      </dsp:nvSpPr>
      <dsp:spPr>
        <a:xfrm rot="5400000">
          <a:off x="7073764" y="-3027858"/>
          <a:ext cx="767188" cy="701869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Aptos Display" panose="02110004020202020204"/>
            </a:rPr>
            <a:t>February Initial allocation</a:t>
          </a:r>
          <a:endParaRPr lang="en-US" sz="1400" kern="1200"/>
        </a:p>
        <a:p>
          <a:pPr marL="114300" lvl="1" indent="-114300" algn="l" defTabSz="622300" rtl="0">
            <a:lnSpc>
              <a:spcPct val="90000"/>
            </a:lnSpc>
            <a:spcBef>
              <a:spcPct val="0"/>
            </a:spcBef>
            <a:spcAft>
              <a:spcPct val="15000"/>
            </a:spcAft>
            <a:buChar char="•"/>
          </a:pPr>
          <a:r>
            <a:rPr lang="en-US" sz="1400" kern="1200">
              <a:latin typeface="Aptos Display" panose="02110004020202020204"/>
            </a:rPr>
            <a:t>March additional funding</a:t>
          </a:r>
          <a:endParaRPr lang="en-US" sz="1400" kern="1200"/>
        </a:p>
      </dsp:txBody>
      <dsp:txXfrm rot="-5400000">
        <a:off x="3948014" y="135343"/>
        <a:ext cx="6981239" cy="692286"/>
      </dsp:txXfrm>
    </dsp:sp>
    <dsp:sp modelId="{CA697213-69E0-4846-9F0C-91BA21B6E147}">
      <dsp:nvSpPr>
        <dsp:cNvPr id="0" name=""/>
        <dsp:cNvSpPr/>
      </dsp:nvSpPr>
      <dsp:spPr>
        <a:xfrm>
          <a:off x="0" y="1993"/>
          <a:ext cx="3948013" cy="9589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rtl="0">
            <a:lnSpc>
              <a:spcPct val="90000"/>
            </a:lnSpc>
            <a:spcBef>
              <a:spcPct val="0"/>
            </a:spcBef>
            <a:spcAft>
              <a:spcPct val="35000"/>
            </a:spcAft>
            <a:buNone/>
          </a:pPr>
          <a:r>
            <a:rPr lang="en-US" sz="2700" b="1" kern="1200">
              <a:latin typeface="Aptos Display" panose="02110004020202020204"/>
            </a:rPr>
            <a:t>Summer Reading Camp</a:t>
          </a:r>
          <a:endParaRPr lang="en-US" sz="2700" b="1" kern="1200"/>
        </a:p>
      </dsp:txBody>
      <dsp:txXfrm>
        <a:off x="46814" y="48807"/>
        <a:ext cx="3854385" cy="865357"/>
      </dsp:txXfrm>
    </dsp:sp>
    <dsp:sp modelId="{7C700EC0-08D9-4485-81F2-6F96E821D8BA}">
      <dsp:nvSpPr>
        <dsp:cNvPr id="0" name=""/>
        <dsp:cNvSpPr/>
      </dsp:nvSpPr>
      <dsp:spPr>
        <a:xfrm rot="5400000">
          <a:off x="7073764" y="-2020923"/>
          <a:ext cx="767188" cy="701869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Aptos Display" panose="02110004020202020204"/>
            </a:rPr>
            <a:t>General fund balance must be submitted via Formstack by the 20th of each month</a:t>
          </a:r>
          <a:endParaRPr lang="en-US" sz="1400" kern="1200"/>
        </a:p>
        <a:p>
          <a:pPr marL="114300" lvl="1" indent="-114300" algn="l" defTabSz="622300">
            <a:lnSpc>
              <a:spcPct val="90000"/>
            </a:lnSpc>
            <a:spcBef>
              <a:spcPct val="0"/>
            </a:spcBef>
            <a:spcAft>
              <a:spcPct val="15000"/>
            </a:spcAft>
            <a:buChar char="•"/>
          </a:pPr>
          <a:endParaRPr lang="en-US" sz="1400" kern="1200"/>
        </a:p>
      </dsp:txBody>
      <dsp:txXfrm rot="-5400000">
        <a:off x="3948014" y="1142278"/>
        <a:ext cx="6981239" cy="692286"/>
      </dsp:txXfrm>
    </dsp:sp>
    <dsp:sp modelId="{AB36681F-B83B-44E5-887C-B4F069E74F66}">
      <dsp:nvSpPr>
        <dsp:cNvPr id="0" name=""/>
        <dsp:cNvSpPr/>
      </dsp:nvSpPr>
      <dsp:spPr>
        <a:xfrm>
          <a:off x="0" y="1008928"/>
          <a:ext cx="3948013" cy="9589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a:t>Fund Balance Reporting</a:t>
          </a:r>
        </a:p>
      </dsp:txBody>
      <dsp:txXfrm>
        <a:off x="46814" y="1055742"/>
        <a:ext cx="3854385" cy="865357"/>
      </dsp:txXfrm>
    </dsp:sp>
    <dsp:sp modelId="{77F177FE-64EB-41E5-963A-7E12A492B5E3}">
      <dsp:nvSpPr>
        <dsp:cNvPr id="0" name=""/>
        <dsp:cNvSpPr/>
      </dsp:nvSpPr>
      <dsp:spPr>
        <a:xfrm rot="5400000">
          <a:off x="7073764" y="-1013988"/>
          <a:ext cx="767188" cy="701869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Aptos Display" panose="02110004020202020204"/>
            </a:rPr>
            <a:t>Districts may request a current roster of employees receiving the National Board stipend, and notify our office of any needed updates via email to mcooper@ed.sc.gov</a:t>
          </a:r>
          <a:endParaRPr lang="en-US" sz="1400" kern="1200"/>
        </a:p>
      </dsp:txBody>
      <dsp:txXfrm rot="-5400000">
        <a:off x="3948014" y="2149213"/>
        <a:ext cx="6981239" cy="692286"/>
      </dsp:txXfrm>
    </dsp:sp>
    <dsp:sp modelId="{9014F1B0-ABD3-4EB3-968A-3DE341B9E6C2}">
      <dsp:nvSpPr>
        <dsp:cNvPr id="0" name=""/>
        <dsp:cNvSpPr/>
      </dsp:nvSpPr>
      <dsp:spPr>
        <a:xfrm>
          <a:off x="0" y="2015864"/>
          <a:ext cx="3948013" cy="9589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a:t>National Board</a:t>
          </a:r>
        </a:p>
      </dsp:txBody>
      <dsp:txXfrm>
        <a:off x="46814" y="2062678"/>
        <a:ext cx="3854385" cy="865357"/>
      </dsp:txXfrm>
    </dsp:sp>
    <dsp:sp modelId="{A298C2F7-1598-4628-8E12-2BDEEEB8EAB8}">
      <dsp:nvSpPr>
        <dsp:cNvPr id="0" name=""/>
        <dsp:cNvSpPr/>
      </dsp:nvSpPr>
      <dsp:spPr>
        <a:xfrm rot="5400000">
          <a:off x="7073764" y="-7053"/>
          <a:ext cx="767188" cy="701869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rtl="0">
            <a:lnSpc>
              <a:spcPct val="90000"/>
            </a:lnSpc>
            <a:spcBef>
              <a:spcPct val="0"/>
            </a:spcBef>
            <a:spcAft>
              <a:spcPct val="15000"/>
            </a:spcAft>
            <a:buChar char="•"/>
          </a:pPr>
          <a:r>
            <a:rPr lang="en-US" sz="1400" kern="1200">
              <a:latin typeface="Aptos Display" panose="02110004020202020204"/>
            </a:rPr>
            <a:t>Districts are required to apply the corresponding salary adjustment at the beginning of the next school year following the effective date of the recorded experience adjustment. The statute does not mandate mid-year implementation, nor does it authorize retroactive pay</a:t>
          </a:r>
          <a:endParaRPr lang="en-US" sz="1400" kern="1200"/>
        </a:p>
      </dsp:txBody>
      <dsp:txXfrm rot="-5400000">
        <a:off x="3948014" y="3156149"/>
        <a:ext cx="6981239" cy="692286"/>
      </dsp:txXfrm>
    </dsp:sp>
    <dsp:sp modelId="{8825F6C6-3A94-4635-A247-19A461901D3D}">
      <dsp:nvSpPr>
        <dsp:cNvPr id="0" name=""/>
        <dsp:cNvSpPr/>
      </dsp:nvSpPr>
      <dsp:spPr>
        <a:xfrm>
          <a:off x="0" y="3022799"/>
          <a:ext cx="3948013" cy="9589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n-US" sz="1800" b="1" kern="1200">
              <a:latin typeface="Aptos Display" panose="02110004020202020204"/>
            </a:rPr>
            <a:t>Non-teaching Occupational Experience</a:t>
          </a:r>
          <a:endParaRPr lang="en-US" sz="1800" b="1" kern="1200"/>
        </a:p>
      </dsp:txBody>
      <dsp:txXfrm>
        <a:off x="46814" y="3069613"/>
        <a:ext cx="3854385" cy="865357"/>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ACF42-B23A-42C3-B912-18485AA2C139}" type="datetimeFigureOut">
              <a:rPr lang="en-US" smtClean="0"/>
              <a:t>3/4/2026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FE299-D9FB-41BD-90B8-2B04F08DF45B}" type="slidenum">
              <a:rPr lang="en-US" smtClean="0"/>
              <a:t>‹#›</a:t>
            </a:fld>
            <a:endParaRPr lang="en-US"/>
          </a:p>
        </p:txBody>
      </p:sp>
    </p:spTree>
    <p:extLst>
      <p:ext uri="{BB962C8B-B14F-4D97-AF65-F5344CB8AC3E}">
        <p14:creationId xmlns:p14="http://schemas.microsoft.com/office/powerpoint/2010/main" val="2181755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CE5C04-FD7B-4D7E-86C1-768628186985}" type="slidenum">
              <a:rPr lang="en-US" smtClean="0"/>
              <a:t>1</a:t>
            </a:fld>
            <a:endParaRPr lang="en-US"/>
          </a:p>
        </p:txBody>
      </p:sp>
    </p:spTree>
    <p:extLst>
      <p:ext uri="{BB962C8B-B14F-4D97-AF65-F5344CB8AC3E}">
        <p14:creationId xmlns:p14="http://schemas.microsoft.com/office/powerpoint/2010/main" val="284070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31C0F-45C0-D3CB-B542-D182AF877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A92E8-1E8F-A383-E655-8DCF093FC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291E8A-715F-1E62-7F6C-CE4D9D8E54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BF4D27E-3E9E-FE52-776E-BFE467ED122A}"/>
              </a:ext>
            </a:extLst>
          </p:cNvPr>
          <p:cNvSpPr>
            <a:spLocks noGrp="1"/>
          </p:cNvSpPr>
          <p:nvPr>
            <p:ph type="sldNum" sz="quarter" idx="5"/>
          </p:nvPr>
        </p:nvSpPr>
        <p:spPr/>
        <p:txBody>
          <a:bodyPr/>
          <a:lstStyle/>
          <a:p>
            <a:fld id="{484CEC91-7A65-4868-9634-A5288F997D0F}" type="slidenum">
              <a:rPr lang="en-US" smtClean="0"/>
              <a:t>10</a:t>
            </a:fld>
            <a:endParaRPr lang="en-US"/>
          </a:p>
        </p:txBody>
      </p:sp>
    </p:spTree>
    <p:extLst>
      <p:ext uri="{BB962C8B-B14F-4D97-AF65-F5344CB8AC3E}">
        <p14:creationId xmlns:p14="http://schemas.microsoft.com/office/powerpoint/2010/main" val="3958891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7FADF-2298-AB43-0042-C0EA40623A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8D440-B9D7-6943-DEF6-89471A3356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59A1E7-2C85-37BF-9EF7-DFF6D4AF524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130FB8D-EA45-C784-87BB-4463DC42EE9E}"/>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1608827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60E88-8641-68C5-00FD-510CF2F312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8BB59-3946-9AAC-16A1-8EC37A4C8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2A059-DD00-A328-B975-0DABDC7BA4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121320F-6AA2-BBE8-0E38-A9FE19A8A76E}"/>
              </a:ext>
            </a:extLst>
          </p:cNvPr>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3610213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AE314-45E3-E593-B467-C758660F58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C82AB-B0D3-815A-F420-8FDE619426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A1AFB8-4DEA-213D-0D54-D9073D822A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59A929-9084-1F45-138E-363D90C7BEA1}"/>
              </a:ext>
            </a:extLst>
          </p:cNvPr>
          <p:cNvSpPr>
            <a:spLocks noGrp="1"/>
          </p:cNvSpPr>
          <p:nvPr>
            <p:ph type="sldNum" sz="quarter" idx="5"/>
          </p:nvPr>
        </p:nvSpPr>
        <p:spPr/>
        <p:txBody>
          <a:bodyPr/>
          <a:lstStyle/>
          <a:p>
            <a:fld id="{484CEC91-7A65-4868-9634-A5288F997D0F}" type="slidenum">
              <a:rPr lang="en-US" smtClean="0"/>
              <a:t>13</a:t>
            </a:fld>
            <a:endParaRPr lang="en-US"/>
          </a:p>
        </p:txBody>
      </p:sp>
    </p:spTree>
    <p:extLst>
      <p:ext uri="{BB962C8B-B14F-4D97-AF65-F5344CB8AC3E}">
        <p14:creationId xmlns:p14="http://schemas.microsoft.com/office/powerpoint/2010/main" val="3170480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FE160-7B61-F62C-BE0A-718BF660B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CBD551-67AF-23A1-41A0-212F5E09F8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432D5-9463-17B6-9F04-8C75E7140C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0F42DD2-DBD4-3CE2-0B9C-D89F1A8792C8}"/>
              </a:ext>
            </a:extLst>
          </p:cNvPr>
          <p:cNvSpPr>
            <a:spLocks noGrp="1"/>
          </p:cNvSpPr>
          <p:nvPr>
            <p:ph type="sldNum" sz="quarter" idx="5"/>
          </p:nvPr>
        </p:nvSpPr>
        <p:spPr/>
        <p:txBody>
          <a:bodyPr/>
          <a:lstStyle/>
          <a:p>
            <a:fld id="{484CEC91-7A65-4868-9634-A5288F997D0F}" type="slidenum">
              <a:rPr lang="en-US" smtClean="0"/>
              <a:t>14</a:t>
            </a:fld>
            <a:endParaRPr lang="en-US"/>
          </a:p>
        </p:txBody>
      </p:sp>
    </p:spTree>
    <p:extLst>
      <p:ext uri="{BB962C8B-B14F-4D97-AF65-F5344CB8AC3E}">
        <p14:creationId xmlns:p14="http://schemas.microsoft.com/office/powerpoint/2010/main" val="3589948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19893-0C13-97C5-9535-834FAC1C2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D4301-390E-A919-1820-FCA3FB440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831F4-2AD6-4AB9-D1AE-44FB0E0EB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E037F00-0B78-91BB-5B6D-D4D27DDC03AB}"/>
              </a:ext>
            </a:extLst>
          </p:cNvPr>
          <p:cNvSpPr>
            <a:spLocks noGrp="1"/>
          </p:cNvSpPr>
          <p:nvPr>
            <p:ph type="sldNum" sz="quarter" idx="5"/>
          </p:nvPr>
        </p:nvSpPr>
        <p:spPr/>
        <p:txBody>
          <a:bodyPr/>
          <a:lstStyle/>
          <a:p>
            <a:fld id="{484CEC91-7A65-4868-9634-A5288F997D0F}" type="slidenum">
              <a:rPr lang="en-US" smtClean="0"/>
              <a:t>15</a:t>
            </a:fld>
            <a:endParaRPr lang="en-US"/>
          </a:p>
        </p:txBody>
      </p:sp>
    </p:spTree>
    <p:extLst>
      <p:ext uri="{BB962C8B-B14F-4D97-AF65-F5344CB8AC3E}">
        <p14:creationId xmlns:p14="http://schemas.microsoft.com/office/powerpoint/2010/main" val="6175741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F12F-6C0B-6F2D-4523-51A9033606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78C36-5977-4486-8B00-6A10AFD16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237BA-0F9B-AA1B-B884-7353F68874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E13F64-6EBB-0A95-C7A7-0B3BE1BAD1B4}"/>
              </a:ext>
            </a:extLst>
          </p:cNvPr>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1643881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BA8A-994C-38D7-BAB9-3A857548F4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3BE67F-22FC-9E36-FF43-A2FFAA9F6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ADD33-6C56-C108-1E58-D0ADE16C19D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7F4364-FE37-509D-DA52-3B2722A4F273}"/>
              </a:ext>
            </a:extLst>
          </p:cNvPr>
          <p:cNvSpPr>
            <a:spLocks noGrp="1"/>
          </p:cNvSpPr>
          <p:nvPr>
            <p:ph type="sldNum" sz="quarter" idx="5"/>
          </p:nvPr>
        </p:nvSpPr>
        <p:spPr/>
        <p:txBody>
          <a:bodyPr/>
          <a:lstStyle/>
          <a:p>
            <a:fld id="{484CEC91-7A65-4868-9634-A5288F997D0F}" type="slidenum">
              <a:rPr lang="en-US" smtClean="0"/>
              <a:t>17</a:t>
            </a:fld>
            <a:endParaRPr lang="en-US"/>
          </a:p>
        </p:txBody>
      </p:sp>
    </p:spTree>
    <p:extLst>
      <p:ext uri="{BB962C8B-B14F-4D97-AF65-F5344CB8AC3E}">
        <p14:creationId xmlns:p14="http://schemas.microsoft.com/office/powerpoint/2010/main" val="3162706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1C2DB-799F-3A26-8A67-9C135D811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134EC-965D-B0C0-96A0-4E2066F7F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DA6F1-25BA-2095-5791-5A4A754DCF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BB90E48-7406-35EC-1878-2810D70E23FE}"/>
              </a:ext>
            </a:extLst>
          </p:cNvPr>
          <p:cNvSpPr>
            <a:spLocks noGrp="1"/>
          </p:cNvSpPr>
          <p:nvPr>
            <p:ph type="sldNum" sz="quarter" idx="5"/>
          </p:nvPr>
        </p:nvSpPr>
        <p:spPr/>
        <p:txBody>
          <a:bodyPr/>
          <a:lstStyle/>
          <a:p>
            <a:fld id="{484CEC91-7A65-4868-9634-A5288F997D0F}" type="slidenum">
              <a:rPr lang="en-US" smtClean="0"/>
              <a:t>18</a:t>
            </a:fld>
            <a:endParaRPr lang="en-US"/>
          </a:p>
        </p:txBody>
      </p:sp>
    </p:spTree>
    <p:extLst>
      <p:ext uri="{BB962C8B-B14F-4D97-AF65-F5344CB8AC3E}">
        <p14:creationId xmlns:p14="http://schemas.microsoft.com/office/powerpoint/2010/main" val="1799650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B849-700A-8248-9D56-ECE29A34A7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16D8F-444D-C76B-262F-DB59DA7EC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AEC9E-87AC-9AB1-E340-77F75907C4D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A0A0ED-CCA5-025C-4497-6467B4301960}"/>
              </a:ext>
            </a:extLst>
          </p:cNvPr>
          <p:cNvSpPr>
            <a:spLocks noGrp="1"/>
          </p:cNvSpPr>
          <p:nvPr>
            <p:ph type="sldNum" sz="quarter" idx="5"/>
          </p:nvPr>
        </p:nvSpPr>
        <p:spPr/>
        <p:txBody>
          <a:bodyPr/>
          <a:lstStyle/>
          <a:p>
            <a:fld id="{484CEC91-7A65-4868-9634-A5288F997D0F}" type="slidenum">
              <a:rPr lang="en-US" smtClean="0"/>
              <a:t>19</a:t>
            </a:fld>
            <a:endParaRPr lang="en-US"/>
          </a:p>
        </p:txBody>
      </p:sp>
    </p:spTree>
    <p:extLst>
      <p:ext uri="{BB962C8B-B14F-4D97-AF65-F5344CB8AC3E}">
        <p14:creationId xmlns:p14="http://schemas.microsoft.com/office/powerpoint/2010/main" val="3259270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Budget requests fall into three major categories</a:t>
            </a:r>
          </a:p>
          <a:p>
            <a:r>
              <a:rPr lang="en-US"/>
              <a:t>Student success:</a:t>
            </a:r>
          </a:p>
          <a:p>
            <a:r>
              <a:rPr lang="en-US"/>
              <a:t>$30M recurring for Summer Reading Camps – we received $23M NR this year and only $7M recurring; requesting $30M recurring to cover addition of 1st and 2nd graders next summer; Ways &amp; Means approved $15M recurring</a:t>
            </a:r>
          </a:p>
          <a:p>
            <a:r>
              <a:rPr lang="en-US"/>
              <a:t>HQIM – Asking $50M NR and $20M recurring; Approx $30M in maintenance orders; need for materials for new math standards with a focus on new Algebra I materials, and additional funds to help toward social studies standards; W&amp;M approved a total of $38.3M</a:t>
            </a:r>
          </a:p>
          <a:p>
            <a:r>
              <a:rPr lang="en-US"/>
              <a:t>ESTF – year 3 to cover 20k additional students; more than 26k students showed interest last school year; W&amp;M funding at $23.2M to cover 15k additional students</a:t>
            </a:r>
          </a:p>
          <a:p>
            <a:r>
              <a:rPr lang="en-US"/>
              <a:t>Learning Management System - funding for a statewide, centralized digital classroom environment for delivering curriculum and assessments that are mapped to state standards to enable consistent instructional practices and data collection across districts; fully funded by W&amp;M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Fiscal oversight and data infrastructure – part of the DASBP recommendations; $3.2M for a data dashboard aimed toward ease and efficiencies for district finance staff, transparency for stakeholders and policy makers, identifying early warning indicators to initiate technical support needs, and $580k for salary and fringe to build out the fiscal practices team to create more support on the front end; part of our goal to make fiscal practices more proactive and helpful rather than reactive and punitive. W&amp;M funded the $3.2 NR for the dashboard but not the additional salary and fringe.</a:t>
            </a:r>
          </a:p>
        </p:txBody>
      </p:sp>
      <p:sp>
        <p:nvSpPr>
          <p:cNvPr id="4" name="Slide Number Placeholder 3"/>
          <p:cNvSpPr>
            <a:spLocks noGrp="1"/>
          </p:cNvSpPr>
          <p:nvPr>
            <p:ph type="sldNum" sz="quarter" idx="5"/>
          </p:nvPr>
        </p:nvSpPr>
        <p:spPr/>
        <p:txBody>
          <a:bodyPr/>
          <a:lstStyle/>
          <a:p>
            <a:fld id="{AA5C3121-4880-4948-99E9-13CE3C1BA222}" type="slidenum">
              <a:rPr lang="en-US" smtClean="0"/>
              <a:t>2</a:t>
            </a:fld>
            <a:endParaRPr lang="en-US"/>
          </a:p>
        </p:txBody>
      </p:sp>
    </p:spTree>
    <p:extLst>
      <p:ext uri="{BB962C8B-B14F-4D97-AF65-F5344CB8AC3E}">
        <p14:creationId xmlns:p14="http://schemas.microsoft.com/office/powerpoint/2010/main" val="3400476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37ED1-7D83-D2EB-9589-3979EA5B4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1AEF88-90AC-51DF-41B5-4BB26A413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67BB4-27E4-D0AA-4302-114733136D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73A59B-676F-C174-CA37-1C12274FFEA8}"/>
              </a:ext>
            </a:extLst>
          </p:cNvPr>
          <p:cNvSpPr>
            <a:spLocks noGrp="1"/>
          </p:cNvSpPr>
          <p:nvPr>
            <p:ph type="sldNum" sz="quarter" idx="5"/>
          </p:nvPr>
        </p:nvSpPr>
        <p:spPr/>
        <p:txBody>
          <a:bodyPr/>
          <a:lstStyle/>
          <a:p>
            <a:fld id="{484CEC91-7A65-4868-9634-A5288F997D0F}" type="slidenum">
              <a:rPr lang="en-US" smtClean="0"/>
              <a:t>20</a:t>
            </a:fld>
            <a:endParaRPr lang="en-US"/>
          </a:p>
        </p:txBody>
      </p:sp>
    </p:spTree>
    <p:extLst>
      <p:ext uri="{BB962C8B-B14F-4D97-AF65-F5344CB8AC3E}">
        <p14:creationId xmlns:p14="http://schemas.microsoft.com/office/powerpoint/2010/main" val="1311597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968C1-060E-0C0C-C6D8-56E2A9C9B2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D07ED-9044-7F3E-5173-77E9C6BAC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4EEA4-E6F1-A4E1-137D-4BFB8A8AC3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3CA27E-E3A5-5B0E-FA72-D6D1D37A3139}"/>
              </a:ext>
            </a:extLst>
          </p:cNvPr>
          <p:cNvSpPr>
            <a:spLocks noGrp="1"/>
          </p:cNvSpPr>
          <p:nvPr>
            <p:ph type="sldNum" sz="quarter" idx="5"/>
          </p:nvPr>
        </p:nvSpPr>
        <p:spPr/>
        <p:txBody>
          <a:bodyPr/>
          <a:lstStyle/>
          <a:p>
            <a:fld id="{484CEC91-7A65-4868-9634-A5288F997D0F}" type="slidenum">
              <a:rPr lang="en-US" smtClean="0"/>
              <a:t>21</a:t>
            </a:fld>
            <a:endParaRPr lang="en-US"/>
          </a:p>
        </p:txBody>
      </p:sp>
    </p:spTree>
    <p:extLst>
      <p:ext uri="{BB962C8B-B14F-4D97-AF65-F5344CB8AC3E}">
        <p14:creationId xmlns:p14="http://schemas.microsoft.com/office/powerpoint/2010/main" val="3222822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9473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4CEC91-7A65-4868-9634-A5288F997D0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9473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CE5C04-FD7B-4D7E-86C1-768628186985}" type="slidenum">
              <a:rPr lang="en-US" smtClean="0"/>
              <a:t>25</a:t>
            </a:fld>
            <a:endParaRPr lang="en-US"/>
          </a:p>
        </p:txBody>
      </p:sp>
    </p:spTree>
    <p:extLst>
      <p:ext uri="{BB962C8B-B14F-4D97-AF65-F5344CB8AC3E}">
        <p14:creationId xmlns:p14="http://schemas.microsoft.com/office/powerpoint/2010/main" val="199928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Next category, Teacher Support – all requests have been recommended by W&amp;M</a:t>
            </a:r>
          </a:p>
          <a:p>
            <a:r>
              <a:rPr lang="en-US"/>
              <a:t>$150M in SAC for teacher salaries – matches the Governor's request of $50,500; </a:t>
            </a:r>
          </a:p>
          <a:p>
            <a:r>
              <a:rPr lang="en-US"/>
              <a:t>Strategic Comp Pilot – year 3; well received and hoping to keep this program moving forward</a:t>
            </a:r>
          </a:p>
          <a:p>
            <a:r>
              <a:rPr lang="en-US"/>
              <a:t>Strategic Teacher Career Ladder Pilot – pilot program to offer additional avenues for teachers to increase their compensation other than simply time and degrees, or leaving the classroom to pursuit administration positions if they prefer the classroom</a:t>
            </a:r>
          </a:p>
        </p:txBody>
      </p:sp>
      <p:sp>
        <p:nvSpPr>
          <p:cNvPr id="4" name="Slide Number Placeholder 3"/>
          <p:cNvSpPr>
            <a:spLocks noGrp="1"/>
          </p:cNvSpPr>
          <p:nvPr>
            <p:ph type="sldNum" sz="quarter" idx="5"/>
          </p:nvPr>
        </p:nvSpPr>
        <p:spPr/>
        <p:txBody>
          <a:bodyPr/>
          <a:lstStyle/>
          <a:p>
            <a:fld id="{AA5C3121-4880-4948-99E9-13CE3C1BA222}" type="slidenum">
              <a:rPr lang="en-US" smtClean="0"/>
              <a:t>3</a:t>
            </a:fld>
            <a:endParaRPr lang="en-US"/>
          </a:p>
        </p:txBody>
      </p:sp>
    </p:spTree>
    <p:extLst>
      <p:ext uri="{BB962C8B-B14F-4D97-AF65-F5344CB8AC3E}">
        <p14:creationId xmlns:p14="http://schemas.microsoft.com/office/powerpoint/2010/main" val="2029284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Safe Schools</a:t>
            </a:r>
          </a:p>
          <a:p>
            <a:r>
              <a:rPr lang="en-US"/>
              <a:t>Infrastructure Bank – this was an ask last year, this is one of the Department's priority asks this year to address aging infrastructure at the districts rather than non-recurring capital funds. W&amp;M recommending $95M NR</a:t>
            </a:r>
          </a:p>
          <a:p>
            <a:r>
              <a:rPr lang="en-US"/>
              <a:t>Pilot of School Safety Personnel – similar to the Florida Guardian Program to provide training and certification for armed school employees through SLED; this does NOT replace SROs, this would be a supplement to existing SRO presence; Not funded by W&amp;M</a:t>
            </a:r>
          </a:p>
          <a:p>
            <a:r>
              <a:rPr lang="en-US"/>
              <a:t>Disconnect to Reconnect – this request would establish the purchase of science-based materials to educate 3</a:t>
            </a:r>
            <a:r>
              <a:rPr lang="en-US" baseline="30000"/>
              <a:t>rd</a:t>
            </a:r>
            <a:r>
              <a:rPr lang="en-US"/>
              <a:t> – 8</a:t>
            </a:r>
            <a:r>
              <a:rPr lang="en-US" baseline="30000"/>
              <a:t>th</a:t>
            </a:r>
            <a:r>
              <a:rPr lang="en-US"/>
              <a:t> grade students with age-appropriate instruction about the impacts of smartphones, screen time, and social media. Not recommended by HW&amp;M</a:t>
            </a:r>
          </a:p>
          <a:p>
            <a:r>
              <a:rPr lang="en-US"/>
              <a:t>SAFE K-12 Support – NR and Recurring funds to assist and support districts with cybersecurity requirements and implementation of safeguards; W&amp;M did not recommend funding</a:t>
            </a:r>
          </a:p>
          <a:p>
            <a:r>
              <a:rPr lang="en-US"/>
              <a:t>Lastly $40M recurring for school bus leasing and purchasing to maintain the state mandated 15-year replacement cycle; W&amp;M approved $2M recurring and $28M NR</a:t>
            </a:r>
          </a:p>
        </p:txBody>
      </p:sp>
      <p:sp>
        <p:nvSpPr>
          <p:cNvPr id="4" name="Slide Number Placeholder 3"/>
          <p:cNvSpPr>
            <a:spLocks noGrp="1"/>
          </p:cNvSpPr>
          <p:nvPr>
            <p:ph type="sldNum" sz="quarter" idx="5"/>
          </p:nvPr>
        </p:nvSpPr>
        <p:spPr/>
        <p:txBody>
          <a:bodyPr/>
          <a:lstStyle/>
          <a:p>
            <a:pPr defTabSz="931678">
              <a:defRPr/>
            </a:pPr>
            <a:fld id="{44CE5C04-FD7B-4D7E-86C1-768628186985}" type="slidenum">
              <a:rPr lang="en-US">
                <a:solidFill>
                  <a:prstClr val="black"/>
                </a:solidFill>
                <a:latin typeface="Aptos" panose="02110004020202020204"/>
              </a:rPr>
              <a:pPr defTabSz="931678">
                <a:defRPr/>
              </a:pPr>
              <a:t>4</a:t>
            </a:fld>
            <a:endParaRPr lang="en-US">
              <a:solidFill>
                <a:prstClr val="black"/>
              </a:solidFill>
              <a:latin typeface="Aptos" panose="02110004020202020204"/>
            </a:endParaRPr>
          </a:p>
        </p:txBody>
      </p:sp>
    </p:spTree>
    <p:extLst>
      <p:ext uri="{BB962C8B-B14F-4D97-AF65-F5344CB8AC3E}">
        <p14:creationId xmlns:p14="http://schemas.microsoft.com/office/powerpoint/2010/main" val="556379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To remain fully aligned with federal guidance, SCDE will transition to the 30-day submission standard for all new sub-awards. Existing active sub-awards will retain the 45-day reporting timeline originally issued in their award terms, and SCDE will continue to honor those timelines through the end of the current fiscal year unless an amendment is issued. SCDE remains committed to supporting districts in maintaining compliance while balancing operational needs and year-end reconciliation timelines.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While federal regulation would make July 30 the required due date for Quarter 4 reporting, SCDE is exercising its discretion to extend a grace period through August 15 in recognition of limited summer staffing, year-end fiscal reconciliation, and the processing of prior year claims. This grace period applies to both current and new awards to support consistent reconciliation practices across all districts. </a:t>
            </a:r>
          </a:p>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3270551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5C647-2A64-0A48-949F-3DA41763F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9FEA2C-78D3-8F21-F0BA-3BC7E0885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49263D-DEE6-2C01-7CE0-392424969AAD}"/>
              </a:ext>
            </a:extLst>
          </p:cNvPr>
          <p:cNvSpPr>
            <a:spLocks noGrp="1"/>
          </p:cNvSpPr>
          <p:nvPr>
            <p:ph type="body" idx="1"/>
          </p:nvPr>
        </p:nvSpPr>
        <p:spPr/>
        <p:txBody>
          <a:bodyPr/>
          <a:lstStyle/>
          <a:p>
            <a:r>
              <a:rPr lang="en-US"/>
              <a:t>The SCDE Grants Accounting team provides one-on-one GAPS Technical Assistance sessions to help both new and current users better understand how to navigate the system. In the future, we’d love to host smaller, more focused sessions for each district during SCASBO. If that’s something you’d like to be part of, please connect with me after today’s presentation.</a:t>
            </a:r>
          </a:p>
          <a:p>
            <a:endParaRPr lang="en-US"/>
          </a:p>
          <a:p>
            <a:endParaRPr lang="en-US"/>
          </a:p>
        </p:txBody>
      </p:sp>
      <p:sp>
        <p:nvSpPr>
          <p:cNvPr id="4" name="Slide Number Placeholder 3">
            <a:extLst>
              <a:ext uri="{FF2B5EF4-FFF2-40B4-BE49-F238E27FC236}">
                <a16:creationId xmlns:a16="http://schemas.microsoft.com/office/drawing/2014/main" id="{605B3965-E3EA-A2DF-4042-F50620CEBFDF}"/>
              </a:ext>
            </a:extLst>
          </p:cNvPr>
          <p:cNvSpPr>
            <a:spLocks noGrp="1"/>
          </p:cNvSpPr>
          <p:nvPr>
            <p:ph type="sldNum" sz="quarter" idx="5"/>
          </p:nvPr>
        </p:nvSpPr>
        <p:spPr/>
        <p:txBody>
          <a:bodyPr/>
          <a:lstStyle/>
          <a:p>
            <a:fld id="{484CEC91-7A65-4868-9634-A5288F997D0F}" type="slidenum">
              <a:rPr lang="en-US" smtClean="0"/>
              <a:t>7</a:t>
            </a:fld>
            <a:endParaRPr lang="en-US"/>
          </a:p>
        </p:txBody>
      </p:sp>
    </p:spTree>
    <p:extLst>
      <p:ext uri="{BB962C8B-B14F-4D97-AF65-F5344CB8AC3E}">
        <p14:creationId xmlns:p14="http://schemas.microsoft.com/office/powerpoint/2010/main" val="8571460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124F3-1312-87B7-FC7F-4F0B6E5DF2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03E02-9C93-046F-CA55-09248DC02F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FDFE8-A6AE-E202-71C2-0556A58770F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C6958DF-10D4-8ADC-FF29-41AA9E5BAD5D}"/>
              </a:ext>
            </a:extLst>
          </p:cNvPr>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673488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0B632-B5D9-7651-B402-EA6214351D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0504B-0020-1311-71C0-7903C334B6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B646C-3D7B-E72E-C654-AE84A82BDF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2A1C90A-AA10-3DA0-054A-BCCD02A87C75}"/>
              </a:ext>
            </a:extLst>
          </p:cNvPr>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498376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5DED7-2CB4-CED1-9070-3DDDA1F6AA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72778D-00D1-4836-EC6A-1D6E7AF08A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BA0747B-379A-B10B-6548-7083B017A06C}"/>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3B5467EA-C738-934C-A1BD-970C22BCD9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834D8-F24C-A6C1-0C5C-2ADBAE149BDB}"/>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3122453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CA527-B3CD-AD1C-C50C-5A682C8FF6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9E94A0-E182-92C8-A84E-A4095025B9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9F421E-BDAB-2B9E-25F3-835E912EF01C}"/>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0F97C700-C763-10DA-B33B-46F42C42A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7B66E5-11E3-19F8-AF5A-E882F3F3597C}"/>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3574317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A2FF9-C09E-88D5-6494-F88022CDC1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420AD0-9333-15F6-CDB3-F890B9D8B7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811755-47FF-EB94-EF1C-9F9F66CF9047}"/>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7DFD704F-5251-8D02-C830-F80889CDC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5696E6-8864-2ED7-ED6F-B7F5433C471F}"/>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3009167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3997551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2705998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1669026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909080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36116968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3786367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4286357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265208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33609-97D4-9941-CF61-196C45151C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4577A4-3E32-426C-F25F-9C67C04A6F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A49B20-B1E1-48DB-D991-6D3363B73CA3}"/>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17FAECE1-BF4F-99FC-7A4D-206F2E79B3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F2CB2A-4EA0-233B-28EB-6EC2CA1CF6D0}"/>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27246048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846037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379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6569103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061717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460233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334343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2721955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005410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marL="0" indent="0">
              <a:lnSpc>
                <a:spcPct val="120000"/>
              </a:lnSpc>
              <a:buNone/>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3467343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Organization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C0FA9F-92AC-75AF-3D35-E082AAE684F3}"/>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7" name="SCDE logo" descr="South Carolina Department of Education logo ">
            <a:extLst>
              <a:ext uri="{FF2B5EF4-FFF2-40B4-BE49-F238E27FC236}">
                <a16:creationId xmlns:a16="http://schemas.microsoft.com/office/drawing/2014/main" id="{DC5D52C2-06A3-1581-FF4F-A5568D0ACE36}"/>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Date Placeholder 1"/>
          <p:cNvSpPr>
            <a:spLocks noGrp="1"/>
          </p:cNvSpPr>
          <p:nvPr>
            <p:ph type="dt" sz="half" idx="10"/>
          </p:nvPr>
        </p:nvSpPr>
        <p:spPr/>
        <p:txBody>
          <a:bodyPr/>
          <a:lstStyle/>
          <a:p>
            <a:fld id="{1D8BD707-D9CF-40AE-B4C6-C98DA3205C09}" type="datetimeFigureOut">
              <a:rPr lang="en-US" smtClean="0"/>
              <a:pPr/>
              <a:t>3/4/2026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16" name="Picture Placeholder 15">
            <a:extLst>
              <a:ext uri="{FF2B5EF4-FFF2-40B4-BE49-F238E27FC236}">
                <a16:creationId xmlns:a16="http://schemas.microsoft.com/office/drawing/2014/main" id="{D81122A7-8DB1-A370-75D3-165FABA4705D}"/>
              </a:ext>
            </a:extLst>
          </p:cNvPr>
          <p:cNvSpPr>
            <a:spLocks noGrp="1"/>
          </p:cNvSpPr>
          <p:nvPr>
            <p:ph type="pic" sz="quarter" idx="13"/>
          </p:nvPr>
        </p:nvSpPr>
        <p:spPr>
          <a:xfrm>
            <a:off x="660400" y="1803400"/>
            <a:ext cx="2060448" cy="2548128"/>
          </a:xfrm>
          <a:ln>
            <a:solidFill>
              <a:srgbClr val="F0C14C"/>
            </a:solidFill>
          </a:ln>
        </p:spPr>
        <p:txBody>
          <a:bodyPr>
            <a:normAutofit/>
          </a:bodyPr>
          <a:lstStyle>
            <a:lvl1pPr>
              <a:defRPr sz="1867">
                <a:solidFill>
                  <a:srgbClr val="2F3D4C"/>
                </a:solidFill>
              </a:defRPr>
            </a:lvl1pPr>
          </a:lstStyle>
          <a:p>
            <a:r>
              <a:rPr lang="en-US"/>
              <a:t>Click icon to add picture</a:t>
            </a:r>
          </a:p>
        </p:txBody>
      </p:sp>
      <p:sp>
        <p:nvSpPr>
          <p:cNvPr id="17" name="Picture Placeholder 15">
            <a:extLst>
              <a:ext uri="{FF2B5EF4-FFF2-40B4-BE49-F238E27FC236}">
                <a16:creationId xmlns:a16="http://schemas.microsoft.com/office/drawing/2014/main" id="{9C9B20AF-46C2-4772-7202-28A9597DBDF7}"/>
              </a:ext>
            </a:extLst>
          </p:cNvPr>
          <p:cNvSpPr>
            <a:spLocks noGrp="1"/>
          </p:cNvSpPr>
          <p:nvPr>
            <p:ph type="pic" sz="quarter" idx="14"/>
          </p:nvPr>
        </p:nvSpPr>
        <p:spPr>
          <a:xfrm>
            <a:off x="2861564" y="1803400"/>
            <a:ext cx="2060448" cy="2548128"/>
          </a:xfrm>
          <a:ln>
            <a:solidFill>
              <a:srgbClr val="F0C14C"/>
            </a:solidFill>
          </a:ln>
        </p:spPr>
        <p:txBody>
          <a:bodyPr>
            <a:normAutofit/>
          </a:bodyPr>
          <a:lstStyle>
            <a:lvl1pPr>
              <a:defRPr sz="1867">
                <a:solidFill>
                  <a:srgbClr val="2F3D4C"/>
                </a:solidFill>
              </a:defRPr>
            </a:lvl1pPr>
          </a:lstStyle>
          <a:p>
            <a:r>
              <a:rPr lang="en-US"/>
              <a:t>Click icon to add picture</a:t>
            </a:r>
          </a:p>
        </p:txBody>
      </p:sp>
      <p:sp>
        <p:nvSpPr>
          <p:cNvPr id="18" name="Picture Placeholder 15">
            <a:extLst>
              <a:ext uri="{FF2B5EF4-FFF2-40B4-BE49-F238E27FC236}">
                <a16:creationId xmlns:a16="http://schemas.microsoft.com/office/drawing/2014/main" id="{C6DD0515-69DB-C48D-55A8-3B1845ED2D61}"/>
              </a:ext>
            </a:extLst>
          </p:cNvPr>
          <p:cNvSpPr>
            <a:spLocks noGrp="1"/>
          </p:cNvSpPr>
          <p:nvPr>
            <p:ph type="pic" sz="quarter" idx="15"/>
          </p:nvPr>
        </p:nvSpPr>
        <p:spPr>
          <a:xfrm>
            <a:off x="5065776" y="1799771"/>
            <a:ext cx="2060448" cy="2548128"/>
          </a:xfrm>
          <a:ln>
            <a:solidFill>
              <a:srgbClr val="F0C14C"/>
            </a:solidFill>
          </a:ln>
        </p:spPr>
        <p:txBody>
          <a:bodyPr>
            <a:normAutofit/>
          </a:bodyPr>
          <a:lstStyle>
            <a:lvl1pPr>
              <a:defRPr sz="1867">
                <a:solidFill>
                  <a:srgbClr val="2F3D4C"/>
                </a:solidFill>
              </a:defRPr>
            </a:lvl1pPr>
          </a:lstStyle>
          <a:p>
            <a:r>
              <a:rPr lang="en-US"/>
              <a:t>Click icon to add picture</a:t>
            </a:r>
          </a:p>
        </p:txBody>
      </p:sp>
      <p:sp>
        <p:nvSpPr>
          <p:cNvPr id="19" name="Picture Placeholder 15">
            <a:extLst>
              <a:ext uri="{FF2B5EF4-FFF2-40B4-BE49-F238E27FC236}">
                <a16:creationId xmlns:a16="http://schemas.microsoft.com/office/drawing/2014/main" id="{4CE8CBD5-7BB6-0F86-D094-24D828830D64}"/>
              </a:ext>
            </a:extLst>
          </p:cNvPr>
          <p:cNvSpPr>
            <a:spLocks noGrp="1"/>
          </p:cNvSpPr>
          <p:nvPr>
            <p:ph type="pic" sz="quarter" idx="16"/>
          </p:nvPr>
        </p:nvSpPr>
        <p:spPr>
          <a:xfrm>
            <a:off x="7269988" y="1799771"/>
            <a:ext cx="2060448" cy="2548128"/>
          </a:xfrm>
          <a:ln>
            <a:solidFill>
              <a:srgbClr val="F0C14C"/>
            </a:solidFill>
          </a:ln>
        </p:spPr>
        <p:txBody>
          <a:bodyPr>
            <a:normAutofit/>
          </a:bodyPr>
          <a:lstStyle>
            <a:lvl1pPr>
              <a:defRPr sz="1867">
                <a:solidFill>
                  <a:srgbClr val="2F3D4C"/>
                </a:solidFill>
              </a:defRPr>
            </a:lvl1pPr>
          </a:lstStyle>
          <a:p>
            <a:r>
              <a:rPr lang="en-US"/>
              <a:t>Click icon to add picture</a:t>
            </a:r>
          </a:p>
        </p:txBody>
      </p:sp>
      <p:sp>
        <p:nvSpPr>
          <p:cNvPr id="20" name="Picture Placeholder 15">
            <a:extLst>
              <a:ext uri="{FF2B5EF4-FFF2-40B4-BE49-F238E27FC236}">
                <a16:creationId xmlns:a16="http://schemas.microsoft.com/office/drawing/2014/main" id="{C4656702-5181-2A63-61AD-E9FB5E2F89E1}"/>
              </a:ext>
            </a:extLst>
          </p:cNvPr>
          <p:cNvSpPr>
            <a:spLocks noGrp="1"/>
          </p:cNvSpPr>
          <p:nvPr>
            <p:ph type="pic" sz="quarter" idx="17"/>
          </p:nvPr>
        </p:nvSpPr>
        <p:spPr>
          <a:xfrm>
            <a:off x="9471152" y="1803400"/>
            <a:ext cx="2060448" cy="2548128"/>
          </a:xfrm>
          <a:ln>
            <a:solidFill>
              <a:srgbClr val="F0C14C"/>
            </a:solidFill>
          </a:ln>
        </p:spPr>
        <p:txBody>
          <a:bodyPr>
            <a:normAutofit/>
          </a:bodyPr>
          <a:lstStyle>
            <a:lvl1pPr>
              <a:defRPr sz="1867">
                <a:solidFill>
                  <a:srgbClr val="2F3D4C"/>
                </a:solidFill>
              </a:defRPr>
            </a:lvl1pPr>
          </a:lstStyle>
          <a:p>
            <a:r>
              <a:rPr lang="en-US"/>
              <a:t>Click icon to add picture</a:t>
            </a:r>
          </a:p>
        </p:txBody>
      </p:sp>
      <p:sp>
        <p:nvSpPr>
          <p:cNvPr id="22" name="Text Placeholder 21">
            <a:extLst>
              <a:ext uri="{FF2B5EF4-FFF2-40B4-BE49-F238E27FC236}">
                <a16:creationId xmlns:a16="http://schemas.microsoft.com/office/drawing/2014/main" id="{F415DA58-5452-3EBF-38AB-61D993233AC6}"/>
              </a:ext>
            </a:extLst>
          </p:cNvPr>
          <p:cNvSpPr>
            <a:spLocks noGrp="1"/>
          </p:cNvSpPr>
          <p:nvPr>
            <p:ph type="body" sz="quarter" idx="18" hasCustomPrompt="1"/>
          </p:nvPr>
        </p:nvSpPr>
        <p:spPr>
          <a:xfrm>
            <a:off x="641350" y="4546600"/>
            <a:ext cx="2079625" cy="867269"/>
          </a:xfrm>
          <a:ln>
            <a:noFill/>
          </a:ln>
        </p:spPr>
        <p:txBody>
          <a:bodyPr anchor="ctr"/>
          <a:lstStyle>
            <a:lvl1pPr marL="0" indent="0" algn="ctr">
              <a:lnSpc>
                <a:spcPct val="100000"/>
              </a:lnSpc>
              <a:spcBef>
                <a:spcPts val="0"/>
              </a:spcBef>
              <a:buNone/>
              <a:defRPr sz="1600" b="1">
                <a:solidFill>
                  <a:srgbClr val="2F3D4C"/>
                </a:solidFill>
              </a:defRPr>
            </a:lvl1pPr>
          </a:lstStyle>
          <a:p>
            <a:pPr lvl="0"/>
            <a:r>
              <a:rPr lang="en-US" err="1"/>
              <a:t>Firstname</a:t>
            </a:r>
            <a:r>
              <a:rPr lang="en-US"/>
              <a:t> </a:t>
            </a:r>
            <a:r>
              <a:rPr lang="en-US" err="1"/>
              <a:t>Lastname</a:t>
            </a:r>
            <a:endParaRPr lang="en-US"/>
          </a:p>
          <a:p>
            <a:pPr lvl="0"/>
            <a:r>
              <a:rPr lang="en-US"/>
              <a:t>Title</a:t>
            </a:r>
          </a:p>
        </p:txBody>
      </p:sp>
      <p:sp>
        <p:nvSpPr>
          <p:cNvPr id="23" name="Text Placeholder 21">
            <a:extLst>
              <a:ext uri="{FF2B5EF4-FFF2-40B4-BE49-F238E27FC236}">
                <a16:creationId xmlns:a16="http://schemas.microsoft.com/office/drawing/2014/main" id="{7F267B3B-F270-5049-C850-DBE0E3925C99}"/>
              </a:ext>
            </a:extLst>
          </p:cNvPr>
          <p:cNvSpPr>
            <a:spLocks noGrp="1"/>
          </p:cNvSpPr>
          <p:nvPr>
            <p:ph type="body" sz="quarter" idx="19" hasCustomPrompt="1"/>
          </p:nvPr>
        </p:nvSpPr>
        <p:spPr>
          <a:xfrm>
            <a:off x="2851976" y="4515152"/>
            <a:ext cx="2079625" cy="898716"/>
          </a:xfrm>
        </p:spPr>
        <p:txBody>
          <a:bodyPr anchor="ctr"/>
          <a:lstStyle>
            <a:lvl1pPr marL="0" indent="0" algn="ctr">
              <a:lnSpc>
                <a:spcPct val="100000"/>
              </a:lnSpc>
              <a:spcBef>
                <a:spcPts val="0"/>
              </a:spcBef>
              <a:buNone/>
              <a:defRPr sz="1600" b="1">
                <a:solidFill>
                  <a:srgbClr val="2F3D4C"/>
                </a:solidFill>
              </a:defRPr>
            </a:lvl1pPr>
          </a:lstStyle>
          <a:p>
            <a:pPr lvl="0"/>
            <a:r>
              <a:rPr lang="en-US" err="1"/>
              <a:t>Firstname</a:t>
            </a:r>
            <a:r>
              <a:rPr lang="en-US"/>
              <a:t> </a:t>
            </a:r>
            <a:r>
              <a:rPr lang="en-US" err="1"/>
              <a:t>Lastname</a:t>
            </a:r>
            <a:endParaRPr lang="en-US"/>
          </a:p>
          <a:p>
            <a:pPr lvl="0"/>
            <a:r>
              <a:rPr lang="en-US"/>
              <a:t>Title</a:t>
            </a:r>
          </a:p>
        </p:txBody>
      </p:sp>
      <p:sp>
        <p:nvSpPr>
          <p:cNvPr id="24" name="Text Placeholder 21">
            <a:extLst>
              <a:ext uri="{FF2B5EF4-FFF2-40B4-BE49-F238E27FC236}">
                <a16:creationId xmlns:a16="http://schemas.microsoft.com/office/drawing/2014/main" id="{A8B8F338-FE3C-3A4F-C135-3808BCE99206}"/>
              </a:ext>
            </a:extLst>
          </p:cNvPr>
          <p:cNvSpPr>
            <a:spLocks noGrp="1"/>
          </p:cNvSpPr>
          <p:nvPr>
            <p:ph type="body" sz="quarter" idx="20" hasCustomPrompt="1"/>
          </p:nvPr>
        </p:nvSpPr>
        <p:spPr>
          <a:xfrm>
            <a:off x="5051457" y="4515152"/>
            <a:ext cx="2079625" cy="898716"/>
          </a:xfrm>
        </p:spPr>
        <p:txBody>
          <a:bodyPr anchor="ctr"/>
          <a:lstStyle>
            <a:lvl1pPr marL="0" indent="0" algn="ctr">
              <a:lnSpc>
                <a:spcPct val="100000"/>
              </a:lnSpc>
              <a:spcBef>
                <a:spcPts val="0"/>
              </a:spcBef>
              <a:buNone/>
              <a:defRPr sz="1600" b="1">
                <a:solidFill>
                  <a:srgbClr val="2F3D4C"/>
                </a:solidFill>
              </a:defRPr>
            </a:lvl1pPr>
          </a:lstStyle>
          <a:p>
            <a:pPr lvl="0"/>
            <a:r>
              <a:rPr lang="en-US" err="1"/>
              <a:t>Firstname</a:t>
            </a:r>
            <a:r>
              <a:rPr lang="en-US"/>
              <a:t> </a:t>
            </a:r>
            <a:r>
              <a:rPr lang="en-US" err="1"/>
              <a:t>Lastname</a:t>
            </a:r>
            <a:endParaRPr lang="en-US"/>
          </a:p>
          <a:p>
            <a:pPr lvl="0"/>
            <a:r>
              <a:rPr lang="en-US"/>
              <a:t>Title</a:t>
            </a:r>
          </a:p>
        </p:txBody>
      </p:sp>
      <p:sp>
        <p:nvSpPr>
          <p:cNvPr id="25" name="Text Placeholder 21">
            <a:extLst>
              <a:ext uri="{FF2B5EF4-FFF2-40B4-BE49-F238E27FC236}">
                <a16:creationId xmlns:a16="http://schemas.microsoft.com/office/drawing/2014/main" id="{3DA8B0CC-C733-BB3F-7BBE-22F8270C554D}"/>
              </a:ext>
            </a:extLst>
          </p:cNvPr>
          <p:cNvSpPr>
            <a:spLocks noGrp="1"/>
          </p:cNvSpPr>
          <p:nvPr>
            <p:ph type="body" sz="quarter" idx="21" hasCustomPrompt="1"/>
          </p:nvPr>
        </p:nvSpPr>
        <p:spPr>
          <a:xfrm>
            <a:off x="7269988" y="4533295"/>
            <a:ext cx="2079625" cy="898716"/>
          </a:xfrm>
        </p:spPr>
        <p:txBody>
          <a:bodyPr anchor="ctr"/>
          <a:lstStyle>
            <a:lvl1pPr marL="0" indent="0" algn="ctr">
              <a:lnSpc>
                <a:spcPct val="100000"/>
              </a:lnSpc>
              <a:spcBef>
                <a:spcPts val="0"/>
              </a:spcBef>
              <a:buNone/>
              <a:defRPr sz="1600" b="1">
                <a:solidFill>
                  <a:srgbClr val="2F3D4C"/>
                </a:solidFill>
              </a:defRPr>
            </a:lvl1pPr>
          </a:lstStyle>
          <a:p>
            <a:pPr lvl="0"/>
            <a:r>
              <a:rPr lang="en-US" err="1"/>
              <a:t>Firstname</a:t>
            </a:r>
            <a:r>
              <a:rPr lang="en-US"/>
              <a:t> </a:t>
            </a:r>
            <a:r>
              <a:rPr lang="en-US" err="1"/>
              <a:t>Lastname</a:t>
            </a:r>
            <a:endParaRPr lang="en-US"/>
          </a:p>
          <a:p>
            <a:pPr lvl="0"/>
            <a:r>
              <a:rPr lang="en-US"/>
              <a:t>Title</a:t>
            </a:r>
          </a:p>
        </p:txBody>
      </p:sp>
      <p:sp>
        <p:nvSpPr>
          <p:cNvPr id="26" name="Text Placeholder 21">
            <a:extLst>
              <a:ext uri="{FF2B5EF4-FFF2-40B4-BE49-F238E27FC236}">
                <a16:creationId xmlns:a16="http://schemas.microsoft.com/office/drawing/2014/main" id="{29C17EA2-6DB6-89B9-FE7A-F168106B124E}"/>
              </a:ext>
            </a:extLst>
          </p:cNvPr>
          <p:cNvSpPr>
            <a:spLocks noGrp="1"/>
          </p:cNvSpPr>
          <p:nvPr>
            <p:ph type="body" sz="quarter" idx="22" hasCustomPrompt="1"/>
          </p:nvPr>
        </p:nvSpPr>
        <p:spPr>
          <a:xfrm>
            <a:off x="9480701" y="4515152"/>
            <a:ext cx="2079625" cy="898716"/>
          </a:xfrm>
        </p:spPr>
        <p:txBody>
          <a:bodyPr anchor="ctr"/>
          <a:lstStyle>
            <a:lvl1pPr marL="0" indent="0" algn="ctr">
              <a:lnSpc>
                <a:spcPct val="100000"/>
              </a:lnSpc>
              <a:spcBef>
                <a:spcPts val="0"/>
              </a:spcBef>
              <a:buNone/>
              <a:defRPr sz="1600" b="1">
                <a:solidFill>
                  <a:srgbClr val="2F3D4C"/>
                </a:solidFill>
              </a:defRPr>
            </a:lvl1pPr>
          </a:lstStyle>
          <a:p>
            <a:pPr lvl="0"/>
            <a:r>
              <a:rPr lang="en-US" err="1"/>
              <a:t>Firstname</a:t>
            </a:r>
            <a:r>
              <a:rPr lang="en-US"/>
              <a:t> </a:t>
            </a:r>
            <a:r>
              <a:rPr lang="en-US" err="1"/>
              <a:t>Lastname</a:t>
            </a:r>
            <a:endParaRPr lang="en-US"/>
          </a:p>
          <a:p>
            <a:pPr lvl="0"/>
            <a:r>
              <a:rPr lang="en-US"/>
              <a:t>Title</a:t>
            </a:r>
          </a:p>
        </p:txBody>
      </p:sp>
      <p:sp>
        <p:nvSpPr>
          <p:cNvPr id="5" name="Title 1">
            <a:extLst>
              <a:ext uri="{FF2B5EF4-FFF2-40B4-BE49-F238E27FC236}">
                <a16:creationId xmlns:a16="http://schemas.microsoft.com/office/drawing/2014/main" id="{6FA47C16-1777-76CE-E4F1-1189CB2B7364}"/>
              </a:ext>
            </a:extLst>
          </p:cNvPr>
          <p:cNvSpPr>
            <a:spLocks noGrp="1"/>
          </p:cNvSpPr>
          <p:nvPr>
            <p:ph type="title" hasCustomPrompt="1"/>
          </p:nvPr>
        </p:nvSpPr>
        <p:spPr>
          <a:xfrm>
            <a:off x="641047" y="419293"/>
            <a:ext cx="10958705" cy="677547"/>
          </a:xfrm>
        </p:spPr>
        <p:txBody>
          <a:bodyPr anchor="t">
            <a:noAutofit/>
          </a:bodyPr>
          <a:lstStyle>
            <a:lvl1pPr>
              <a:lnSpc>
                <a:spcPct val="100000"/>
              </a:lnSpc>
              <a:defRPr sz="3334" b="1">
                <a:solidFill>
                  <a:srgbClr val="2F3D4C"/>
                </a:solidFill>
              </a:defRPr>
            </a:lvl1pPr>
          </a:lstStyle>
          <a:p>
            <a:r>
              <a:rPr lang="en-US"/>
              <a:t>Staffing/Organizational Chart </a:t>
            </a:r>
          </a:p>
        </p:txBody>
      </p:sp>
      <p:pic>
        <p:nvPicPr>
          <p:cNvPr id="8" name="Picture 7">
            <a:extLst>
              <a:ext uri="{FF2B5EF4-FFF2-40B4-BE49-F238E27FC236}">
                <a16:creationId xmlns:a16="http://schemas.microsoft.com/office/drawing/2014/main" id="{F5511D98-59CA-2C0F-9C1F-DB9075BC801A}"/>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3937026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C014-372B-EB47-51CF-E4E17BE909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9B2F09-B60A-E1B5-BF14-D6DD172902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23D3C5-5C25-355B-170D-D1C31EDE3B81}"/>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D79B345E-A602-98BD-612F-FDF0FC010D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B1D960-1EA8-2AB3-8021-A1668B3A9216}"/>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24068071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320921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DBF5D-E3F9-2EA4-56D4-1B434B8E11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4BF860-4F22-9784-6571-781BE6EEF6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6C551A-F333-568F-9EF8-5E02C999E1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C985F3-0D18-B025-A27B-F494F587542C}"/>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6" name="Footer Placeholder 5">
            <a:extLst>
              <a:ext uri="{FF2B5EF4-FFF2-40B4-BE49-F238E27FC236}">
                <a16:creationId xmlns:a16="http://schemas.microsoft.com/office/drawing/2014/main" id="{5CEC7B5A-6FFC-41F5-4E03-9D4CA8856A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C714BA-B57F-5CD7-52B7-5FCCC0277B22}"/>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3310305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9F7DB-703D-F28A-25C4-A32DAC9739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984DA1-F26D-DFF8-00E7-3CA668862F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212F41-8243-55C9-EB91-4C3BADF3CC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036901-0F84-F2E7-03BB-FEB5C785A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7AF35A-6F79-E189-62F6-3FFD5A2C51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D42034-61A0-7C06-DDC8-1942707D4CAA}"/>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8" name="Footer Placeholder 7">
            <a:extLst>
              <a:ext uri="{FF2B5EF4-FFF2-40B4-BE49-F238E27FC236}">
                <a16:creationId xmlns:a16="http://schemas.microsoft.com/office/drawing/2014/main" id="{CE771002-9B46-8236-8264-6A324BFDAE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975936-E5A4-7B55-0F7C-C74636548714}"/>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3032565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E6381-97C8-3655-090D-8D1B13C4B5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185AB5E-FA17-038C-2A04-DDE3D1CD6AE5}"/>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4" name="Footer Placeholder 3">
            <a:extLst>
              <a:ext uri="{FF2B5EF4-FFF2-40B4-BE49-F238E27FC236}">
                <a16:creationId xmlns:a16="http://schemas.microsoft.com/office/drawing/2014/main" id="{AFED9F64-38BF-D4D3-9BA3-1EF5948F2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17F1947-967A-4038-70B8-621F8C18B63A}"/>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2303032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C076E4-E563-F86E-EA2D-0F86DAEFD74A}"/>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3" name="Footer Placeholder 2">
            <a:extLst>
              <a:ext uri="{FF2B5EF4-FFF2-40B4-BE49-F238E27FC236}">
                <a16:creationId xmlns:a16="http://schemas.microsoft.com/office/drawing/2014/main" id="{43A0D112-B014-72ED-EF97-C2BADF56A6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1E11D2-F05D-C2A2-1B13-2722778E7175}"/>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4174849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5DEA3-AAE3-4FD8-BE78-4DF4D68068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F94599-D655-CEDA-0683-9CF728DEA1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9F6A81-146B-2461-E5E0-8CCE847646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D88DCF-55BA-9EA3-312D-297EA5B164B1}"/>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6" name="Footer Placeholder 5">
            <a:extLst>
              <a:ext uri="{FF2B5EF4-FFF2-40B4-BE49-F238E27FC236}">
                <a16:creationId xmlns:a16="http://schemas.microsoft.com/office/drawing/2014/main" id="{E182C60D-289D-DCB6-ECF6-81CDC85BA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C4784E-A7A7-DE55-85C9-29F473843EEE}"/>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424391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85AAF-6FBA-A414-CA29-67391408A9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7E0E5E-0031-3608-6C72-B6B12DB7A8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4F597F-A48C-4AC4-6133-53140D8678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7DFB77-4C6D-ADE2-E7F2-E7C92ADF9781}"/>
              </a:ext>
            </a:extLst>
          </p:cNvPr>
          <p:cNvSpPr>
            <a:spLocks noGrp="1"/>
          </p:cNvSpPr>
          <p:nvPr>
            <p:ph type="dt" sz="half" idx="10"/>
          </p:nvPr>
        </p:nvSpPr>
        <p:spPr/>
        <p:txBody>
          <a:bodyPr/>
          <a:lstStyle/>
          <a:p>
            <a:fld id="{1CD257B3-9FF3-4978-9F81-C93AB877BD66}" type="datetimeFigureOut">
              <a:rPr lang="en-US" smtClean="0"/>
              <a:t>3/4/2026</a:t>
            </a:fld>
            <a:endParaRPr lang="en-US"/>
          </a:p>
        </p:txBody>
      </p:sp>
      <p:sp>
        <p:nvSpPr>
          <p:cNvPr id="6" name="Footer Placeholder 5">
            <a:extLst>
              <a:ext uri="{FF2B5EF4-FFF2-40B4-BE49-F238E27FC236}">
                <a16:creationId xmlns:a16="http://schemas.microsoft.com/office/drawing/2014/main" id="{53CC9621-3C8D-85BF-01B0-C36E09E3B4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4A63-FB4A-B827-060F-90589FC45789}"/>
              </a:ext>
            </a:extLst>
          </p:cNvPr>
          <p:cNvSpPr>
            <a:spLocks noGrp="1"/>
          </p:cNvSpPr>
          <p:nvPr>
            <p:ph type="sldNum" sz="quarter" idx="12"/>
          </p:nvPr>
        </p:nvSpPr>
        <p:spPr/>
        <p:txBody>
          <a:bodyPr/>
          <a:lstStyle/>
          <a:p>
            <a:fld id="{BD994E38-FA54-4DE4-9D65-12FECAC565D5}" type="slidenum">
              <a:rPr lang="en-US" smtClean="0"/>
              <a:t>‹#›</a:t>
            </a:fld>
            <a:endParaRPr lang="en-US"/>
          </a:p>
        </p:txBody>
      </p:sp>
    </p:spTree>
    <p:extLst>
      <p:ext uri="{BB962C8B-B14F-4D97-AF65-F5344CB8AC3E}">
        <p14:creationId xmlns:p14="http://schemas.microsoft.com/office/powerpoint/2010/main" val="1060176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1E419B-529F-609E-6A32-32BB75A93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39B578-EFCA-3B9D-05B5-15DFDC3549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B96AE-C051-2788-D958-1ECDB84CA2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CD257B3-9FF3-4978-9F81-C93AB877BD66}" type="datetimeFigureOut">
              <a:rPr lang="en-US" smtClean="0"/>
              <a:t>3/4/2026</a:t>
            </a:fld>
            <a:endParaRPr lang="en-US"/>
          </a:p>
        </p:txBody>
      </p:sp>
      <p:sp>
        <p:nvSpPr>
          <p:cNvPr id="5" name="Footer Placeholder 4">
            <a:extLst>
              <a:ext uri="{FF2B5EF4-FFF2-40B4-BE49-F238E27FC236}">
                <a16:creationId xmlns:a16="http://schemas.microsoft.com/office/drawing/2014/main" id="{1959A1CD-5C82-637C-1C74-E5F5F140B2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8545202-34EB-E761-CE51-2869C91E9D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D994E38-FA54-4DE4-9D65-12FECAC565D5}" type="slidenum">
              <a:rPr lang="en-US" smtClean="0"/>
              <a:t>‹#›</a:t>
            </a:fld>
            <a:endParaRPr lang="en-US"/>
          </a:p>
        </p:txBody>
      </p:sp>
    </p:spTree>
    <p:extLst>
      <p:ext uri="{BB962C8B-B14F-4D97-AF65-F5344CB8AC3E}">
        <p14:creationId xmlns:p14="http://schemas.microsoft.com/office/powerpoint/2010/main" val="9440420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3/4/2026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41315831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Lst>
  <p:txStyles>
    <p:titleStyle>
      <a:lvl1pPr algn="l" defTabSz="914446" rtl="0" eaLnBrk="1" latinLnBrk="0" hangingPunct="1">
        <a:lnSpc>
          <a:spcPct val="90000"/>
        </a:lnSpc>
        <a:spcBef>
          <a:spcPct val="0"/>
        </a:spcBef>
        <a:buNone/>
        <a:defRPr sz="3200" kern="1200">
          <a:solidFill>
            <a:schemeClr val="tx1"/>
          </a:solidFill>
          <a:latin typeface="+mn-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133"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black background with blue text&#10;&#10;Description automatically generated">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458" y="541922"/>
            <a:ext cx="4882870" cy="976575"/>
          </a:xfrm>
          <a:prstGeom prst="rect">
            <a:avLst/>
          </a:prstGeom>
        </p:spPr>
      </p:pic>
      <p:sp>
        <p:nvSpPr>
          <p:cNvPr id="2" name="AutoShape 2"/>
          <p:cNvSpPr/>
          <p:nvPr/>
        </p:nvSpPr>
        <p:spPr>
          <a:xfrm>
            <a:off x="685801" y="5566299"/>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1200"/>
          </a:p>
        </p:txBody>
      </p:sp>
      <p:sp>
        <p:nvSpPr>
          <p:cNvPr id="3" name="Freeform 3"/>
          <p:cNvSpPr/>
          <p:nvPr/>
        </p:nvSpPr>
        <p:spPr>
          <a:xfrm>
            <a:off x="5453456" y="-691608"/>
            <a:ext cx="8653807" cy="8653807"/>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1200"/>
          </a:p>
        </p:txBody>
      </p:sp>
      <p:sp>
        <p:nvSpPr>
          <p:cNvPr id="9" name="TextBox 4">
            <a:extLst>
              <a:ext uri="{FF2B5EF4-FFF2-40B4-BE49-F238E27FC236}">
                <a16:creationId xmlns:a16="http://schemas.microsoft.com/office/drawing/2014/main" id="{9CB50828-F853-EE56-5FBD-4A56EAD333B0}"/>
              </a:ext>
            </a:extLst>
          </p:cNvPr>
          <p:cNvSpPr txBox="1"/>
          <p:nvPr/>
        </p:nvSpPr>
        <p:spPr>
          <a:xfrm>
            <a:off x="602877" y="2442406"/>
            <a:ext cx="11391415" cy="1497974"/>
          </a:xfrm>
          <a:prstGeom prst="rect">
            <a:avLst/>
          </a:prstGeom>
        </p:spPr>
        <p:txBody>
          <a:bodyPr wrap="square" lIns="0" tIns="0" rIns="0" bIns="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US" sz="5334" b="1" dirty="0">
                <a:solidFill>
                  <a:srgbClr val="233746"/>
                </a:solidFill>
                <a:latin typeface="Aptos" panose="020B0004020202020204" pitchFamily="34" charset="0"/>
              </a:rPr>
              <a:t>SC Department of Education</a:t>
            </a:r>
          </a:p>
          <a:p>
            <a:r>
              <a:rPr lang="en-US" sz="4400" b="1" dirty="0">
                <a:solidFill>
                  <a:srgbClr val="F0C14C"/>
                </a:solidFill>
                <a:latin typeface="Aptos" panose="020B0004020202020204" pitchFamily="34" charset="0"/>
              </a:rPr>
              <a:t>Division of </a:t>
            </a:r>
            <a:r>
              <a:rPr lang="en-US" sz="4400" b="1">
                <a:solidFill>
                  <a:srgbClr val="F0C14C"/>
                </a:solidFill>
                <a:latin typeface="Aptos" panose="020B0004020202020204" pitchFamily="34" charset="0"/>
              </a:rPr>
              <a:t>Financial Services</a:t>
            </a:r>
            <a:endParaRPr lang="en-US" sz="4400" b="1" dirty="0">
              <a:solidFill>
                <a:srgbClr val="F0C14C"/>
              </a:solidFill>
              <a:latin typeface="Aptos" panose="020B0004020202020204" pitchFamily="34" charset="0"/>
            </a:endParaRPr>
          </a:p>
        </p:txBody>
      </p:sp>
      <p:sp>
        <p:nvSpPr>
          <p:cNvPr id="13" name="TextBox 6">
            <a:extLst>
              <a:ext uri="{FF2B5EF4-FFF2-40B4-BE49-F238E27FC236}">
                <a16:creationId xmlns:a16="http://schemas.microsoft.com/office/drawing/2014/main" id="{851EEA88-AA7F-4253-39B9-382F253096A0}"/>
              </a:ext>
            </a:extLst>
          </p:cNvPr>
          <p:cNvSpPr txBox="1"/>
          <p:nvPr/>
        </p:nvSpPr>
        <p:spPr>
          <a:xfrm>
            <a:off x="685800" y="5100670"/>
            <a:ext cx="2768600" cy="263405"/>
          </a:xfrm>
          <a:prstGeom prst="rect">
            <a:avLst/>
          </a:prstGeom>
        </p:spPr>
        <p:txBody>
          <a:bodyPr wrap="square" lIns="0" tIns="0" rIns="0" bIns="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nSpc>
                <a:spcPts val="1959"/>
              </a:lnSpc>
              <a:spcBef>
                <a:spcPct val="0"/>
              </a:spcBef>
            </a:pPr>
            <a:r>
              <a:rPr lang="en-US" sz="2000" b="1">
                <a:solidFill>
                  <a:srgbClr val="233746"/>
                </a:solidFill>
                <a:latin typeface="Aptos" panose="020B0004020202020204" pitchFamily="34" charset="0"/>
              </a:rPr>
              <a:t>March 5, 2026</a:t>
            </a:r>
          </a:p>
        </p:txBody>
      </p:sp>
    </p:spTree>
    <p:extLst>
      <p:ext uri="{BB962C8B-B14F-4D97-AF65-F5344CB8AC3E}">
        <p14:creationId xmlns:p14="http://schemas.microsoft.com/office/powerpoint/2010/main" val="1299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3D438-D645-5EB3-28F6-F1C56021324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4E23148-CEAA-D702-C51F-1541346D528C}"/>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613A2035-6199-3EFE-1D2A-C49C09E3FE28}"/>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E242A552-D94C-891E-F02A-DF4F6CF53201}"/>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9C03E305-70D0-9915-D1B2-6D95289D7E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70A7702-3DAA-6BFC-9F77-A679F530D9CD}"/>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63B65946-C667-C067-1592-66CA7950FDF4}"/>
              </a:ext>
            </a:extLst>
          </p:cNvPr>
          <p:cNvSpPr/>
          <p:nvPr/>
        </p:nvSpPr>
        <p:spPr>
          <a:xfrm>
            <a:off x="608121" y="1849617"/>
            <a:ext cx="11117520" cy="4277182"/>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defTabSz="406460">
              <a:defRPr/>
            </a:pPr>
            <a:endParaRPr lang="en-US" sz="2000">
              <a:solidFill>
                <a:schemeClr val="tx2">
                  <a:lumMod val="75000"/>
                </a:schemeClr>
              </a:solidFill>
            </a:endParaRPr>
          </a:p>
          <a:p>
            <a:pPr marL="342900" indent="-342900" defTabSz="406460">
              <a:buFont typeface="Arial"/>
              <a:buChar char="•"/>
              <a:defRPr/>
            </a:pPr>
            <a:r>
              <a:rPr lang="en-US" sz="2000">
                <a:solidFill>
                  <a:schemeClr val="tx2">
                    <a:lumMod val="75000"/>
                  </a:schemeClr>
                </a:solidFill>
              </a:rPr>
              <a:t>Added revenue codes</a:t>
            </a:r>
          </a:p>
          <a:p>
            <a:pPr marL="647065" lvl="1" indent="-342900" defTabSz="406460">
              <a:buFont typeface="Courier New"/>
              <a:buChar char="o"/>
              <a:defRPr/>
            </a:pPr>
            <a:r>
              <a:rPr lang="en-US" sz="2000">
                <a:solidFill>
                  <a:schemeClr val="tx2">
                    <a:lumMod val="75000"/>
                  </a:schemeClr>
                </a:solidFill>
              </a:rPr>
              <a:t>3103 – State Aid to Classrooms</a:t>
            </a:r>
          </a:p>
          <a:p>
            <a:pPr marL="647065" lvl="1" indent="-342900" defTabSz="406460">
              <a:buFont typeface="Courier New"/>
              <a:buChar char="o"/>
              <a:defRPr/>
            </a:pPr>
            <a:r>
              <a:rPr lang="en-US" sz="2000">
                <a:solidFill>
                  <a:schemeClr val="tx2">
                    <a:lumMod val="75000"/>
                  </a:schemeClr>
                </a:solidFill>
              </a:rPr>
              <a:t>3171 – Consolidation and Capital Improvement</a:t>
            </a:r>
          </a:p>
          <a:p>
            <a:pPr marL="647065" lvl="1" indent="-342900" defTabSz="406460">
              <a:buFont typeface="Courier New"/>
              <a:buChar char="o"/>
              <a:defRPr/>
            </a:pPr>
            <a:r>
              <a:rPr lang="en-US" sz="2000">
                <a:solidFill>
                  <a:schemeClr val="tx2">
                    <a:lumMod val="75000"/>
                  </a:schemeClr>
                </a:solidFill>
              </a:rPr>
              <a:t>3503 – State Aid to Classrooms </a:t>
            </a:r>
          </a:p>
          <a:p>
            <a:pPr marL="647065" lvl="1" indent="-342900" defTabSz="406460">
              <a:buFont typeface="Courier New"/>
              <a:buChar char="o"/>
              <a:defRPr/>
            </a:pPr>
            <a:r>
              <a:rPr lang="en-US" sz="2000">
                <a:solidFill>
                  <a:schemeClr val="tx2">
                    <a:lumMod val="75000"/>
                  </a:schemeClr>
                </a:solidFill>
              </a:rPr>
              <a:t>3513 – Child Nutrition</a:t>
            </a:r>
          </a:p>
          <a:p>
            <a:pPr marL="647065" lvl="1" indent="-342900" defTabSz="406460">
              <a:buFont typeface="Courier New"/>
              <a:buChar char="o"/>
              <a:defRPr/>
            </a:pPr>
            <a:r>
              <a:rPr lang="en-US" sz="2000">
                <a:solidFill>
                  <a:schemeClr val="tx2">
                    <a:lumMod val="75000"/>
                  </a:schemeClr>
                </a:solidFill>
              </a:rPr>
              <a:t>3567 – CPR Instruction</a:t>
            </a:r>
          </a:p>
          <a:p>
            <a:pPr marL="647065" lvl="1" indent="-342900" defTabSz="406460">
              <a:buFont typeface="Courier New"/>
              <a:buChar char="o"/>
              <a:defRPr/>
            </a:pPr>
            <a:r>
              <a:rPr lang="en-US" sz="2000">
                <a:solidFill>
                  <a:schemeClr val="tx2">
                    <a:lumMod val="75000"/>
                  </a:schemeClr>
                </a:solidFill>
              </a:rPr>
              <a:t>3590 – School Building</a:t>
            </a:r>
          </a:p>
          <a:p>
            <a:pPr marL="647065" lvl="1" indent="-342900" defTabSz="406460">
              <a:buFont typeface="Courier New"/>
              <a:buChar char="o"/>
              <a:defRPr/>
            </a:pPr>
            <a:r>
              <a:rPr lang="en-US" sz="2000">
                <a:solidFill>
                  <a:schemeClr val="tx2">
                    <a:lumMod val="75000"/>
                  </a:schemeClr>
                </a:solidFill>
              </a:rPr>
              <a:t>3630 – K-12 Technology Initiative (Carryover Only)</a:t>
            </a:r>
          </a:p>
          <a:p>
            <a:pPr marL="647065" lvl="1" indent="-342900" defTabSz="406460">
              <a:buFont typeface="Courier New"/>
              <a:buChar char="o"/>
              <a:defRPr/>
            </a:pPr>
            <a:r>
              <a:rPr lang="en-US" sz="2000">
                <a:solidFill>
                  <a:schemeClr val="tx2">
                    <a:lumMod val="75000"/>
                  </a:schemeClr>
                </a:solidFill>
              </a:rPr>
              <a:t>3660 – Mobile Device Access and Management (Carryover Only)</a:t>
            </a:r>
          </a:p>
          <a:p>
            <a:pPr marL="647065" lvl="1" indent="-342900" defTabSz="406460">
              <a:buFont typeface="Courier New"/>
              <a:buChar char="o"/>
              <a:defRPr/>
            </a:pPr>
            <a:r>
              <a:rPr lang="en-US" sz="2000">
                <a:solidFill>
                  <a:schemeClr val="tx2">
                    <a:lumMod val="75000"/>
                  </a:schemeClr>
                </a:solidFill>
              </a:rPr>
              <a:t>3670 – School Safety-Facility and Infrastructure Safety Upgrades</a:t>
            </a:r>
          </a:p>
          <a:p>
            <a:pPr marL="647065" lvl="1" indent="-342900" defTabSz="406460">
              <a:buFont typeface="Courier New"/>
              <a:buChar char="o"/>
              <a:defRPr/>
            </a:pPr>
            <a:r>
              <a:rPr lang="en-US" sz="2000">
                <a:solidFill>
                  <a:schemeClr val="tx2">
                    <a:lumMod val="75000"/>
                  </a:schemeClr>
                </a:solidFill>
              </a:rPr>
              <a:t>4932 – SC Pathways Project</a:t>
            </a:r>
          </a:p>
          <a:p>
            <a:pPr marL="647065" lvl="1" indent="-342900" defTabSz="406460">
              <a:buFont typeface="Courier New"/>
              <a:buChar char="o"/>
              <a:defRPr/>
            </a:pPr>
            <a:r>
              <a:rPr lang="en-US" sz="2000">
                <a:solidFill>
                  <a:schemeClr val="tx2">
                    <a:lumMod val="75000"/>
                  </a:schemeClr>
                </a:solidFill>
              </a:rPr>
              <a:t>4936 – South Carolina Early Learning Extension</a:t>
            </a:r>
          </a:p>
          <a:p>
            <a:pPr marL="647065" lvl="1" indent="-342900" defTabSz="406460">
              <a:buFont typeface="Courier New"/>
              <a:buChar char="o"/>
              <a:defRPr/>
            </a:pPr>
            <a:r>
              <a:rPr lang="en-US" sz="2000">
                <a:solidFill>
                  <a:schemeClr val="tx2">
                    <a:lumMod val="75000"/>
                  </a:schemeClr>
                </a:solidFill>
              </a:rPr>
              <a:t>4939 – Stronger Connections</a:t>
            </a:r>
          </a:p>
          <a:p>
            <a:pPr marL="647065" lvl="1" indent="-342900" defTabSz="406460">
              <a:buFont typeface="Courier New"/>
              <a:buChar char="o"/>
              <a:defRPr/>
            </a:pPr>
            <a:endParaRPr lang="en-US" sz="3200">
              <a:solidFill>
                <a:schemeClr val="tx2">
                  <a:lumMod val="75000"/>
                </a:schemeClr>
              </a:solidFill>
            </a:endParaRPr>
          </a:p>
          <a:p>
            <a:pPr marL="647065" lvl="1" indent="-342900" defTabSz="406460">
              <a:buFont typeface="Courier New"/>
              <a:buChar char="o"/>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2567603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DD8BF-6D93-380A-9FE5-2FD49946C7B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7849CB-077E-721A-4909-24AEB19716B7}"/>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B92F2B02-6FF8-23F5-9E1A-396ED9B11C2E}"/>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164AE4E5-0979-826F-0282-8758F76F7BDF}"/>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E447BA96-A1DE-28CA-1E39-44136D8238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CBA4744-D59E-2D1F-24E4-13B27D8DD7BD}"/>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43224CD5-22F9-620A-ABF8-EC190B9025E7}"/>
              </a:ext>
            </a:extLst>
          </p:cNvPr>
          <p:cNvSpPr/>
          <p:nvPr/>
        </p:nvSpPr>
        <p:spPr>
          <a:xfrm>
            <a:off x="200540" y="1698990"/>
            <a:ext cx="11117520" cy="4489832"/>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defTabSz="406460">
              <a:defRPr/>
            </a:pPr>
            <a:endParaRPr lang="en-US" sz="20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marL="342900" indent="-342900" defTabSz="406460">
              <a:buFont typeface="Arial"/>
              <a:buChar char="•"/>
              <a:defRPr/>
            </a:pPr>
            <a:r>
              <a:rPr lang="en-US" sz="2000">
                <a:solidFill>
                  <a:schemeClr val="tx2">
                    <a:lumMod val="75000"/>
                  </a:schemeClr>
                </a:solidFill>
              </a:rPr>
              <a:t>Updated special education revenue and function code titles descriptions </a:t>
            </a:r>
            <a:endParaRPr lang="en-US">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3315 Trainable Intellectual Disability</a:t>
            </a:r>
            <a:endParaRPr lang="en-US">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3316 Speech Disability</a:t>
            </a:r>
          </a:p>
          <a:p>
            <a:pPr marL="647065" lvl="1" indent="-342900" defTabSz="406460">
              <a:buFont typeface="Courier New"/>
              <a:buChar char="o"/>
              <a:defRPr/>
            </a:pPr>
            <a:r>
              <a:rPr lang="en-US" sz="2000">
                <a:solidFill>
                  <a:schemeClr val="tx2">
                    <a:lumMod val="75000"/>
                  </a:schemeClr>
                </a:solidFill>
              </a:rPr>
              <a:t>3321 Emotional Disability</a:t>
            </a:r>
          </a:p>
          <a:p>
            <a:pPr marL="647065" lvl="1" indent="-342900" defTabSz="406460">
              <a:buFont typeface="Courier New"/>
              <a:buChar char="o"/>
              <a:defRPr/>
            </a:pPr>
            <a:r>
              <a:rPr lang="en-US" sz="2000">
                <a:solidFill>
                  <a:schemeClr val="tx2">
                    <a:lumMod val="75000"/>
                  </a:schemeClr>
                </a:solidFill>
              </a:rPr>
              <a:t>3322 Educable Intellectual Disability</a:t>
            </a:r>
          </a:p>
          <a:p>
            <a:pPr marL="647065" lvl="1" indent="-342900" defTabSz="406460">
              <a:buFont typeface="Courier New"/>
              <a:buChar char="o"/>
              <a:defRPr/>
            </a:pPr>
            <a:r>
              <a:rPr lang="en-US" sz="2000">
                <a:solidFill>
                  <a:schemeClr val="tx2">
                    <a:lumMod val="75000"/>
                  </a:schemeClr>
                </a:solidFill>
              </a:rPr>
              <a:t>3324 Hearing Disability</a:t>
            </a:r>
          </a:p>
          <a:p>
            <a:pPr marL="647065" lvl="1" indent="-342900" defTabSz="406460">
              <a:buFont typeface="Courier New"/>
              <a:buChar char="o"/>
              <a:defRPr/>
            </a:pPr>
            <a:r>
              <a:rPr lang="en-US" sz="2000">
                <a:solidFill>
                  <a:schemeClr val="tx2">
                    <a:lumMod val="75000"/>
                  </a:schemeClr>
                </a:solidFill>
              </a:rPr>
              <a:t>3325 Visual Disability</a:t>
            </a:r>
          </a:p>
          <a:p>
            <a:pPr marL="647065" lvl="1" indent="-342900" defTabSz="406460">
              <a:buFont typeface="Courier New"/>
              <a:buChar char="o"/>
              <a:defRPr/>
            </a:pPr>
            <a:r>
              <a:rPr lang="en-US" sz="2000">
                <a:solidFill>
                  <a:schemeClr val="tx2">
                    <a:lumMod val="75000"/>
                  </a:schemeClr>
                </a:solidFill>
              </a:rPr>
              <a:t>3326 Orthopedic Disability</a:t>
            </a:r>
          </a:p>
          <a:p>
            <a:pPr marL="647065" lvl="1" indent="-342900" defTabSz="406460">
              <a:buFont typeface="Courier New"/>
              <a:buChar char="o"/>
              <a:defRPr/>
            </a:pPr>
            <a:r>
              <a:rPr lang="en-US" sz="2000">
                <a:solidFill>
                  <a:schemeClr val="tx2">
                    <a:lumMod val="75000"/>
                  </a:schemeClr>
                </a:solidFill>
              </a:rPr>
              <a:t>4140 Students with Disabilities</a:t>
            </a:r>
          </a:p>
          <a:p>
            <a:pPr marL="342900" indent="-342900" defTabSz="406460">
              <a:buFont typeface="Arial"/>
              <a:buChar char="•"/>
              <a:defRPr/>
            </a:pPr>
            <a:r>
              <a:rPr lang="en-US" sz="2000">
                <a:solidFill>
                  <a:schemeClr val="tx2">
                    <a:lumMod val="75000"/>
                  </a:schemeClr>
                </a:solidFill>
              </a:rPr>
              <a:t>Same updates made to Exceptional Programs function codes 121 – 126, and 128</a:t>
            </a:r>
          </a:p>
          <a:p>
            <a:pPr marL="342900" indent="-342900" defTabSz="406460">
              <a:buFont typeface="Arial"/>
              <a:buChar char="•"/>
              <a:defRPr/>
            </a:pPr>
            <a:r>
              <a:rPr lang="en-US" sz="2000">
                <a:solidFill>
                  <a:schemeClr val="tx2">
                    <a:lumMod val="75000"/>
                  </a:schemeClr>
                </a:solidFill>
              </a:rPr>
              <a:t>Same updates made to Preschool Programs function codes 131 – 138</a:t>
            </a:r>
          </a:p>
          <a:p>
            <a:pPr marL="342900" indent="-342900" defTabSz="406460">
              <a:buFont typeface="Arial"/>
              <a:buChar char="•"/>
              <a:defRPr/>
            </a:pPr>
            <a:r>
              <a:rPr lang="en-US" sz="2000">
                <a:solidFill>
                  <a:schemeClr val="tx2">
                    <a:lumMod val="75000"/>
                  </a:schemeClr>
                </a:solidFill>
              </a:rPr>
              <a:t>Revenue and function code definitions were updated to "students with disabilities"</a:t>
            </a:r>
          </a:p>
          <a:p>
            <a:pPr marL="342900" indent="-342900" defTabSz="406460">
              <a:buFont typeface="Arial"/>
              <a:buChar char="•"/>
              <a:defRPr/>
            </a:pPr>
            <a:r>
              <a:rPr lang="en-US" sz="2000">
                <a:solidFill>
                  <a:schemeClr val="tx2">
                    <a:lumMod val="75000"/>
                  </a:schemeClr>
                </a:solidFill>
              </a:rPr>
              <a:t>These updates are pending program office approval</a:t>
            </a:r>
          </a:p>
          <a:p>
            <a:pPr marL="647065" lvl="1" indent="-342900" defTabSz="406460">
              <a:buFont typeface="Courier New"/>
              <a:buChar char="o"/>
              <a:defRPr/>
            </a:pPr>
            <a:r>
              <a:rPr lang="en-US" sz="2000">
                <a:solidFill>
                  <a:schemeClr val="tx2">
                    <a:lumMod val="75000"/>
                  </a:schemeClr>
                </a:solidFill>
              </a:rPr>
              <a:t>Do not update your accounting system until handbook has been posted on SCDE's website</a:t>
            </a:r>
          </a:p>
          <a:p>
            <a:pPr marL="647065" lvl="1" indent="-342900" defTabSz="406460">
              <a:buFont typeface="Courier New"/>
              <a:buChar char="o"/>
              <a:defRPr/>
            </a:pPr>
            <a:endParaRPr lang="en-US" sz="2000">
              <a:solidFill>
                <a:schemeClr val="tx2">
                  <a:lumMod val="75000"/>
                </a:schemeClr>
              </a:solidFill>
            </a:endParaRPr>
          </a:p>
          <a:p>
            <a:pPr marL="304165" lvl="1" defTabSz="406460">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1232609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A22F0-6A20-38DB-6AF8-46F9A6E11D9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0862E4B-3ABE-21DD-1D3D-6CFAFC859880}"/>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ABFDD6FA-3E1F-825C-ED3D-E289110CE3C1}"/>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18F8F4AD-ED2F-E097-B404-1D05184301E1}"/>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F93FF2DD-E302-1FFC-2751-DF24FD4E4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453ACD-35D7-F6AF-E663-2DA881A42A4D}"/>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D3F9F1B4-50D1-7160-B642-3C72D37133B1}"/>
              </a:ext>
            </a:extLst>
          </p:cNvPr>
          <p:cNvSpPr/>
          <p:nvPr/>
        </p:nvSpPr>
        <p:spPr>
          <a:xfrm>
            <a:off x="178254" y="1415723"/>
            <a:ext cx="11117520" cy="480881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marL="342900" indent="-342900" defTabSz="406460">
              <a:buFont typeface="Arial"/>
              <a:buChar char="•"/>
              <a:defRPr/>
            </a:pPr>
            <a:endParaRPr lang="en-US" sz="2000">
              <a:solidFill>
                <a:schemeClr val="tx2">
                  <a:lumMod val="75000"/>
                </a:schemeClr>
              </a:solidFill>
            </a:endParaRPr>
          </a:p>
          <a:p>
            <a:pPr defTabSz="406460">
              <a:defRPr/>
            </a:pPr>
            <a:endParaRPr lang="en-US" sz="2000">
              <a:solidFill>
                <a:schemeClr val="tx2">
                  <a:lumMod val="75000"/>
                </a:schemeClr>
              </a:solidFill>
            </a:endParaRPr>
          </a:p>
          <a:p>
            <a:pPr marL="342900" indent="-342900" defTabSz="406460">
              <a:buFont typeface="Arial,Sans-Serif"/>
              <a:buChar char="•"/>
              <a:defRPr/>
            </a:pPr>
            <a:endParaRPr lang="en-US" sz="2000">
              <a:solidFill>
                <a:schemeClr val="tx2">
                  <a:lumMod val="75000"/>
                </a:schemeClr>
              </a:solidFill>
            </a:endParaRPr>
          </a:p>
          <a:p>
            <a:pPr marL="342900" indent="-342900" defTabSz="406460">
              <a:buFont typeface="Arial,Sans-Serif"/>
              <a:buChar char="•"/>
              <a:defRPr/>
            </a:pPr>
            <a:r>
              <a:rPr lang="en-US" sz="2000">
                <a:solidFill>
                  <a:schemeClr val="tx2">
                    <a:lumMod val="75000"/>
                  </a:schemeClr>
                </a:solidFill>
              </a:rPr>
              <a:t>Updated objects 340, 345, 350, 420, 430, 440, and 445 definitions</a:t>
            </a:r>
            <a:endParaRPr lang="en-US">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340 - Communication. Services provided by persons or businesses to assist in transmitting and receiving messages or information. </a:t>
            </a:r>
            <a:r>
              <a:rPr lang="en-US" sz="2000" b="1">
                <a:solidFill>
                  <a:schemeClr val="tx2">
                    <a:lumMod val="75000"/>
                  </a:schemeClr>
                </a:solidFill>
              </a:rPr>
              <a:t>This category includes telephone and voice communication services.</a:t>
            </a:r>
            <a:r>
              <a:rPr lang="en-US" sz="2000">
                <a:solidFill>
                  <a:schemeClr val="tx2">
                    <a:lumMod val="75000"/>
                  </a:schemeClr>
                </a:solidFill>
              </a:rPr>
              <a:t> Phone lines used specifically to support classroom instruction may be charged to the appropriate instructional function.</a:t>
            </a:r>
            <a:endParaRPr lang="en-US">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345 - Technology. Expenditures for technology hardware and software services provided by persons or businesses not provided directly by school district personnel. </a:t>
            </a:r>
            <a:r>
              <a:rPr lang="en-US" sz="2000" b="1">
                <a:solidFill>
                  <a:schemeClr val="tx2">
                    <a:lumMod val="75000"/>
                  </a:schemeClr>
                </a:solidFill>
              </a:rPr>
              <a:t>Maintenance contracts, repair services for technology, data communication services to establish or maintain computer-based communications, networking, and internet services; video communications services to establish or maintain one-way or two-way video communications via satellite, cable, or other devices should be charged here. Includes licenses and fees for services such as subscriptions to research materials over the Internet (such as downloads). Costs for Instructional Television Program user licenses are included in this object. Expenditures for software should be coded to Object 445 if the software was not capitalized or Object 545 if the software is eligible for capitalization.</a:t>
            </a: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3062683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A85E-6F3F-E81E-F405-AE99D0037A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D3D6FF4-FC04-1AC9-14F3-FB4663313D83}"/>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7055FA0D-D026-3F1C-8FB8-5FA7A1CDD524}"/>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79631994-1768-8917-C5AB-B9EF34A83CFB}"/>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2FBECDFA-A4E4-647B-85E9-9DB881B410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B1B4ADF-91F2-676B-7B12-31CC507672DA}"/>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35FDE528-C1F8-A6D6-A7A8-E7F0DAAF6303}"/>
              </a:ext>
            </a:extLst>
          </p:cNvPr>
          <p:cNvSpPr/>
          <p:nvPr/>
        </p:nvSpPr>
        <p:spPr>
          <a:xfrm>
            <a:off x="616981" y="1681268"/>
            <a:ext cx="11117520" cy="480881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Sans-Serif"/>
              <a:buChar char="•"/>
              <a:defRPr/>
            </a:pPr>
            <a:r>
              <a:rPr lang="en-US" sz="2000">
                <a:solidFill>
                  <a:schemeClr val="tx2">
                    <a:lumMod val="75000"/>
                  </a:schemeClr>
                </a:solidFill>
              </a:rPr>
              <a:t>Updated objects 340, 345, 350, 420, 430, 440, and 445 definitions</a:t>
            </a:r>
            <a:endParaRPr lang="en-US">
              <a:solidFill>
                <a:schemeClr val="tx2">
                  <a:lumMod val="75000"/>
                </a:schemeClr>
              </a:solidFill>
            </a:endParaRPr>
          </a:p>
          <a:p>
            <a:pPr defTabSz="406460">
              <a:defRPr/>
            </a:pPr>
            <a:endParaRPr lang="en-US" sz="2000">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350 - Advertising. Expenditures for announcements in professional publications, newspapers, or broadcasts over radio and television. These expenditures include advertising for such purposes as personnel recruitment,</a:t>
            </a:r>
            <a:r>
              <a:rPr lang="en-US" sz="2000" b="1">
                <a:solidFill>
                  <a:schemeClr val="tx2">
                    <a:lumMod val="75000"/>
                  </a:schemeClr>
                </a:solidFill>
              </a:rPr>
              <a:t> legal ads, new and used equipment</a:t>
            </a:r>
            <a:r>
              <a:rPr lang="en-US" sz="2000">
                <a:solidFill>
                  <a:schemeClr val="tx2">
                    <a:lumMod val="75000"/>
                  </a:schemeClr>
                </a:solidFill>
              </a:rPr>
              <a:t>, bond sales, and sale of property. </a:t>
            </a:r>
            <a:r>
              <a:rPr lang="en-US" sz="2000" b="1">
                <a:solidFill>
                  <a:schemeClr val="tx2">
                    <a:lumMod val="75000"/>
                  </a:schemeClr>
                </a:solidFill>
              </a:rPr>
              <a:t>Costs for professional advertising or public relations services are not recorded here, but are charged to Object 395.</a:t>
            </a:r>
            <a:endParaRPr lang="en-US" b="1">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420 - Textbooks. Expenditures for prescribed books which are purchased for pupils or groups of pupils, and resold or furnished free to them.</a:t>
            </a:r>
            <a:r>
              <a:rPr lang="en-US" sz="2000" b="1">
                <a:solidFill>
                  <a:schemeClr val="tx2">
                    <a:lumMod val="75000"/>
                  </a:schemeClr>
                </a:solidFill>
              </a:rPr>
              <a:t> Included here are textbooks made available online, digital textbooks.</a:t>
            </a:r>
            <a:r>
              <a:rPr lang="en-US" sz="2000">
                <a:solidFill>
                  <a:schemeClr val="tx2">
                    <a:lumMod val="75000"/>
                  </a:schemeClr>
                </a:solidFill>
              </a:rPr>
              <a:t> This category includes the costs of workbooks, textbook binding or repairs, as well as the net amount of textbooks which are purchased to be resold or rented.</a:t>
            </a: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1379020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47F14-3466-3C19-52A4-4F7DFB9E93F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82F4A4-4989-E2FC-DAAD-881093E1A9E4}"/>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D0656400-FAC6-837D-6466-2D4A238FA0BC}"/>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8427FC4B-7E5B-8899-1B74-C612C48BE5BA}"/>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EBE09850-E6D0-8FE4-A17A-3DFC4BE48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5581A27-F41E-EAEA-2DD1-CB8E835A07D6}"/>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6C2537A0-3F23-94AB-F055-AD924A4BBBA3}"/>
              </a:ext>
            </a:extLst>
          </p:cNvPr>
          <p:cNvSpPr/>
          <p:nvPr/>
        </p:nvSpPr>
        <p:spPr>
          <a:xfrm>
            <a:off x="616981" y="1681268"/>
            <a:ext cx="11117520" cy="480881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Sans-Serif"/>
              <a:buChar char="•"/>
              <a:defRPr/>
            </a:pPr>
            <a:r>
              <a:rPr lang="en-US" sz="2000">
                <a:solidFill>
                  <a:schemeClr val="tx2">
                    <a:lumMod val="75000"/>
                  </a:schemeClr>
                </a:solidFill>
              </a:rPr>
              <a:t>Updated objects 340, 345, 350, 420, 430, 440, and 445 definitions</a:t>
            </a:r>
            <a:endParaRPr lang="en-US">
              <a:solidFill>
                <a:schemeClr val="tx2">
                  <a:lumMod val="75000"/>
                </a:schemeClr>
              </a:solidFill>
            </a:endParaRPr>
          </a:p>
          <a:p>
            <a:pPr defTabSz="406460">
              <a:defRPr/>
            </a:pPr>
            <a:endParaRPr lang="en-US" sz="2000">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430 - Library Books and Materials. Expenditures for regular or incidental purchases of library books, globes, and maps available for general use by students, including any reference books, even though such reference books may be used solely in the classroom. Also recorded are costs of binding or other repairs to school library books. </a:t>
            </a:r>
            <a:r>
              <a:rPr lang="en-US" sz="2000" b="1">
                <a:solidFill>
                  <a:schemeClr val="tx2">
                    <a:lumMod val="75000"/>
                  </a:schemeClr>
                </a:solidFill>
              </a:rPr>
              <a:t>Audio books and </a:t>
            </a:r>
            <a:r>
              <a:rPr lang="en-US" sz="2000" b="1" err="1">
                <a:solidFill>
                  <a:schemeClr val="tx2">
                    <a:lumMod val="75000"/>
                  </a:schemeClr>
                </a:solidFill>
              </a:rPr>
              <a:t>ebooks</a:t>
            </a:r>
            <a:r>
              <a:rPr lang="en-US" sz="2000" b="1">
                <a:solidFill>
                  <a:schemeClr val="tx2">
                    <a:lumMod val="75000"/>
                  </a:schemeClr>
                </a:solidFill>
              </a:rPr>
              <a:t> are charged here.</a:t>
            </a:r>
            <a:r>
              <a:rPr lang="en-US" sz="2000">
                <a:solidFill>
                  <a:schemeClr val="tx2">
                    <a:lumMod val="75000"/>
                  </a:schemeClr>
                </a:solidFill>
              </a:rPr>
              <a:t> The initial purchase of books or materials for a new school library or an expansion of the library are recorded under Capital Outlay as Object 560.</a:t>
            </a:r>
            <a:endParaRPr lang="en-US">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440 - Periodicals. Expenditures for periodicals and newspapers for general use in the school library. A periodical is any publication appearing at regular intervals of less than a year and continuing for an indefinite period. </a:t>
            </a:r>
            <a:r>
              <a:rPr lang="en-US" sz="2000" b="1">
                <a:solidFill>
                  <a:schemeClr val="tx2">
                    <a:lumMod val="75000"/>
                  </a:schemeClr>
                </a:solidFill>
              </a:rPr>
              <a:t>This includes online periodicals.</a:t>
            </a: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2000">
              <a:solidFill>
                <a:schemeClr val="tx2">
                  <a:lumMod val="75000"/>
                </a:schemeClr>
              </a:solidFill>
            </a:endParaRPr>
          </a:p>
          <a:p>
            <a:pPr marL="647065" lvl="1" indent="-342900" defTabSz="406460">
              <a:buFont typeface="Courier New"/>
              <a:buChar char="o"/>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3311499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9C468-5B50-8386-EFE8-FAC98EF577A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679F541-1D42-ADF8-A5FB-1895B25649A9}"/>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BC3B4B7D-CA9B-AA7C-6CF5-E4A42D71960B}"/>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9C88898B-AA7F-8D8A-F47F-A73C362BC0CC}"/>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219BF137-0372-2CF7-EEA3-320AF9466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60705AC-8C6E-D37E-75A0-1FBDF70AF2D7}"/>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1732A5BE-8245-6CDB-6DD2-EDB51C574F7C}"/>
              </a:ext>
            </a:extLst>
          </p:cNvPr>
          <p:cNvSpPr/>
          <p:nvPr/>
        </p:nvSpPr>
        <p:spPr>
          <a:xfrm>
            <a:off x="616981" y="1681268"/>
            <a:ext cx="11117520" cy="480881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defTabSz="406460">
              <a:buFont typeface="Arial"/>
              <a:buChar char="•"/>
              <a:defRPr/>
            </a:pPr>
            <a:r>
              <a:rPr lang="en-US" sz="2000">
                <a:solidFill>
                  <a:schemeClr val="tx2">
                    <a:lumMod val="75000"/>
                  </a:schemeClr>
                </a:solidFill>
              </a:rPr>
              <a:t>Updated objects 340, 345, 350, 420, 430, 440, and 445 definitions</a:t>
            </a:r>
            <a:endParaRPr lang="en-US">
              <a:solidFill>
                <a:schemeClr val="tx2">
                  <a:lumMod val="75000"/>
                </a:schemeClr>
              </a:solidFill>
            </a:endParaRPr>
          </a:p>
          <a:p>
            <a:pPr defTabSz="406460">
              <a:defRPr/>
            </a:pPr>
            <a:endParaRPr lang="en-US" sz="2000">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445 - Technology and Software Supplies. </a:t>
            </a:r>
            <a:r>
              <a:rPr lang="en-US" sz="2000" b="1">
                <a:solidFill>
                  <a:schemeClr val="tx2">
                    <a:lumMod val="75000"/>
                  </a:schemeClr>
                </a:solidFill>
              </a:rPr>
              <a:t>Expenditures for technology items and supplies used in conjunction with technology-related hardware or software  (not purchased as part of an initial computer purchase), noncapitalized technology items, such as, CDs, flash or jump drives, parallel cables, monitor stands,</a:t>
            </a:r>
            <a:r>
              <a:rPr lang="en-US" sz="2000">
                <a:solidFill>
                  <a:schemeClr val="tx2">
                    <a:lumMod val="75000"/>
                  </a:schemeClr>
                </a:solidFill>
              </a:rPr>
              <a:t> printer cartridges and ribbons, </a:t>
            </a:r>
            <a:r>
              <a:rPr lang="en-US" sz="2000" b="1">
                <a:solidFill>
                  <a:schemeClr val="tx2">
                    <a:lumMod val="75000"/>
                  </a:schemeClr>
                </a:solidFill>
              </a:rPr>
              <a:t>software downloads below the capitalization threshold,</a:t>
            </a:r>
            <a:r>
              <a:rPr lang="en-US" sz="2000">
                <a:solidFill>
                  <a:schemeClr val="tx2">
                    <a:lumMod val="75000"/>
                  </a:schemeClr>
                </a:solidFill>
              </a:rPr>
              <a:t> and digital applications, etc.</a:t>
            </a:r>
            <a:r>
              <a:rPr lang="en-US" sz="2000" b="1">
                <a:solidFill>
                  <a:schemeClr val="tx2">
                    <a:lumMod val="75000"/>
                  </a:schemeClr>
                </a:solidFill>
              </a:rPr>
              <a:t> Also included here are items such as e-readers, including Kindles, and iPads, that fall below capitalization thresholds.</a:t>
            </a:r>
            <a:endParaRPr lang="en-US" b="1">
              <a:solidFill>
                <a:schemeClr val="tx2">
                  <a:lumMod val="75000"/>
                </a:schemeClr>
              </a:solidFill>
            </a:endParaRPr>
          </a:p>
          <a:p>
            <a:pPr marL="304165" lvl="1" defTabSz="406460">
              <a:defRPr/>
            </a:pPr>
            <a:endParaRPr lang="en-US" sz="20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414482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16735-BB7C-DC59-7FDE-58BE22553DB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8A861D-9D9D-911A-2C3C-8542DD5B0D10}"/>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09EF86CF-57C6-B011-53A2-4B448EC7B6C6}"/>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40E4BBEA-0403-B159-672A-A2839E9BE0E5}"/>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EE8CC6DC-2D9E-9DD9-4C20-A529DC22AD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956F2D-C40E-A077-01ED-BD78FC5B2EAD}"/>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523E82E4-4296-2430-54BB-FA05B4E1A68F}"/>
              </a:ext>
            </a:extLst>
          </p:cNvPr>
          <p:cNvSpPr/>
          <p:nvPr/>
        </p:nvSpPr>
        <p:spPr>
          <a:xfrm>
            <a:off x="200539" y="1512919"/>
            <a:ext cx="11117520" cy="480881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
              <a:buChar char="•"/>
              <a:defRPr/>
            </a:pPr>
            <a:r>
              <a:rPr lang="en-US" sz="2000">
                <a:solidFill>
                  <a:schemeClr val="tx2">
                    <a:lumMod val="75000"/>
                  </a:schemeClr>
                </a:solidFill>
              </a:rPr>
              <a:t>Committee Member Questions Received and Answers Provided</a:t>
            </a:r>
          </a:p>
          <a:p>
            <a:pPr defTabSz="406460">
              <a:defRPr/>
            </a:pPr>
            <a:endParaRPr lang="en-US" sz="2000">
              <a:solidFill>
                <a:schemeClr val="tx2">
                  <a:lumMod val="75000"/>
                </a:schemeClr>
              </a:solidFill>
            </a:endParaRPr>
          </a:p>
          <a:p>
            <a:pPr marL="761365" lvl="1" indent="-457200" defTabSz="406460">
              <a:buFont typeface="Courier New"/>
              <a:buChar char="o"/>
              <a:defRPr/>
            </a:pPr>
            <a:r>
              <a:rPr lang="en-US" sz="2000">
                <a:solidFill>
                  <a:schemeClr val="tx2">
                    <a:lumMod val="75000"/>
                  </a:schemeClr>
                </a:solidFill>
              </a:rPr>
              <a:t>Revenue 4820 - Supply Chain Assistance Funding - Is there a deadline for expending these funds?  </a:t>
            </a:r>
            <a:r>
              <a:rPr lang="en-US" sz="2000" b="1">
                <a:solidFill>
                  <a:schemeClr val="tx2">
                    <a:lumMod val="75000"/>
                  </a:schemeClr>
                </a:solidFill>
              </a:rPr>
              <a:t>There is not a deadline for expending these funds.</a:t>
            </a:r>
          </a:p>
          <a:p>
            <a:pPr marL="304165" lvl="1" defTabSz="406460">
              <a:defRPr/>
            </a:pPr>
            <a:endParaRPr lang="en-US" sz="2000" b="1">
              <a:solidFill>
                <a:schemeClr val="tx2">
                  <a:lumMod val="75000"/>
                </a:schemeClr>
              </a:solidFill>
            </a:endParaRPr>
          </a:p>
          <a:p>
            <a:pPr marL="761365" lvl="1" indent="-457200" defTabSz="406460">
              <a:buFont typeface="Courier New"/>
              <a:buChar char="o"/>
              <a:defRPr/>
            </a:pPr>
            <a:r>
              <a:rPr lang="en-US" sz="2000">
                <a:solidFill>
                  <a:schemeClr val="tx2">
                    <a:lumMod val="75000"/>
                  </a:schemeClr>
                </a:solidFill>
              </a:rPr>
              <a:t>Function 139 (Early Childhood Programs) and 147 (Full Day 4K) - Can you help me understand the difference between functions 139 and 147? Is this just for the SPED population? </a:t>
            </a:r>
            <a:r>
              <a:rPr lang="en-US" sz="2000" b="1">
                <a:solidFill>
                  <a:schemeClr val="tx2">
                    <a:lumMod val="75000"/>
                  </a:schemeClr>
                </a:solidFill>
              </a:rPr>
              <a:t>Function 139 is for the district's early childhood programs (revenue Code 3540) that serve 4-year-old students and some 3-year-olds. This is the district's non-CERDEP 4-year-old programs. Students in function 139 are not students receiving special education services. Four-year-old students who are receiving special education services should be classified in the applicable Exceptional Programs function for preschool students (functions 135-138). Function 147 is for children participating in CERDEP (revenue codes 3541 and 3134).</a:t>
            </a:r>
          </a:p>
          <a:p>
            <a:pPr marL="342900" indent="-342900" defTabSz="406460">
              <a:buFont typeface="Arial"/>
              <a:buChar char="•"/>
              <a:defRPr/>
            </a:pPr>
            <a:endParaRPr lang="en-US" sz="2400" b="1">
              <a:solidFill>
                <a:schemeClr val="tx2">
                  <a:lumMod val="75000"/>
                </a:schemeClr>
              </a:solidFill>
            </a:endParaRPr>
          </a:p>
        </p:txBody>
      </p:sp>
    </p:spTree>
    <p:extLst>
      <p:ext uri="{BB962C8B-B14F-4D97-AF65-F5344CB8AC3E}">
        <p14:creationId xmlns:p14="http://schemas.microsoft.com/office/powerpoint/2010/main" val="1216027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C85D-CB70-A97D-2454-7C1D4F0053E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B0B912-96A3-36E4-C1CA-C71514512EE7}"/>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6D6EA0FC-0CF8-1B19-6A4C-0615B63EAD34}"/>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583F330A-86E1-ABD4-E973-3C1D7142995E}"/>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77280E7C-AA6D-7CBD-E019-0F39F5852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B308BD4-411B-6A82-FAC8-64DD8EC82312}"/>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8BB8142D-DB55-45A9-870C-0491E820E674}"/>
              </a:ext>
            </a:extLst>
          </p:cNvPr>
          <p:cNvSpPr/>
          <p:nvPr/>
        </p:nvSpPr>
        <p:spPr>
          <a:xfrm>
            <a:off x="616981" y="1548361"/>
            <a:ext cx="11117520" cy="460502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defTabSz="406460">
              <a:buFont typeface="Arial" panose="020B0604020202020204" pitchFamily="34" charset="0"/>
              <a:buChar char="•"/>
              <a:defRPr/>
            </a:pPr>
            <a:endParaRPr lang="en-US" sz="2400">
              <a:solidFill>
                <a:schemeClr val="tx2">
                  <a:lumMod val="75000"/>
                </a:schemeClr>
              </a:solidFill>
            </a:endParaRPr>
          </a:p>
          <a:p>
            <a:pPr marL="342900" indent="-342900" defTabSz="406460">
              <a:buFont typeface="Arial" panose="020B0604020202020204" pitchFamily="34" charset="0"/>
              <a:buChar char="•"/>
              <a:defRPr/>
            </a:pPr>
            <a:r>
              <a:rPr lang="en-US" sz="2000">
                <a:solidFill>
                  <a:schemeClr val="tx2">
                    <a:lumMod val="75000"/>
                  </a:schemeClr>
                </a:solidFill>
              </a:rPr>
              <a:t>Committee Member Questions Received and Answers Provided</a:t>
            </a:r>
          </a:p>
          <a:p>
            <a:pPr defTabSz="406460">
              <a:defRPr/>
            </a:pPr>
            <a:endParaRPr lang="en-US" sz="2000">
              <a:solidFill>
                <a:schemeClr val="tx2">
                  <a:lumMod val="75000"/>
                </a:schemeClr>
              </a:solidFill>
            </a:endParaRPr>
          </a:p>
          <a:p>
            <a:pPr marL="647065" lvl="1" indent="-342900" defTabSz="406460">
              <a:buFont typeface="Courier New" panose="020B0604020202020204" pitchFamily="34" charset="0"/>
              <a:buChar char="o"/>
              <a:defRPr/>
            </a:pPr>
            <a:r>
              <a:rPr lang="en-US" sz="2000">
                <a:solidFill>
                  <a:schemeClr val="tx2">
                    <a:lumMod val="75000"/>
                  </a:schemeClr>
                </a:solidFill>
              </a:rPr>
              <a:t> Function 251 - Is this function to be used for instructional classes beyond the regular school day? </a:t>
            </a:r>
            <a:r>
              <a:rPr lang="en-US" sz="2000" b="1">
                <a:solidFill>
                  <a:schemeClr val="tx2">
                    <a:lumMod val="75000"/>
                  </a:schemeClr>
                </a:solidFill>
              </a:rPr>
              <a:t>Function 251 is not just for transportation beyond the school day. This is for transportation related to federal programs that takes place during the school day as well. For example, transportation of students for the CTE program (Revenue Code 4210) to attend class at another facility, which occurs during the regular school day, would be recorded here. This is also to record transportation of students to instructional classes other than instructional classes related to federally funded programs throughout the school day. For example, transportation that may be related to students attending a class at another high school.</a:t>
            </a:r>
            <a:endParaRPr lang="en-US" sz="2000">
              <a:solidFill>
                <a:schemeClr val="tx2">
                  <a:lumMod val="75000"/>
                </a:schemeClr>
              </a:solidFill>
            </a:endParaRPr>
          </a:p>
        </p:txBody>
      </p:sp>
    </p:spTree>
    <p:extLst>
      <p:ext uri="{BB962C8B-B14F-4D97-AF65-F5344CB8AC3E}">
        <p14:creationId xmlns:p14="http://schemas.microsoft.com/office/powerpoint/2010/main" val="3105627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15831-FB45-923E-304E-5F49A94662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CB2F1F3-D562-CD68-08F4-48B109CB4B49}"/>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6261BB48-6AEF-2293-3177-6D0E20952980}"/>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3429AFB0-6C04-EC97-F809-4942346EA907}"/>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241936D6-7A71-A95A-ED9F-D010385B97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A313FC-1DDF-C74F-3C6F-479CF2F4692F}"/>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B284878A-2F10-1CC9-CD44-F4929F463015}"/>
              </a:ext>
            </a:extLst>
          </p:cNvPr>
          <p:cNvSpPr/>
          <p:nvPr/>
        </p:nvSpPr>
        <p:spPr>
          <a:xfrm>
            <a:off x="616981" y="1548361"/>
            <a:ext cx="11117520" cy="4605020"/>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defTabSz="406460">
              <a:buFont typeface="Arial" panose="020B0604020202020204" pitchFamily="34" charset="0"/>
              <a:buChar char="•"/>
              <a:defRPr/>
            </a:pPr>
            <a:endParaRPr lang="en-US" sz="2400">
              <a:solidFill>
                <a:schemeClr val="tx2">
                  <a:lumMod val="75000"/>
                </a:schemeClr>
              </a:solidFill>
            </a:endParaRPr>
          </a:p>
          <a:p>
            <a:pPr marL="342900" indent="-342900" defTabSz="406460">
              <a:buFont typeface="Arial" panose="020B0604020202020204" pitchFamily="34" charset="0"/>
              <a:buChar char="•"/>
              <a:defRPr/>
            </a:pPr>
            <a:r>
              <a:rPr lang="en-US" sz="2000">
                <a:solidFill>
                  <a:schemeClr val="tx2">
                    <a:lumMod val="75000"/>
                  </a:schemeClr>
                </a:solidFill>
              </a:rPr>
              <a:t>Committee Member Questions Received and Answers Provided</a:t>
            </a:r>
          </a:p>
          <a:p>
            <a:pPr defTabSz="406460">
              <a:defRPr/>
            </a:pPr>
            <a:endParaRPr lang="en-US" sz="2000">
              <a:solidFill>
                <a:schemeClr val="tx2">
                  <a:lumMod val="75000"/>
                </a:schemeClr>
              </a:solidFill>
            </a:endParaRPr>
          </a:p>
          <a:p>
            <a:pPr marL="647065" lvl="1" indent="-342900" defTabSz="406460">
              <a:buFont typeface="Courier New" panose="020B0604020202020204" pitchFamily="34" charset="0"/>
              <a:buChar char="o"/>
              <a:defRPr/>
            </a:pPr>
            <a:r>
              <a:rPr lang="en-US" sz="2000">
                <a:solidFill>
                  <a:schemeClr val="tx2">
                    <a:lumMod val="75000"/>
                  </a:schemeClr>
                </a:solidFill>
              </a:rPr>
              <a:t> Function 255 - Is this function to be used for instructional classes DURING regular school day/school year? </a:t>
            </a:r>
            <a:r>
              <a:rPr lang="en-US" sz="2000" b="1">
                <a:solidFill>
                  <a:schemeClr val="tx2">
                    <a:lumMod val="75000"/>
                  </a:schemeClr>
                </a:solidFill>
              </a:rPr>
              <a:t>This function is solely for transportation of students from home to school.  It is not for transportation of students to instructional classes during the regular school day.  Transportation of students to instructional classes during the regular school day should be recorded in function 251.</a:t>
            </a:r>
          </a:p>
          <a:p>
            <a:pPr marL="304165" lvl="1" defTabSz="406460">
              <a:defRPr/>
            </a:pPr>
            <a:endParaRPr lang="en-US" sz="2000" b="1">
              <a:solidFill>
                <a:schemeClr val="tx2">
                  <a:lumMod val="75000"/>
                </a:schemeClr>
              </a:solidFill>
            </a:endParaRPr>
          </a:p>
          <a:p>
            <a:pPr marL="647065" lvl="1" indent="-342900" defTabSz="406460">
              <a:buFont typeface="Courier New" panose="020B0604020202020204" pitchFamily="34" charset="0"/>
              <a:buChar char="o"/>
              <a:defRPr/>
            </a:pPr>
            <a:r>
              <a:rPr lang="en-US" sz="2000">
                <a:solidFill>
                  <a:schemeClr val="tx2">
                    <a:lumMod val="75000"/>
                  </a:schemeClr>
                </a:solidFill>
              </a:rPr>
              <a:t>Function 339 – Other Transportation Services - </a:t>
            </a:r>
            <a:r>
              <a:rPr lang="en-US" sz="2000" b="1">
                <a:solidFill>
                  <a:schemeClr val="tx2">
                    <a:lumMod val="75000"/>
                  </a:schemeClr>
                </a:solidFill>
              </a:rPr>
              <a:t>An example of when this can be used is for reimbursements of travel costs for a contractor. It could be someone hired to provide professional development and the contract between the district and the contractor includes reimbursement of the contractor's travel expenses. A district may not ever have this type of cost or may rarely have this type of cost.</a:t>
            </a:r>
          </a:p>
        </p:txBody>
      </p:sp>
    </p:spTree>
    <p:extLst>
      <p:ext uri="{BB962C8B-B14F-4D97-AF65-F5344CB8AC3E}">
        <p14:creationId xmlns:p14="http://schemas.microsoft.com/office/powerpoint/2010/main" val="756172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A9A48-0BEA-4E62-87F4-6865B0E57BB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3072B7E-F639-AEA5-871E-D48FA64DB500}"/>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AF27E1C2-7A2E-48AB-1D4B-D57E17ED2A77}"/>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FDEFAC5D-6BA5-2B79-B682-0E78E37D8457}"/>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051FBDF4-FFC0-DEE4-6222-7BBE3B4E12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2B63767-7025-CCC4-9F4B-73D00EF32FA3}"/>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C480D34C-260B-CDDF-F684-2B6FEE698CF4}"/>
              </a:ext>
            </a:extLst>
          </p:cNvPr>
          <p:cNvSpPr/>
          <p:nvPr/>
        </p:nvSpPr>
        <p:spPr>
          <a:xfrm>
            <a:off x="480087" y="1690128"/>
            <a:ext cx="11231820" cy="4214495"/>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defTabSz="406460">
              <a:buFont typeface="Arial" panose="020B0604020202020204" pitchFamily="34" charset="0"/>
              <a:buChar char="•"/>
              <a:defRPr/>
            </a:pPr>
            <a:r>
              <a:rPr lang="en-US" sz="2000">
                <a:solidFill>
                  <a:schemeClr val="tx2">
                    <a:lumMod val="75000"/>
                  </a:schemeClr>
                </a:solidFill>
              </a:rPr>
              <a:t>Committee Member Questions Received and Answers Provided</a:t>
            </a:r>
            <a:endParaRPr lang="en-US" sz="2400">
              <a:solidFill>
                <a:schemeClr val="tx2">
                  <a:lumMod val="75000"/>
                </a:schemeClr>
              </a:solidFill>
            </a:endParaRPr>
          </a:p>
          <a:p>
            <a:pPr marL="342900" indent="-342900" defTabSz="406460">
              <a:buFont typeface="Arial" panose="020B0604020202020204" pitchFamily="34" charset="0"/>
              <a:buChar char="•"/>
              <a:defRPr/>
            </a:pPr>
            <a:endParaRPr lang="en-US" sz="2000">
              <a:solidFill>
                <a:schemeClr val="tx2">
                  <a:lumMod val="75000"/>
                </a:schemeClr>
              </a:solidFill>
            </a:endParaRPr>
          </a:p>
          <a:p>
            <a:pPr marL="647065" lvl="1" indent="-342900" defTabSz="406460">
              <a:buFont typeface="Courier New" panose="020B0604020202020204" pitchFamily="34" charset="0"/>
              <a:buChar char="o"/>
              <a:defRPr/>
            </a:pPr>
            <a:r>
              <a:rPr lang="en-US" sz="2000">
                <a:solidFill>
                  <a:schemeClr val="tx2">
                    <a:lumMod val="75000"/>
                  </a:schemeClr>
                </a:solidFill>
              </a:rPr>
              <a:t> Function 393 – Food Service Direct Purchase Services - If we outsource food service, and our contract is based on number of meals served, would the posting of my monthly invoice just be charged to 393?  </a:t>
            </a:r>
            <a:r>
              <a:rPr lang="en-US" sz="2000" b="1">
                <a:solidFill>
                  <a:schemeClr val="tx2">
                    <a:lumMod val="75000"/>
                  </a:schemeClr>
                </a:solidFill>
              </a:rPr>
              <a:t>Yes, if you are outsourcing food service and your contract is based on number of meals served, your posting would just be included in Object 393.</a:t>
            </a:r>
          </a:p>
        </p:txBody>
      </p:sp>
    </p:spTree>
    <p:extLst>
      <p:ext uri="{BB962C8B-B14F-4D97-AF65-F5344CB8AC3E}">
        <p14:creationId xmlns:p14="http://schemas.microsoft.com/office/powerpoint/2010/main" val="66357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in a black hat&#10;&#10;Description automatically generated">
            <a:extLst>
              <a:ext uri="{FF2B5EF4-FFF2-40B4-BE49-F238E27FC236}">
                <a16:creationId xmlns:a16="http://schemas.microsoft.com/office/drawing/2014/main" id="{147C2896-6164-25E9-F2D2-C9A9744E4D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19" y="-108201"/>
            <a:ext cx="12665819" cy="6966201"/>
          </a:xfrm>
          <a:prstGeom prst="rect">
            <a:avLst/>
          </a:prstGeom>
        </p:spPr>
      </p:pic>
      <p:sp>
        <p:nvSpPr>
          <p:cNvPr id="17" name="Rectangle 16">
            <a:extLst>
              <a:ext uri="{FF2B5EF4-FFF2-40B4-BE49-F238E27FC236}">
                <a16:creationId xmlns:a16="http://schemas.microsoft.com/office/drawing/2014/main" id="{BC88A930-4D62-239C-BBE4-F4141A22A041}"/>
              </a:ext>
            </a:extLst>
          </p:cNvPr>
          <p:cNvSpPr/>
          <p:nvPr/>
        </p:nvSpPr>
        <p:spPr>
          <a:xfrm>
            <a:off x="677914" y="2073848"/>
            <a:ext cx="3327400" cy="2771950"/>
          </a:xfrm>
          <a:prstGeom prst="rect">
            <a:avLst/>
          </a:prstGeom>
          <a:solidFill>
            <a:srgbClr val="E9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60">
              <a:defRPr/>
            </a:pPr>
            <a:endParaRPr lang="en-US" sz="1067">
              <a:solidFill>
                <a:srgbClr val="FFFFFF"/>
              </a:solidFill>
              <a:latin typeface="Calibri"/>
            </a:endParaRPr>
          </a:p>
        </p:txBody>
      </p:sp>
      <p:sp>
        <p:nvSpPr>
          <p:cNvPr id="2" name="AutoShape 2"/>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p>
            <a:pPr defTabSz="609660">
              <a:defRPr/>
            </a:pPr>
            <a:endParaRPr lang="en-US" sz="1200">
              <a:solidFill>
                <a:srgbClr val="233F58"/>
              </a:solidFill>
              <a:latin typeface="Calibri"/>
            </a:endParaRPr>
          </a:p>
        </p:txBody>
      </p:sp>
      <p:sp>
        <p:nvSpPr>
          <p:cNvPr id="3" name="Freeform 3"/>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p>
            <a:pPr defTabSz="609660">
              <a:defRPr/>
            </a:pPr>
            <a:endParaRPr lang="en-US" sz="1200">
              <a:solidFill>
                <a:srgbClr val="233F58"/>
              </a:solidFill>
              <a:latin typeface="Calibri"/>
            </a:endParaRPr>
          </a:p>
        </p:txBody>
      </p:sp>
      <p:sp>
        <p:nvSpPr>
          <p:cNvPr id="10" name="AutoShape 10"/>
          <p:cNvSpPr/>
          <p:nvPr/>
        </p:nvSpPr>
        <p:spPr>
          <a:xfrm>
            <a:off x="753038" y="1799086"/>
            <a:ext cx="3260162" cy="21251"/>
          </a:xfrm>
          <a:prstGeom prst="line">
            <a:avLst/>
          </a:prstGeom>
          <a:ln w="19050" cap="flat">
            <a:solidFill>
              <a:srgbClr val="EFC04C"/>
            </a:solidFill>
            <a:prstDash val="solid"/>
            <a:headEnd type="none" w="sm" len="sm"/>
            <a:tailEnd type="none" w="sm" len="sm"/>
          </a:ln>
        </p:spPr>
        <p:txBody>
          <a:bodyPr/>
          <a:lstStyle/>
          <a:p>
            <a:pPr defTabSz="609660">
              <a:defRPr/>
            </a:pPr>
            <a:endParaRPr lang="en-US" sz="1200">
              <a:solidFill>
                <a:srgbClr val="233F58"/>
              </a:solidFill>
              <a:latin typeface="Calibri"/>
            </a:endParaRPr>
          </a:p>
        </p:txBody>
      </p:sp>
      <p:sp>
        <p:nvSpPr>
          <p:cNvPr id="11" name="TextBox 7">
            <a:extLst>
              <a:ext uri="{FF2B5EF4-FFF2-40B4-BE49-F238E27FC236}">
                <a16:creationId xmlns:a16="http://schemas.microsoft.com/office/drawing/2014/main" id="{5B3A6114-1E50-3970-2D20-E27A978F916C}"/>
              </a:ext>
            </a:extLst>
          </p:cNvPr>
          <p:cNvSpPr txBox="1"/>
          <p:nvPr/>
        </p:nvSpPr>
        <p:spPr>
          <a:xfrm>
            <a:off x="873229" y="2205827"/>
            <a:ext cx="2936773" cy="2413289"/>
          </a:xfrm>
          <a:prstGeom prst="rect">
            <a:avLst/>
          </a:prstGeom>
        </p:spPr>
        <p:txBody>
          <a:bodyPr wrap="square" lIns="0" tIns="0" rIns="0" bIns="0" rtlCol="0" anchor="t">
            <a:spAutoFit/>
          </a:bodyPr>
          <a:lstStyle/>
          <a:p>
            <a:pPr algn="ctr" defTabSz="609660">
              <a:lnSpc>
                <a:spcPts val="2053"/>
              </a:lnSpc>
              <a:defRPr/>
            </a:pPr>
            <a:r>
              <a:rPr lang="en-US" sz="1600">
                <a:latin typeface="Aptos" panose="020B0004020202020204" pitchFamily="34" charset="0"/>
              </a:rPr>
              <a:t>Our commitment to “Student Success” ensures every child gains foundational skills for lifelong achievement. Through evidence-based programs like the Science of Reading and Palmetto Math Project, we strive to equip all students to excel in school and life.</a:t>
            </a:r>
            <a:endParaRPr lang="en-US" sz="1600">
              <a:solidFill>
                <a:srgbClr val="233746"/>
              </a:solidFill>
              <a:latin typeface="Aptos" panose="020B0004020202020204" pitchFamily="34" charset="0"/>
            </a:endParaRPr>
          </a:p>
        </p:txBody>
      </p:sp>
      <p:sp>
        <p:nvSpPr>
          <p:cNvPr id="13" name="TextBox 9">
            <a:extLst>
              <a:ext uri="{FF2B5EF4-FFF2-40B4-BE49-F238E27FC236}">
                <a16:creationId xmlns:a16="http://schemas.microsoft.com/office/drawing/2014/main" id="{96F7F149-4920-BF97-685C-CC24F767FC35}"/>
              </a:ext>
            </a:extLst>
          </p:cNvPr>
          <p:cNvSpPr txBox="1"/>
          <p:nvPr/>
        </p:nvSpPr>
        <p:spPr>
          <a:xfrm>
            <a:off x="863600" y="885216"/>
            <a:ext cx="3260162" cy="978409"/>
          </a:xfrm>
          <a:prstGeom prst="rect">
            <a:avLst/>
          </a:prstGeom>
        </p:spPr>
        <p:txBody>
          <a:bodyPr wrap="square" lIns="0" tIns="0" rIns="0" bIns="0" rtlCol="0" anchor="t">
            <a:spAutoFit/>
          </a:bodyPr>
          <a:lstStyle/>
          <a:p>
            <a:pPr algn="ctr" defTabSz="609660">
              <a:lnSpc>
                <a:spcPts val="3600"/>
              </a:lnSpc>
              <a:defRPr/>
            </a:pPr>
            <a:r>
              <a:rPr lang="en-US" sz="4800" b="1">
                <a:solidFill>
                  <a:srgbClr val="233746"/>
                </a:solidFill>
                <a:latin typeface="Aptos" panose="020B0004020202020204" pitchFamily="34" charset="0"/>
              </a:rPr>
              <a:t>Student Success</a:t>
            </a:r>
          </a:p>
        </p:txBody>
      </p:sp>
      <p:sp>
        <p:nvSpPr>
          <p:cNvPr id="16" name="TextBox 6">
            <a:extLst>
              <a:ext uri="{FF2B5EF4-FFF2-40B4-BE49-F238E27FC236}">
                <a16:creationId xmlns:a16="http://schemas.microsoft.com/office/drawing/2014/main" id="{20BC3EB4-0622-0D6D-4A5B-8E88249AC72F}"/>
              </a:ext>
            </a:extLst>
          </p:cNvPr>
          <p:cNvSpPr txBox="1"/>
          <p:nvPr/>
        </p:nvSpPr>
        <p:spPr>
          <a:xfrm>
            <a:off x="1901974" y="88188"/>
            <a:ext cx="3327400" cy="3816688"/>
          </a:xfrm>
          <a:prstGeom prst="rect">
            <a:avLst/>
          </a:prstGeom>
        </p:spPr>
        <p:txBody>
          <a:bodyPr lIns="33867" tIns="33867" rIns="33867" bIns="33867" rtlCol="0" anchor="ctr"/>
          <a:lstStyle/>
          <a:p>
            <a:pPr algn="ctr" defTabSz="609660">
              <a:lnSpc>
                <a:spcPts val="1680"/>
              </a:lnSpc>
              <a:defRPr/>
            </a:pPr>
            <a:endParaRPr sz="1200">
              <a:solidFill>
                <a:srgbClr val="233F58"/>
              </a:solidFill>
              <a:latin typeface="Calibri"/>
            </a:endParaRPr>
          </a:p>
        </p:txBody>
      </p:sp>
      <p:sp>
        <p:nvSpPr>
          <p:cNvPr id="5" name="TextBox 8">
            <a:extLst>
              <a:ext uri="{FF2B5EF4-FFF2-40B4-BE49-F238E27FC236}">
                <a16:creationId xmlns:a16="http://schemas.microsoft.com/office/drawing/2014/main" id="{32FC9D9A-4C11-1022-499B-F96AFC3C9B9C}"/>
              </a:ext>
            </a:extLst>
          </p:cNvPr>
          <p:cNvSpPr txBox="1"/>
          <p:nvPr/>
        </p:nvSpPr>
        <p:spPr>
          <a:xfrm>
            <a:off x="5080164" y="2407136"/>
            <a:ext cx="4937545" cy="522131"/>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for purchase of HQIM in multiple subject areas and to prepare for an upcoming statewide Social Studies purchase. </a:t>
            </a:r>
          </a:p>
        </p:txBody>
      </p:sp>
      <p:sp>
        <p:nvSpPr>
          <p:cNvPr id="6" name="TextBox 5">
            <a:extLst>
              <a:ext uri="{FF2B5EF4-FFF2-40B4-BE49-F238E27FC236}">
                <a16:creationId xmlns:a16="http://schemas.microsoft.com/office/drawing/2014/main" id="{6976637E-F1E3-9DEE-62CA-CD6EE6746720}"/>
              </a:ext>
            </a:extLst>
          </p:cNvPr>
          <p:cNvSpPr txBox="1"/>
          <p:nvPr/>
        </p:nvSpPr>
        <p:spPr>
          <a:xfrm>
            <a:off x="4625209" y="2159899"/>
            <a:ext cx="6315477"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HQIM – $50M (non-recurring), $20M (recurring)</a:t>
            </a:r>
          </a:p>
        </p:txBody>
      </p:sp>
      <p:grpSp>
        <p:nvGrpSpPr>
          <p:cNvPr id="31" name="Group 30">
            <a:extLst>
              <a:ext uri="{FF2B5EF4-FFF2-40B4-BE49-F238E27FC236}">
                <a16:creationId xmlns:a16="http://schemas.microsoft.com/office/drawing/2014/main" id="{BE5F1C6C-00B8-1909-96DA-1F57EFA22813}"/>
              </a:ext>
            </a:extLst>
          </p:cNvPr>
          <p:cNvGrpSpPr/>
          <p:nvPr/>
        </p:nvGrpSpPr>
        <p:grpSpPr>
          <a:xfrm>
            <a:off x="4616682" y="3067960"/>
            <a:ext cx="6603472" cy="502771"/>
            <a:chOff x="4655626" y="4949179"/>
            <a:chExt cx="6315477" cy="502771"/>
          </a:xfrm>
        </p:grpSpPr>
        <p:sp>
          <p:nvSpPr>
            <p:cNvPr id="28" name="TextBox 8">
              <a:extLst>
                <a:ext uri="{FF2B5EF4-FFF2-40B4-BE49-F238E27FC236}">
                  <a16:creationId xmlns:a16="http://schemas.microsoft.com/office/drawing/2014/main" id="{78763E4B-93CE-C15A-E9A4-A75776428B70}"/>
                </a:ext>
              </a:extLst>
            </p:cNvPr>
            <p:cNvSpPr txBox="1"/>
            <p:nvPr/>
          </p:nvSpPr>
          <p:spPr>
            <a:xfrm>
              <a:off x="5110581" y="5199637"/>
              <a:ext cx="5860522" cy="252313"/>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for </a:t>
              </a:r>
              <a:r>
                <a:rPr lang="en-US" sz="1433">
                  <a:solidFill>
                    <a:srgbClr val="233746"/>
                  </a:solidFill>
                </a:rPr>
                <a:t>Year </a:t>
              </a:r>
              <a:r>
                <a:rPr lang="en-US" sz="1433">
                  <a:solidFill>
                    <a:srgbClr val="233746"/>
                  </a:solidFill>
                  <a:latin typeface="Aptos"/>
                </a:rPr>
                <a:t>3 of ESTF program</a:t>
              </a:r>
              <a:endParaRPr lang="en-US" sz="1200">
                <a:solidFill>
                  <a:srgbClr val="233F58"/>
                </a:solidFill>
                <a:latin typeface="Calibri"/>
              </a:endParaRPr>
            </a:p>
          </p:txBody>
        </p:sp>
        <p:sp>
          <p:nvSpPr>
            <p:cNvPr id="29" name="TextBox 28">
              <a:extLst>
                <a:ext uri="{FF2B5EF4-FFF2-40B4-BE49-F238E27FC236}">
                  <a16:creationId xmlns:a16="http://schemas.microsoft.com/office/drawing/2014/main" id="{E06FB648-71D1-411D-87F7-E1DE63235D38}"/>
                </a:ext>
              </a:extLst>
            </p:cNvPr>
            <p:cNvSpPr txBox="1"/>
            <p:nvPr/>
          </p:nvSpPr>
          <p:spPr>
            <a:xfrm>
              <a:off x="4655626" y="4949179"/>
              <a:ext cx="6315477"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Education Scholarship Trust Fund – $61M (recurring)</a:t>
              </a:r>
            </a:p>
          </p:txBody>
        </p:sp>
      </p:grpSp>
      <p:grpSp>
        <p:nvGrpSpPr>
          <p:cNvPr id="4" name="Group 3">
            <a:extLst>
              <a:ext uri="{FF2B5EF4-FFF2-40B4-BE49-F238E27FC236}">
                <a16:creationId xmlns:a16="http://schemas.microsoft.com/office/drawing/2014/main" id="{2A8C425E-80F0-E674-7F98-D96A4AC85500}"/>
              </a:ext>
            </a:extLst>
          </p:cNvPr>
          <p:cNvGrpSpPr/>
          <p:nvPr/>
        </p:nvGrpSpPr>
        <p:grpSpPr>
          <a:xfrm>
            <a:off x="4638098" y="1187914"/>
            <a:ext cx="6860283" cy="844907"/>
            <a:chOff x="4678680" y="787400"/>
            <a:chExt cx="6918021" cy="798717"/>
          </a:xfrm>
        </p:grpSpPr>
        <p:sp>
          <p:nvSpPr>
            <p:cNvPr id="18" name="TextBox 17">
              <a:extLst>
                <a:ext uri="{FF2B5EF4-FFF2-40B4-BE49-F238E27FC236}">
                  <a16:creationId xmlns:a16="http://schemas.microsoft.com/office/drawing/2014/main" id="{61EA0488-22BE-7FA7-F228-7BF9F25142B0}"/>
                </a:ext>
              </a:extLst>
            </p:cNvPr>
            <p:cNvSpPr txBox="1"/>
            <p:nvPr/>
          </p:nvSpPr>
          <p:spPr>
            <a:xfrm>
              <a:off x="4678680" y="787400"/>
              <a:ext cx="6918021" cy="49589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Summer Reading Camps – $30M (recurring)</a:t>
              </a:r>
            </a:p>
            <a:p>
              <a:pPr defTabSz="609660">
                <a:lnSpc>
                  <a:spcPts val="1959"/>
                </a:lnSpc>
                <a:spcBef>
                  <a:spcPct val="0"/>
                </a:spcBef>
                <a:defRPr/>
              </a:pPr>
              <a:endParaRPr lang="en-US" sz="2133" b="1">
                <a:solidFill>
                  <a:srgbClr val="233746"/>
                </a:solidFill>
                <a:latin typeface="Aptos"/>
              </a:endParaRPr>
            </a:p>
          </p:txBody>
        </p:sp>
        <p:sp>
          <p:nvSpPr>
            <p:cNvPr id="12" name="TextBox 8">
              <a:extLst>
                <a:ext uri="{FF2B5EF4-FFF2-40B4-BE49-F238E27FC236}">
                  <a16:creationId xmlns:a16="http://schemas.microsoft.com/office/drawing/2014/main" id="{F41E7071-3F4F-8CF2-C1F6-F6D969F88801}"/>
                </a:ext>
              </a:extLst>
            </p:cNvPr>
            <p:cNvSpPr txBox="1"/>
            <p:nvPr/>
          </p:nvSpPr>
          <p:spPr>
            <a:xfrm>
              <a:off x="5110580" y="1063986"/>
              <a:ext cx="4962423" cy="522131"/>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to ensure that the significant increase in number of students who must be served under law will receive services</a:t>
              </a:r>
            </a:p>
          </p:txBody>
        </p:sp>
      </p:grpSp>
      <p:grpSp>
        <p:nvGrpSpPr>
          <p:cNvPr id="7" name="Group 6">
            <a:extLst>
              <a:ext uri="{FF2B5EF4-FFF2-40B4-BE49-F238E27FC236}">
                <a16:creationId xmlns:a16="http://schemas.microsoft.com/office/drawing/2014/main" id="{23CE71F8-910D-A68A-CF46-323C73123263}"/>
              </a:ext>
            </a:extLst>
          </p:cNvPr>
          <p:cNvGrpSpPr/>
          <p:nvPr/>
        </p:nvGrpSpPr>
        <p:grpSpPr>
          <a:xfrm>
            <a:off x="4616682" y="3685761"/>
            <a:ext cx="6603472" cy="1041380"/>
            <a:chOff x="4655626" y="4949179"/>
            <a:chExt cx="6315477" cy="1041380"/>
          </a:xfrm>
        </p:grpSpPr>
        <p:sp>
          <p:nvSpPr>
            <p:cNvPr id="8" name="TextBox 8">
              <a:extLst>
                <a:ext uri="{FF2B5EF4-FFF2-40B4-BE49-F238E27FC236}">
                  <a16:creationId xmlns:a16="http://schemas.microsoft.com/office/drawing/2014/main" id="{1849A9C6-5AE3-5A68-9133-DCD9E6A59D0C}"/>
                </a:ext>
              </a:extLst>
            </p:cNvPr>
            <p:cNvSpPr txBox="1"/>
            <p:nvPr/>
          </p:nvSpPr>
          <p:spPr>
            <a:xfrm>
              <a:off x="5110581" y="5199637"/>
              <a:ext cx="5860522" cy="790922"/>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will maintain a digital classroom environment statewide allowing data to be collected, matched to assessment scores, and evaluation of the effectiveness of the content. </a:t>
              </a:r>
              <a:endParaRPr lang="en-US" sz="1200">
                <a:solidFill>
                  <a:srgbClr val="233F58"/>
                </a:solidFill>
                <a:latin typeface="Calibri"/>
              </a:endParaRPr>
            </a:p>
          </p:txBody>
        </p:sp>
        <p:sp>
          <p:nvSpPr>
            <p:cNvPr id="14" name="TextBox 13">
              <a:extLst>
                <a:ext uri="{FF2B5EF4-FFF2-40B4-BE49-F238E27FC236}">
                  <a16:creationId xmlns:a16="http://schemas.microsoft.com/office/drawing/2014/main" id="{1711864F-B3A0-B607-027D-E70A17FC0A1A}"/>
                </a:ext>
              </a:extLst>
            </p:cNvPr>
            <p:cNvSpPr txBox="1"/>
            <p:nvPr/>
          </p:nvSpPr>
          <p:spPr>
            <a:xfrm>
              <a:off x="4655626" y="4949179"/>
              <a:ext cx="6315477"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Learning Management System – $8.2M (recurring)</a:t>
              </a:r>
            </a:p>
          </p:txBody>
        </p:sp>
      </p:grpSp>
      <p:grpSp>
        <p:nvGrpSpPr>
          <p:cNvPr id="15" name="Group 14">
            <a:extLst>
              <a:ext uri="{FF2B5EF4-FFF2-40B4-BE49-F238E27FC236}">
                <a16:creationId xmlns:a16="http://schemas.microsoft.com/office/drawing/2014/main" id="{C5DE9FFC-602F-027C-0E67-121547035D2B}"/>
              </a:ext>
            </a:extLst>
          </p:cNvPr>
          <p:cNvGrpSpPr/>
          <p:nvPr/>
        </p:nvGrpSpPr>
        <p:grpSpPr>
          <a:xfrm>
            <a:off x="4638098" y="4839398"/>
            <a:ext cx="6961596" cy="1041380"/>
            <a:chOff x="4655626" y="4949179"/>
            <a:chExt cx="6315477" cy="1041380"/>
          </a:xfrm>
        </p:grpSpPr>
        <p:sp>
          <p:nvSpPr>
            <p:cNvPr id="21" name="TextBox 8">
              <a:extLst>
                <a:ext uri="{FF2B5EF4-FFF2-40B4-BE49-F238E27FC236}">
                  <a16:creationId xmlns:a16="http://schemas.microsoft.com/office/drawing/2014/main" id="{3CB93535-DE46-E003-80EF-39EA2F7EEB51}"/>
                </a:ext>
              </a:extLst>
            </p:cNvPr>
            <p:cNvSpPr txBox="1"/>
            <p:nvPr/>
          </p:nvSpPr>
          <p:spPr>
            <a:xfrm>
              <a:off x="5110581" y="5199637"/>
              <a:ext cx="5860522" cy="790922"/>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will be used to develop a statewide  finance data platform. Funding will support struggling districts, and ensure accurate, transparent statewide finance data. </a:t>
              </a:r>
              <a:endParaRPr lang="en-US" sz="1200">
                <a:solidFill>
                  <a:srgbClr val="233F58"/>
                </a:solidFill>
                <a:latin typeface="Calibri"/>
              </a:endParaRPr>
            </a:p>
          </p:txBody>
        </p:sp>
        <p:sp>
          <p:nvSpPr>
            <p:cNvPr id="22" name="TextBox 21">
              <a:extLst>
                <a:ext uri="{FF2B5EF4-FFF2-40B4-BE49-F238E27FC236}">
                  <a16:creationId xmlns:a16="http://schemas.microsoft.com/office/drawing/2014/main" id="{59ACABC0-4F95-C20A-7784-BB86BE00D8B2}"/>
                </a:ext>
              </a:extLst>
            </p:cNvPr>
            <p:cNvSpPr txBox="1"/>
            <p:nvPr/>
          </p:nvSpPr>
          <p:spPr>
            <a:xfrm>
              <a:off x="4655626" y="4949179"/>
              <a:ext cx="6315477"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Fiscal Oversight and Data Infrastructure – $3,780,000 (recurring)</a:t>
              </a:r>
            </a:p>
          </p:txBody>
        </p:sp>
      </p:grpSp>
    </p:spTree>
    <p:extLst>
      <p:ext uri="{BB962C8B-B14F-4D97-AF65-F5344CB8AC3E}">
        <p14:creationId xmlns:p14="http://schemas.microsoft.com/office/powerpoint/2010/main" val="4214107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5D87F-D236-0541-97CB-57D4938F23F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80D7B6-6941-51AD-7132-17EB09501B5E}"/>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80AC9913-955B-ECB3-BEB3-DD17F528A47E}"/>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F0A37EDC-65CE-58C1-3233-2DA965D9EE5F}"/>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3C6E0EE3-5024-F05C-2C72-F85BC827C1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701222F-F9ED-C844-8F26-AE88264C6791}"/>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Annual Audit Submission Update</a:t>
            </a:r>
            <a:endParaRPr lang="en-US"/>
          </a:p>
        </p:txBody>
      </p:sp>
      <p:sp>
        <p:nvSpPr>
          <p:cNvPr id="7" name="Rectangle 6">
            <a:extLst>
              <a:ext uri="{FF2B5EF4-FFF2-40B4-BE49-F238E27FC236}">
                <a16:creationId xmlns:a16="http://schemas.microsoft.com/office/drawing/2014/main" id="{75D2F85B-B17F-7C5D-31A7-7BBA414313B5}"/>
              </a:ext>
            </a:extLst>
          </p:cNvPr>
          <p:cNvSpPr/>
          <p:nvPr/>
        </p:nvSpPr>
        <p:spPr>
          <a:xfrm>
            <a:off x="622299" y="2016415"/>
            <a:ext cx="11099800" cy="4116587"/>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42900" indent="-342900" defTabSz="406460">
              <a:buFont typeface="Arial"/>
              <a:buChar char="•"/>
              <a:defRPr/>
            </a:pPr>
            <a:endParaRPr lang="en-US" sz="2400">
              <a:solidFill>
                <a:schemeClr val="tx2">
                  <a:lumMod val="75000"/>
                </a:schemeClr>
              </a:solidFill>
            </a:endParaRPr>
          </a:p>
          <a:p>
            <a:pPr marL="342900" indent="-342900" defTabSz="406460">
              <a:buFont typeface="Arial"/>
              <a:buChar char="•"/>
              <a:defRPr/>
            </a:pPr>
            <a:endParaRPr lang="en-US" sz="2400">
              <a:solidFill>
                <a:schemeClr val="tx2">
                  <a:lumMod val="75000"/>
                </a:schemeClr>
              </a:solidFill>
            </a:endParaRPr>
          </a:p>
          <a:p>
            <a:pPr marL="342900" indent="-342900" defTabSz="406460">
              <a:buFont typeface="Arial"/>
              <a:buChar char="•"/>
              <a:defRPr/>
            </a:pPr>
            <a:r>
              <a:rPr lang="en-US" sz="2000">
                <a:solidFill>
                  <a:schemeClr val="tx2">
                    <a:lumMod val="75000"/>
                  </a:schemeClr>
                </a:solidFill>
              </a:rPr>
              <a:t>Annual Audit Submission Deadline – Remains December 1</a:t>
            </a:r>
            <a:endParaRPr lang="en-US" sz="2400">
              <a:solidFill>
                <a:schemeClr val="tx2">
                  <a:lumMod val="75000"/>
                </a:schemeClr>
              </a:solidFill>
            </a:endParaRPr>
          </a:p>
          <a:p>
            <a:pPr marL="647065" lvl="1" indent="-342900" defTabSz="406460">
              <a:buFont typeface="Courier New"/>
              <a:buChar char="o"/>
              <a:defRPr/>
            </a:pPr>
            <a:r>
              <a:rPr lang="en-US" sz="2000">
                <a:solidFill>
                  <a:schemeClr val="tx2">
                    <a:lumMod val="75000"/>
                  </a:schemeClr>
                </a:solidFill>
              </a:rPr>
              <a:t>Annual audits for fiscal year 2025-26 due Tuesday, December 1, 2026</a:t>
            </a:r>
            <a:endParaRPr lang="en-US" sz="2400">
              <a:solidFill>
                <a:schemeClr val="tx2">
                  <a:lumMod val="75000"/>
                </a:schemeClr>
              </a:solidFill>
            </a:endParaRPr>
          </a:p>
          <a:p>
            <a:pPr marL="342900" indent="-342900" defTabSz="406460">
              <a:buFont typeface="Arial"/>
              <a:buChar char="•"/>
              <a:defRPr/>
            </a:pPr>
            <a:r>
              <a:rPr lang="en-US" sz="2000">
                <a:solidFill>
                  <a:schemeClr val="tx2">
                    <a:lumMod val="75000"/>
                  </a:schemeClr>
                </a:solidFill>
              </a:rPr>
              <a:t>New for fiscal year 2025-26 submissions</a:t>
            </a:r>
          </a:p>
          <a:p>
            <a:pPr marL="647065" lvl="1" indent="-342900" defTabSz="406460">
              <a:buFont typeface="Courier New"/>
              <a:buChar char="o"/>
              <a:defRPr/>
            </a:pPr>
            <a:r>
              <a:rPr lang="en-US" sz="2000">
                <a:solidFill>
                  <a:schemeClr val="tx2">
                    <a:lumMod val="75000"/>
                  </a:schemeClr>
                </a:solidFill>
              </a:rPr>
              <a:t>Management Letter Upload in LARS</a:t>
            </a:r>
          </a:p>
          <a:p>
            <a:pPr marL="951865" lvl="2" indent="-342900" defTabSz="406460">
              <a:buFont typeface="Wingdings"/>
              <a:buChar char="§"/>
              <a:defRPr/>
            </a:pPr>
            <a:r>
              <a:rPr lang="en-US" sz="2000">
                <a:solidFill>
                  <a:schemeClr val="tx2">
                    <a:lumMod val="75000"/>
                  </a:schemeClr>
                </a:solidFill>
              </a:rPr>
              <a:t>System will ask "Did you receive a Management letter?"</a:t>
            </a:r>
          </a:p>
          <a:p>
            <a:pPr marL="951865" lvl="2" indent="-342900" defTabSz="406460">
              <a:buFont typeface="Wingdings"/>
              <a:buChar char="§"/>
              <a:defRPr/>
            </a:pPr>
            <a:r>
              <a:rPr lang="en-US" sz="2000">
                <a:solidFill>
                  <a:schemeClr val="tx2">
                    <a:lumMod val="75000"/>
                  </a:schemeClr>
                </a:solidFill>
              </a:rPr>
              <a:t>If yes, upload of Management Letter required </a:t>
            </a:r>
          </a:p>
          <a:p>
            <a:pPr marL="342900" indent="-342900" defTabSz="406460">
              <a:buFont typeface="Arial"/>
              <a:buChar char="•"/>
              <a:defRPr/>
            </a:pPr>
            <a:r>
              <a:rPr lang="en-US" sz="2000">
                <a:solidFill>
                  <a:schemeClr val="tx2">
                    <a:lumMod val="75000"/>
                  </a:schemeClr>
                </a:solidFill>
              </a:rPr>
              <a:t>Annual Audit Submission Reminders </a:t>
            </a:r>
          </a:p>
          <a:p>
            <a:pPr marL="647065" lvl="1" indent="-342900" defTabSz="406460">
              <a:buFont typeface="Courier New"/>
              <a:buChar char="o"/>
              <a:defRPr/>
            </a:pPr>
            <a:r>
              <a:rPr lang="en-US" sz="2000">
                <a:solidFill>
                  <a:schemeClr val="tx2">
                    <a:lumMod val="75000"/>
                  </a:schemeClr>
                </a:solidFill>
              </a:rPr>
              <a:t>Check Error Summary tab for errors and final warning acceptance</a:t>
            </a:r>
            <a:endParaRPr lang="en-US"/>
          </a:p>
          <a:p>
            <a:pPr marL="342900" indent="-342900" defTabSz="406460">
              <a:buFont typeface="Arial"/>
              <a:buChar char="•"/>
              <a:defRPr/>
            </a:pPr>
            <a:r>
              <a:rPr lang="en-US" sz="2000">
                <a:solidFill>
                  <a:schemeClr val="tx2">
                    <a:lumMod val="75000"/>
                  </a:schemeClr>
                </a:solidFill>
              </a:rPr>
              <a:t>Audit submissions for 2024-25 are in the process of being approved</a:t>
            </a:r>
          </a:p>
          <a:p>
            <a:pPr marL="342900" indent="-342900" defTabSz="406460">
              <a:buFont typeface="Arial"/>
              <a:buChar char="•"/>
              <a:defRPr/>
            </a:pPr>
            <a:r>
              <a:rPr lang="en-US" sz="2000">
                <a:solidFill>
                  <a:schemeClr val="tx2">
                    <a:lumMod val="75000"/>
                  </a:schemeClr>
                </a:solidFill>
              </a:rPr>
              <a:t>Due Tos for fiscal year 2024-25</a:t>
            </a:r>
          </a:p>
          <a:p>
            <a:pPr marL="647065" lvl="1" indent="-342900" defTabSz="406460">
              <a:buFont typeface="Courier New"/>
              <a:buChar char="o"/>
              <a:defRPr/>
            </a:pPr>
            <a:r>
              <a:rPr lang="en-US" sz="2000">
                <a:solidFill>
                  <a:schemeClr val="tx2">
                    <a:lumMod val="75000"/>
                  </a:schemeClr>
                </a:solidFill>
              </a:rPr>
              <a:t>Will be mailed by April 3, 2026</a:t>
            </a:r>
          </a:p>
          <a:p>
            <a:pPr marL="647065" lvl="1" indent="-342900" defTabSz="406460">
              <a:buFont typeface="Courier New"/>
              <a:buChar char="o"/>
              <a:defRPr/>
            </a:pPr>
            <a:r>
              <a:rPr lang="en-US" sz="2000">
                <a:solidFill>
                  <a:schemeClr val="tx2">
                    <a:lumMod val="75000"/>
                  </a:schemeClr>
                </a:solidFill>
              </a:rPr>
              <a:t>Due by April 23, 2026</a:t>
            </a:r>
          </a:p>
          <a:p>
            <a:pPr marL="304165" lvl="1" defTabSz="406460">
              <a:defRPr/>
            </a:pPr>
            <a:endParaRPr lang="en-US" sz="2400">
              <a:solidFill>
                <a:schemeClr val="tx2">
                  <a:lumMod val="75000"/>
                </a:schemeClr>
              </a:solidFill>
            </a:endParaRPr>
          </a:p>
          <a:p>
            <a:pPr marL="304165" lvl="1" defTabSz="406460">
              <a:defRPr/>
            </a:pPr>
            <a:endParaRPr lang="en-US" sz="24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2087892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BA03D-7648-271B-AD24-B9993406B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11CF0D-EFC4-4536-3D0E-C94AF578C0B8}"/>
              </a:ext>
            </a:extLst>
          </p:cNvPr>
          <p:cNvSpPr>
            <a:spLocks noGrp="1"/>
          </p:cNvSpPr>
          <p:nvPr>
            <p:ph type="title"/>
          </p:nvPr>
        </p:nvSpPr>
        <p:spPr/>
        <p:txBody>
          <a:bodyP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kumimoji="0" lang="en-US" sz="6000" b="1" i="0" u="none" strike="noStrike" kern="1200" cap="none" spc="0" normalizeH="0" baseline="0" noProof="0">
                <a:ln>
                  <a:noFill/>
                </a:ln>
                <a:effectLst/>
                <a:uLnTx/>
                <a:uFillTx/>
                <a:latin typeface="Aptos"/>
                <a:ea typeface="+mj-ea"/>
                <a:cs typeface="+mj-cs"/>
              </a:rPr>
              <a:t>Agenda</a:t>
            </a:r>
            <a:endParaRPr lang="en-US" sz="5400">
              <a:latin typeface="Aptos"/>
            </a:endParaRPr>
          </a:p>
        </p:txBody>
      </p:sp>
      <p:sp>
        <p:nvSpPr>
          <p:cNvPr id="3" name="Content Placeholder 2">
            <a:extLst>
              <a:ext uri="{FF2B5EF4-FFF2-40B4-BE49-F238E27FC236}">
                <a16:creationId xmlns:a16="http://schemas.microsoft.com/office/drawing/2014/main" id="{BF94D369-544A-3F16-9056-C7CDD039D96E}"/>
              </a:ext>
            </a:extLst>
          </p:cNvPr>
          <p:cNvSpPr>
            <a:spLocks noGrp="1"/>
          </p:cNvSpPr>
          <p:nvPr>
            <p:ph idx="4294967295"/>
          </p:nvPr>
        </p:nvSpPr>
        <p:spPr>
          <a:xfrm>
            <a:off x="4297680" y="1000107"/>
            <a:ext cx="7281672" cy="4594035"/>
          </a:xfrm>
        </p:spPr>
        <p:txBody>
          <a:bodyPr anchor="ct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2F3D4C"/>
                </a:solidFill>
                <a:effectLst/>
                <a:uLnTx/>
                <a:uFillTx/>
                <a:latin typeface="Aptos" panose="020B0004020202020204" pitchFamily="34" charset="0"/>
                <a:ea typeface="+mn-ea"/>
                <a:cs typeface="+mn-cs"/>
              </a:rPr>
              <a:t>District Financial Services</a:t>
            </a:r>
          </a:p>
          <a:p>
            <a:pPr marL="0" marR="0" lvl="0" indent="0" defTabSz="60963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a:p>
            <a:pPr marL="381019" indent="-381019" defTabSz="609630">
              <a:lnSpc>
                <a:spcPct val="100000"/>
              </a:lnSpc>
              <a:spcBef>
                <a:spcPts val="0"/>
              </a:spcBef>
              <a:buFont typeface="Arial" panose="020B0604020202020204" pitchFamily="34" charset="0"/>
              <a:buChar char="•"/>
              <a:defRPr/>
            </a:pPr>
            <a:r>
              <a:rPr kumimoji="0" lang="en-US" sz="2667" i="0" u="none" strike="noStrike" kern="1200" cap="none" spc="0" normalizeH="0" baseline="0" noProof="0">
                <a:ln>
                  <a:noFill/>
                </a:ln>
                <a:solidFill>
                  <a:srgbClr val="2F3D4C"/>
                </a:solidFill>
                <a:effectLst/>
                <a:uLnTx/>
                <a:uFillTx/>
                <a:latin typeface="Aptos" panose="020B0004020202020204" pitchFamily="34" charset="0"/>
                <a:ea typeface="+mn-ea"/>
                <a:cs typeface="+mn-cs"/>
              </a:rPr>
              <a:t>Important Dates/Deadlines</a:t>
            </a:r>
          </a:p>
          <a:p>
            <a:pPr marL="381019" indent="-381019" defTabSz="609630">
              <a:lnSpc>
                <a:spcPct val="100000"/>
              </a:lnSpc>
              <a:spcBef>
                <a:spcPts val="0"/>
              </a:spcBef>
              <a:buFont typeface="Arial" panose="020B0604020202020204" pitchFamily="34" charset="0"/>
              <a:buChar char="•"/>
              <a:defRPr/>
            </a:pPr>
            <a:r>
              <a:rPr lang="en-US" sz="2667">
                <a:solidFill>
                  <a:srgbClr val="2F3D4C"/>
                </a:solidFill>
                <a:latin typeface="Aptos" panose="020B0004020202020204" pitchFamily="34" charset="0"/>
              </a:rPr>
              <a:t>Office Updates</a:t>
            </a:r>
            <a:endParaRPr kumimoji="0" lang="en-US" sz="2667"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a:p>
            <a:pPr marL="381019" indent="-381019" defTabSz="609630">
              <a:lnSpc>
                <a:spcPct val="100000"/>
              </a:lnSpc>
              <a:spcBef>
                <a:spcPts val="0"/>
              </a:spcBef>
              <a:buFont typeface="Arial" panose="020B0604020202020204" pitchFamily="34" charset="0"/>
              <a:buChar char="•"/>
              <a:defRPr/>
            </a:pPr>
            <a:endParaRPr kumimoji="0" lang="en-US" sz="2667"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a:p>
            <a:pPr marL="0" indent="0" defTabSz="609630">
              <a:lnSpc>
                <a:spcPct val="100000"/>
              </a:lnSpc>
              <a:spcBef>
                <a:spcPts val="0"/>
              </a:spcBef>
              <a:buNone/>
              <a:defRPr/>
            </a:pPr>
            <a:endParaRPr kumimoji="0" lang="en-US" sz="2400"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423042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p:nvPr>
        </p:nvSpPr>
        <p:spPr>
          <a:xfrm>
            <a:off x="628074" y="512973"/>
            <a:ext cx="10963563" cy="43582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609630">
              <a:lnSpc>
                <a:spcPts val="3334"/>
              </a:lnSpc>
              <a:spcBef>
                <a:spcPts val="0"/>
              </a:spcBef>
              <a:defRPr/>
            </a:pPr>
            <a:r>
              <a:rPr lang="en-US">
                <a:latin typeface="Aptos" panose="020B0004020202020204" pitchFamily="34" charset="0"/>
                <a:ea typeface="+mn-ea"/>
                <a:cs typeface="+mn-cs"/>
              </a:rPr>
              <a:t>Important Dates</a:t>
            </a:r>
          </a:p>
        </p:txBody>
      </p:sp>
      <p:graphicFrame>
        <p:nvGraphicFramePr>
          <p:cNvPr id="15" name="Diagram 14">
            <a:extLst>
              <a:ext uri="{FF2B5EF4-FFF2-40B4-BE49-F238E27FC236}">
                <a16:creationId xmlns:a16="http://schemas.microsoft.com/office/drawing/2014/main" id="{118EE3EE-24D4-CF0A-7402-2F480984435A}"/>
              </a:ext>
            </a:extLst>
          </p:cNvPr>
          <p:cNvGraphicFramePr/>
          <p:nvPr>
            <p:extLst>
              <p:ext uri="{D42A27DB-BD31-4B8C-83A1-F6EECF244321}">
                <p14:modId xmlns:p14="http://schemas.microsoft.com/office/powerpoint/2010/main" val="2456861644"/>
              </p:ext>
            </p:extLst>
          </p:nvPr>
        </p:nvGraphicFramePr>
        <p:xfrm>
          <a:off x="1927225" y="1368502"/>
          <a:ext cx="9137650" cy="46841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9788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p:nvPr>
        </p:nvSpPr>
        <p:spPr>
          <a:xfrm>
            <a:off x="612648" y="365125"/>
            <a:ext cx="10966704" cy="73152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609630">
              <a:spcBef>
                <a:spcPts val="0"/>
              </a:spcBef>
              <a:defRPr/>
            </a:pPr>
            <a:r>
              <a:rPr lang="en-US"/>
              <a:t>Office Updates</a:t>
            </a:r>
          </a:p>
        </p:txBody>
      </p:sp>
      <p:graphicFrame>
        <p:nvGraphicFramePr>
          <p:cNvPr id="27" name="Content Placeholder 6">
            <a:extLst>
              <a:ext uri="{FF2B5EF4-FFF2-40B4-BE49-F238E27FC236}">
                <a16:creationId xmlns:a16="http://schemas.microsoft.com/office/drawing/2014/main" id="{7D0B6B98-C283-B36D-2E9C-1044EC28FBBF}"/>
              </a:ext>
            </a:extLst>
          </p:cNvPr>
          <p:cNvGraphicFramePr>
            <a:graphicFrameLocks noGrp="1"/>
          </p:cNvGraphicFramePr>
          <p:nvPr>
            <p:ph idx="1"/>
            <p:extLst>
              <p:ext uri="{D42A27DB-BD31-4B8C-83A1-F6EECF244321}">
                <p14:modId xmlns:p14="http://schemas.microsoft.com/office/powerpoint/2010/main" val="3989580662"/>
              </p:ext>
            </p:extLst>
          </p:nvPr>
        </p:nvGraphicFramePr>
        <p:xfrm>
          <a:off x="612648" y="1450231"/>
          <a:ext cx="10966704" cy="3983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217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AI-generated content may be incorrect.">
            <a:extLst>
              <a:ext uri="{FF2B5EF4-FFF2-40B4-BE49-F238E27FC236}">
                <a16:creationId xmlns:a16="http://schemas.microsoft.com/office/drawing/2014/main" id="{53C45B3E-5082-951A-4C60-C76F7A8F3321}"/>
              </a:ext>
            </a:extLst>
          </p:cNvPr>
          <p:cNvPicPr>
            <a:picLocks noGrp="1" noChangeAspect="1"/>
          </p:cNvPicPr>
          <p:nvPr>
            <p:ph idx="1"/>
          </p:nvPr>
        </p:nvPicPr>
        <p:blipFill>
          <a:blip r:embed="rId2"/>
          <a:srcRect t="7218" r="90"/>
          <a:stretch>
            <a:fillRect/>
          </a:stretch>
        </p:blipFill>
        <p:spPr>
          <a:xfrm>
            <a:off x="133778" y="166314"/>
            <a:ext cx="11851382" cy="5695936"/>
          </a:xfrm>
          <a:prstGeom prst="rect">
            <a:avLst/>
          </a:prstGeom>
        </p:spPr>
      </p:pic>
    </p:spTree>
    <p:extLst>
      <p:ext uri="{BB962C8B-B14F-4D97-AF65-F5344CB8AC3E}">
        <p14:creationId xmlns:p14="http://schemas.microsoft.com/office/powerpoint/2010/main" val="1700770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a logo&#10;&#10;Description automatically generated">
            <a:extLst>
              <a:ext uri="{FF2B5EF4-FFF2-40B4-BE49-F238E27FC236}">
                <a16:creationId xmlns:a16="http://schemas.microsoft.com/office/drawing/2014/main" id="{E8450029-28DD-1B0C-1B0C-DA51C4277C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94" y="-101122"/>
            <a:ext cx="12900971" cy="7095087"/>
          </a:xfrm>
          <a:prstGeom prst="rect">
            <a:avLst/>
          </a:prstGeom>
        </p:spPr>
      </p:pic>
      <p:sp>
        <p:nvSpPr>
          <p:cNvPr id="3" name="AutoShape 3"/>
          <p:cNvSpPr/>
          <p:nvPr/>
        </p:nvSpPr>
        <p:spPr>
          <a:xfrm flipV="1">
            <a:off x="-8965" y="603511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800"/>
          </a:p>
        </p:txBody>
      </p:sp>
      <p:sp>
        <p:nvSpPr>
          <p:cNvPr id="8" name="TextBox 7">
            <a:extLst>
              <a:ext uri="{FF2B5EF4-FFF2-40B4-BE49-F238E27FC236}">
                <a16:creationId xmlns:a16="http://schemas.microsoft.com/office/drawing/2014/main" id="{C4A4793B-5A68-C68C-036A-A69A473A57FF}"/>
              </a:ext>
            </a:extLst>
          </p:cNvPr>
          <p:cNvSpPr txBox="1"/>
          <p:nvPr/>
        </p:nvSpPr>
        <p:spPr>
          <a:xfrm>
            <a:off x="510986" y="1398064"/>
            <a:ext cx="6293223" cy="2958823"/>
          </a:xfrm>
          <a:prstGeom prst="rect">
            <a:avLst/>
          </a:prstGeom>
        </p:spPr>
        <p:txBody>
          <a:bodyPr wrap="square" lIns="0" tIns="0" rIns="0" bIns="0" rtlCol="0" anchor="t">
            <a:sp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a:lnSpc>
                <a:spcPts val="11001"/>
              </a:lnSpc>
            </a:pPr>
            <a:r>
              <a:rPr lang="en-US" sz="13801" b="1">
                <a:solidFill>
                  <a:srgbClr val="233746"/>
                </a:solidFill>
                <a:latin typeface="Aptos" panose="020B0004020202020204" pitchFamily="34" charset="0"/>
              </a:rPr>
              <a:t>THANK</a:t>
            </a:r>
          </a:p>
          <a:p>
            <a:pPr algn="ctr">
              <a:lnSpc>
                <a:spcPts val="11001"/>
              </a:lnSpc>
            </a:pPr>
            <a:r>
              <a:rPr lang="en-US" sz="13801" b="1">
                <a:solidFill>
                  <a:srgbClr val="F0C14C"/>
                </a:solidFill>
                <a:latin typeface="Aptos" panose="020B0004020202020204" pitchFamily="34" charset="0"/>
              </a:rPr>
              <a:t>YOU </a:t>
            </a:r>
            <a:endParaRPr lang="en-US" sz="9600" b="1">
              <a:solidFill>
                <a:srgbClr val="F0C14C"/>
              </a:solidFill>
              <a:latin typeface="Aptos" panose="020B0004020202020204" pitchFamily="34" charset="0"/>
            </a:endParaRPr>
          </a:p>
        </p:txBody>
      </p:sp>
      <p:pic>
        <p:nvPicPr>
          <p:cNvPr id="2" name="Picture 1" descr="A black background with blue text&#10;&#10;Description automatically generated">
            <a:extLst>
              <a:ext uri="{FF2B5EF4-FFF2-40B4-BE49-F238E27FC236}">
                <a16:creationId xmlns:a16="http://schemas.microsoft.com/office/drawing/2014/main" id="{F801BF25-05F0-AB29-E1DD-0AC495FFA8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62"/>
          <a:stretch/>
        </p:blipFill>
        <p:spPr>
          <a:xfrm>
            <a:off x="277904" y="4865960"/>
            <a:ext cx="7225553" cy="1498486"/>
          </a:xfrm>
          <a:prstGeom prst="rect">
            <a:avLst/>
          </a:prstGeom>
        </p:spPr>
      </p:pic>
    </p:spTree>
    <p:extLst>
      <p:ext uri="{BB962C8B-B14F-4D97-AF65-F5344CB8AC3E}">
        <p14:creationId xmlns:p14="http://schemas.microsoft.com/office/powerpoint/2010/main" val="2903399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white background with a person in a room&#10;&#10;Description automatically generated">
            <a:extLst>
              <a:ext uri="{FF2B5EF4-FFF2-40B4-BE49-F238E27FC236}">
                <a16:creationId xmlns:a16="http://schemas.microsoft.com/office/drawing/2014/main" id="{754D1924-89B2-8A37-CE35-264C40173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24" y="-112978"/>
            <a:ext cx="12880731" cy="7083955"/>
          </a:xfrm>
          <a:prstGeom prst="rect">
            <a:avLst/>
          </a:prstGeom>
        </p:spPr>
      </p:pic>
      <p:sp>
        <p:nvSpPr>
          <p:cNvPr id="17" name="Rectangle 16">
            <a:extLst>
              <a:ext uri="{FF2B5EF4-FFF2-40B4-BE49-F238E27FC236}">
                <a16:creationId xmlns:a16="http://schemas.microsoft.com/office/drawing/2014/main" id="{BC88A930-4D62-239C-BBE4-F4141A22A041}"/>
              </a:ext>
            </a:extLst>
          </p:cNvPr>
          <p:cNvSpPr/>
          <p:nvPr/>
        </p:nvSpPr>
        <p:spPr>
          <a:xfrm>
            <a:off x="677914" y="2073848"/>
            <a:ext cx="3327400" cy="3454939"/>
          </a:xfrm>
          <a:prstGeom prst="rect">
            <a:avLst/>
          </a:prstGeom>
          <a:solidFill>
            <a:srgbClr val="E9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60"/>
            <a:endParaRPr lang="en-US" sz="1067">
              <a:solidFill>
                <a:srgbClr val="FFFFFF"/>
              </a:solidFill>
              <a:latin typeface="Calibri"/>
            </a:endParaRPr>
          </a:p>
        </p:txBody>
      </p:sp>
      <p:sp>
        <p:nvSpPr>
          <p:cNvPr id="2" name="AutoShape 2"/>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p>
            <a:pPr defTabSz="609660"/>
            <a:endParaRPr lang="en-US" sz="1200">
              <a:solidFill>
                <a:srgbClr val="233F58"/>
              </a:solidFill>
              <a:latin typeface="Calibri"/>
            </a:endParaRPr>
          </a:p>
        </p:txBody>
      </p:sp>
      <p:sp>
        <p:nvSpPr>
          <p:cNvPr id="3" name="Freeform 3"/>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p>
            <a:pPr defTabSz="609660"/>
            <a:endParaRPr lang="en-US" sz="1200">
              <a:solidFill>
                <a:srgbClr val="233F58"/>
              </a:solidFill>
              <a:latin typeface="Calibri"/>
            </a:endParaRPr>
          </a:p>
        </p:txBody>
      </p:sp>
      <p:sp>
        <p:nvSpPr>
          <p:cNvPr id="10" name="AutoShape 10"/>
          <p:cNvSpPr/>
          <p:nvPr/>
        </p:nvSpPr>
        <p:spPr>
          <a:xfrm>
            <a:off x="753038" y="1799086"/>
            <a:ext cx="3260162" cy="21251"/>
          </a:xfrm>
          <a:prstGeom prst="line">
            <a:avLst/>
          </a:prstGeom>
          <a:ln w="19050" cap="flat">
            <a:solidFill>
              <a:srgbClr val="EFC04C"/>
            </a:solidFill>
            <a:prstDash val="solid"/>
            <a:headEnd type="none" w="sm" len="sm"/>
            <a:tailEnd type="none" w="sm" len="sm"/>
          </a:ln>
        </p:spPr>
        <p:txBody>
          <a:bodyPr/>
          <a:lstStyle/>
          <a:p>
            <a:pPr defTabSz="609660"/>
            <a:endParaRPr lang="en-US" sz="1200">
              <a:solidFill>
                <a:srgbClr val="233F58"/>
              </a:solidFill>
              <a:latin typeface="Calibri"/>
            </a:endParaRPr>
          </a:p>
        </p:txBody>
      </p:sp>
      <p:sp>
        <p:nvSpPr>
          <p:cNvPr id="11" name="TextBox 7">
            <a:extLst>
              <a:ext uri="{FF2B5EF4-FFF2-40B4-BE49-F238E27FC236}">
                <a16:creationId xmlns:a16="http://schemas.microsoft.com/office/drawing/2014/main" id="{5B3A6114-1E50-3970-2D20-E27A978F916C}"/>
              </a:ext>
            </a:extLst>
          </p:cNvPr>
          <p:cNvSpPr txBox="1"/>
          <p:nvPr/>
        </p:nvSpPr>
        <p:spPr>
          <a:xfrm>
            <a:off x="873229" y="2205828"/>
            <a:ext cx="2936773" cy="3216393"/>
          </a:xfrm>
          <a:prstGeom prst="rect">
            <a:avLst/>
          </a:prstGeom>
        </p:spPr>
        <p:txBody>
          <a:bodyPr wrap="square" lIns="0" tIns="0" rIns="0" bIns="0" rtlCol="0" anchor="t">
            <a:spAutoFit/>
          </a:bodyPr>
          <a:lstStyle/>
          <a:p>
            <a:pPr algn="ctr" defTabSz="609660">
              <a:lnSpc>
                <a:spcPts val="2053"/>
              </a:lnSpc>
            </a:pPr>
            <a:r>
              <a:rPr lang="en-US" sz="1466">
                <a:solidFill>
                  <a:srgbClr val="233746"/>
                </a:solidFill>
                <a:latin typeface="Aptos" panose="020B0004020202020204" pitchFamily="34" charset="0"/>
              </a:rPr>
              <a:t>Our commitment to "Teacher Support" recognizes that a quality educator is the #1 in-school indicator of student success. By focusing on competitive salaries, enhancing professional growth opportunities, and cultivating strong leadership, we aim to retain high-quality educators and foster a supportive, growth-oriented environment across South Carolina schools.</a:t>
            </a:r>
          </a:p>
        </p:txBody>
      </p:sp>
      <p:sp>
        <p:nvSpPr>
          <p:cNvPr id="13" name="TextBox 9">
            <a:extLst>
              <a:ext uri="{FF2B5EF4-FFF2-40B4-BE49-F238E27FC236}">
                <a16:creationId xmlns:a16="http://schemas.microsoft.com/office/drawing/2014/main" id="{96F7F149-4920-BF97-685C-CC24F767FC35}"/>
              </a:ext>
            </a:extLst>
          </p:cNvPr>
          <p:cNvSpPr txBox="1"/>
          <p:nvPr/>
        </p:nvSpPr>
        <p:spPr>
          <a:xfrm>
            <a:off x="753038" y="831286"/>
            <a:ext cx="3260162" cy="978409"/>
          </a:xfrm>
          <a:prstGeom prst="rect">
            <a:avLst/>
          </a:prstGeom>
        </p:spPr>
        <p:txBody>
          <a:bodyPr wrap="square" lIns="0" tIns="0" rIns="0" bIns="0" rtlCol="0" anchor="t">
            <a:spAutoFit/>
          </a:bodyPr>
          <a:lstStyle/>
          <a:p>
            <a:pPr algn="ctr" defTabSz="609660">
              <a:lnSpc>
                <a:spcPts val="3600"/>
              </a:lnSpc>
            </a:pPr>
            <a:r>
              <a:rPr lang="en-US" sz="4800" b="1">
                <a:solidFill>
                  <a:srgbClr val="233746"/>
                </a:solidFill>
                <a:latin typeface="Aptos" panose="020B0004020202020204" pitchFamily="34" charset="0"/>
              </a:rPr>
              <a:t>Teacher Support</a:t>
            </a:r>
          </a:p>
        </p:txBody>
      </p:sp>
      <p:sp>
        <p:nvSpPr>
          <p:cNvPr id="16" name="TextBox 6">
            <a:extLst>
              <a:ext uri="{FF2B5EF4-FFF2-40B4-BE49-F238E27FC236}">
                <a16:creationId xmlns:a16="http://schemas.microsoft.com/office/drawing/2014/main" id="{20BC3EB4-0622-0D6D-4A5B-8E88249AC72F}"/>
              </a:ext>
            </a:extLst>
          </p:cNvPr>
          <p:cNvSpPr txBox="1"/>
          <p:nvPr/>
        </p:nvSpPr>
        <p:spPr>
          <a:xfrm>
            <a:off x="1901974" y="88188"/>
            <a:ext cx="3327400" cy="3816688"/>
          </a:xfrm>
          <a:prstGeom prst="rect">
            <a:avLst/>
          </a:prstGeom>
        </p:spPr>
        <p:txBody>
          <a:bodyPr lIns="33867" tIns="33867" rIns="33867" bIns="33867" rtlCol="0" anchor="ctr"/>
          <a:lstStyle/>
          <a:p>
            <a:pPr algn="ctr" defTabSz="609660">
              <a:lnSpc>
                <a:spcPts val="1680"/>
              </a:lnSpc>
            </a:pPr>
            <a:endParaRPr sz="1200">
              <a:solidFill>
                <a:srgbClr val="233F58"/>
              </a:solidFill>
              <a:latin typeface="Calibri"/>
            </a:endParaRPr>
          </a:p>
        </p:txBody>
      </p:sp>
      <p:grpSp>
        <p:nvGrpSpPr>
          <p:cNvPr id="15" name="Group 14">
            <a:extLst>
              <a:ext uri="{FF2B5EF4-FFF2-40B4-BE49-F238E27FC236}">
                <a16:creationId xmlns:a16="http://schemas.microsoft.com/office/drawing/2014/main" id="{0DCF9ADF-234F-A24F-6515-50CF17C71446}"/>
              </a:ext>
            </a:extLst>
          </p:cNvPr>
          <p:cNvGrpSpPr/>
          <p:nvPr/>
        </p:nvGrpSpPr>
        <p:grpSpPr>
          <a:xfrm>
            <a:off x="4612120" y="1719540"/>
            <a:ext cx="7579881" cy="558116"/>
            <a:chOff x="4612119" y="861958"/>
            <a:chExt cx="7579881" cy="558116"/>
          </a:xfrm>
        </p:grpSpPr>
        <p:sp>
          <p:nvSpPr>
            <p:cNvPr id="6" name="TextBox 5">
              <a:extLst>
                <a:ext uri="{FF2B5EF4-FFF2-40B4-BE49-F238E27FC236}">
                  <a16:creationId xmlns:a16="http://schemas.microsoft.com/office/drawing/2014/main" id="{40195059-7616-FBA6-D0FE-F658FC27F87A}"/>
                </a:ext>
              </a:extLst>
            </p:cNvPr>
            <p:cNvSpPr txBox="1"/>
            <p:nvPr/>
          </p:nvSpPr>
          <p:spPr>
            <a:xfrm>
              <a:off x="4612119" y="861958"/>
              <a:ext cx="7579881"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State Aid to Classrooms: Teacher Salaries - $150M (recurring)</a:t>
              </a:r>
            </a:p>
          </p:txBody>
        </p:sp>
        <p:sp>
          <p:nvSpPr>
            <p:cNvPr id="5" name="TextBox 8">
              <a:extLst>
                <a:ext uri="{FF2B5EF4-FFF2-40B4-BE49-F238E27FC236}">
                  <a16:creationId xmlns:a16="http://schemas.microsoft.com/office/drawing/2014/main" id="{87F2D58A-FCD5-9AC5-583B-2E6F4264A0C4}"/>
                </a:ext>
              </a:extLst>
            </p:cNvPr>
            <p:cNvSpPr txBox="1"/>
            <p:nvPr/>
          </p:nvSpPr>
          <p:spPr>
            <a:xfrm>
              <a:off x="4958937" y="1167248"/>
              <a:ext cx="6217618" cy="252826"/>
            </a:xfrm>
            <a:prstGeom prst="rect">
              <a:avLst/>
            </a:prstGeom>
          </p:spPr>
          <p:txBody>
            <a:bodyPr wrap="square" lIns="0" tIns="0" rIns="0" bIns="0" rtlCol="0" anchor="t">
              <a:spAutoFit/>
            </a:bodyPr>
            <a:lstStyle/>
            <a:p>
              <a:pPr defTabSz="609660">
                <a:lnSpc>
                  <a:spcPts val="2053"/>
                </a:lnSpc>
                <a:defRPr/>
              </a:pPr>
              <a:r>
                <a:rPr lang="en-US" sz="1433" b="1">
                  <a:solidFill>
                    <a:srgbClr val="233746"/>
                  </a:solidFill>
                  <a:latin typeface="Aptos"/>
                </a:rPr>
                <a:t>Increase </a:t>
              </a:r>
              <a:r>
                <a:rPr lang="en-US" sz="1433">
                  <a:solidFill>
                    <a:srgbClr val="233746"/>
                  </a:solidFill>
                  <a:latin typeface="Aptos"/>
                </a:rPr>
                <a:t>starting teacher salary to $50,500 </a:t>
              </a:r>
              <a:endParaRPr lang="en-US" sz="1433">
                <a:solidFill>
                  <a:srgbClr val="233F58"/>
                </a:solidFill>
                <a:latin typeface="Aptos"/>
              </a:endParaRPr>
            </a:p>
          </p:txBody>
        </p:sp>
      </p:grpSp>
      <p:grpSp>
        <p:nvGrpSpPr>
          <p:cNvPr id="12" name="Group 11">
            <a:extLst>
              <a:ext uri="{FF2B5EF4-FFF2-40B4-BE49-F238E27FC236}">
                <a16:creationId xmlns:a16="http://schemas.microsoft.com/office/drawing/2014/main" id="{4C7BBC00-2129-1536-D4D0-E1215A1AB2CA}"/>
              </a:ext>
            </a:extLst>
          </p:cNvPr>
          <p:cNvGrpSpPr/>
          <p:nvPr/>
        </p:nvGrpSpPr>
        <p:grpSpPr>
          <a:xfrm>
            <a:off x="4612882" y="2547777"/>
            <a:ext cx="7147612" cy="553654"/>
            <a:chOff x="4612119" y="1813020"/>
            <a:chExt cx="7147612" cy="553654"/>
          </a:xfrm>
        </p:grpSpPr>
        <p:sp>
          <p:nvSpPr>
            <p:cNvPr id="14" name="TextBox 13">
              <a:extLst>
                <a:ext uri="{FF2B5EF4-FFF2-40B4-BE49-F238E27FC236}">
                  <a16:creationId xmlns:a16="http://schemas.microsoft.com/office/drawing/2014/main" id="{CE9CB1C7-B9DB-EB33-78B0-C88138245463}"/>
                </a:ext>
              </a:extLst>
            </p:cNvPr>
            <p:cNvSpPr txBox="1"/>
            <p:nvPr/>
          </p:nvSpPr>
          <p:spPr>
            <a:xfrm>
              <a:off x="4612119" y="1813020"/>
              <a:ext cx="7147612"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Strategic Compensation Pilot: Phase 3 - $5M (non-recurring)</a:t>
              </a:r>
            </a:p>
          </p:txBody>
        </p:sp>
        <p:sp>
          <p:nvSpPr>
            <p:cNvPr id="9" name="TextBox 8">
              <a:extLst>
                <a:ext uri="{FF2B5EF4-FFF2-40B4-BE49-F238E27FC236}">
                  <a16:creationId xmlns:a16="http://schemas.microsoft.com/office/drawing/2014/main" id="{4FF71E24-511B-F64C-E592-438CA5FA3C59}"/>
                </a:ext>
              </a:extLst>
            </p:cNvPr>
            <p:cNvSpPr txBox="1"/>
            <p:nvPr/>
          </p:nvSpPr>
          <p:spPr>
            <a:xfrm>
              <a:off x="4958937" y="2113848"/>
              <a:ext cx="6225503" cy="252826"/>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Continued funding will allow participating districts to </a:t>
              </a:r>
              <a:r>
                <a:rPr lang="en-US" sz="1433" b="1">
                  <a:solidFill>
                    <a:srgbClr val="233746"/>
                  </a:solidFill>
                  <a:latin typeface="Aptos"/>
                </a:rPr>
                <a:t>continue pilots</a:t>
              </a:r>
              <a:endParaRPr lang="en-US" sz="1433">
                <a:solidFill>
                  <a:srgbClr val="233F58"/>
                </a:solidFill>
                <a:latin typeface="Aptos"/>
              </a:endParaRPr>
            </a:p>
          </p:txBody>
        </p:sp>
      </p:grpSp>
      <p:grpSp>
        <p:nvGrpSpPr>
          <p:cNvPr id="18" name="Group 17">
            <a:extLst>
              <a:ext uri="{FF2B5EF4-FFF2-40B4-BE49-F238E27FC236}">
                <a16:creationId xmlns:a16="http://schemas.microsoft.com/office/drawing/2014/main" id="{FEDBCA79-996E-0830-8BEB-74A939C0BF1A}"/>
              </a:ext>
            </a:extLst>
          </p:cNvPr>
          <p:cNvGrpSpPr/>
          <p:nvPr/>
        </p:nvGrpSpPr>
        <p:grpSpPr>
          <a:xfrm>
            <a:off x="4612120" y="3403067"/>
            <a:ext cx="7415635" cy="827487"/>
            <a:chOff x="4603941" y="3734667"/>
            <a:chExt cx="7415635" cy="827487"/>
          </a:xfrm>
        </p:grpSpPr>
        <p:sp>
          <p:nvSpPr>
            <p:cNvPr id="23" name="TextBox 22">
              <a:extLst>
                <a:ext uri="{FF2B5EF4-FFF2-40B4-BE49-F238E27FC236}">
                  <a16:creationId xmlns:a16="http://schemas.microsoft.com/office/drawing/2014/main" id="{AE7E5389-D792-E36C-727A-2A30DC0C4052}"/>
                </a:ext>
              </a:extLst>
            </p:cNvPr>
            <p:cNvSpPr txBox="1"/>
            <p:nvPr/>
          </p:nvSpPr>
          <p:spPr>
            <a:xfrm>
              <a:off x="4603941" y="3734667"/>
              <a:ext cx="6695284"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Strategic Teacher Career Ladder Pilot -  $1.4M (non-recurring)</a:t>
              </a:r>
            </a:p>
          </p:txBody>
        </p:sp>
        <p:sp>
          <p:nvSpPr>
            <p:cNvPr id="19" name="TextBox 8">
              <a:extLst>
                <a:ext uri="{FF2B5EF4-FFF2-40B4-BE49-F238E27FC236}">
                  <a16:creationId xmlns:a16="http://schemas.microsoft.com/office/drawing/2014/main" id="{1E89EDA8-4D18-A742-BE72-3F27C480751A}"/>
                </a:ext>
              </a:extLst>
            </p:cNvPr>
            <p:cNvSpPr txBox="1"/>
            <p:nvPr/>
          </p:nvSpPr>
          <p:spPr>
            <a:xfrm>
              <a:off x="4958937" y="4040023"/>
              <a:ext cx="7060639" cy="522131"/>
            </a:xfrm>
            <a:prstGeom prst="rect">
              <a:avLst/>
            </a:prstGeom>
          </p:spPr>
          <p:txBody>
            <a:bodyPr wrap="square" lIns="0" tIns="0" rIns="0" bIns="0" rtlCol="0" anchor="t">
              <a:spAutoFit/>
            </a:bodyPr>
            <a:lstStyle/>
            <a:p>
              <a:pPr defTabSz="609660">
                <a:lnSpc>
                  <a:spcPts val="2053"/>
                </a:lnSpc>
                <a:defRPr/>
              </a:pPr>
              <a:r>
                <a:rPr lang="en-US" sz="1433" b="1">
                  <a:solidFill>
                    <a:srgbClr val="233746"/>
                  </a:solidFill>
                  <a:latin typeface="Aptos"/>
                </a:rPr>
                <a:t>Pilot</a:t>
              </a:r>
              <a:r>
                <a:rPr lang="en-US" sz="1433">
                  <a:solidFill>
                    <a:srgbClr val="233746"/>
                  </a:solidFill>
                  <a:latin typeface="Aptos"/>
                </a:rPr>
                <a:t> program to enhance the effectiveness of school leaders to drive </a:t>
              </a:r>
              <a:r>
                <a:rPr lang="en-US" sz="1433" b="1">
                  <a:solidFill>
                    <a:srgbClr val="233746"/>
                  </a:solidFill>
                  <a:latin typeface="Aptos"/>
                </a:rPr>
                <a:t>academic excellence </a:t>
              </a:r>
              <a:r>
                <a:rPr lang="en-US" sz="1433">
                  <a:solidFill>
                    <a:srgbClr val="233746"/>
                  </a:solidFill>
                  <a:latin typeface="Aptos"/>
                </a:rPr>
                <a:t>and improve </a:t>
              </a:r>
              <a:r>
                <a:rPr lang="en-US" sz="1433" b="1">
                  <a:solidFill>
                    <a:srgbClr val="233746"/>
                  </a:solidFill>
                  <a:latin typeface="Aptos"/>
                </a:rPr>
                <a:t>student outcomes </a:t>
              </a:r>
              <a:r>
                <a:rPr lang="en-US" sz="1433">
                  <a:solidFill>
                    <a:srgbClr val="233746"/>
                  </a:solidFill>
                  <a:latin typeface="Aptos"/>
                </a:rPr>
                <a:t>across the state</a:t>
              </a:r>
              <a:endParaRPr lang="en-US" sz="1433">
                <a:solidFill>
                  <a:srgbClr val="233F58"/>
                </a:solidFill>
                <a:latin typeface="Aptos"/>
              </a:endParaRPr>
            </a:p>
          </p:txBody>
        </p:sp>
      </p:grpSp>
    </p:spTree>
    <p:extLst>
      <p:ext uri="{BB962C8B-B14F-4D97-AF65-F5344CB8AC3E}">
        <p14:creationId xmlns:p14="http://schemas.microsoft.com/office/powerpoint/2010/main" val="3635783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standing in front of a white wall&#10;&#10;Description automatically generated">
            <a:extLst>
              <a:ext uri="{FF2B5EF4-FFF2-40B4-BE49-F238E27FC236}">
                <a16:creationId xmlns:a16="http://schemas.microsoft.com/office/drawing/2014/main" id="{65219FE5-2499-6F0D-1CA2-E3264936A2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7230" y="-147632"/>
            <a:ext cx="13005931" cy="7153263"/>
          </a:xfrm>
          <a:prstGeom prst="rect">
            <a:avLst/>
          </a:prstGeom>
        </p:spPr>
      </p:pic>
      <p:sp>
        <p:nvSpPr>
          <p:cNvPr id="17" name="Rectangle 16">
            <a:extLst>
              <a:ext uri="{FF2B5EF4-FFF2-40B4-BE49-F238E27FC236}">
                <a16:creationId xmlns:a16="http://schemas.microsoft.com/office/drawing/2014/main" id="{BC88A930-4D62-239C-BBE4-F4141A22A041}"/>
              </a:ext>
            </a:extLst>
          </p:cNvPr>
          <p:cNvSpPr/>
          <p:nvPr/>
        </p:nvSpPr>
        <p:spPr>
          <a:xfrm>
            <a:off x="677914" y="2073847"/>
            <a:ext cx="3327400" cy="3191268"/>
          </a:xfrm>
          <a:prstGeom prst="rect">
            <a:avLst/>
          </a:prstGeom>
          <a:solidFill>
            <a:srgbClr val="E9EB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60">
              <a:defRPr/>
            </a:pPr>
            <a:endParaRPr lang="en-US" sz="1067">
              <a:solidFill>
                <a:srgbClr val="FFFFFF"/>
              </a:solidFill>
              <a:latin typeface="Calibri"/>
            </a:endParaRPr>
          </a:p>
        </p:txBody>
      </p:sp>
      <p:sp>
        <p:nvSpPr>
          <p:cNvPr id="2" name="AutoShape 2"/>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p>
            <a:pPr defTabSz="609660">
              <a:defRPr/>
            </a:pPr>
            <a:endParaRPr lang="en-US" sz="1200">
              <a:solidFill>
                <a:srgbClr val="233F58"/>
              </a:solidFill>
              <a:latin typeface="Calibri"/>
            </a:endParaRPr>
          </a:p>
        </p:txBody>
      </p:sp>
      <p:sp>
        <p:nvSpPr>
          <p:cNvPr id="3" name="Freeform 3"/>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p>
            <a:pPr defTabSz="609660">
              <a:defRPr/>
            </a:pPr>
            <a:endParaRPr lang="en-US" sz="1200">
              <a:solidFill>
                <a:srgbClr val="233F58"/>
              </a:solidFill>
              <a:latin typeface="Calibri"/>
            </a:endParaRPr>
          </a:p>
        </p:txBody>
      </p:sp>
      <p:sp>
        <p:nvSpPr>
          <p:cNvPr id="10" name="AutoShape 10"/>
          <p:cNvSpPr/>
          <p:nvPr/>
        </p:nvSpPr>
        <p:spPr>
          <a:xfrm>
            <a:off x="753038" y="1799086"/>
            <a:ext cx="3260162" cy="21251"/>
          </a:xfrm>
          <a:prstGeom prst="line">
            <a:avLst/>
          </a:prstGeom>
          <a:ln w="19050" cap="flat">
            <a:solidFill>
              <a:srgbClr val="EFC04C"/>
            </a:solidFill>
            <a:prstDash val="solid"/>
            <a:headEnd type="none" w="sm" len="sm"/>
            <a:tailEnd type="none" w="sm" len="sm"/>
          </a:ln>
        </p:spPr>
        <p:txBody>
          <a:bodyPr/>
          <a:lstStyle/>
          <a:p>
            <a:pPr defTabSz="609660">
              <a:defRPr/>
            </a:pPr>
            <a:endParaRPr lang="en-US" sz="1200">
              <a:solidFill>
                <a:srgbClr val="233F58"/>
              </a:solidFill>
              <a:latin typeface="Calibri"/>
            </a:endParaRPr>
          </a:p>
        </p:txBody>
      </p:sp>
      <p:sp>
        <p:nvSpPr>
          <p:cNvPr id="11" name="TextBox 7">
            <a:extLst>
              <a:ext uri="{FF2B5EF4-FFF2-40B4-BE49-F238E27FC236}">
                <a16:creationId xmlns:a16="http://schemas.microsoft.com/office/drawing/2014/main" id="{5B3A6114-1E50-3970-2D20-E27A978F916C}"/>
              </a:ext>
            </a:extLst>
          </p:cNvPr>
          <p:cNvSpPr txBox="1"/>
          <p:nvPr/>
        </p:nvSpPr>
        <p:spPr>
          <a:xfrm>
            <a:off x="873229" y="2205828"/>
            <a:ext cx="2936773" cy="2947089"/>
          </a:xfrm>
          <a:prstGeom prst="rect">
            <a:avLst/>
          </a:prstGeom>
        </p:spPr>
        <p:txBody>
          <a:bodyPr wrap="square" lIns="0" tIns="0" rIns="0" bIns="0" rtlCol="0" anchor="t">
            <a:spAutoFit/>
          </a:bodyPr>
          <a:lstStyle/>
          <a:p>
            <a:pPr algn="ctr" defTabSz="609660">
              <a:lnSpc>
                <a:spcPts val="2053"/>
              </a:lnSpc>
              <a:defRPr/>
            </a:pPr>
            <a:r>
              <a:rPr lang="en-US" sz="1466">
                <a:solidFill>
                  <a:srgbClr val="233746"/>
                </a:solidFill>
                <a:latin typeface="Aptos" panose="020B0004020202020204" pitchFamily="34" charset="0"/>
              </a:rPr>
              <a:t>Our commitment to "Safe Schools" prioritizes investments in infrastructure, transportation, and security, ensuring students have access to a safe, well-maintained environment conducive to learning. These initiatives support modern facilities, safety upgrades, and reliable transportation, all of which are essential to promoting access to an excellent education.</a:t>
            </a:r>
          </a:p>
        </p:txBody>
      </p:sp>
      <p:sp>
        <p:nvSpPr>
          <p:cNvPr id="13" name="TextBox 9">
            <a:extLst>
              <a:ext uri="{FF2B5EF4-FFF2-40B4-BE49-F238E27FC236}">
                <a16:creationId xmlns:a16="http://schemas.microsoft.com/office/drawing/2014/main" id="{96F7F149-4920-BF97-685C-CC24F767FC35}"/>
              </a:ext>
            </a:extLst>
          </p:cNvPr>
          <p:cNvSpPr txBox="1"/>
          <p:nvPr/>
        </p:nvSpPr>
        <p:spPr>
          <a:xfrm>
            <a:off x="745152" y="895205"/>
            <a:ext cx="3260162" cy="978409"/>
          </a:xfrm>
          <a:prstGeom prst="rect">
            <a:avLst/>
          </a:prstGeom>
        </p:spPr>
        <p:txBody>
          <a:bodyPr wrap="square" lIns="0" tIns="0" rIns="0" bIns="0" rtlCol="0" anchor="t">
            <a:spAutoFit/>
          </a:bodyPr>
          <a:lstStyle/>
          <a:p>
            <a:pPr algn="ctr" defTabSz="609660">
              <a:lnSpc>
                <a:spcPts val="3600"/>
              </a:lnSpc>
              <a:defRPr/>
            </a:pPr>
            <a:r>
              <a:rPr lang="en-US" sz="4800" b="1">
                <a:solidFill>
                  <a:srgbClr val="233746"/>
                </a:solidFill>
                <a:latin typeface="Aptos" panose="020B0004020202020204" pitchFamily="34" charset="0"/>
              </a:rPr>
              <a:t>Safe Schools</a:t>
            </a:r>
          </a:p>
        </p:txBody>
      </p:sp>
      <p:sp>
        <p:nvSpPr>
          <p:cNvPr id="16" name="TextBox 6">
            <a:extLst>
              <a:ext uri="{FF2B5EF4-FFF2-40B4-BE49-F238E27FC236}">
                <a16:creationId xmlns:a16="http://schemas.microsoft.com/office/drawing/2014/main" id="{20BC3EB4-0622-0D6D-4A5B-8E88249AC72F}"/>
              </a:ext>
            </a:extLst>
          </p:cNvPr>
          <p:cNvSpPr txBox="1"/>
          <p:nvPr/>
        </p:nvSpPr>
        <p:spPr>
          <a:xfrm>
            <a:off x="1901974" y="88188"/>
            <a:ext cx="3327400" cy="3816688"/>
          </a:xfrm>
          <a:prstGeom prst="rect">
            <a:avLst/>
          </a:prstGeom>
        </p:spPr>
        <p:txBody>
          <a:bodyPr lIns="33867" tIns="33867" rIns="33867" bIns="33867" rtlCol="0" anchor="ctr"/>
          <a:lstStyle/>
          <a:p>
            <a:pPr algn="ctr" defTabSz="609660">
              <a:lnSpc>
                <a:spcPts val="1680"/>
              </a:lnSpc>
              <a:defRPr/>
            </a:pPr>
            <a:endParaRPr sz="1200">
              <a:solidFill>
                <a:srgbClr val="233F58"/>
              </a:solidFill>
              <a:latin typeface="Calibri"/>
            </a:endParaRPr>
          </a:p>
        </p:txBody>
      </p:sp>
      <p:grpSp>
        <p:nvGrpSpPr>
          <p:cNvPr id="7" name="Group 6">
            <a:extLst>
              <a:ext uri="{FF2B5EF4-FFF2-40B4-BE49-F238E27FC236}">
                <a16:creationId xmlns:a16="http://schemas.microsoft.com/office/drawing/2014/main" id="{017F6DFE-0D9A-41F3-A3AF-04B2426BE3FF}"/>
              </a:ext>
            </a:extLst>
          </p:cNvPr>
          <p:cNvGrpSpPr/>
          <p:nvPr/>
        </p:nvGrpSpPr>
        <p:grpSpPr>
          <a:xfrm>
            <a:off x="4676963" y="2244842"/>
            <a:ext cx="7296864" cy="783144"/>
            <a:chOff x="4678679" y="1941332"/>
            <a:chExt cx="6986469" cy="783144"/>
          </a:xfrm>
        </p:grpSpPr>
        <p:sp>
          <p:nvSpPr>
            <p:cNvPr id="19" name="TextBox 18">
              <a:extLst>
                <a:ext uri="{FF2B5EF4-FFF2-40B4-BE49-F238E27FC236}">
                  <a16:creationId xmlns:a16="http://schemas.microsoft.com/office/drawing/2014/main" id="{78626E79-9AC8-C033-7617-FFE1F58B2072}"/>
                </a:ext>
              </a:extLst>
            </p:cNvPr>
            <p:cNvSpPr txBox="1"/>
            <p:nvPr/>
          </p:nvSpPr>
          <p:spPr>
            <a:xfrm>
              <a:off x="4678679" y="1941332"/>
              <a:ext cx="6986469"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Pilot of School Safety Personnel Program – $347,500 (non-recurring)</a:t>
              </a:r>
            </a:p>
          </p:txBody>
        </p:sp>
        <p:sp>
          <p:nvSpPr>
            <p:cNvPr id="15" name="TextBox 8">
              <a:extLst>
                <a:ext uri="{FF2B5EF4-FFF2-40B4-BE49-F238E27FC236}">
                  <a16:creationId xmlns:a16="http://schemas.microsoft.com/office/drawing/2014/main" id="{9A1F671C-B0E2-75A3-E476-2B4F442D1260}"/>
                </a:ext>
              </a:extLst>
            </p:cNvPr>
            <p:cNvSpPr txBox="1"/>
            <p:nvPr/>
          </p:nvSpPr>
          <p:spPr>
            <a:xfrm>
              <a:off x="5034059" y="2202345"/>
              <a:ext cx="5887436" cy="522131"/>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Pilot will allow SCDE to partner with districts and law enforcement entities to develop and implement training</a:t>
              </a:r>
              <a:endParaRPr lang="en-US" sz="1433">
                <a:solidFill>
                  <a:srgbClr val="233F58"/>
                </a:solidFill>
                <a:latin typeface="Aptos"/>
              </a:endParaRPr>
            </a:p>
          </p:txBody>
        </p:sp>
      </p:grpSp>
      <p:grpSp>
        <p:nvGrpSpPr>
          <p:cNvPr id="5" name="Group 4">
            <a:extLst>
              <a:ext uri="{FF2B5EF4-FFF2-40B4-BE49-F238E27FC236}">
                <a16:creationId xmlns:a16="http://schemas.microsoft.com/office/drawing/2014/main" id="{58BB7F2E-0EDC-AB46-E248-0B2F451C295C}"/>
              </a:ext>
            </a:extLst>
          </p:cNvPr>
          <p:cNvGrpSpPr/>
          <p:nvPr/>
        </p:nvGrpSpPr>
        <p:grpSpPr>
          <a:xfrm>
            <a:off x="4676963" y="5244193"/>
            <a:ext cx="6918021" cy="521084"/>
            <a:chOff x="4678680" y="3232779"/>
            <a:chExt cx="6918021" cy="521084"/>
          </a:xfrm>
        </p:grpSpPr>
        <p:sp>
          <p:nvSpPr>
            <p:cNvPr id="29" name="TextBox 28">
              <a:extLst>
                <a:ext uri="{FF2B5EF4-FFF2-40B4-BE49-F238E27FC236}">
                  <a16:creationId xmlns:a16="http://schemas.microsoft.com/office/drawing/2014/main" id="{8FA648E0-7540-26B1-2D92-537A88AFFF7B}"/>
                </a:ext>
              </a:extLst>
            </p:cNvPr>
            <p:cNvSpPr txBox="1"/>
            <p:nvPr/>
          </p:nvSpPr>
          <p:spPr>
            <a:xfrm>
              <a:off x="4678680" y="3232779"/>
              <a:ext cx="6918021"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Bus Lease/Purchase – $40M (recurring)</a:t>
              </a:r>
            </a:p>
          </p:txBody>
        </p:sp>
        <p:sp>
          <p:nvSpPr>
            <p:cNvPr id="28" name="TextBox 8">
              <a:extLst>
                <a:ext uri="{FF2B5EF4-FFF2-40B4-BE49-F238E27FC236}">
                  <a16:creationId xmlns:a16="http://schemas.microsoft.com/office/drawing/2014/main" id="{F0DF3252-BCB4-5CDB-9F99-8AB547602A8F}"/>
                </a:ext>
              </a:extLst>
            </p:cNvPr>
            <p:cNvSpPr txBox="1"/>
            <p:nvPr/>
          </p:nvSpPr>
          <p:spPr>
            <a:xfrm>
              <a:off x="5034059" y="3501037"/>
              <a:ext cx="5887436" cy="252826"/>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Maintain the state-mandated </a:t>
              </a:r>
              <a:r>
                <a:rPr lang="en-US" sz="1433" b="1">
                  <a:solidFill>
                    <a:srgbClr val="233746"/>
                  </a:solidFill>
                  <a:latin typeface="Aptos"/>
                </a:rPr>
                <a:t>fifteen-year replacement cycle</a:t>
              </a:r>
              <a:endParaRPr lang="en-US" sz="1433">
                <a:solidFill>
                  <a:srgbClr val="233F58"/>
                </a:solidFill>
                <a:latin typeface="Aptos"/>
              </a:endParaRPr>
            </a:p>
          </p:txBody>
        </p:sp>
      </p:grpSp>
      <p:grpSp>
        <p:nvGrpSpPr>
          <p:cNvPr id="4" name="Group 3">
            <a:extLst>
              <a:ext uri="{FF2B5EF4-FFF2-40B4-BE49-F238E27FC236}">
                <a16:creationId xmlns:a16="http://schemas.microsoft.com/office/drawing/2014/main" id="{E5B5DCAC-0189-6B05-B620-48FFA051C2B6}"/>
              </a:ext>
            </a:extLst>
          </p:cNvPr>
          <p:cNvGrpSpPr/>
          <p:nvPr/>
        </p:nvGrpSpPr>
        <p:grpSpPr>
          <a:xfrm>
            <a:off x="4680388" y="1048619"/>
            <a:ext cx="6918021" cy="1059693"/>
            <a:chOff x="4678679" y="4225724"/>
            <a:chExt cx="6918021" cy="1059693"/>
          </a:xfrm>
        </p:grpSpPr>
        <p:sp>
          <p:nvSpPr>
            <p:cNvPr id="32" name="TextBox 31">
              <a:extLst>
                <a:ext uri="{FF2B5EF4-FFF2-40B4-BE49-F238E27FC236}">
                  <a16:creationId xmlns:a16="http://schemas.microsoft.com/office/drawing/2014/main" id="{4B5D0EC0-8A3E-0338-B36E-47657719741E}"/>
                </a:ext>
              </a:extLst>
            </p:cNvPr>
            <p:cNvSpPr txBox="1"/>
            <p:nvPr/>
          </p:nvSpPr>
          <p:spPr>
            <a:xfrm>
              <a:off x="4678679" y="4225724"/>
              <a:ext cx="6918021"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SC Education Infrastructure Bank – $120M (recurring)</a:t>
              </a:r>
            </a:p>
          </p:txBody>
        </p:sp>
        <p:sp>
          <p:nvSpPr>
            <p:cNvPr id="31" name="TextBox 8">
              <a:extLst>
                <a:ext uri="{FF2B5EF4-FFF2-40B4-BE49-F238E27FC236}">
                  <a16:creationId xmlns:a16="http://schemas.microsoft.com/office/drawing/2014/main" id="{659F518E-2F48-4B73-40C2-4CA9E9E3CB76}"/>
                </a:ext>
              </a:extLst>
            </p:cNvPr>
            <p:cNvSpPr txBox="1"/>
            <p:nvPr/>
          </p:nvSpPr>
          <p:spPr>
            <a:xfrm>
              <a:off x="5034060" y="4493982"/>
              <a:ext cx="5887435" cy="791435"/>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Establish a permanent, </a:t>
              </a:r>
              <a:r>
                <a:rPr lang="en-US" sz="1433" b="1">
                  <a:solidFill>
                    <a:srgbClr val="233746"/>
                  </a:solidFill>
                  <a:latin typeface="Aptos"/>
                </a:rPr>
                <a:t>comprehensive solution </a:t>
              </a:r>
              <a:r>
                <a:rPr lang="en-US" sz="1433">
                  <a:solidFill>
                    <a:srgbClr val="233746"/>
                  </a:solidFill>
                  <a:latin typeface="Aptos"/>
                </a:rPr>
                <a:t>to provide sustainable funding </a:t>
              </a:r>
              <a:r>
                <a:rPr lang="en-US" sz="1433" b="1">
                  <a:solidFill>
                    <a:srgbClr val="233746"/>
                  </a:solidFill>
                  <a:latin typeface="Aptos"/>
                </a:rPr>
                <a:t>for rural public and public charter school facility </a:t>
              </a:r>
              <a:r>
                <a:rPr lang="en-US" sz="1433">
                  <a:solidFill>
                    <a:srgbClr val="233746"/>
                  </a:solidFill>
                  <a:latin typeface="Aptos"/>
                </a:rPr>
                <a:t>construction, renovation, and modernization</a:t>
              </a:r>
              <a:endParaRPr lang="en-US" sz="1433">
                <a:solidFill>
                  <a:srgbClr val="233F58"/>
                </a:solidFill>
                <a:latin typeface="Aptos"/>
              </a:endParaRPr>
            </a:p>
          </p:txBody>
        </p:sp>
      </p:grpSp>
      <p:grpSp>
        <p:nvGrpSpPr>
          <p:cNvPr id="14" name="Group 13">
            <a:extLst>
              <a:ext uri="{FF2B5EF4-FFF2-40B4-BE49-F238E27FC236}">
                <a16:creationId xmlns:a16="http://schemas.microsoft.com/office/drawing/2014/main" id="{5F6D5D4C-B2B0-9DC3-8BED-47AF0A82CE48}"/>
              </a:ext>
            </a:extLst>
          </p:cNvPr>
          <p:cNvGrpSpPr/>
          <p:nvPr/>
        </p:nvGrpSpPr>
        <p:grpSpPr>
          <a:xfrm>
            <a:off x="4678674" y="4113504"/>
            <a:ext cx="7403735" cy="988698"/>
            <a:chOff x="4678680" y="787401"/>
            <a:chExt cx="6918021" cy="988698"/>
          </a:xfrm>
        </p:grpSpPr>
        <p:sp>
          <p:nvSpPr>
            <p:cNvPr id="18" name="TextBox 17">
              <a:extLst>
                <a:ext uri="{FF2B5EF4-FFF2-40B4-BE49-F238E27FC236}">
                  <a16:creationId xmlns:a16="http://schemas.microsoft.com/office/drawing/2014/main" id="{DDEEF189-426E-1CE7-13E2-C671DCAF88CD}"/>
                </a:ext>
              </a:extLst>
            </p:cNvPr>
            <p:cNvSpPr txBox="1"/>
            <p:nvPr/>
          </p:nvSpPr>
          <p:spPr>
            <a:xfrm>
              <a:off x="4678680" y="787401"/>
              <a:ext cx="6918021" cy="512961"/>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SAFE K-12 Implementation Support – $1.8M (non-recurring) and</a:t>
              </a:r>
            </a:p>
            <a:p>
              <a:pPr defTabSz="609660">
                <a:lnSpc>
                  <a:spcPts val="1959"/>
                </a:lnSpc>
                <a:spcBef>
                  <a:spcPct val="0"/>
                </a:spcBef>
                <a:defRPr/>
              </a:pPr>
              <a:r>
                <a:rPr lang="en-US" b="1">
                  <a:solidFill>
                    <a:srgbClr val="233746"/>
                  </a:solidFill>
                  <a:latin typeface="Aptos"/>
                </a:rPr>
                <a:t>$1.72M (recurring)</a:t>
              </a:r>
            </a:p>
          </p:txBody>
        </p:sp>
        <p:sp>
          <p:nvSpPr>
            <p:cNvPr id="20" name="TextBox 8">
              <a:extLst>
                <a:ext uri="{FF2B5EF4-FFF2-40B4-BE49-F238E27FC236}">
                  <a16:creationId xmlns:a16="http://schemas.microsoft.com/office/drawing/2014/main" id="{FE3E9340-5653-9D1B-021C-3859F380805C}"/>
                </a:ext>
              </a:extLst>
            </p:cNvPr>
            <p:cNvSpPr txBox="1"/>
            <p:nvPr/>
          </p:nvSpPr>
          <p:spPr>
            <a:xfrm>
              <a:off x="5046202" y="1253968"/>
              <a:ext cx="5887435" cy="522131"/>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Funding will enable districts to meet cybersecurity requirements in S.C. Code and implement safeguards </a:t>
              </a:r>
            </a:p>
          </p:txBody>
        </p:sp>
      </p:grpSp>
      <p:grpSp>
        <p:nvGrpSpPr>
          <p:cNvPr id="6" name="Group 5">
            <a:extLst>
              <a:ext uri="{FF2B5EF4-FFF2-40B4-BE49-F238E27FC236}">
                <a16:creationId xmlns:a16="http://schemas.microsoft.com/office/drawing/2014/main" id="{82A2DE21-6EA5-2356-551E-C98BFD0A34A8}"/>
              </a:ext>
            </a:extLst>
          </p:cNvPr>
          <p:cNvGrpSpPr/>
          <p:nvPr/>
        </p:nvGrpSpPr>
        <p:grpSpPr>
          <a:xfrm>
            <a:off x="4692373" y="3186063"/>
            <a:ext cx="7390036" cy="791864"/>
            <a:chOff x="4678680" y="787401"/>
            <a:chExt cx="6918021" cy="791864"/>
          </a:xfrm>
        </p:grpSpPr>
        <p:sp>
          <p:nvSpPr>
            <p:cNvPr id="9" name="TextBox 8">
              <a:extLst>
                <a:ext uri="{FF2B5EF4-FFF2-40B4-BE49-F238E27FC236}">
                  <a16:creationId xmlns:a16="http://schemas.microsoft.com/office/drawing/2014/main" id="{876F0A4A-C01F-F31F-EEA3-A37B05070A33}"/>
                </a:ext>
              </a:extLst>
            </p:cNvPr>
            <p:cNvSpPr txBox="1"/>
            <p:nvPr/>
          </p:nvSpPr>
          <p:spPr>
            <a:xfrm>
              <a:off x="4678680" y="787401"/>
              <a:ext cx="6918021" cy="256480"/>
            </a:xfrm>
            <a:prstGeom prst="rect">
              <a:avLst/>
            </a:prstGeom>
          </p:spPr>
          <p:txBody>
            <a:bodyPr wrap="square" lIns="0" tIns="0" rIns="0" bIns="0" rtlCol="0" anchor="t">
              <a:spAutoFit/>
            </a:bodyPr>
            <a:lstStyle/>
            <a:p>
              <a:pPr defTabSz="609660">
                <a:lnSpc>
                  <a:spcPts val="1959"/>
                </a:lnSpc>
                <a:spcBef>
                  <a:spcPct val="0"/>
                </a:spcBef>
                <a:defRPr/>
              </a:pPr>
              <a:r>
                <a:rPr lang="en-US" b="1">
                  <a:solidFill>
                    <a:srgbClr val="233746"/>
                  </a:solidFill>
                  <a:latin typeface="Aptos"/>
                </a:rPr>
                <a:t>Disconnect to Reconnect $17,628,472 (non-recurring)</a:t>
              </a:r>
            </a:p>
          </p:txBody>
        </p:sp>
        <p:sp>
          <p:nvSpPr>
            <p:cNvPr id="12" name="TextBox 8">
              <a:extLst>
                <a:ext uri="{FF2B5EF4-FFF2-40B4-BE49-F238E27FC236}">
                  <a16:creationId xmlns:a16="http://schemas.microsoft.com/office/drawing/2014/main" id="{87E0B2E1-30FE-C803-1F62-9C56C8C1CF37}"/>
                </a:ext>
              </a:extLst>
            </p:cNvPr>
            <p:cNvSpPr txBox="1"/>
            <p:nvPr/>
          </p:nvSpPr>
          <p:spPr>
            <a:xfrm>
              <a:off x="5034060" y="1057134"/>
              <a:ext cx="5887435" cy="522131"/>
            </a:xfrm>
            <a:prstGeom prst="rect">
              <a:avLst/>
            </a:prstGeom>
          </p:spPr>
          <p:txBody>
            <a:bodyPr wrap="square" lIns="0" tIns="0" rIns="0" bIns="0" rtlCol="0" anchor="t">
              <a:spAutoFit/>
            </a:bodyPr>
            <a:lstStyle/>
            <a:p>
              <a:pPr defTabSz="609660">
                <a:lnSpc>
                  <a:spcPts val="2053"/>
                </a:lnSpc>
                <a:defRPr/>
              </a:pPr>
              <a:r>
                <a:rPr lang="en-US" sz="1433">
                  <a:solidFill>
                    <a:srgbClr val="233746"/>
                  </a:solidFill>
                  <a:latin typeface="Aptos"/>
                </a:rPr>
                <a:t>Materials to ensure age-appropriate instruction about the impact of smartphones, screens, and social media</a:t>
              </a:r>
            </a:p>
          </p:txBody>
        </p:sp>
      </p:grpSp>
    </p:spTree>
    <p:extLst>
      <p:ext uri="{BB962C8B-B14F-4D97-AF65-F5344CB8AC3E}">
        <p14:creationId xmlns:p14="http://schemas.microsoft.com/office/powerpoint/2010/main" val="388881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kumimoji="0" lang="en-US" sz="6000" b="1" i="0" u="none" strike="noStrike" kern="1200" cap="none" spc="0" normalizeH="0" baseline="0" noProof="0">
                <a:ln>
                  <a:noFill/>
                </a:ln>
                <a:effectLst/>
                <a:uLnTx/>
                <a:uFillTx/>
                <a:latin typeface="Aptos"/>
                <a:ea typeface="+mj-ea"/>
                <a:cs typeface="+mj-cs"/>
              </a:rPr>
              <a:t>Agenda</a:t>
            </a:r>
            <a:endParaRPr lang="en-US" sz="5400">
              <a:latin typeface="Aptos"/>
            </a:endParaRPr>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4297680" y="1000107"/>
            <a:ext cx="7281672" cy="4594035"/>
          </a:xfrm>
        </p:spPr>
        <p:txBody>
          <a:bodyPr anchor="ct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2F3D4C"/>
                </a:solidFill>
                <a:effectLst/>
                <a:uLnTx/>
                <a:uFillTx/>
                <a:latin typeface="Aptos" panose="020B0004020202020204" pitchFamily="34" charset="0"/>
                <a:ea typeface="+mn-ea"/>
                <a:cs typeface="+mn-cs"/>
              </a:rPr>
              <a:t>Grants Accounting Updates</a:t>
            </a:r>
          </a:p>
          <a:p>
            <a:pPr marL="0" marR="0" lvl="0" indent="0" defTabSz="60963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a:p>
            <a:pPr marL="381000" indent="-381000" defTabSz="609630">
              <a:lnSpc>
                <a:spcPct val="100000"/>
              </a:lnSpc>
              <a:spcBef>
                <a:spcPts val="0"/>
              </a:spcBef>
              <a:buFont typeface="Arial" panose="020B0604020202020204" pitchFamily="34" charset="0"/>
              <a:buChar char="•"/>
              <a:defRPr/>
            </a:pPr>
            <a:r>
              <a:rPr kumimoji="0" lang="en-US" sz="2667" i="0" u="none" strike="noStrike" kern="1200" cap="none" spc="0" normalizeH="0" baseline="0" noProof="0">
                <a:ln>
                  <a:noFill/>
                </a:ln>
                <a:solidFill>
                  <a:srgbClr val="2F3D4C"/>
                </a:solidFill>
                <a:effectLst/>
                <a:uLnTx/>
                <a:uFillTx/>
                <a:latin typeface="Aptos" panose="020B0004020202020204" pitchFamily="34" charset="0"/>
                <a:ea typeface="+mn-ea"/>
                <a:cs typeface="+mn-cs"/>
              </a:rPr>
              <a:t>Quarterly Expenditure Deadline</a:t>
            </a:r>
            <a:endParaRPr lang="en-US" sz="2667" i="0" u="none" strike="noStrike" kern="1200" cap="none" spc="0" normalizeH="0" baseline="0" noProof="0">
              <a:ln>
                <a:noFill/>
              </a:ln>
              <a:solidFill>
                <a:srgbClr val="2F3D4C"/>
              </a:solidFill>
              <a:effectLst/>
              <a:uLnTx/>
              <a:uFillTx/>
              <a:latin typeface="Aptos" panose="020B0004020202020204" pitchFamily="34" charset="0"/>
            </a:endParaRPr>
          </a:p>
          <a:p>
            <a:pPr marL="381000" indent="-381000" defTabSz="609630">
              <a:lnSpc>
                <a:spcPct val="100000"/>
              </a:lnSpc>
              <a:spcBef>
                <a:spcPts val="0"/>
              </a:spcBef>
              <a:buFont typeface="Arial" panose="020B0604020202020204" pitchFamily="34" charset="0"/>
              <a:buChar char="•"/>
              <a:defRPr/>
            </a:pPr>
            <a:r>
              <a:rPr kumimoji="0" lang="en-US" sz="2667" i="0" u="none" strike="noStrike" kern="1200" cap="none" spc="0" normalizeH="0" baseline="0" noProof="0">
                <a:ln>
                  <a:noFill/>
                </a:ln>
                <a:solidFill>
                  <a:srgbClr val="2F3D4C"/>
                </a:solidFill>
                <a:effectLst/>
                <a:uLnTx/>
                <a:uFillTx/>
                <a:latin typeface="Aptos" panose="020B0004020202020204" pitchFamily="34" charset="0"/>
                <a:ea typeface="+mn-ea"/>
                <a:cs typeface="+mn-cs"/>
              </a:rPr>
              <a:t>Technical Assistance Sessions</a:t>
            </a:r>
            <a:endParaRPr lang="en-US" sz="2667" i="0" u="none" strike="noStrike" kern="1200" cap="none" spc="0" normalizeH="0" baseline="0" noProof="0">
              <a:ln>
                <a:noFill/>
              </a:ln>
              <a:solidFill>
                <a:srgbClr val="2F3D4C"/>
              </a:solidFill>
              <a:effectLst/>
              <a:uLnTx/>
              <a:uFillTx/>
              <a:latin typeface="Aptos" panose="020B0004020202020204" pitchFamily="34" charset="0"/>
            </a:endParaRPr>
          </a:p>
          <a:p>
            <a:pPr marL="0" indent="0" defTabSz="609630">
              <a:lnSpc>
                <a:spcPct val="100000"/>
              </a:lnSpc>
              <a:spcBef>
                <a:spcPts val="0"/>
              </a:spcBef>
              <a:buNone/>
              <a:defRPr/>
            </a:pPr>
            <a:endParaRPr kumimoji="0" lang="en-US" sz="2400"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33135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62AD827-4BED-7DB2-E40F-150CA7B824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557AA45-3555-2461-E470-0A23B9969151}"/>
              </a:ext>
            </a:extLst>
          </p:cNvPr>
          <p:cNvPicPr>
            <a:picLocks noChangeAspect="1"/>
          </p:cNvPicPr>
          <p:nvPr/>
        </p:nvPicPr>
        <p:blipFill>
          <a:blip r:embed="rId4">
            <a:alphaModFix amt="50000"/>
          </a:blip>
          <a:stretch>
            <a:fillRect/>
          </a:stretch>
        </p:blipFill>
        <p:spPr>
          <a:xfrm>
            <a:off x="0" y="0"/>
            <a:ext cx="4775200" cy="6858000"/>
          </a:xfrm>
          <a:prstGeom prst="rect">
            <a:avLst/>
          </a:prstGeom>
          <a:ln>
            <a:noFill/>
          </a:ln>
          <a:effectLst>
            <a:softEdge rad="112500"/>
          </a:effectLst>
        </p:spPr>
      </p:pic>
      <p:sp>
        <p:nvSpPr>
          <p:cNvPr id="2" name="Title 1">
            <a:extLst>
              <a:ext uri="{FF2B5EF4-FFF2-40B4-BE49-F238E27FC236}">
                <a16:creationId xmlns:a16="http://schemas.microsoft.com/office/drawing/2014/main" id="{6C3614FB-A74A-3A71-257B-96DA0FAF59AD}"/>
              </a:ext>
            </a:extLst>
          </p:cNvPr>
          <p:cNvSpPr>
            <a:spLocks noGrp="1"/>
          </p:cNvSpPr>
          <p:nvPr>
            <p:ph type="title"/>
          </p:nvPr>
        </p:nvSpPr>
        <p:spPr>
          <a:xfrm>
            <a:off x="53848" y="243414"/>
            <a:ext cx="4721352"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200"/>
              <a:t>Quarterly </a:t>
            </a:r>
            <a:br>
              <a:rPr lang="en-US" sz="3200"/>
            </a:br>
            <a:r>
              <a:rPr lang="en-US" sz="3200"/>
              <a:t>Expenditure</a:t>
            </a:r>
            <a:br>
              <a:rPr lang="en-US" sz="3200"/>
            </a:br>
            <a:r>
              <a:rPr lang="en-US" sz="3200"/>
              <a:t>Deadline</a:t>
            </a:r>
          </a:p>
        </p:txBody>
      </p:sp>
      <p:graphicFrame>
        <p:nvGraphicFramePr>
          <p:cNvPr id="12" name="Content Placeholder 11">
            <a:extLst>
              <a:ext uri="{FF2B5EF4-FFF2-40B4-BE49-F238E27FC236}">
                <a16:creationId xmlns:a16="http://schemas.microsoft.com/office/drawing/2014/main" id="{38860F3D-461F-0DA7-1C0F-DBF2AE9FC4AC}"/>
              </a:ext>
            </a:extLst>
          </p:cNvPr>
          <p:cNvGraphicFramePr>
            <a:graphicFrameLocks noGrp="1"/>
          </p:cNvGraphicFramePr>
          <p:nvPr>
            <p:ph idx="1"/>
            <p:extLst>
              <p:ext uri="{D42A27DB-BD31-4B8C-83A1-F6EECF244321}">
                <p14:modId xmlns:p14="http://schemas.microsoft.com/office/powerpoint/2010/main" val="2937342276"/>
              </p:ext>
            </p:extLst>
          </p:nvPr>
        </p:nvGraphicFramePr>
        <p:xfrm>
          <a:off x="4876800" y="1400954"/>
          <a:ext cx="7112000" cy="3893605"/>
        </p:xfrm>
        <a:graphic>
          <a:graphicData uri="http://schemas.openxmlformats.org/drawingml/2006/table">
            <a:tbl>
              <a:tblPr firstRow="1" bandRow="1">
                <a:tableStyleId>{5C22544A-7EE6-4342-B048-85BDC9FD1C3A}</a:tableStyleId>
              </a:tblPr>
              <a:tblGrid>
                <a:gridCol w="1574800">
                  <a:extLst>
                    <a:ext uri="{9D8B030D-6E8A-4147-A177-3AD203B41FA5}">
                      <a16:colId xmlns:a16="http://schemas.microsoft.com/office/drawing/2014/main" val="254329199"/>
                    </a:ext>
                  </a:extLst>
                </a:gridCol>
                <a:gridCol w="2641600">
                  <a:extLst>
                    <a:ext uri="{9D8B030D-6E8A-4147-A177-3AD203B41FA5}">
                      <a16:colId xmlns:a16="http://schemas.microsoft.com/office/drawing/2014/main" val="2868923127"/>
                    </a:ext>
                  </a:extLst>
                </a:gridCol>
                <a:gridCol w="2895600">
                  <a:extLst>
                    <a:ext uri="{9D8B030D-6E8A-4147-A177-3AD203B41FA5}">
                      <a16:colId xmlns:a16="http://schemas.microsoft.com/office/drawing/2014/main" val="2063093929"/>
                    </a:ext>
                  </a:extLst>
                </a:gridCol>
              </a:tblGrid>
              <a:tr h="778721">
                <a:tc>
                  <a:txBody>
                    <a:bodyPr/>
                    <a:lstStyle/>
                    <a:p>
                      <a:pPr algn="ctr"/>
                      <a:r>
                        <a:rPr lang="en-US" sz="2100">
                          <a:solidFill>
                            <a:schemeClr val="tx2">
                              <a:lumMod val="75000"/>
                            </a:schemeClr>
                          </a:solidFill>
                          <a:effectLst>
                            <a:outerShdw blurRad="38100" dist="38100" dir="2700000" algn="tl">
                              <a:srgbClr val="000000">
                                <a:alpha val="43137"/>
                              </a:srgbClr>
                            </a:outerShdw>
                          </a:effectLst>
                        </a:rPr>
                        <a:t>Quarter</a:t>
                      </a:r>
                    </a:p>
                  </a:txBody>
                  <a:tcPr marL="60960" marR="60960" marT="30480" marB="30480" anchor="ctr">
                    <a:solidFill>
                      <a:srgbClr val="F0C14C"/>
                    </a:solidFill>
                  </a:tcPr>
                </a:tc>
                <a:tc>
                  <a:txBody>
                    <a:bodyPr/>
                    <a:lstStyle/>
                    <a:p>
                      <a:pPr algn="ctr"/>
                      <a:r>
                        <a:rPr lang="en-US" sz="2100">
                          <a:solidFill>
                            <a:schemeClr val="tx2">
                              <a:lumMod val="75000"/>
                            </a:schemeClr>
                          </a:solidFill>
                          <a:effectLst>
                            <a:outerShdw blurRad="38100" dist="38100" dir="2700000" algn="tl">
                              <a:srgbClr val="000000">
                                <a:alpha val="43137"/>
                              </a:srgbClr>
                            </a:outerShdw>
                          </a:effectLst>
                        </a:rPr>
                        <a:t>Reporting Period</a:t>
                      </a:r>
                    </a:p>
                  </a:txBody>
                  <a:tcPr marL="60960" marR="60960" marT="30480" marB="30480" anchor="ctr">
                    <a:solidFill>
                      <a:srgbClr val="F0C14C"/>
                    </a:solidFill>
                  </a:tcPr>
                </a:tc>
                <a:tc>
                  <a:txBody>
                    <a:bodyPr/>
                    <a:lstStyle/>
                    <a:p>
                      <a:pPr algn="ctr"/>
                      <a:r>
                        <a:rPr lang="en-US" sz="2100">
                          <a:solidFill>
                            <a:schemeClr val="tx2">
                              <a:lumMod val="75000"/>
                            </a:schemeClr>
                          </a:solidFill>
                          <a:effectLst>
                            <a:outerShdw blurRad="38100" dist="38100" dir="2700000" algn="tl">
                              <a:srgbClr val="000000">
                                <a:alpha val="43137"/>
                              </a:srgbClr>
                            </a:outerShdw>
                          </a:effectLst>
                        </a:rPr>
                        <a:t>New Due Date </a:t>
                      </a:r>
                    </a:p>
                    <a:p>
                      <a:pPr algn="ctr"/>
                      <a:r>
                        <a:rPr lang="en-US" sz="2100">
                          <a:solidFill>
                            <a:schemeClr val="tx2">
                              <a:lumMod val="75000"/>
                            </a:schemeClr>
                          </a:solidFill>
                          <a:effectLst>
                            <a:outerShdw blurRad="38100" dist="38100" dir="2700000" algn="tl">
                              <a:srgbClr val="000000">
                                <a:alpha val="43137"/>
                              </a:srgbClr>
                            </a:outerShdw>
                          </a:effectLst>
                        </a:rPr>
                        <a:t>(30 Days)</a:t>
                      </a:r>
                    </a:p>
                  </a:txBody>
                  <a:tcPr marL="60960" marR="60960" marT="30480" marB="30480" anchor="ctr">
                    <a:solidFill>
                      <a:srgbClr val="F0C14C"/>
                    </a:solidFill>
                  </a:tcPr>
                </a:tc>
                <a:extLst>
                  <a:ext uri="{0D108BD9-81ED-4DB2-BD59-A6C34878D82A}">
                    <a16:rowId xmlns:a16="http://schemas.microsoft.com/office/drawing/2014/main" val="1034902235"/>
                  </a:ext>
                </a:extLst>
              </a:tr>
              <a:tr h="778721">
                <a:tc>
                  <a:txBody>
                    <a:bodyPr/>
                    <a:lstStyle/>
                    <a:p>
                      <a:pPr algn="ctr"/>
                      <a:r>
                        <a:rPr lang="en-US" sz="1800">
                          <a:solidFill>
                            <a:schemeClr val="tx2">
                              <a:lumMod val="75000"/>
                            </a:schemeClr>
                          </a:solidFill>
                        </a:rPr>
                        <a:t>Q1</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July – September</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October 30</a:t>
                      </a:r>
                      <a:r>
                        <a:rPr lang="en-US" sz="1800" baseline="30000">
                          <a:solidFill>
                            <a:schemeClr val="tx2">
                              <a:lumMod val="75000"/>
                            </a:schemeClr>
                          </a:solidFill>
                        </a:rPr>
                        <a:t>th</a:t>
                      </a:r>
                      <a:r>
                        <a:rPr lang="en-US" sz="1800">
                          <a:solidFill>
                            <a:schemeClr val="tx2">
                              <a:lumMod val="75000"/>
                            </a:schemeClr>
                          </a:solidFill>
                        </a:rPr>
                        <a:t> </a:t>
                      </a:r>
                    </a:p>
                  </a:txBody>
                  <a:tcPr marL="60960" marR="60960" marT="30480" marB="30480" anchor="ctr">
                    <a:solidFill>
                      <a:srgbClr val="FFC000">
                        <a:alpha val="44000"/>
                      </a:srgbClr>
                    </a:solidFill>
                  </a:tcPr>
                </a:tc>
                <a:extLst>
                  <a:ext uri="{0D108BD9-81ED-4DB2-BD59-A6C34878D82A}">
                    <a16:rowId xmlns:a16="http://schemas.microsoft.com/office/drawing/2014/main" val="232539778"/>
                  </a:ext>
                </a:extLst>
              </a:tr>
              <a:tr h="778721">
                <a:tc>
                  <a:txBody>
                    <a:bodyPr/>
                    <a:lstStyle/>
                    <a:p>
                      <a:pPr algn="ctr"/>
                      <a:r>
                        <a:rPr lang="en-US" sz="1800">
                          <a:solidFill>
                            <a:schemeClr val="tx2">
                              <a:lumMod val="75000"/>
                            </a:schemeClr>
                          </a:solidFill>
                        </a:rPr>
                        <a:t>Q2</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October – December</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January 30</a:t>
                      </a:r>
                      <a:r>
                        <a:rPr lang="en-US" sz="1800" baseline="30000">
                          <a:solidFill>
                            <a:schemeClr val="tx2">
                              <a:lumMod val="75000"/>
                            </a:schemeClr>
                          </a:solidFill>
                        </a:rPr>
                        <a:t>th</a:t>
                      </a:r>
                      <a:r>
                        <a:rPr lang="en-US" sz="1800">
                          <a:solidFill>
                            <a:schemeClr val="tx2">
                              <a:lumMod val="75000"/>
                            </a:schemeClr>
                          </a:solidFill>
                        </a:rPr>
                        <a:t> </a:t>
                      </a:r>
                    </a:p>
                  </a:txBody>
                  <a:tcPr marL="60960" marR="60960" marT="30480" marB="30480" anchor="ctr">
                    <a:solidFill>
                      <a:srgbClr val="FFC000">
                        <a:alpha val="44000"/>
                      </a:srgbClr>
                    </a:solidFill>
                  </a:tcPr>
                </a:tc>
                <a:extLst>
                  <a:ext uri="{0D108BD9-81ED-4DB2-BD59-A6C34878D82A}">
                    <a16:rowId xmlns:a16="http://schemas.microsoft.com/office/drawing/2014/main" val="4077123599"/>
                  </a:ext>
                </a:extLst>
              </a:tr>
              <a:tr h="778721">
                <a:tc>
                  <a:txBody>
                    <a:bodyPr/>
                    <a:lstStyle/>
                    <a:p>
                      <a:pPr algn="ctr"/>
                      <a:r>
                        <a:rPr lang="en-US" sz="1800">
                          <a:solidFill>
                            <a:schemeClr val="tx2">
                              <a:lumMod val="75000"/>
                            </a:schemeClr>
                          </a:solidFill>
                        </a:rPr>
                        <a:t>Q3</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January – March</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April 30</a:t>
                      </a:r>
                      <a:r>
                        <a:rPr lang="en-US" sz="1800" baseline="30000">
                          <a:solidFill>
                            <a:schemeClr val="tx2">
                              <a:lumMod val="75000"/>
                            </a:schemeClr>
                          </a:solidFill>
                        </a:rPr>
                        <a:t>th</a:t>
                      </a:r>
                      <a:r>
                        <a:rPr lang="en-US" sz="1800">
                          <a:solidFill>
                            <a:schemeClr val="tx2">
                              <a:lumMod val="75000"/>
                            </a:schemeClr>
                          </a:solidFill>
                        </a:rPr>
                        <a:t> </a:t>
                      </a:r>
                    </a:p>
                  </a:txBody>
                  <a:tcPr marL="60960" marR="60960" marT="30480" marB="30480" anchor="ctr">
                    <a:solidFill>
                      <a:srgbClr val="FFC000">
                        <a:alpha val="44000"/>
                      </a:srgbClr>
                    </a:solidFill>
                  </a:tcPr>
                </a:tc>
                <a:extLst>
                  <a:ext uri="{0D108BD9-81ED-4DB2-BD59-A6C34878D82A}">
                    <a16:rowId xmlns:a16="http://schemas.microsoft.com/office/drawing/2014/main" val="1342247031"/>
                  </a:ext>
                </a:extLst>
              </a:tr>
              <a:tr h="778721">
                <a:tc>
                  <a:txBody>
                    <a:bodyPr/>
                    <a:lstStyle/>
                    <a:p>
                      <a:pPr algn="ctr"/>
                      <a:r>
                        <a:rPr lang="en-US" sz="1800">
                          <a:solidFill>
                            <a:schemeClr val="tx2">
                              <a:lumMod val="75000"/>
                            </a:schemeClr>
                          </a:solidFill>
                        </a:rPr>
                        <a:t>Q4</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April – June</a:t>
                      </a:r>
                    </a:p>
                  </a:txBody>
                  <a:tcPr marL="60960" marR="60960" marT="30480" marB="30480" anchor="ctr">
                    <a:solidFill>
                      <a:srgbClr val="FFC000">
                        <a:alpha val="44000"/>
                      </a:srgbClr>
                    </a:solidFill>
                  </a:tcPr>
                </a:tc>
                <a:tc>
                  <a:txBody>
                    <a:bodyPr/>
                    <a:lstStyle/>
                    <a:p>
                      <a:pPr algn="ctr"/>
                      <a:r>
                        <a:rPr lang="en-US" sz="1800">
                          <a:solidFill>
                            <a:schemeClr val="tx2">
                              <a:lumMod val="75000"/>
                            </a:schemeClr>
                          </a:solidFill>
                        </a:rPr>
                        <a:t>July 30</a:t>
                      </a:r>
                      <a:r>
                        <a:rPr lang="en-US" sz="1800" baseline="30000">
                          <a:solidFill>
                            <a:schemeClr val="tx2">
                              <a:lumMod val="75000"/>
                            </a:schemeClr>
                          </a:solidFill>
                        </a:rPr>
                        <a:t>th</a:t>
                      </a:r>
                      <a:r>
                        <a:rPr lang="en-US" sz="1800">
                          <a:solidFill>
                            <a:schemeClr val="tx2">
                              <a:lumMod val="75000"/>
                            </a:schemeClr>
                          </a:solidFill>
                        </a:rPr>
                        <a:t> through August 15</a:t>
                      </a:r>
                      <a:r>
                        <a:rPr lang="en-US" sz="1800" baseline="30000">
                          <a:solidFill>
                            <a:schemeClr val="tx2">
                              <a:lumMod val="75000"/>
                            </a:schemeClr>
                          </a:solidFill>
                        </a:rPr>
                        <a:t>th</a:t>
                      </a:r>
                      <a:r>
                        <a:rPr lang="en-US" sz="1800">
                          <a:solidFill>
                            <a:schemeClr val="tx2">
                              <a:lumMod val="75000"/>
                            </a:schemeClr>
                          </a:solidFill>
                        </a:rPr>
                        <a:t> </a:t>
                      </a:r>
                    </a:p>
                  </a:txBody>
                  <a:tcPr marL="60960" marR="60960" marT="30480" marB="30480" anchor="ctr">
                    <a:solidFill>
                      <a:srgbClr val="FFC000">
                        <a:alpha val="44000"/>
                      </a:srgbClr>
                    </a:solidFill>
                  </a:tcPr>
                </a:tc>
                <a:extLst>
                  <a:ext uri="{0D108BD9-81ED-4DB2-BD59-A6C34878D82A}">
                    <a16:rowId xmlns:a16="http://schemas.microsoft.com/office/drawing/2014/main" val="2404152998"/>
                  </a:ext>
                </a:extLst>
              </a:tr>
            </a:tbl>
          </a:graphicData>
        </a:graphic>
      </p:graphicFrame>
      <p:cxnSp>
        <p:nvCxnSpPr>
          <p:cNvPr id="6" name="Straight Connector 5">
            <a:extLst>
              <a:ext uri="{FF2B5EF4-FFF2-40B4-BE49-F238E27FC236}">
                <a16:creationId xmlns:a16="http://schemas.microsoft.com/office/drawing/2014/main" id="{845D45BD-870A-48C0-FDC3-6B2E4A3B36D7}"/>
              </a:ext>
            </a:extLst>
          </p:cNvPr>
          <p:cNvCxnSpPr/>
          <p:nvPr/>
        </p:nvCxnSpPr>
        <p:spPr>
          <a:xfrm>
            <a:off x="685800" y="1752600"/>
            <a:ext cx="3403600"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sp>
        <p:nvSpPr>
          <p:cNvPr id="7" name="Rectangle 6">
            <a:extLst>
              <a:ext uri="{FF2B5EF4-FFF2-40B4-BE49-F238E27FC236}">
                <a16:creationId xmlns:a16="http://schemas.microsoft.com/office/drawing/2014/main" id="{BC88A930-4D62-239C-BBE4-F4141A22A041}"/>
              </a:ext>
            </a:extLst>
          </p:cNvPr>
          <p:cNvSpPr/>
          <p:nvPr/>
        </p:nvSpPr>
        <p:spPr>
          <a:xfrm>
            <a:off x="445729" y="1870881"/>
            <a:ext cx="3896032" cy="3657235"/>
          </a:xfrm>
          <a:prstGeom prst="rect">
            <a:avLst/>
          </a:prstGeom>
          <a:solidFill>
            <a:srgbClr val="E9EBED"/>
          </a:soli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406460">
              <a:defRPr/>
            </a:pPr>
            <a:r>
              <a:rPr lang="en-US" sz="1867">
                <a:solidFill>
                  <a:schemeClr val="tx2">
                    <a:lumMod val="75000"/>
                  </a:schemeClr>
                </a:solidFill>
              </a:rPr>
              <a:t>The Office of Management and Budget (OMB) revised 2 CFR 200.328 and 200.329 , updating the requirement for financial reporting. Under the new language, </a:t>
            </a:r>
            <a:r>
              <a:rPr lang="en-US" sz="1867" b="1" u="sng">
                <a:solidFill>
                  <a:schemeClr val="tx2">
                    <a:lumMod val="75000"/>
                  </a:schemeClr>
                </a:solidFill>
              </a:rPr>
              <a:t>sub-recipients must submit quarterly claims within 30 calendar days after the end of the reporting period</a:t>
            </a:r>
            <a:r>
              <a:rPr lang="en-US" sz="1867">
                <a:solidFill>
                  <a:schemeClr val="tx2">
                    <a:lumMod val="75000"/>
                  </a:schemeClr>
                </a:solidFill>
              </a:rPr>
              <a:t>. Previously, SCDE allowed 45 days for claim submissions.</a:t>
            </a:r>
          </a:p>
          <a:p>
            <a:pPr algn="ctr" defTabSz="406460">
              <a:defRPr/>
            </a:pPr>
            <a:endParaRPr lang="en-US" sz="711">
              <a:solidFill>
                <a:srgbClr val="FFFFFF"/>
              </a:solidFill>
              <a:latin typeface="Calibri"/>
            </a:endParaRPr>
          </a:p>
        </p:txBody>
      </p:sp>
      <p:cxnSp>
        <p:nvCxnSpPr>
          <p:cNvPr id="10" name="Straight Connector 9">
            <a:extLst>
              <a:ext uri="{FF2B5EF4-FFF2-40B4-BE49-F238E27FC236}">
                <a16:creationId xmlns:a16="http://schemas.microsoft.com/office/drawing/2014/main" id="{0E7B2A96-6264-EB4A-2030-15C0249FBDCB}"/>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442085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73621-464D-7082-E3C9-83B0C5CCDF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D3468E9-E612-3551-E8D5-3953F974B9E7}"/>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7BE94199-A483-E661-0E95-F1202B88F412}"/>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30406824-D507-4E58-07B4-54B4551E8EA0}"/>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FF450B71-058F-07DB-BE1D-AD6782F045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9F588B7-95FC-966D-A00D-C357B909B730}"/>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Technical Assistance Sessions</a:t>
            </a:r>
          </a:p>
        </p:txBody>
      </p:sp>
      <p:sp>
        <p:nvSpPr>
          <p:cNvPr id="7" name="Rectangle 6">
            <a:extLst>
              <a:ext uri="{FF2B5EF4-FFF2-40B4-BE49-F238E27FC236}">
                <a16:creationId xmlns:a16="http://schemas.microsoft.com/office/drawing/2014/main" id="{8616BBB5-0BED-849B-B5BF-2E44800FDAB5}"/>
              </a:ext>
            </a:extLst>
          </p:cNvPr>
          <p:cNvSpPr/>
          <p:nvPr/>
        </p:nvSpPr>
        <p:spPr>
          <a:xfrm>
            <a:off x="546099" y="1911640"/>
            <a:ext cx="11099800" cy="3497462"/>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406460">
              <a:defRPr/>
            </a:pPr>
            <a:r>
              <a:rPr lang="en-US" sz="2400">
                <a:solidFill>
                  <a:schemeClr val="tx2">
                    <a:lumMod val="75000"/>
                  </a:schemeClr>
                </a:solidFill>
              </a:rPr>
              <a:t>The SCDE Grants Accounting team offers one-on-one GAPS Technical Assistance (TA) sessions, providing an in-depth walkthrough of the Grants Accounting Processing System (GAPS) for both new and existing users.</a:t>
            </a:r>
          </a:p>
          <a:p>
            <a:pPr algn="ctr" defTabSz="406460">
              <a:defRPr/>
            </a:pPr>
            <a:endParaRPr lang="en-US" sz="2400">
              <a:solidFill>
                <a:schemeClr val="tx2">
                  <a:lumMod val="75000"/>
                </a:schemeClr>
              </a:solidFill>
            </a:endParaRPr>
          </a:p>
          <a:p>
            <a:pPr algn="ctr" defTabSz="406460">
              <a:defRPr/>
            </a:pPr>
            <a:r>
              <a:rPr lang="en-US" sz="2400">
                <a:solidFill>
                  <a:schemeClr val="tx2">
                    <a:lumMod val="75000"/>
                  </a:schemeClr>
                </a:solidFill>
              </a:rPr>
              <a:t>Looking ahead, we’d love to host smaller, more personalized district sessions during future SCASBO conferences. If you’re interested, please feel free to connect with me after the presentation!</a:t>
            </a:r>
          </a:p>
        </p:txBody>
      </p:sp>
    </p:spTree>
    <p:extLst>
      <p:ext uri="{BB962C8B-B14F-4D97-AF65-F5344CB8AC3E}">
        <p14:creationId xmlns:p14="http://schemas.microsoft.com/office/powerpoint/2010/main" val="3622040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CECCD-0744-3661-BA50-4BE42730DC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3860B-00DE-66DF-3885-B4CD65EFC28A}"/>
              </a:ext>
            </a:extLst>
          </p:cNvPr>
          <p:cNvSpPr>
            <a:spLocks noGrp="1"/>
          </p:cNvSpPr>
          <p:nvPr>
            <p:ph type="title"/>
          </p:nvPr>
        </p:nvSpPr>
        <p:spPr/>
        <p:txBody>
          <a:bodyP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kumimoji="0" lang="en-US" sz="6000" b="1" i="0" u="none" strike="noStrike" kern="1200" cap="none" spc="0" normalizeH="0" baseline="0" noProof="0">
                <a:ln>
                  <a:noFill/>
                </a:ln>
                <a:effectLst/>
                <a:uLnTx/>
                <a:uFillTx/>
                <a:latin typeface="Aptos"/>
                <a:ea typeface="+mj-ea"/>
                <a:cs typeface="+mj-cs"/>
              </a:rPr>
              <a:t>Agenda</a:t>
            </a:r>
            <a:endParaRPr lang="en-US" sz="5400">
              <a:latin typeface="Aptos"/>
            </a:endParaRPr>
          </a:p>
        </p:txBody>
      </p:sp>
      <p:sp>
        <p:nvSpPr>
          <p:cNvPr id="3" name="Content Placeholder 2">
            <a:extLst>
              <a:ext uri="{FF2B5EF4-FFF2-40B4-BE49-F238E27FC236}">
                <a16:creationId xmlns:a16="http://schemas.microsoft.com/office/drawing/2014/main" id="{C124EDA2-9739-E8F2-4C91-C4FD59E6956A}"/>
              </a:ext>
            </a:extLst>
          </p:cNvPr>
          <p:cNvSpPr>
            <a:spLocks noGrp="1"/>
          </p:cNvSpPr>
          <p:nvPr>
            <p:ph idx="4294967295"/>
          </p:nvPr>
        </p:nvSpPr>
        <p:spPr>
          <a:xfrm>
            <a:off x="4297680" y="1000107"/>
            <a:ext cx="7281672" cy="4594035"/>
          </a:xfrm>
        </p:spPr>
        <p:txBody>
          <a:bodyPr anchor="ctr">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indent="0" defTabSz="609630">
              <a:lnSpc>
                <a:spcPct val="100000"/>
              </a:lnSpc>
              <a:spcBef>
                <a:spcPts val="0"/>
              </a:spcBef>
              <a:buNone/>
              <a:defRPr/>
            </a:pPr>
            <a:endParaRPr lang="en-US" sz="4400" b="1">
              <a:solidFill>
                <a:srgbClr val="2F3D4C"/>
              </a:solidFill>
              <a:latin typeface="Aptos"/>
            </a:endParaRPr>
          </a:p>
          <a:p>
            <a:pPr indent="0" defTabSz="609630">
              <a:lnSpc>
                <a:spcPct val="100000"/>
              </a:lnSpc>
              <a:spcBef>
                <a:spcPts val="0"/>
              </a:spcBef>
              <a:buNone/>
              <a:defRPr/>
            </a:pPr>
            <a:r>
              <a:rPr lang="en-US" sz="4400" b="1">
                <a:solidFill>
                  <a:srgbClr val="2F3D4C"/>
                </a:solidFill>
                <a:latin typeface="Aptos"/>
              </a:rPr>
              <a:t>Audit</a:t>
            </a:r>
            <a:r>
              <a:rPr kumimoji="0" lang="en-US" sz="4400" b="1" i="0" u="none" strike="noStrike" kern="1200" cap="none" spc="0" normalizeH="0" baseline="0" noProof="0">
                <a:ln>
                  <a:noFill/>
                </a:ln>
                <a:solidFill>
                  <a:srgbClr val="2F3D4C"/>
                </a:solidFill>
                <a:effectLst/>
                <a:uLnTx/>
                <a:uFillTx/>
                <a:latin typeface="Aptos"/>
              </a:rPr>
              <a:t> </a:t>
            </a:r>
            <a:r>
              <a:rPr lang="en-US" sz="4400" b="1">
                <a:solidFill>
                  <a:srgbClr val="2F3D4C"/>
                </a:solidFill>
                <a:latin typeface="Aptos"/>
              </a:rPr>
              <a:t>Services Updates</a:t>
            </a:r>
            <a:endParaRPr lang="en-US"/>
          </a:p>
          <a:p>
            <a:pPr marL="0" marR="0" lvl="0" indent="0" defTabSz="60963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2F3D4C"/>
              </a:solidFill>
              <a:effectLst/>
              <a:uLnTx/>
              <a:uFillTx/>
              <a:latin typeface="Aptos" panose="020B0004020202020204" pitchFamily="34" charset="0"/>
              <a:ea typeface="+mn-ea"/>
              <a:cs typeface="+mn-cs"/>
            </a:endParaRPr>
          </a:p>
          <a:p>
            <a:pPr marL="381000" indent="-381000" defTabSz="609630">
              <a:lnSpc>
                <a:spcPct val="100000"/>
              </a:lnSpc>
              <a:spcBef>
                <a:spcPts val="0"/>
              </a:spcBef>
              <a:defRPr/>
            </a:pPr>
            <a:r>
              <a:rPr lang="en-US" sz="2700">
                <a:solidFill>
                  <a:srgbClr val="2F3D4C"/>
                </a:solidFill>
                <a:latin typeface="Aptos"/>
              </a:rPr>
              <a:t>Financial Accounting Handbook Update</a:t>
            </a:r>
            <a:endParaRPr lang="en-US" sz="2650">
              <a:solidFill>
                <a:srgbClr val="2F3D4C"/>
              </a:solidFill>
              <a:latin typeface="Aptos"/>
            </a:endParaRPr>
          </a:p>
          <a:p>
            <a:pPr marL="381000" indent="-381000" defTabSz="609630">
              <a:lnSpc>
                <a:spcPct val="100000"/>
              </a:lnSpc>
              <a:spcBef>
                <a:spcPts val="0"/>
              </a:spcBef>
              <a:defRPr/>
            </a:pPr>
            <a:r>
              <a:rPr lang="en-US" sz="2650">
                <a:solidFill>
                  <a:srgbClr val="2F3D4C"/>
                </a:solidFill>
                <a:latin typeface="Aptos"/>
              </a:rPr>
              <a:t>Annual Audit Submission Update</a:t>
            </a:r>
            <a:endParaRPr lang="en-US"/>
          </a:p>
          <a:p>
            <a:pPr marL="381000" indent="-381000" defTabSz="609630">
              <a:lnSpc>
                <a:spcPct val="100000"/>
              </a:lnSpc>
              <a:spcBef>
                <a:spcPts val="0"/>
              </a:spcBef>
              <a:defRPr/>
            </a:pPr>
            <a:r>
              <a:rPr lang="en-US" sz="2650">
                <a:solidFill>
                  <a:srgbClr val="2F3D4C"/>
                </a:solidFill>
                <a:latin typeface="Aptos"/>
              </a:rPr>
              <a:t>Records Retention Policy – SC Department of Archives and History</a:t>
            </a:r>
          </a:p>
          <a:p>
            <a:pPr indent="0" defTabSz="609630">
              <a:lnSpc>
                <a:spcPct val="100000"/>
              </a:lnSpc>
              <a:spcBef>
                <a:spcPts val="0"/>
              </a:spcBef>
              <a:buNone/>
              <a:defRPr/>
            </a:pPr>
            <a:endParaRPr lang="en-US" sz="2650" i="0" u="none" strike="noStrike" kern="1200" cap="none" spc="0" normalizeH="0" baseline="0" noProof="0">
              <a:ln>
                <a:noFill/>
              </a:ln>
              <a:solidFill>
                <a:srgbClr val="2F3D4C"/>
              </a:solidFill>
              <a:effectLst/>
              <a:uLnTx/>
              <a:uFillTx/>
              <a:latin typeface="Aptos" panose="020B0004020202020204" pitchFamily="34" charset="0"/>
            </a:endParaRPr>
          </a:p>
          <a:p>
            <a:pPr marL="381000" indent="-381000" defTabSz="609630">
              <a:lnSpc>
                <a:spcPct val="100000"/>
              </a:lnSpc>
              <a:spcBef>
                <a:spcPts val="0"/>
              </a:spcBef>
              <a:defRPr/>
            </a:pPr>
            <a:endParaRPr lang="en-US" sz="2650">
              <a:solidFill>
                <a:srgbClr val="2F3D4C"/>
              </a:solidFill>
              <a:latin typeface="Aptos" panose="020B0004020202020204" pitchFamily="34" charset="0"/>
            </a:endParaRPr>
          </a:p>
          <a:p>
            <a:pPr indent="0" defTabSz="609630">
              <a:lnSpc>
                <a:spcPct val="100000"/>
              </a:lnSpc>
              <a:spcBef>
                <a:spcPts val="0"/>
              </a:spcBef>
              <a:buNone/>
              <a:defRPr/>
            </a:pPr>
            <a:endParaRPr lang="en-US" sz="2400">
              <a:solidFill>
                <a:srgbClr val="2F3D4C"/>
              </a:solidFill>
              <a:latin typeface="Aptos" panose="020B0004020202020204" pitchFamily="34" charset="0"/>
            </a:endParaRPr>
          </a:p>
        </p:txBody>
      </p:sp>
    </p:spTree>
    <p:extLst>
      <p:ext uri="{BB962C8B-B14F-4D97-AF65-F5344CB8AC3E}">
        <p14:creationId xmlns:p14="http://schemas.microsoft.com/office/powerpoint/2010/main" val="903771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29335-831D-5FE7-6E21-4F1AF9BDC5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33789A1-C691-6F13-9344-7B5080E3CF92}"/>
              </a:ext>
            </a:extLst>
          </p:cNvPr>
          <p:cNvPicPr>
            <a:picLocks noChangeAspect="1"/>
          </p:cNvPicPr>
          <p:nvPr/>
        </p:nvPicPr>
        <p:blipFill>
          <a:blip r:embed="rId3">
            <a:alphaModFix amt="20000"/>
          </a:blip>
          <a:stretch>
            <a:fillRect/>
          </a:stretch>
        </p:blipFill>
        <p:spPr>
          <a:xfrm>
            <a:off x="0" y="0"/>
            <a:ext cx="12192000" cy="6858000"/>
          </a:xfrm>
          <a:prstGeom prst="rect">
            <a:avLst/>
          </a:prstGeom>
          <a:ln>
            <a:noFill/>
          </a:ln>
          <a:effectLst>
            <a:softEdge rad="112500"/>
          </a:effectLst>
        </p:spPr>
      </p:pic>
      <p:cxnSp>
        <p:nvCxnSpPr>
          <p:cNvPr id="6" name="Straight Connector 5">
            <a:extLst>
              <a:ext uri="{FF2B5EF4-FFF2-40B4-BE49-F238E27FC236}">
                <a16:creationId xmlns:a16="http://schemas.microsoft.com/office/drawing/2014/main" id="{07E23FA4-5C55-8FF1-9533-B117CA5BC721}"/>
              </a:ext>
            </a:extLst>
          </p:cNvPr>
          <p:cNvCxnSpPr>
            <a:cxnSpLocks/>
          </p:cNvCxnSpPr>
          <p:nvPr/>
        </p:nvCxnSpPr>
        <p:spPr>
          <a:xfrm>
            <a:off x="685801" y="1549400"/>
            <a:ext cx="10617199"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cxnSp>
        <p:nvCxnSpPr>
          <p:cNvPr id="10" name="Straight Connector 9">
            <a:extLst>
              <a:ext uri="{FF2B5EF4-FFF2-40B4-BE49-F238E27FC236}">
                <a16:creationId xmlns:a16="http://schemas.microsoft.com/office/drawing/2014/main" id="{77822525-B78B-E303-617D-C7524BDBD4F6}"/>
              </a:ext>
            </a:extLst>
          </p:cNvPr>
          <p:cNvCxnSpPr>
            <a:cxnSpLocks/>
          </p:cNvCxnSpPr>
          <p:nvPr/>
        </p:nvCxnSpPr>
        <p:spPr>
          <a:xfrm>
            <a:off x="612648" y="6223000"/>
            <a:ext cx="10106152" cy="0"/>
          </a:xfrm>
          <a:prstGeom prst="line">
            <a:avLst/>
          </a:prstGeom>
          <a:ln>
            <a:solidFill>
              <a:srgbClr val="EFC04B"/>
            </a:solidFill>
          </a:ln>
        </p:spPr>
        <p:style>
          <a:lnRef idx="3">
            <a:schemeClr val="accent4"/>
          </a:lnRef>
          <a:fillRef idx="0">
            <a:schemeClr val="accent4"/>
          </a:fillRef>
          <a:effectRef idx="2">
            <a:schemeClr val="accent4"/>
          </a:effectRef>
          <a:fontRef idx="minor">
            <a:schemeClr val="tx1"/>
          </a:fontRef>
        </p:style>
      </p:cxnSp>
      <p:pic>
        <p:nvPicPr>
          <p:cNvPr id="1026" name="Picture 2">
            <a:extLst>
              <a:ext uri="{FF2B5EF4-FFF2-40B4-BE49-F238E27FC236}">
                <a16:creationId xmlns:a16="http://schemas.microsoft.com/office/drawing/2014/main" id="{6F645358-51D2-3E05-EBE8-3365B9F5FF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825" y="5664202"/>
            <a:ext cx="956350" cy="9563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025FE2A-DFC8-C47A-859F-3B36B9760704}"/>
              </a:ext>
            </a:extLst>
          </p:cNvPr>
          <p:cNvSpPr>
            <a:spLocks noGrp="1"/>
          </p:cNvSpPr>
          <p:nvPr>
            <p:ph type="title"/>
          </p:nvPr>
        </p:nvSpPr>
        <p:spPr>
          <a:xfrm>
            <a:off x="471425" y="960354"/>
            <a:ext cx="11249151" cy="731520"/>
          </a:xfrm>
        </p:spPr>
        <p:txBody>
          <a:bodyPr>
            <a:no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en-US" sz="3600">
                <a:effectLst>
                  <a:outerShdw blurRad="38100" dist="38100" dir="2700000" algn="tl">
                    <a:srgbClr val="000000">
                      <a:alpha val="43137"/>
                    </a:srgbClr>
                  </a:outerShdw>
                </a:effectLst>
              </a:rPr>
              <a:t>Financial Accounting Handbook Updates</a:t>
            </a:r>
            <a:endParaRPr lang="en-US"/>
          </a:p>
        </p:txBody>
      </p:sp>
      <p:sp>
        <p:nvSpPr>
          <p:cNvPr id="7" name="Rectangle 6">
            <a:extLst>
              <a:ext uri="{FF2B5EF4-FFF2-40B4-BE49-F238E27FC236}">
                <a16:creationId xmlns:a16="http://schemas.microsoft.com/office/drawing/2014/main" id="{5E1E766D-E076-EE64-6912-8077DE4154B4}"/>
              </a:ext>
            </a:extLst>
          </p:cNvPr>
          <p:cNvSpPr/>
          <p:nvPr/>
        </p:nvSpPr>
        <p:spPr>
          <a:xfrm>
            <a:off x="603249" y="1644940"/>
            <a:ext cx="11109325" cy="3764162"/>
          </a:xfrm>
          <a:prstGeom prst="rect">
            <a:avLst/>
          </a:prstGeom>
          <a:solidFill>
            <a:srgbClr val="FFC000">
              <a:alpha val="33000"/>
            </a:srgb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06460">
              <a:defRPr/>
            </a:pPr>
            <a:endParaRPr lang="en-US" sz="2400">
              <a:solidFill>
                <a:schemeClr val="tx2">
                  <a:lumMod val="75000"/>
                </a:schemeClr>
              </a:solidFill>
            </a:endParaRPr>
          </a:p>
          <a:p>
            <a:pPr marL="342900" indent="-342900" defTabSz="406460">
              <a:buFont typeface="Arial"/>
              <a:buChar char="•"/>
              <a:defRPr/>
            </a:pPr>
            <a:r>
              <a:rPr lang="en-US" sz="3200">
                <a:solidFill>
                  <a:schemeClr val="tx2">
                    <a:lumMod val="75000"/>
                  </a:schemeClr>
                </a:solidFill>
              </a:rPr>
              <a:t>Added revenue codes</a:t>
            </a:r>
          </a:p>
          <a:p>
            <a:pPr marL="342900" indent="-342900" defTabSz="406460">
              <a:buFont typeface="Arial"/>
              <a:buChar char="•"/>
              <a:defRPr/>
            </a:pPr>
            <a:r>
              <a:rPr lang="en-US" sz="3200">
                <a:solidFill>
                  <a:schemeClr val="tx2">
                    <a:lumMod val="75000"/>
                  </a:schemeClr>
                </a:solidFill>
              </a:rPr>
              <a:t>Updated special education revenue and function code title descriptions and definitions</a:t>
            </a:r>
          </a:p>
          <a:p>
            <a:pPr marL="342900" indent="-342900" defTabSz="406460">
              <a:buFont typeface="Arial"/>
              <a:buChar char="•"/>
              <a:defRPr/>
            </a:pPr>
            <a:r>
              <a:rPr lang="en-US" sz="3200">
                <a:solidFill>
                  <a:schemeClr val="tx2">
                    <a:lumMod val="75000"/>
                  </a:schemeClr>
                </a:solidFill>
              </a:rPr>
              <a:t>Updated objects 340, 345, 350, 420, 430, 440, and 445 definitions</a:t>
            </a:r>
          </a:p>
          <a:p>
            <a:pPr marL="342900" indent="-342900" defTabSz="406460">
              <a:buFont typeface="Arial"/>
              <a:buChar char="•"/>
              <a:defRPr/>
            </a:pPr>
            <a:r>
              <a:rPr lang="en-US" sz="3200">
                <a:solidFill>
                  <a:schemeClr val="tx2">
                    <a:lumMod val="75000"/>
                  </a:schemeClr>
                </a:solidFill>
              </a:rPr>
              <a:t>Replaced LEA with School District</a:t>
            </a:r>
          </a:p>
          <a:p>
            <a:pPr marL="342900" indent="-342900" defTabSz="406460">
              <a:buFont typeface="Arial"/>
              <a:buChar char="•"/>
              <a:defRPr/>
            </a:pPr>
            <a:r>
              <a:rPr lang="en-US" sz="3200">
                <a:solidFill>
                  <a:schemeClr val="tx2">
                    <a:lumMod val="75000"/>
                  </a:schemeClr>
                </a:solidFill>
              </a:rPr>
              <a:t>Questions from Financial Accounting Handbook Committee</a:t>
            </a:r>
          </a:p>
          <a:p>
            <a:pPr marL="304165" lvl="1" defTabSz="406460">
              <a:defRPr/>
            </a:pPr>
            <a:endParaRPr lang="en-US" sz="3200">
              <a:solidFill>
                <a:schemeClr val="tx2">
                  <a:lumMod val="75000"/>
                </a:schemeClr>
              </a:solidFill>
            </a:endParaRPr>
          </a:p>
          <a:p>
            <a:pPr defTabSz="406460">
              <a:defRPr/>
            </a:pPr>
            <a:endParaRPr lang="en-US" sz="2400">
              <a:solidFill>
                <a:schemeClr val="tx2">
                  <a:lumMod val="75000"/>
                </a:schemeClr>
              </a:solidFill>
            </a:endParaRPr>
          </a:p>
        </p:txBody>
      </p:sp>
    </p:spTree>
    <p:extLst>
      <p:ext uri="{BB962C8B-B14F-4D97-AF65-F5344CB8AC3E}">
        <p14:creationId xmlns:p14="http://schemas.microsoft.com/office/powerpoint/2010/main" val="1183873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704e2c5-29f5-4f7e-b91c-bd56f0685995}" enabled="0" method="" siteId="{2704e2c5-29f5-4f7e-b91c-bd56f0685995}" removed="1"/>
</clbl:labelList>
</file>

<file path=docProps/app.xml><?xml version="1.0" encoding="utf-8"?>
<Properties xmlns="http://schemas.openxmlformats.org/officeDocument/2006/extended-properties" xmlns:vt="http://schemas.openxmlformats.org/officeDocument/2006/docPropsVTypes">
  <TotalTime>0</TotalTime>
  <Words>3158</Words>
  <Application>Microsoft Office PowerPoint</Application>
  <PresentationFormat>Widescreen</PresentationFormat>
  <Paragraphs>266</Paragraphs>
  <Slides>25</Slides>
  <Notes>24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25</vt:i4>
      </vt:variant>
    </vt:vector>
  </HeadingPairs>
  <TitlesOfParts>
    <vt:vector size="34" baseType="lpstr">
      <vt:lpstr>Aptos</vt:lpstr>
      <vt:lpstr>Aptos Display</vt:lpstr>
      <vt:lpstr>Arial</vt:lpstr>
      <vt:lpstr>Arial,Sans-Serif</vt:lpstr>
      <vt:lpstr>Calibri</vt:lpstr>
      <vt:lpstr>Courier New</vt:lpstr>
      <vt:lpstr>Wingdings</vt:lpstr>
      <vt:lpstr>Office Theme</vt:lpstr>
      <vt:lpstr>1_Office Theme</vt:lpstr>
      <vt:lpstr>PowerPoint Presentation</vt:lpstr>
      <vt:lpstr>PowerPoint Presentation</vt:lpstr>
      <vt:lpstr>PowerPoint Presentation</vt:lpstr>
      <vt:lpstr>PowerPoint Presentation</vt:lpstr>
      <vt:lpstr>Agenda</vt:lpstr>
      <vt:lpstr>Quarterly  Expenditure Deadline</vt:lpstr>
      <vt:lpstr>Technical Assistance Sessions</vt:lpstr>
      <vt:lpstr>Agenda</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Financial Accounting Handbook Updates</vt:lpstr>
      <vt:lpstr>Annual Audit Submission Update</vt:lpstr>
      <vt:lpstr>Agenda</vt:lpstr>
      <vt:lpstr>Important Dates</vt:lpstr>
      <vt:lpstr>Office Updates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Cease, Phillip H</dc:creator>
  <cp:lastModifiedBy>Mellanie Jinnette</cp:lastModifiedBy>
  <cp:revision>3</cp:revision>
  <dcterms:created xsi:type="dcterms:W3CDTF">2025-10-27T15:39:04Z</dcterms:created>
  <dcterms:modified xsi:type="dcterms:W3CDTF">2026-03-04T16:45:05Z</dcterms:modified>
</cp:coreProperties>
</file>