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6" r:id="rId3"/>
    <p:sldId id="258" r:id="rId4"/>
    <p:sldId id="267" r:id="rId5"/>
    <p:sldId id="268" r:id="rId6"/>
    <p:sldId id="269" r:id="rId7"/>
    <p:sldId id="270" r:id="rId8"/>
    <p:sldId id="281" r:id="rId9"/>
    <p:sldId id="271" r:id="rId10"/>
    <p:sldId id="272" r:id="rId11"/>
    <p:sldId id="273" r:id="rId12"/>
    <p:sldId id="274" r:id="rId13"/>
    <p:sldId id="282" r:id="rId14"/>
    <p:sldId id="275" r:id="rId15"/>
    <p:sldId id="276" r:id="rId16"/>
    <p:sldId id="277" r:id="rId17"/>
    <p:sldId id="278" r:id="rId18"/>
    <p:sldId id="283" r:id="rId19"/>
    <p:sldId id="280"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6D980F-17A3-4F8A-9F68-913BFD21EC25}" v="502" dt="2026-03-03T22:34:15.869"/>
    <p1510:client id="{61B29F25-C632-4F49-AC87-779B48346CD6}" v="56" dt="2026-03-03T14:56:00.5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7B7D480-0F11-4320-8540-E541A0039DC7}" type="datetimeFigureOut">
              <a:rPr lang="en-US" smtClean="0"/>
              <a:t>3/4/2026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B79EE-4D8D-4B8D-8FFF-5D60A954B987}" type="slidenum">
              <a:rPr lang="en-US" smtClean="0"/>
              <a:t>‹#›</a:t>
            </a:fld>
            <a:endParaRPr lang="en-US"/>
          </a:p>
        </p:txBody>
      </p:sp>
    </p:spTree>
    <p:extLst>
      <p:ext uri="{BB962C8B-B14F-4D97-AF65-F5344CB8AC3E}">
        <p14:creationId xmlns:p14="http://schemas.microsoft.com/office/powerpoint/2010/main" val="1306337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B7D480-0F11-4320-8540-E541A0039DC7}" type="datetimeFigureOut">
              <a:rPr lang="en-US" smtClean="0"/>
              <a:t>3/4/2026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B79EE-4D8D-4B8D-8FFF-5D60A954B987}" type="slidenum">
              <a:rPr lang="en-US" smtClean="0"/>
              <a:t>‹#›</a:t>
            </a:fld>
            <a:endParaRPr lang="en-US"/>
          </a:p>
        </p:txBody>
      </p:sp>
    </p:spTree>
    <p:extLst>
      <p:ext uri="{BB962C8B-B14F-4D97-AF65-F5344CB8AC3E}">
        <p14:creationId xmlns:p14="http://schemas.microsoft.com/office/powerpoint/2010/main" val="3252356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B7D480-0F11-4320-8540-E541A0039DC7}" type="datetimeFigureOut">
              <a:rPr lang="en-US" smtClean="0"/>
              <a:t>3/4/2026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B79EE-4D8D-4B8D-8FFF-5D60A954B987}"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5055482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B7D480-0F11-4320-8540-E541A0039DC7}" type="datetimeFigureOut">
              <a:rPr lang="en-US" smtClean="0"/>
              <a:t>3/4/2026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B79EE-4D8D-4B8D-8FFF-5D60A954B987}" type="slidenum">
              <a:rPr lang="en-US" smtClean="0"/>
              <a:t>‹#›</a:t>
            </a:fld>
            <a:endParaRPr lang="en-US"/>
          </a:p>
        </p:txBody>
      </p:sp>
    </p:spTree>
    <p:extLst>
      <p:ext uri="{BB962C8B-B14F-4D97-AF65-F5344CB8AC3E}">
        <p14:creationId xmlns:p14="http://schemas.microsoft.com/office/powerpoint/2010/main" val="4327252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B7D480-0F11-4320-8540-E541A0039DC7}" type="datetimeFigureOut">
              <a:rPr lang="en-US" smtClean="0"/>
              <a:t>3/4/2026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B79EE-4D8D-4B8D-8FFF-5D60A954B987}"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454519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B7D480-0F11-4320-8540-E541A0039DC7}" type="datetimeFigureOut">
              <a:rPr lang="en-US" smtClean="0"/>
              <a:t>3/4/2026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B79EE-4D8D-4B8D-8FFF-5D60A954B987}" type="slidenum">
              <a:rPr lang="en-US" smtClean="0"/>
              <a:t>‹#›</a:t>
            </a:fld>
            <a:endParaRPr lang="en-US"/>
          </a:p>
        </p:txBody>
      </p:sp>
    </p:spTree>
    <p:extLst>
      <p:ext uri="{BB962C8B-B14F-4D97-AF65-F5344CB8AC3E}">
        <p14:creationId xmlns:p14="http://schemas.microsoft.com/office/powerpoint/2010/main" val="15648493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B7D480-0F11-4320-8540-E541A0039DC7}" type="datetimeFigureOut">
              <a:rPr lang="en-US" smtClean="0"/>
              <a:t>3/4/2026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B79EE-4D8D-4B8D-8FFF-5D60A954B987}" type="slidenum">
              <a:rPr lang="en-US" smtClean="0"/>
              <a:t>‹#›</a:t>
            </a:fld>
            <a:endParaRPr lang="en-US"/>
          </a:p>
        </p:txBody>
      </p:sp>
    </p:spTree>
    <p:extLst>
      <p:ext uri="{BB962C8B-B14F-4D97-AF65-F5344CB8AC3E}">
        <p14:creationId xmlns:p14="http://schemas.microsoft.com/office/powerpoint/2010/main" val="37532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B7D480-0F11-4320-8540-E541A0039DC7}" type="datetimeFigureOut">
              <a:rPr lang="en-US" smtClean="0"/>
              <a:t>3/4/2026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B79EE-4D8D-4B8D-8FFF-5D60A954B987}" type="slidenum">
              <a:rPr lang="en-US" smtClean="0"/>
              <a:t>‹#›</a:t>
            </a:fld>
            <a:endParaRPr lang="en-US"/>
          </a:p>
        </p:txBody>
      </p:sp>
    </p:spTree>
    <p:extLst>
      <p:ext uri="{BB962C8B-B14F-4D97-AF65-F5344CB8AC3E}">
        <p14:creationId xmlns:p14="http://schemas.microsoft.com/office/powerpoint/2010/main" val="2830264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B7D480-0F11-4320-8540-E541A0039DC7}" type="datetimeFigureOut">
              <a:rPr lang="en-US" smtClean="0"/>
              <a:t>3/4/2026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B79EE-4D8D-4B8D-8FFF-5D60A954B987}" type="slidenum">
              <a:rPr lang="en-US" smtClean="0"/>
              <a:t>‹#›</a:t>
            </a:fld>
            <a:endParaRPr lang="en-US"/>
          </a:p>
        </p:txBody>
      </p:sp>
    </p:spTree>
    <p:extLst>
      <p:ext uri="{BB962C8B-B14F-4D97-AF65-F5344CB8AC3E}">
        <p14:creationId xmlns:p14="http://schemas.microsoft.com/office/powerpoint/2010/main" val="4283221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B7D480-0F11-4320-8540-E541A0039DC7}" type="datetimeFigureOut">
              <a:rPr lang="en-US" smtClean="0"/>
              <a:t>3/4/2026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B79EE-4D8D-4B8D-8FFF-5D60A954B987}" type="slidenum">
              <a:rPr lang="en-US" smtClean="0"/>
              <a:t>‹#›</a:t>
            </a:fld>
            <a:endParaRPr lang="en-US"/>
          </a:p>
        </p:txBody>
      </p:sp>
    </p:spTree>
    <p:extLst>
      <p:ext uri="{BB962C8B-B14F-4D97-AF65-F5344CB8AC3E}">
        <p14:creationId xmlns:p14="http://schemas.microsoft.com/office/powerpoint/2010/main" val="1491082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7B7D480-0F11-4320-8540-E541A0039DC7}" type="datetimeFigureOut">
              <a:rPr lang="en-US" smtClean="0"/>
              <a:t>3/4/2026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BB79EE-4D8D-4B8D-8FFF-5D60A954B987}" type="slidenum">
              <a:rPr lang="en-US" smtClean="0"/>
              <a:t>‹#›</a:t>
            </a:fld>
            <a:endParaRPr lang="en-US"/>
          </a:p>
        </p:txBody>
      </p:sp>
    </p:spTree>
    <p:extLst>
      <p:ext uri="{BB962C8B-B14F-4D97-AF65-F5344CB8AC3E}">
        <p14:creationId xmlns:p14="http://schemas.microsoft.com/office/powerpoint/2010/main" val="1680715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7B7D480-0F11-4320-8540-E541A0039DC7}" type="datetimeFigureOut">
              <a:rPr lang="en-US" smtClean="0"/>
              <a:t>3/4/2026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BB79EE-4D8D-4B8D-8FFF-5D60A954B987}" type="slidenum">
              <a:rPr lang="en-US" smtClean="0"/>
              <a:t>‹#›</a:t>
            </a:fld>
            <a:endParaRPr lang="en-US"/>
          </a:p>
        </p:txBody>
      </p:sp>
    </p:spTree>
    <p:extLst>
      <p:ext uri="{BB962C8B-B14F-4D97-AF65-F5344CB8AC3E}">
        <p14:creationId xmlns:p14="http://schemas.microsoft.com/office/powerpoint/2010/main" val="2970855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7B7D480-0F11-4320-8540-E541A0039DC7}" type="datetimeFigureOut">
              <a:rPr lang="en-US" smtClean="0"/>
              <a:t>3/4/2026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BB79EE-4D8D-4B8D-8FFF-5D60A954B987}" type="slidenum">
              <a:rPr lang="en-US" smtClean="0"/>
              <a:t>‹#›</a:t>
            </a:fld>
            <a:endParaRPr lang="en-US"/>
          </a:p>
        </p:txBody>
      </p:sp>
    </p:spTree>
    <p:extLst>
      <p:ext uri="{BB962C8B-B14F-4D97-AF65-F5344CB8AC3E}">
        <p14:creationId xmlns:p14="http://schemas.microsoft.com/office/powerpoint/2010/main" val="3182395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B7D480-0F11-4320-8540-E541A0039DC7}" type="datetimeFigureOut">
              <a:rPr lang="en-US" smtClean="0"/>
              <a:t>3/4/2026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BB79EE-4D8D-4B8D-8FFF-5D60A954B987}" type="slidenum">
              <a:rPr lang="en-US" smtClean="0"/>
              <a:t>‹#›</a:t>
            </a:fld>
            <a:endParaRPr lang="en-US"/>
          </a:p>
        </p:txBody>
      </p:sp>
    </p:spTree>
    <p:extLst>
      <p:ext uri="{BB962C8B-B14F-4D97-AF65-F5344CB8AC3E}">
        <p14:creationId xmlns:p14="http://schemas.microsoft.com/office/powerpoint/2010/main" val="3161855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7B7D480-0F11-4320-8540-E541A0039DC7}" type="datetimeFigureOut">
              <a:rPr lang="en-US" smtClean="0"/>
              <a:t>3/4/2026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BB79EE-4D8D-4B8D-8FFF-5D60A954B987}" type="slidenum">
              <a:rPr lang="en-US" smtClean="0"/>
              <a:t>‹#›</a:t>
            </a:fld>
            <a:endParaRPr lang="en-US"/>
          </a:p>
        </p:txBody>
      </p:sp>
    </p:spTree>
    <p:extLst>
      <p:ext uri="{BB962C8B-B14F-4D97-AF65-F5344CB8AC3E}">
        <p14:creationId xmlns:p14="http://schemas.microsoft.com/office/powerpoint/2010/main" val="4014614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B7D480-0F11-4320-8540-E541A0039DC7}" type="datetimeFigureOut">
              <a:rPr lang="en-US" smtClean="0"/>
              <a:t>3/4/2026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BB79EE-4D8D-4B8D-8FFF-5D60A954B987}" type="slidenum">
              <a:rPr lang="en-US" smtClean="0"/>
              <a:t>‹#›</a:t>
            </a:fld>
            <a:endParaRPr lang="en-US"/>
          </a:p>
        </p:txBody>
      </p:sp>
    </p:spTree>
    <p:extLst>
      <p:ext uri="{BB962C8B-B14F-4D97-AF65-F5344CB8AC3E}">
        <p14:creationId xmlns:p14="http://schemas.microsoft.com/office/powerpoint/2010/main" val="2758092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7B7D480-0F11-4320-8540-E541A0039DC7}" type="datetimeFigureOut">
              <a:rPr lang="en-US" smtClean="0"/>
              <a:t>3/4/2026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5BB79EE-4D8D-4B8D-8FFF-5D60A954B987}" type="slidenum">
              <a:rPr lang="en-US" smtClean="0"/>
              <a:t>‹#›</a:t>
            </a:fld>
            <a:endParaRPr lang="en-US"/>
          </a:p>
        </p:txBody>
      </p:sp>
    </p:spTree>
    <p:extLst>
      <p:ext uri="{BB962C8B-B14F-4D97-AF65-F5344CB8AC3E}">
        <p14:creationId xmlns:p14="http://schemas.microsoft.com/office/powerpoint/2010/main" val="25475344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D2E25-EA46-44A8-A536-1EF5D3AF6123}"/>
              </a:ext>
            </a:extLst>
          </p:cNvPr>
          <p:cNvSpPr>
            <a:spLocks noGrp="1"/>
          </p:cNvSpPr>
          <p:nvPr>
            <p:ph type="ctrTitle"/>
          </p:nvPr>
        </p:nvSpPr>
        <p:spPr>
          <a:xfrm>
            <a:off x="1524000" y="1122363"/>
            <a:ext cx="7884160" cy="1102677"/>
          </a:xfrm>
        </p:spPr>
        <p:txBody>
          <a:bodyPr>
            <a:normAutofit/>
          </a:bodyPr>
          <a:lstStyle/>
          <a:p>
            <a:pPr algn="ctr"/>
            <a:r>
              <a:rPr lang="en-US" dirty="0"/>
              <a:t>THE CLOSE</a:t>
            </a:r>
          </a:p>
        </p:txBody>
      </p:sp>
      <p:sp>
        <p:nvSpPr>
          <p:cNvPr id="3" name="Subtitle 2">
            <a:extLst>
              <a:ext uri="{FF2B5EF4-FFF2-40B4-BE49-F238E27FC236}">
                <a16:creationId xmlns:a16="http://schemas.microsoft.com/office/drawing/2014/main" id="{8DD466BE-D78D-4051-AA3D-B7E4E44F1C34}"/>
              </a:ext>
            </a:extLst>
          </p:cNvPr>
          <p:cNvSpPr>
            <a:spLocks noGrp="1"/>
          </p:cNvSpPr>
          <p:nvPr>
            <p:ph type="subTitle" idx="1"/>
          </p:nvPr>
        </p:nvSpPr>
        <p:spPr>
          <a:xfrm>
            <a:off x="1507067" y="4050833"/>
            <a:ext cx="7766936" cy="2126447"/>
          </a:xfrm>
        </p:spPr>
        <p:txBody>
          <a:bodyPr/>
          <a:lstStyle/>
          <a:p>
            <a:r>
              <a:rPr lang="en-US" dirty="0"/>
              <a:t>SCASBO</a:t>
            </a:r>
          </a:p>
          <a:p>
            <a:r>
              <a:rPr lang="en-US" dirty="0"/>
              <a:t>March 4, 2026</a:t>
            </a:r>
          </a:p>
          <a:p>
            <a:endParaRPr lang="en-US" dirty="0"/>
          </a:p>
          <a:p>
            <a:r>
              <a:rPr lang="en-US" dirty="0"/>
              <a:t>Larry Finney and Sky Strickland</a:t>
            </a:r>
          </a:p>
          <a:p>
            <a:endParaRPr lang="en-US" dirty="0"/>
          </a:p>
        </p:txBody>
      </p:sp>
    </p:spTree>
    <p:extLst>
      <p:ext uri="{BB962C8B-B14F-4D97-AF65-F5344CB8AC3E}">
        <p14:creationId xmlns:p14="http://schemas.microsoft.com/office/powerpoint/2010/main" val="12631242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DF417-21B1-38BB-01B9-96B2667550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9D707D-B6DD-2103-8C1B-4252EF801329}"/>
              </a:ext>
            </a:extLst>
          </p:cNvPr>
          <p:cNvSpPr>
            <a:spLocks noGrp="1"/>
          </p:cNvSpPr>
          <p:nvPr>
            <p:ph type="title"/>
          </p:nvPr>
        </p:nvSpPr>
        <p:spPr/>
        <p:txBody>
          <a:bodyPr/>
          <a:lstStyle/>
          <a:p>
            <a:pPr algn="ctr"/>
            <a:r>
              <a:rPr lang="en-US" dirty="0"/>
              <a:t>YEAR END CLOSE</a:t>
            </a:r>
          </a:p>
        </p:txBody>
      </p:sp>
      <p:sp>
        <p:nvSpPr>
          <p:cNvPr id="3" name="Content Placeholder 2">
            <a:extLst>
              <a:ext uri="{FF2B5EF4-FFF2-40B4-BE49-F238E27FC236}">
                <a16:creationId xmlns:a16="http://schemas.microsoft.com/office/drawing/2014/main" id="{3E91BA70-9D81-3536-36BB-2381F13EA584}"/>
              </a:ext>
            </a:extLst>
          </p:cNvPr>
          <p:cNvSpPr>
            <a:spLocks noGrp="1"/>
          </p:cNvSpPr>
          <p:nvPr>
            <p:ph idx="1"/>
          </p:nvPr>
        </p:nvSpPr>
        <p:spPr>
          <a:xfrm>
            <a:off x="677334" y="1996751"/>
            <a:ext cx="8596668" cy="4376056"/>
          </a:xfrm>
        </p:spPr>
        <p:txBody>
          <a:bodyPr>
            <a:normAutofit/>
          </a:bodyPr>
          <a:lstStyle/>
          <a:p>
            <a:r>
              <a:rPr lang="en-US" dirty="0"/>
              <a:t>What are some practices that you have found helpful when it comes to making the year end close as efficient and effective as possible?</a:t>
            </a:r>
          </a:p>
          <a:p>
            <a:r>
              <a:rPr lang="en-US" dirty="0"/>
              <a:t>A checklist can be very helpful.  You should receive a list of what your auditors will want to receive, but there are other things you will need to do as well.  </a:t>
            </a:r>
          </a:p>
          <a:p>
            <a:r>
              <a:rPr lang="en-US" dirty="0"/>
              <a:t>If you don’t have a checklist, we have created one AS A STARTING POINT.</a:t>
            </a:r>
          </a:p>
          <a:p>
            <a:pPr lvl="1"/>
            <a:r>
              <a:rPr lang="en-US" dirty="0"/>
              <a:t>It is a starting point</a:t>
            </a:r>
          </a:p>
          <a:p>
            <a:pPr lvl="1"/>
            <a:r>
              <a:rPr lang="en-US" dirty="0"/>
              <a:t>You should customize for your District as no two Districts are alike</a:t>
            </a:r>
          </a:p>
          <a:p>
            <a:pPr lvl="1"/>
            <a:r>
              <a:rPr lang="en-US" dirty="0"/>
              <a:t>Your deadline should be </a:t>
            </a:r>
            <a:r>
              <a:rPr lang="en-US" u="sng" dirty="0"/>
              <a:t>before</a:t>
            </a:r>
            <a:r>
              <a:rPr lang="en-US" dirty="0"/>
              <a:t> your auditors start their audit work</a:t>
            </a:r>
          </a:p>
          <a:p>
            <a:r>
              <a:rPr lang="en-US" dirty="0"/>
              <a:t>We are simply going to hit some highlights, primarily the areas that tend to cause issues </a:t>
            </a:r>
          </a:p>
          <a:p>
            <a:pPr lvl="1"/>
            <a:endParaRPr lang="en-US" dirty="0"/>
          </a:p>
        </p:txBody>
      </p:sp>
    </p:spTree>
    <p:extLst>
      <p:ext uri="{BB962C8B-B14F-4D97-AF65-F5344CB8AC3E}">
        <p14:creationId xmlns:p14="http://schemas.microsoft.com/office/powerpoint/2010/main" val="3529834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3258E-B890-012C-E306-D0554C0C2A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C939FA-7249-072B-C560-828D7A6E2EEA}"/>
              </a:ext>
            </a:extLst>
          </p:cNvPr>
          <p:cNvSpPr>
            <a:spLocks noGrp="1"/>
          </p:cNvSpPr>
          <p:nvPr>
            <p:ph type="title"/>
          </p:nvPr>
        </p:nvSpPr>
        <p:spPr/>
        <p:txBody>
          <a:bodyPr/>
          <a:lstStyle/>
          <a:p>
            <a:pPr algn="ctr"/>
            <a:r>
              <a:rPr lang="en-US" dirty="0"/>
              <a:t>YEAR END CLOSE-GENERAL</a:t>
            </a:r>
          </a:p>
        </p:txBody>
      </p:sp>
      <p:sp>
        <p:nvSpPr>
          <p:cNvPr id="3" name="Content Placeholder 2">
            <a:extLst>
              <a:ext uri="{FF2B5EF4-FFF2-40B4-BE49-F238E27FC236}">
                <a16:creationId xmlns:a16="http://schemas.microsoft.com/office/drawing/2014/main" id="{FF5504E5-0F2B-D928-5C3E-019334ADBF9D}"/>
              </a:ext>
            </a:extLst>
          </p:cNvPr>
          <p:cNvSpPr>
            <a:spLocks noGrp="1"/>
          </p:cNvSpPr>
          <p:nvPr>
            <p:ph idx="1"/>
          </p:nvPr>
        </p:nvSpPr>
        <p:spPr>
          <a:xfrm>
            <a:off x="677334" y="1996751"/>
            <a:ext cx="8596668" cy="4376056"/>
          </a:xfrm>
        </p:spPr>
        <p:txBody>
          <a:bodyPr>
            <a:normAutofit lnSpcReduction="10000"/>
          </a:bodyPr>
          <a:lstStyle/>
          <a:p>
            <a:r>
              <a:rPr lang="en-US" dirty="0"/>
              <a:t>Do your beginning fund balances agree to ending prior year balances?  The only change should be your current year change in revenues over/under expenditures.</a:t>
            </a:r>
          </a:p>
          <a:p>
            <a:r>
              <a:rPr lang="en-US" dirty="0"/>
              <a:t>Due to/from</a:t>
            </a:r>
          </a:p>
          <a:p>
            <a:pPr lvl="1"/>
            <a:r>
              <a:rPr lang="en-US" dirty="0"/>
              <a:t>Is each one valid?</a:t>
            </a:r>
          </a:p>
          <a:p>
            <a:pPr lvl="1"/>
            <a:r>
              <a:rPr lang="en-US" dirty="0"/>
              <a:t>Due they balance?  </a:t>
            </a:r>
          </a:p>
          <a:p>
            <a:pPr lvl="1"/>
            <a:r>
              <a:rPr lang="en-US" dirty="0"/>
              <a:t>Should any be long term?</a:t>
            </a:r>
          </a:p>
          <a:p>
            <a:pPr lvl="1"/>
            <a:r>
              <a:rPr lang="en-US" dirty="0"/>
              <a:t>You will need explanations for these and your transfers for your notes</a:t>
            </a:r>
          </a:p>
          <a:p>
            <a:r>
              <a:rPr lang="en-US" dirty="0"/>
              <a:t>Balance sheet</a:t>
            </a:r>
          </a:p>
          <a:p>
            <a:pPr lvl="1"/>
            <a:r>
              <a:rPr lang="en-US" dirty="0"/>
              <a:t>Ensure each balance is valid and you have support for it</a:t>
            </a:r>
          </a:p>
          <a:p>
            <a:pPr lvl="1"/>
            <a:r>
              <a:rPr lang="en-US" dirty="0"/>
              <a:t>Compare to the prior year amounts and have explanations/support for each significant change</a:t>
            </a:r>
          </a:p>
          <a:p>
            <a:pPr lvl="1"/>
            <a:r>
              <a:rPr lang="en-US" dirty="0"/>
              <a:t>What balance sheet accounts tend to be the troublemakers?</a:t>
            </a:r>
          </a:p>
          <a:p>
            <a:endParaRPr lang="en-US" dirty="0"/>
          </a:p>
        </p:txBody>
      </p:sp>
    </p:spTree>
    <p:extLst>
      <p:ext uri="{BB962C8B-B14F-4D97-AF65-F5344CB8AC3E}">
        <p14:creationId xmlns:p14="http://schemas.microsoft.com/office/powerpoint/2010/main" val="36529243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E5B07-D894-80EA-678B-97C0110848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FA2731-D0E7-505D-921B-6E0DFA397B81}"/>
              </a:ext>
            </a:extLst>
          </p:cNvPr>
          <p:cNvSpPr>
            <a:spLocks noGrp="1"/>
          </p:cNvSpPr>
          <p:nvPr>
            <p:ph type="title"/>
          </p:nvPr>
        </p:nvSpPr>
        <p:spPr/>
        <p:txBody>
          <a:bodyPr/>
          <a:lstStyle/>
          <a:p>
            <a:pPr algn="ctr"/>
            <a:r>
              <a:rPr lang="en-US" dirty="0"/>
              <a:t>YEAR END CLOSE-GENERAL</a:t>
            </a:r>
          </a:p>
        </p:txBody>
      </p:sp>
      <p:sp>
        <p:nvSpPr>
          <p:cNvPr id="3" name="Content Placeholder 2">
            <a:extLst>
              <a:ext uri="{FF2B5EF4-FFF2-40B4-BE49-F238E27FC236}">
                <a16:creationId xmlns:a16="http://schemas.microsoft.com/office/drawing/2014/main" id="{21402833-333A-9047-8B54-A546DEC0E0E3}"/>
              </a:ext>
            </a:extLst>
          </p:cNvPr>
          <p:cNvSpPr>
            <a:spLocks noGrp="1"/>
          </p:cNvSpPr>
          <p:nvPr>
            <p:ph idx="1"/>
          </p:nvPr>
        </p:nvSpPr>
        <p:spPr>
          <a:xfrm>
            <a:off x="677334" y="1996751"/>
            <a:ext cx="8596668" cy="4376056"/>
          </a:xfrm>
        </p:spPr>
        <p:txBody>
          <a:bodyPr>
            <a:normAutofit/>
          </a:bodyPr>
          <a:lstStyle/>
          <a:p>
            <a:r>
              <a:rPr lang="en-US" dirty="0"/>
              <a:t>How can you make sure your revenues and expenditures are accurate and complete for the year?</a:t>
            </a:r>
          </a:p>
          <a:p>
            <a:pPr lvl="1"/>
            <a:r>
              <a:rPr lang="en-US" dirty="0"/>
              <a:t>Cut-off</a:t>
            </a:r>
          </a:p>
          <a:p>
            <a:pPr lvl="1"/>
            <a:r>
              <a:rPr lang="en-US" dirty="0"/>
              <a:t>Compare to the prior year and ensure you have reasonable explanations/support for any significant differences (your auditors are going ask anyway!).  This is a good final check before you finalize your trial balance and general ledger.</a:t>
            </a:r>
          </a:p>
          <a:p>
            <a:pPr lvl="1"/>
            <a:r>
              <a:rPr lang="en-US" dirty="0"/>
              <a:t>Can you reconcile your payroll to your payroll tax returns (hopefully you are doing this more than just annually)?</a:t>
            </a:r>
          </a:p>
          <a:p>
            <a:pPr lvl="1"/>
            <a:r>
              <a:rPr lang="en-US" dirty="0"/>
              <a:t>Do your benefits appear reasonable as a percentage of your payroll? </a:t>
            </a:r>
          </a:p>
          <a:p>
            <a:pPr lvl="1"/>
            <a:r>
              <a:rPr lang="en-US" dirty="0"/>
              <a:t>Reconcile the Payments to Counties report  and County property tax report to your general ledger revenue…</a:t>
            </a:r>
          </a:p>
          <a:p>
            <a:pPr lvl="1"/>
            <a:endParaRPr lang="en-US" dirty="0"/>
          </a:p>
        </p:txBody>
      </p:sp>
    </p:spTree>
    <p:extLst>
      <p:ext uri="{BB962C8B-B14F-4D97-AF65-F5344CB8AC3E}">
        <p14:creationId xmlns:p14="http://schemas.microsoft.com/office/powerpoint/2010/main" val="422447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4EB0F-5558-9473-A59A-6984E98CCE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C1B0A8-53A9-A100-94AF-701CFE87A7EC}"/>
              </a:ext>
            </a:extLst>
          </p:cNvPr>
          <p:cNvSpPr>
            <a:spLocks noGrp="1"/>
          </p:cNvSpPr>
          <p:nvPr>
            <p:ph type="title"/>
          </p:nvPr>
        </p:nvSpPr>
        <p:spPr/>
        <p:txBody>
          <a:bodyPr/>
          <a:lstStyle/>
          <a:p>
            <a:pPr algn="ctr"/>
            <a:r>
              <a:rPr lang="en-US" dirty="0"/>
              <a:t>DID YOU KNOW THAT 60 YEARS AGO</a:t>
            </a:r>
          </a:p>
        </p:txBody>
      </p:sp>
      <p:sp>
        <p:nvSpPr>
          <p:cNvPr id="3" name="Content Placeholder 2">
            <a:extLst>
              <a:ext uri="{FF2B5EF4-FFF2-40B4-BE49-F238E27FC236}">
                <a16:creationId xmlns:a16="http://schemas.microsoft.com/office/drawing/2014/main" id="{E4DD186C-5570-74E3-B15C-D27CF218BD48}"/>
              </a:ext>
            </a:extLst>
          </p:cNvPr>
          <p:cNvSpPr>
            <a:spLocks noGrp="1"/>
          </p:cNvSpPr>
          <p:nvPr>
            <p:ph idx="1"/>
          </p:nvPr>
        </p:nvSpPr>
        <p:spPr>
          <a:xfrm>
            <a:off x="677334" y="1996751"/>
            <a:ext cx="8596668" cy="4376056"/>
          </a:xfrm>
        </p:spPr>
        <p:txBody>
          <a:bodyPr>
            <a:normAutofit/>
          </a:bodyPr>
          <a:lstStyle/>
          <a:p>
            <a:r>
              <a:rPr lang="en-US" dirty="0"/>
              <a:t>Families tried to balance while someone </a:t>
            </a:r>
            <a:r>
              <a:rPr lang="en-US" dirty="0" err="1"/>
              <a:t>spinned</a:t>
            </a:r>
            <a:r>
              <a:rPr lang="en-US" dirty="0"/>
              <a:t> to a color in the game of?</a:t>
            </a:r>
          </a:p>
          <a:p>
            <a:pPr lvl="1"/>
            <a:r>
              <a:rPr lang="en-US" dirty="0"/>
              <a:t>Twister</a:t>
            </a:r>
          </a:p>
          <a:p>
            <a:r>
              <a:rPr lang="en-US" dirty="0"/>
              <a:t>The debut of the Christmas classic on CBS?</a:t>
            </a:r>
          </a:p>
          <a:p>
            <a:pPr lvl="1"/>
            <a:r>
              <a:rPr lang="en-US" dirty="0"/>
              <a:t>The Grinch</a:t>
            </a:r>
          </a:p>
          <a:p>
            <a:r>
              <a:rPr lang="en-US" dirty="0"/>
              <a:t>The last formal concert for the beloved band…?</a:t>
            </a:r>
          </a:p>
          <a:p>
            <a:pPr lvl="1"/>
            <a:r>
              <a:rPr lang="en-US" dirty="0"/>
              <a:t>The Beatles</a:t>
            </a:r>
          </a:p>
        </p:txBody>
      </p:sp>
    </p:spTree>
    <p:extLst>
      <p:ext uri="{BB962C8B-B14F-4D97-AF65-F5344CB8AC3E}">
        <p14:creationId xmlns:p14="http://schemas.microsoft.com/office/powerpoint/2010/main" val="1561733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0DF98-4219-0C39-8ACE-F192417244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BBA671-B071-929E-B739-61588ECAAFF0}"/>
              </a:ext>
            </a:extLst>
          </p:cNvPr>
          <p:cNvSpPr>
            <a:spLocks noGrp="1"/>
          </p:cNvSpPr>
          <p:nvPr>
            <p:ph type="title"/>
          </p:nvPr>
        </p:nvSpPr>
        <p:spPr/>
        <p:txBody>
          <a:bodyPr/>
          <a:lstStyle/>
          <a:p>
            <a:pPr algn="ctr"/>
            <a:r>
              <a:rPr lang="en-US" dirty="0"/>
              <a:t>YEAR END CLOSE-GENERAL</a:t>
            </a:r>
          </a:p>
        </p:txBody>
      </p:sp>
      <p:sp>
        <p:nvSpPr>
          <p:cNvPr id="3" name="Content Placeholder 2">
            <a:extLst>
              <a:ext uri="{FF2B5EF4-FFF2-40B4-BE49-F238E27FC236}">
                <a16:creationId xmlns:a16="http://schemas.microsoft.com/office/drawing/2014/main" id="{D4EA56B7-6752-3680-49A2-EB30F49A2E72}"/>
              </a:ext>
            </a:extLst>
          </p:cNvPr>
          <p:cNvSpPr>
            <a:spLocks noGrp="1"/>
          </p:cNvSpPr>
          <p:nvPr>
            <p:ph idx="1"/>
          </p:nvPr>
        </p:nvSpPr>
        <p:spPr>
          <a:xfrm>
            <a:off x="677334" y="1996751"/>
            <a:ext cx="8596668" cy="4376056"/>
          </a:xfrm>
        </p:spPr>
        <p:txBody>
          <a:bodyPr>
            <a:normAutofit/>
          </a:bodyPr>
          <a:lstStyle/>
          <a:p>
            <a:r>
              <a:rPr lang="en-US" dirty="0"/>
              <a:t>How can you ensure all of your capital asset additions and deletions are captured in your capital assets?</a:t>
            </a:r>
          </a:p>
          <a:p>
            <a:pPr lvl="1"/>
            <a:r>
              <a:rPr lang="en-US" dirty="0"/>
              <a:t>Hopefully you have been keeping that file!</a:t>
            </a:r>
          </a:p>
          <a:p>
            <a:pPr lvl="1"/>
            <a:r>
              <a:rPr lang="en-US" dirty="0"/>
              <a:t>You will likely want to check with department heads and make sure you have all of their capital asset purchases and disposals</a:t>
            </a:r>
          </a:p>
          <a:p>
            <a:pPr lvl="1"/>
            <a:r>
              <a:rPr lang="en-US" dirty="0"/>
              <a:t>Do you reconcile your capital outlay accounts to your capital asset additions?</a:t>
            </a:r>
          </a:p>
          <a:p>
            <a:pPr lvl="1"/>
            <a:r>
              <a:rPr lang="en-US" dirty="0"/>
              <a:t>Don’t forget about group purchases!</a:t>
            </a:r>
          </a:p>
          <a:p>
            <a:pPr lvl="1"/>
            <a:r>
              <a:rPr lang="en-US" dirty="0"/>
              <a:t>Are there any potential impairments?</a:t>
            </a:r>
          </a:p>
          <a:p>
            <a:r>
              <a:rPr lang="en-US" dirty="0"/>
              <a:t>How do you keep up with construction-in-progress and ensure you have a good cutoff at year end?</a:t>
            </a:r>
          </a:p>
          <a:p>
            <a:pPr lvl="1"/>
            <a:r>
              <a:rPr lang="en-US" dirty="0"/>
              <a:t>Make sure you have an invoice that covers thru June 30</a:t>
            </a:r>
            <a:r>
              <a:rPr lang="en-US" baseline="30000" dirty="0"/>
              <a:t>th</a:t>
            </a:r>
            <a:endParaRPr lang="en-US" dirty="0"/>
          </a:p>
          <a:p>
            <a:pPr lvl="1"/>
            <a:r>
              <a:rPr lang="en-US" dirty="0"/>
              <a:t>Don’t forget to adjust retainage so it agrees with those year end invoices</a:t>
            </a:r>
          </a:p>
          <a:p>
            <a:pPr lvl="1"/>
            <a:endParaRPr lang="en-US" dirty="0"/>
          </a:p>
        </p:txBody>
      </p:sp>
    </p:spTree>
    <p:extLst>
      <p:ext uri="{BB962C8B-B14F-4D97-AF65-F5344CB8AC3E}">
        <p14:creationId xmlns:p14="http://schemas.microsoft.com/office/powerpoint/2010/main" val="2301580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11A17-02E5-04F5-47A2-08E4F3F677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CBF21B-87F0-9A89-EDA2-3A2F46D939CE}"/>
              </a:ext>
            </a:extLst>
          </p:cNvPr>
          <p:cNvSpPr>
            <a:spLocks noGrp="1"/>
          </p:cNvSpPr>
          <p:nvPr>
            <p:ph type="title"/>
          </p:nvPr>
        </p:nvSpPr>
        <p:spPr/>
        <p:txBody>
          <a:bodyPr/>
          <a:lstStyle/>
          <a:p>
            <a:pPr algn="ctr"/>
            <a:r>
              <a:rPr lang="en-US" dirty="0"/>
              <a:t>YEAR END CLOSE-GENERAL</a:t>
            </a:r>
          </a:p>
        </p:txBody>
      </p:sp>
      <p:sp>
        <p:nvSpPr>
          <p:cNvPr id="3" name="Content Placeholder 2">
            <a:extLst>
              <a:ext uri="{FF2B5EF4-FFF2-40B4-BE49-F238E27FC236}">
                <a16:creationId xmlns:a16="http://schemas.microsoft.com/office/drawing/2014/main" id="{53EC8B9F-909A-B0A3-33F6-621C193C59A4}"/>
              </a:ext>
            </a:extLst>
          </p:cNvPr>
          <p:cNvSpPr>
            <a:spLocks noGrp="1"/>
          </p:cNvSpPr>
          <p:nvPr>
            <p:ph idx="1"/>
          </p:nvPr>
        </p:nvSpPr>
        <p:spPr>
          <a:xfrm>
            <a:off x="677334" y="1996751"/>
            <a:ext cx="8596668" cy="4376056"/>
          </a:xfrm>
        </p:spPr>
        <p:txBody>
          <a:bodyPr>
            <a:normAutofit/>
          </a:bodyPr>
          <a:lstStyle/>
          <a:p>
            <a:r>
              <a:rPr lang="en-US" dirty="0"/>
              <a:t>Long-term obligations-what all does this include?</a:t>
            </a:r>
          </a:p>
          <a:p>
            <a:pPr lvl="1"/>
            <a:r>
              <a:rPr lang="en-US" dirty="0"/>
              <a:t>Debt, including premiums and discounts</a:t>
            </a:r>
          </a:p>
          <a:p>
            <a:pPr lvl="1"/>
            <a:r>
              <a:rPr lang="en-US" dirty="0"/>
              <a:t>Leases</a:t>
            </a:r>
          </a:p>
          <a:p>
            <a:pPr lvl="1"/>
            <a:r>
              <a:rPr lang="en-US" dirty="0"/>
              <a:t>Pension</a:t>
            </a:r>
          </a:p>
          <a:p>
            <a:pPr lvl="1"/>
            <a:r>
              <a:rPr lang="en-US" dirty="0"/>
              <a:t>OPEB</a:t>
            </a:r>
          </a:p>
          <a:p>
            <a:pPr lvl="1"/>
            <a:r>
              <a:rPr lang="en-US" dirty="0"/>
              <a:t>Compensated absences</a:t>
            </a:r>
          </a:p>
          <a:p>
            <a:pPr lvl="1"/>
            <a:r>
              <a:rPr lang="en-US" dirty="0"/>
              <a:t>What do you expect your auditors to help with here?  Make sure you communicate with them during interim work at the latest.</a:t>
            </a:r>
          </a:p>
          <a:p>
            <a:pPr lvl="1"/>
            <a:endParaRPr lang="en-US" dirty="0"/>
          </a:p>
        </p:txBody>
      </p:sp>
    </p:spTree>
    <p:extLst>
      <p:ext uri="{BB962C8B-B14F-4D97-AF65-F5344CB8AC3E}">
        <p14:creationId xmlns:p14="http://schemas.microsoft.com/office/powerpoint/2010/main" val="12260997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98FBB-99B4-1222-EF25-BE72AACCA3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68DD55-05F2-05E6-4CDD-68F720AEE708}"/>
              </a:ext>
            </a:extLst>
          </p:cNvPr>
          <p:cNvSpPr>
            <a:spLocks noGrp="1"/>
          </p:cNvSpPr>
          <p:nvPr>
            <p:ph type="title"/>
          </p:nvPr>
        </p:nvSpPr>
        <p:spPr/>
        <p:txBody>
          <a:bodyPr/>
          <a:lstStyle/>
          <a:p>
            <a:pPr algn="ctr"/>
            <a:r>
              <a:rPr lang="en-US" dirty="0"/>
              <a:t>YEAR END CLOSE-GENERAL</a:t>
            </a:r>
          </a:p>
        </p:txBody>
      </p:sp>
      <p:sp>
        <p:nvSpPr>
          <p:cNvPr id="3" name="Content Placeholder 2">
            <a:extLst>
              <a:ext uri="{FF2B5EF4-FFF2-40B4-BE49-F238E27FC236}">
                <a16:creationId xmlns:a16="http://schemas.microsoft.com/office/drawing/2014/main" id="{6D9E3292-249A-9211-6B76-7F4EA4E9DD45}"/>
              </a:ext>
            </a:extLst>
          </p:cNvPr>
          <p:cNvSpPr>
            <a:spLocks noGrp="1"/>
          </p:cNvSpPr>
          <p:nvPr>
            <p:ph idx="1"/>
          </p:nvPr>
        </p:nvSpPr>
        <p:spPr>
          <a:xfrm>
            <a:off x="677334" y="1996751"/>
            <a:ext cx="8596668" cy="4376056"/>
          </a:xfrm>
        </p:spPr>
        <p:txBody>
          <a:bodyPr>
            <a:normAutofit/>
          </a:bodyPr>
          <a:lstStyle/>
          <a:p>
            <a:r>
              <a:rPr lang="en-US" dirty="0"/>
              <a:t>Cash and investments</a:t>
            </a:r>
          </a:p>
          <a:p>
            <a:pPr lvl="1"/>
            <a:r>
              <a:rPr lang="en-US" dirty="0"/>
              <a:t>Don’t forget about collateral</a:t>
            </a:r>
          </a:p>
          <a:p>
            <a:pPr lvl="1"/>
            <a:r>
              <a:rPr lang="en-US" dirty="0"/>
              <a:t>If you have a big cash receipt coming in right before year end, make sure your bank knows, because collateral is usually a day or two behind the deposits</a:t>
            </a:r>
          </a:p>
          <a:p>
            <a:pPr lvl="1"/>
            <a:r>
              <a:rPr lang="en-US" dirty="0"/>
              <a:t>Timely bank reconciliations with documentation of who prepared and when, and of who reviewed and when</a:t>
            </a:r>
          </a:p>
          <a:p>
            <a:pPr lvl="1"/>
            <a:endParaRPr lang="en-US" dirty="0"/>
          </a:p>
        </p:txBody>
      </p:sp>
    </p:spTree>
    <p:extLst>
      <p:ext uri="{BB962C8B-B14F-4D97-AF65-F5344CB8AC3E}">
        <p14:creationId xmlns:p14="http://schemas.microsoft.com/office/powerpoint/2010/main" val="40761149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1C2A9-4441-7E52-BADE-64534B3A32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5B54E2-CE10-897C-BBA5-3240AD24ACAE}"/>
              </a:ext>
            </a:extLst>
          </p:cNvPr>
          <p:cNvSpPr>
            <a:spLocks noGrp="1"/>
          </p:cNvSpPr>
          <p:nvPr>
            <p:ph type="title"/>
          </p:nvPr>
        </p:nvSpPr>
        <p:spPr/>
        <p:txBody>
          <a:bodyPr/>
          <a:lstStyle/>
          <a:p>
            <a:pPr algn="ctr"/>
            <a:r>
              <a:rPr lang="en-US" dirty="0"/>
              <a:t>YEAR END CLOSE-SPECIAL REVENUE FUNDS</a:t>
            </a:r>
          </a:p>
        </p:txBody>
      </p:sp>
      <p:sp>
        <p:nvSpPr>
          <p:cNvPr id="3" name="Content Placeholder 2">
            <a:extLst>
              <a:ext uri="{FF2B5EF4-FFF2-40B4-BE49-F238E27FC236}">
                <a16:creationId xmlns:a16="http://schemas.microsoft.com/office/drawing/2014/main" id="{85C38BD0-53E2-ADA4-984C-2FCA4CC2C94C}"/>
              </a:ext>
            </a:extLst>
          </p:cNvPr>
          <p:cNvSpPr>
            <a:spLocks noGrp="1"/>
          </p:cNvSpPr>
          <p:nvPr>
            <p:ph idx="1"/>
          </p:nvPr>
        </p:nvSpPr>
        <p:spPr>
          <a:xfrm>
            <a:off x="677334" y="1996751"/>
            <a:ext cx="8596668" cy="4376056"/>
          </a:xfrm>
        </p:spPr>
        <p:txBody>
          <a:bodyPr>
            <a:normAutofit/>
          </a:bodyPr>
          <a:lstStyle/>
          <a:p>
            <a:r>
              <a:rPr lang="en-US" dirty="0"/>
              <a:t>What are the challenges and what practices have helped you?</a:t>
            </a:r>
          </a:p>
          <a:p>
            <a:r>
              <a:rPr lang="en-US" dirty="0"/>
              <a:t>Fund balance versus deferred revenue</a:t>
            </a:r>
          </a:p>
          <a:p>
            <a:r>
              <a:rPr lang="en-US" dirty="0"/>
              <a:t>Carryover funds</a:t>
            </a:r>
          </a:p>
          <a:p>
            <a:r>
              <a:rPr lang="en-US" dirty="0"/>
              <a:t>Medicaid reconciliation</a:t>
            </a:r>
          </a:p>
          <a:p>
            <a:r>
              <a:rPr lang="en-US" dirty="0"/>
              <a:t>Do you reconcile your SEFA to your special revenue funds?  </a:t>
            </a:r>
          </a:p>
        </p:txBody>
      </p:sp>
    </p:spTree>
    <p:extLst>
      <p:ext uri="{BB962C8B-B14F-4D97-AF65-F5344CB8AC3E}">
        <p14:creationId xmlns:p14="http://schemas.microsoft.com/office/powerpoint/2010/main" val="571951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1038D-55A5-B99F-D599-C1F4BD9EAE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E21A8A-93EF-278B-450B-DB963E3F3FCD}"/>
              </a:ext>
            </a:extLst>
          </p:cNvPr>
          <p:cNvSpPr>
            <a:spLocks noGrp="1"/>
          </p:cNvSpPr>
          <p:nvPr>
            <p:ph type="title"/>
          </p:nvPr>
        </p:nvSpPr>
        <p:spPr/>
        <p:txBody>
          <a:bodyPr/>
          <a:lstStyle/>
          <a:p>
            <a:pPr algn="ctr"/>
            <a:r>
              <a:rPr lang="en-US" dirty="0"/>
              <a:t>DID YOU KNOW THAT 60 YEARS AGO</a:t>
            </a:r>
          </a:p>
        </p:txBody>
      </p:sp>
      <p:sp>
        <p:nvSpPr>
          <p:cNvPr id="3" name="Content Placeholder 2">
            <a:extLst>
              <a:ext uri="{FF2B5EF4-FFF2-40B4-BE49-F238E27FC236}">
                <a16:creationId xmlns:a16="http://schemas.microsoft.com/office/drawing/2014/main" id="{CAF2012E-FC3E-FA09-51E6-89642169D1C0}"/>
              </a:ext>
            </a:extLst>
          </p:cNvPr>
          <p:cNvSpPr>
            <a:spLocks noGrp="1"/>
          </p:cNvSpPr>
          <p:nvPr>
            <p:ph idx="1"/>
          </p:nvPr>
        </p:nvSpPr>
        <p:spPr>
          <a:xfrm>
            <a:off x="677334" y="1996751"/>
            <a:ext cx="8596668" cy="4376056"/>
          </a:xfrm>
        </p:spPr>
        <p:txBody>
          <a:bodyPr>
            <a:normAutofit/>
          </a:bodyPr>
          <a:lstStyle/>
          <a:p>
            <a:r>
              <a:rPr lang="en-US" dirty="0"/>
              <a:t>The top song was?</a:t>
            </a:r>
          </a:p>
          <a:p>
            <a:pPr lvl="1"/>
            <a:r>
              <a:rPr lang="en-US" dirty="0"/>
              <a:t>I’m a Believer by the Monkeys</a:t>
            </a:r>
          </a:p>
          <a:p>
            <a:r>
              <a:rPr lang="en-US" dirty="0"/>
              <a:t>Times Man of the Year was?</a:t>
            </a:r>
          </a:p>
          <a:p>
            <a:pPr lvl="1"/>
            <a:r>
              <a:rPr lang="en-US" dirty="0"/>
              <a:t>The generation 25 and under…yes, the baby boomers!</a:t>
            </a:r>
          </a:p>
          <a:p>
            <a:r>
              <a:rPr lang="en-US" dirty="0"/>
              <a:t>Best film Oscar winner was?</a:t>
            </a:r>
          </a:p>
          <a:p>
            <a:pPr lvl="1"/>
            <a:r>
              <a:rPr lang="en-US" dirty="0"/>
              <a:t>The Sound of Music</a:t>
            </a:r>
          </a:p>
        </p:txBody>
      </p:sp>
    </p:spTree>
    <p:extLst>
      <p:ext uri="{BB962C8B-B14F-4D97-AF65-F5344CB8AC3E}">
        <p14:creationId xmlns:p14="http://schemas.microsoft.com/office/powerpoint/2010/main" val="3347785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09113-E3F4-3E0C-BFC9-E26A38D54A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ED8284-5367-1F9D-EC0A-821D379A0C24}"/>
              </a:ext>
            </a:extLst>
          </p:cNvPr>
          <p:cNvSpPr>
            <a:spLocks noGrp="1"/>
          </p:cNvSpPr>
          <p:nvPr>
            <p:ph type="title"/>
          </p:nvPr>
        </p:nvSpPr>
        <p:spPr/>
        <p:txBody>
          <a:bodyPr/>
          <a:lstStyle/>
          <a:p>
            <a:pPr algn="ctr"/>
            <a:r>
              <a:rPr lang="en-US" dirty="0"/>
              <a:t>YEAR END CLOSE-FINANCIAL STATEMENTS</a:t>
            </a:r>
          </a:p>
        </p:txBody>
      </p:sp>
      <p:sp>
        <p:nvSpPr>
          <p:cNvPr id="3" name="Content Placeholder 2">
            <a:extLst>
              <a:ext uri="{FF2B5EF4-FFF2-40B4-BE49-F238E27FC236}">
                <a16:creationId xmlns:a16="http://schemas.microsoft.com/office/drawing/2014/main" id="{54A39F06-3615-E0BF-D317-6F85ADC6D8BA}"/>
              </a:ext>
            </a:extLst>
          </p:cNvPr>
          <p:cNvSpPr>
            <a:spLocks noGrp="1"/>
          </p:cNvSpPr>
          <p:nvPr>
            <p:ph idx="1"/>
          </p:nvPr>
        </p:nvSpPr>
        <p:spPr>
          <a:xfrm>
            <a:off x="677334" y="1996751"/>
            <a:ext cx="8596668" cy="4376056"/>
          </a:xfrm>
        </p:spPr>
        <p:txBody>
          <a:bodyPr>
            <a:normAutofit/>
          </a:bodyPr>
          <a:lstStyle/>
          <a:p>
            <a:r>
              <a:rPr lang="en-US" dirty="0"/>
              <a:t>Most of you have your auditors prepare your financial statements, but don’t forget:</a:t>
            </a:r>
          </a:p>
          <a:p>
            <a:pPr lvl="1"/>
            <a:r>
              <a:rPr lang="en-US" dirty="0"/>
              <a:t>They are YOUR financial statements and YOUR responsibility</a:t>
            </a:r>
          </a:p>
          <a:p>
            <a:pPr lvl="1"/>
            <a:r>
              <a:rPr lang="en-US" dirty="0"/>
              <a:t>If your auditors prepare your financial statements, it is very important that you do a </a:t>
            </a:r>
            <a:r>
              <a:rPr lang="en-US"/>
              <a:t>thorough review of them</a:t>
            </a:r>
          </a:p>
        </p:txBody>
      </p:sp>
    </p:spTree>
    <p:extLst>
      <p:ext uri="{BB962C8B-B14F-4D97-AF65-F5344CB8AC3E}">
        <p14:creationId xmlns:p14="http://schemas.microsoft.com/office/powerpoint/2010/main" val="1725093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94FC62-0C1E-1248-8F17-F1499535A0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2139" y="0"/>
            <a:ext cx="5809472" cy="6858000"/>
          </a:xfrm>
          <a:prstGeom prst="rect">
            <a:avLst/>
          </a:prstGeom>
        </p:spPr>
      </p:pic>
      <p:pic>
        <p:nvPicPr>
          <p:cNvPr id="5" name="Picture 4">
            <a:extLst>
              <a:ext uri="{FF2B5EF4-FFF2-40B4-BE49-F238E27FC236}">
                <a16:creationId xmlns:a16="http://schemas.microsoft.com/office/drawing/2014/main" id="{5ADD55D2-DC77-24C7-DCD5-065E715523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5654351" cy="6858000"/>
          </a:xfrm>
          <a:prstGeom prst="rect">
            <a:avLst/>
          </a:prstGeom>
        </p:spPr>
      </p:pic>
    </p:spTree>
    <p:extLst>
      <p:ext uri="{BB962C8B-B14F-4D97-AF65-F5344CB8AC3E}">
        <p14:creationId xmlns:p14="http://schemas.microsoft.com/office/powerpoint/2010/main" val="4207136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EC669-77BF-47D0-85EE-45DD85A312A9}"/>
              </a:ext>
            </a:extLst>
          </p:cNvPr>
          <p:cNvSpPr>
            <a:spLocks noGrp="1"/>
          </p:cNvSpPr>
          <p:nvPr>
            <p:ph type="title"/>
          </p:nvPr>
        </p:nvSpPr>
        <p:spPr/>
        <p:txBody>
          <a:bodyPr/>
          <a:lstStyle/>
          <a:p>
            <a:pPr algn="ctr"/>
            <a:r>
              <a:rPr lang="en-US" dirty="0"/>
              <a:t>BIG PICTURE</a:t>
            </a:r>
          </a:p>
        </p:txBody>
      </p:sp>
      <p:sp>
        <p:nvSpPr>
          <p:cNvPr id="3" name="Content Placeholder 2">
            <a:extLst>
              <a:ext uri="{FF2B5EF4-FFF2-40B4-BE49-F238E27FC236}">
                <a16:creationId xmlns:a16="http://schemas.microsoft.com/office/drawing/2014/main" id="{B5C8ADEE-D3B7-45DA-AE87-47B581E99574}"/>
              </a:ext>
            </a:extLst>
          </p:cNvPr>
          <p:cNvSpPr>
            <a:spLocks noGrp="1"/>
          </p:cNvSpPr>
          <p:nvPr>
            <p:ph idx="1"/>
          </p:nvPr>
        </p:nvSpPr>
        <p:spPr/>
        <p:txBody>
          <a:bodyPr>
            <a:normAutofit/>
          </a:bodyPr>
          <a:lstStyle/>
          <a:p>
            <a:r>
              <a:rPr lang="en-US" sz="3600" dirty="0"/>
              <a:t>Closing out is a year-round process</a:t>
            </a:r>
          </a:p>
          <a:p>
            <a:r>
              <a:rPr lang="en-US" sz="3600" dirty="0"/>
              <a:t>What can you do during the year to make your year end close easier and more efficient/effective?</a:t>
            </a:r>
          </a:p>
        </p:txBody>
      </p:sp>
    </p:spTree>
    <p:extLst>
      <p:ext uri="{BB962C8B-B14F-4D97-AF65-F5344CB8AC3E}">
        <p14:creationId xmlns:p14="http://schemas.microsoft.com/office/powerpoint/2010/main" val="2703629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83050-4933-FA59-4520-C4B74938F0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7FF8D6-69DD-DD5B-0944-E319CBF21678}"/>
              </a:ext>
            </a:extLst>
          </p:cNvPr>
          <p:cNvSpPr>
            <a:spLocks noGrp="1"/>
          </p:cNvSpPr>
          <p:nvPr>
            <p:ph type="title"/>
          </p:nvPr>
        </p:nvSpPr>
        <p:spPr/>
        <p:txBody>
          <a:bodyPr/>
          <a:lstStyle/>
          <a:p>
            <a:pPr algn="ctr"/>
            <a:r>
              <a:rPr lang="en-US" dirty="0"/>
              <a:t>BIG PICTURE</a:t>
            </a:r>
          </a:p>
        </p:txBody>
      </p:sp>
      <p:sp>
        <p:nvSpPr>
          <p:cNvPr id="3" name="Content Placeholder 2">
            <a:extLst>
              <a:ext uri="{FF2B5EF4-FFF2-40B4-BE49-F238E27FC236}">
                <a16:creationId xmlns:a16="http://schemas.microsoft.com/office/drawing/2014/main" id="{93C555AA-4CBD-E6FF-57BA-28D72BF50568}"/>
              </a:ext>
            </a:extLst>
          </p:cNvPr>
          <p:cNvSpPr>
            <a:spLocks noGrp="1"/>
          </p:cNvSpPr>
          <p:nvPr>
            <p:ph idx="1"/>
          </p:nvPr>
        </p:nvSpPr>
        <p:spPr/>
        <p:txBody>
          <a:bodyPr>
            <a:normAutofit/>
          </a:bodyPr>
          <a:lstStyle/>
          <a:p>
            <a:r>
              <a:rPr lang="en-US" sz="2400" dirty="0"/>
              <a:t>Keep files (preferably electronic) for:</a:t>
            </a:r>
          </a:p>
          <a:p>
            <a:pPr lvl="1"/>
            <a:r>
              <a:rPr lang="en-US" sz="2000" dirty="0"/>
              <a:t>Capital asset activity (additions, disposals, sales)-consider reaching out to department heads periodically to ask them about any activity to ensure you know of all activity</a:t>
            </a:r>
          </a:p>
          <a:p>
            <a:pPr lvl="1"/>
            <a:r>
              <a:rPr lang="en-US" sz="2000" dirty="0"/>
              <a:t>Unusual transactions to revisit or talk with your auditors about</a:t>
            </a:r>
          </a:p>
          <a:p>
            <a:pPr lvl="1"/>
            <a:r>
              <a:rPr lang="en-US" sz="2000" dirty="0"/>
              <a:t>Federal/state grant information, including audit correspondence</a:t>
            </a:r>
          </a:p>
          <a:p>
            <a:pPr lvl="1"/>
            <a:r>
              <a:rPr lang="en-US" sz="2000" dirty="0"/>
              <a:t>New contracts, leases, debt issuances/</a:t>
            </a:r>
            <a:r>
              <a:rPr lang="en-US" sz="2000" dirty="0" err="1"/>
              <a:t>refundings</a:t>
            </a:r>
            <a:endParaRPr lang="en-US" sz="2000" dirty="0"/>
          </a:p>
          <a:p>
            <a:pPr lvl="1"/>
            <a:r>
              <a:rPr lang="en-US" sz="2000" dirty="0"/>
              <a:t>Lawsuits-especially those potentially not covered by insurance</a:t>
            </a:r>
          </a:p>
          <a:p>
            <a:pPr lvl="1"/>
            <a:r>
              <a:rPr lang="en-US" sz="2000" dirty="0"/>
              <a:t>New board policies impacting finance, procurement, etc.</a:t>
            </a:r>
          </a:p>
          <a:p>
            <a:pPr lvl="1"/>
            <a:endParaRPr lang="en-US" sz="2000" dirty="0"/>
          </a:p>
          <a:p>
            <a:pPr lvl="1"/>
            <a:endParaRPr lang="en-US" sz="3400" dirty="0"/>
          </a:p>
        </p:txBody>
      </p:sp>
    </p:spTree>
    <p:extLst>
      <p:ext uri="{BB962C8B-B14F-4D97-AF65-F5344CB8AC3E}">
        <p14:creationId xmlns:p14="http://schemas.microsoft.com/office/powerpoint/2010/main" val="2250833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DE336-F018-2417-CE8A-3562E8307A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0C1B09-822A-E40A-22CC-9E74B6CD249F}"/>
              </a:ext>
            </a:extLst>
          </p:cNvPr>
          <p:cNvSpPr>
            <a:spLocks noGrp="1"/>
          </p:cNvSpPr>
          <p:nvPr>
            <p:ph type="title"/>
          </p:nvPr>
        </p:nvSpPr>
        <p:spPr/>
        <p:txBody>
          <a:bodyPr/>
          <a:lstStyle/>
          <a:p>
            <a:pPr algn="ctr"/>
            <a:r>
              <a:rPr lang="en-US" dirty="0"/>
              <a:t>BIG PICTURE</a:t>
            </a:r>
          </a:p>
        </p:txBody>
      </p:sp>
      <p:sp>
        <p:nvSpPr>
          <p:cNvPr id="3" name="Content Placeholder 2">
            <a:extLst>
              <a:ext uri="{FF2B5EF4-FFF2-40B4-BE49-F238E27FC236}">
                <a16:creationId xmlns:a16="http://schemas.microsoft.com/office/drawing/2014/main" id="{3CD099DC-FEB9-3DBD-2E99-891890FDB9A3}"/>
              </a:ext>
            </a:extLst>
          </p:cNvPr>
          <p:cNvSpPr>
            <a:spLocks noGrp="1"/>
          </p:cNvSpPr>
          <p:nvPr>
            <p:ph idx="1"/>
          </p:nvPr>
        </p:nvSpPr>
        <p:spPr/>
        <p:txBody>
          <a:bodyPr>
            <a:normAutofit/>
          </a:bodyPr>
          <a:lstStyle/>
          <a:p>
            <a:r>
              <a:rPr lang="en-US" sz="2400" dirty="0"/>
              <a:t>As reminders:</a:t>
            </a:r>
          </a:p>
          <a:p>
            <a:pPr lvl="1"/>
            <a:r>
              <a:rPr lang="en-US" sz="1800" dirty="0"/>
              <a:t>As you encounter transactions you are not sure how to handle or record, it is much better to reach out to your auditors rather than waiting until their audit work is scheduled (there could be more research needed to make decisions).</a:t>
            </a:r>
          </a:p>
          <a:p>
            <a:pPr lvl="1"/>
            <a:endParaRPr lang="en-US" sz="3400" dirty="0"/>
          </a:p>
        </p:txBody>
      </p:sp>
    </p:spTree>
    <p:extLst>
      <p:ext uri="{BB962C8B-B14F-4D97-AF65-F5344CB8AC3E}">
        <p14:creationId xmlns:p14="http://schemas.microsoft.com/office/powerpoint/2010/main" val="2282474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3212A-1909-CFC6-F74A-1ED5845C34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38C61F-976A-18C5-F624-F7CE15316D60}"/>
              </a:ext>
            </a:extLst>
          </p:cNvPr>
          <p:cNvSpPr>
            <a:spLocks noGrp="1"/>
          </p:cNvSpPr>
          <p:nvPr>
            <p:ph type="title"/>
          </p:nvPr>
        </p:nvSpPr>
        <p:spPr/>
        <p:txBody>
          <a:bodyPr/>
          <a:lstStyle/>
          <a:p>
            <a:pPr algn="ctr"/>
            <a:r>
              <a:rPr lang="en-US" dirty="0"/>
              <a:t>BIG PICTURE</a:t>
            </a:r>
          </a:p>
        </p:txBody>
      </p:sp>
      <p:sp>
        <p:nvSpPr>
          <p:cNvPr id="3" name="Content Placeholder 2">
            <a:extLst>
              <a:ext uri="{FF2B5EF4-FFF2-40B4-BE49-F238E27FC236}">
                <a16:creationId xmlns:a16="http://schemas.microsoft.com/office/drawing/2014/main" id="{E28A2CE4-0FA0-0B62-283C-642CBDAFE19D}"/>
              </a:ext>
            </a:extLst>
          </p:cNvPr>
          <p:cNvSpPr>
            <a:spLocks noGrp="1"/>
          </p:cNvSpPr>
          <p:nvPr>
            <p:ph idx="1"/>
          </p:nvPr>
        </p:nvSpPr>
        <p:spPr/>
        <p:txBody>
          <a:bodyPr>
            <a:normAutofit fontScale="92500" lnSpcReduction="10000"/>
          </a:bodyPr>
          <a:lstStyle/>
          <a:p>
            <a:r>
              <a:rPr lang="en-US" sz="2400" dirty="0"/>
              <a:t>As reminders:</a:t>
            </a:r>
          </a:p>
          <a:p>
            <a:pPr lvl="1"/>
            <a:r>
              <a:rPr lang="en-US" sz="1800" dirty="0"/>
              <a:t>Larry and Emily have mentioned this in past presentations, but we would strongly encourage you to review your balance sheet in detail at least quarterly.  Remember that any errors/adjustments made to your balance sheet will usually impact your revenues or expenditures.  You don’t want to wait until year end to find any errors/adjustments since you are keeping your exec mgmt. and board up to date monthly. Common errors:</a:t>
            </a:r>
          </a:p>
          <a:p>
            <a:pPr lvl="2"/>
            <a:r>
              <a:rPr lang="en-US" sz="1600" dirty="0"/>
              <a:t>Not adjusting receivables or payables for amounts accrued at prior year end for amounts received/paid in the current year</a:t>
            </a:r>
          </a:p>
          <a:p>
            <a:pPr lvl="2"/>
            <a:r>
              <a:rPr lang="en-US" sz="1600" dirty="0"/>
              <a:t>Debit balances in liability accounts, especially payroll accounts</a:t>
            </a:r>
          </a:p>
          <a:p>
            <a:pPr lvl="2"/>
            <a:r>
              <a:rPr lang="en-US" sz="1600" dirty="0"/>
              <a:t>Accounts that have the exact same balance that has not changed at all</a:t>
            </a:r>
          </a:p>
          <a:p>
            <a:pPr lvl="2"/>
            <a:r>
              <a:rPr lang="en-US" sz="1600" dirty="0"/>
              <a:t>Ensuring due to/from balances are really valid amounts to be received/paid</a:t>
            </a:r>
          </a:p>
          <a:p>
            <a:pPr lvl="2"/>
            <a:r>
              <a:rPr lang="en-US" sz="1600" dirty="0"/>
              <a:t>Depending on when you pay your insurance you could have a prepaid asset</a:t>
            </a:r>
          </a:p>
          <a:p>
            <a:pPr lvl="1"/>
            <a:endParaRPr lang="en-US" sz="1800" dirty="0"/>
          </a:p>
          <a:p>
            <a:pPr lvl="1"/>
            <a:endParaRPr lang="en-US" sz="3400" dirty="0"/>
          </a:p>
        </p:txBody>
      </p:sp>
    </p:spTree>
    <p:extLst>
      <p:ext uri="{BB962C8B-B14F-4D97-AF65-F5344CB8AC3E}">
        <p14:creationId xmlns:p14="http://schemas.microsoft.com/office/powerpoint/2010/main" val="11075601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A3D8E-5C7A-3A0A-B66F-E9D9E22ADE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93F8F0-98D7-12BB-05CD-EB1C4E1F553B}"/>
              </a:ext>
            </a:extLst>
          </p:cNvPr>
          <p:cNvSpPr>
            <a:spLocks noGrp="1"/>
          </p:cNvSpPr>
          <p:nvPr>
            <p:ph type="title"/>
          </p:nvPr>
        </p:nvSpPr>
        <p:spPr/>
        <p:txBody>
          <a:bodyPr/>
          <a:lstStyle/>
          <a:p>
            <a:pPr algn="ctr"/>
            <a:r>
              <a:rPr lang="en-US" dirty="0"/>
              <a:t>BIG PICTURE</a:t>
            </a:r>
          </a:p>
        </p:txBody>
      </p:sp>
      <p:sp>
        <p:nvSpPr>
          <p:cNvPr id="3" name="Content Placeholder 2">
            <a:extLst>
              <a:ext uri="{FF2B5EF4-FFF2-40B4-BE49-F238E27FC236}">
                <a16:creationId xmlns:a16="http://schemas.microsoft.com/office/drawing/2014/main" id="{8CA17162-3C2B-80EB-1428-163087B656E6}"/>
              </a:ext>
            </a:extLst>
          </p:cNvPr>
          <p:cNvSpPr>
            <a:spLocks noGrp="1"/>
          </p:cNvSpPr>
          <p:nvPr>
            <p:ph idx="1"/>
          </p:nvPr>
        </p:nvSpPr>
        <p:spPr>
          <a:xfrm>
            <a:off x="677334" y="1334278"/>
            <a:ext cx="8596668" cy="5038529"/>
          </a:xfrm>
        </p:spPr>
        <p:txBody>
          <a:bodyPr>
            <a:normAutofit/>
          </a:bodyPr>
          <a:lstStyle/>
          <a:p>
            <a:r>
              <a:rPr lang="en-US" sz="2400" dirty="0"/>
              <a:t>As reminders:</a:t>
            </a:r>
          </a:p>
          <a:p>
            <a:pPr lvl="1"/>
            <a:r>
              <a:rPr lang="en-US" sz="1800" dirty="0"/>
              <a:t>Your audit firm can provide certain services to help you that are considered “non audit services.”  </a:t>
            </a:r>
          </a:p>
          <a:p>
            <a:pPr lvl="2"/>
            <a:r>
              <a:rPr lang="en-US" dirty="0"/>
              <a:t>These are services that are above and beyond the usual audit procedures, but will not impact their independence</a:t>
            </a:r>
          </a:p>
          <a:p>
            <a:pPr lvl="2"/>
            <a:r>
              <a:rPr lang="en-US" dirty="0"/>
              <a:t>If adjustments are found during a </a:t>
            </a:r>
            <a:r>
              <a:rPr lang="en-US" dirty="0" err="1"/>
              <a:t>nonaudit</a:t>
            </a:r>
            <a:r>
              <a:rPr lang="en-US" dirty="0"/>
              <a:t> service the District must still take responsibility for any adjustments made</a:t>
            </a:r>
          </a:p>
          <a:p>
            <a:pPr lvl="2"/>
            <a:r>
              <a:rPr lang="en-US" dirty="0"/>
              <a:t>There are additional costs</a:t>
            </a:r>
          </a:p>
          <a:p>
            <a:pPr lvl="2"/>
            <a:r>
              <a:rPr lang="en-US" dirty="0"/>
              <a:t>These services could eliminate potential findings</a:t>
            </a:r>
          </a:p>
          <a:p>
            <a:pPr lvl="2"/>
            <a:r>
              <a:rPr lang="en-US" dirty="0"/>
              <a:t>Common </a:t>
            </a:r>
            <a:r>
              <a:rPr lang="en-US" dirty="0" err="1"/>
              <a:t>nonaudit</a:t>
            </a:r>
            <a:r>
              <a:rPr lang="en-US" dirty="0"/>
              <a:t> services include:</a:t>
            </a:r>
          </a:p>
          <a:p>
            <a:pPr lvl="3"/>
            <a:r>
              <a:rPr lang="en-US" dirty="0"/>
              <a:t>Year end cut-off procedures for cash receipts/revenue and cash disbursements/expenditures</a:t>
            </a:r>
          </a:p>
          <a:p>
            <a:pPr lvl="3"/>
            <a:r>
              <a:rPr lang="en-US" dirty="0"/>
              <a:t>Help ensure capital assets are accurate-capital additions, disposals, sales, etc.</a:t>
            </a:r>
          </a:p>
          <a:p>
            <a:pPr lvl="3"/>
            <a:r>
              <a:rPr lang="en-US" dirty="0"/>
              <a:t>Help ensure long-term obligations are properly recorded, especially pension and OPEB</a:t>
            </a:r>
          </a:p>
          <a:p>
            <a:pPr lvl="3"/>
            <a:r>
              <a:rPr lang="en-US" dirty="0"/>
              <a:t>Property taxes-subsequent collections, deferred revenue, etc.</a:t>
            </a:r>
          </a:p>
          <a:p>
            <a:pPr lvl="3"/>
            <a:r>
              <a:rPr lang="en-US" dirty="0"/>
              <a:t>Financial statement prep, including gov’t wide adjustments…</a:t>
            </a:r>
          </a:p>
          <a:p>
            <a:pPr lvl="1"/>
            <a:endParaRPr lang="en-US" sz="1800" dirty="0"/>
          </a:p>
          <a:p>
            <a:pPr lvl="1"/>
            <a:endParaRPr lang="en-US" sz="3400" dirty="0"/>
          </a:p>
        </p:txBody>
      </p:sp>
    </p:spTree>
    <p:extLst>
      <p:ext uri="{BB962C8B-B14F-4D97-AF65-F5344CB8AC3E}">
        <p14:creationId xmlns:p14="http://schemas.microsoft.com/office/powerpoint/2010/main" val="2410689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7209E-98B0-8341-B1CA-ACDB75B96A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2BFC40-625B-D33E-A883-ABE773461769}"/>
              </a:ext>
            </a:extLst>
          </p:cNvPr>
          <p:cNvSpPr>
            <a:spLocks noGrp="1"/>
          </p:cNvSpPr>
          <p:nvPr>
            <p:ph type="title"/>
          </p:nvPr>
        </p:nvSpPr>
        <p:spPr/>
        <p:txBody>
          <a:bodyPr/>
          <a:lstStyle/>
          <a:p>
            <a:pPr algn="ctr"/>
            <a:r>
              <a:rPr lang="en-US" dirty="0"/>
              <a:t>QUESTION?</a:t>
            </a:r>
          </a:p>
        </p:txBody>
      </p:sp>
      <p:sp>
        <p:nvSpPr>
          <p:cNvPr id="3" name="Content Placeholder 2">
            <a:extLst>
              <a:ext uri="{FF2B5EF4-FFF2-40B4-BE49-F238E27FC236}">
                <a16:creationId xmlns:a16="http://schemas.microsoft.com/office/drawing/2014/main" id="{90C25705-8A0E-1F84-7D6B-CBA1641C0000}"/>
              </a:ext>
            </a:extLst>
          </p:cNvPr>
          <p:cNvSpPr>
            <a:spLocks noGrp="1"/>
          </p:cNvSpPr>
          <p:nvPr>
            <p:ph idx="1"/>
          </p:nvPr>
        </p:nvSpPr>
        <p:spPr>
          <a:xfrm>
            <a:off x="677334" y="1334278"/>
            <a:ext cx="8596668" cy="5038529"/>
          </a:xfrm>
        </p:spPr>
        <p:txBody>
          <a:bodyPr>
            <a:normAutofit/>
          </a:bodyPr>
          <a:lstStyle/>
          <a:p>
            <a:pPr marL="0" indent="0">
              <a:buNone/>
            </a:pPr>
            <a:endParaRPr lang="en-US" sz="2400" dirty="0"/>
          </a:p>
          <a:p>
            <a:pPr marL="0" indent="0">
              <a:buNone/>
            </a:pPr>
            <a:endParaRPr lang="en-US" sz="2400" dirty="0"/>
          </a:p>
          <a:p>
            <a:pPr marL="0" indent="0">
              <a:buNone/>
            </a:pPr>
            <a:r>
              <a:rPr lang="en-US" sz="2400" dirty="0"/>
              <a:t>What happens when you add bubble bath to a jacuzzi?</a:t>
            </a:r>
            <a:endParaRPr lang="en-US" dirty="0"/>
          </a:p>
        </p:txBody>
      </p:sp>
    </p:spTree>
    <p:extLst>
      <p:ext uri="{BB962C8B-B14F-4D97-AF65-F5344CB8AC3E}">
        <p14:creationId xmlns:p14="http://schemas.microsoft.com/office/powerpoint/2010/main" val="4279669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C7027-8000-BD61-0154-2C8EBA2A9A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9537A1-205D-408C-997A-C64D88B4F89F}"/>
              </a:ext>
            </a:extLst>
          </p:cNvPr>
          <p:cNvSpPr>
            <a:spLocks noGrp="1"/>
          </p:cNvSpPr>
          <p:nvPr>
            <p:ph type="title"/>
          </p:nvPr>
        </p:nvSpPr>
        <p:spPr/>
        <p:txBody>
          <a:bodyPr/>
          <a:lstStyle/>
          <a:p>
            <a:pPr algn="ctr"/>
            <a:r>
              <a:rPr lang="en-US" dirty="0"/>
              <a:t>INTERIM WORK BEFORE OR RIGHT AFTER YEAR END</a:t>
            </a:r>
          </a:p>
        </p:txBody>
      </p:sp>
      <p:sp>
        <p:nvSpPr>
          <p:cNvPr id="3" name="Content Placeholder 2">
            <a:extLst>
              <a:ext uri="{FF2B5EF4-FFF2-40B4-BE49-F238E27FC236}">
                <a16:creationId xmlns:a16="http://schemas.microsoft.com/office/drawing/2014/main" id="{50D444EF-F12D-A36C-C3A7-AB6034F03F1D}"/>
              </a:ext>
            </a:extLst>
          </p:cNvPr>
          <p:cNvSpPr>
            <a:spLocks noGrp="1"/>
          </p:cNvSpPr>
          <p:nvPr>
            <p:ph idx="1"/>
          </p:nvPr>
        </p:nvSpPr>
        <p:spPr>
          <a:xfrm>
            <a:off x="677334" y="1996751"/>
            <a:ext cx="8596668" cy="4376056"/>
          </a:xfrm>
        </p:spPr>
        <p:txBody>
          <a:bodyPr>
            <a:normAutofit lnSpcReduction="10000"/>
          </a:bodyPr>
          <a:lstStyle/>
          <a:p>
            <a:r>
              <a:rPr lang="en-US" dirty="0"/>
              <a:t>Why is interim work so important?</a:t>
            </a:r>
          </a:p>
          <a:p>
            <a:r>
              <a:rPr lang="en-US" dirty="0"/>
              <a:t>Single Audit work</a:t>
            </a:r>
          </a:p>
          <a:p>
            <a:pPr lvl="1"/>
            <a:r>
              <a:rPr lang="en-US" dirty="0"/>
              <a:t>You need to prepare your best estimate of the “Schedule of Expenditures of Federal Awards (SEFA)</a:t>
            </a:r>
          </a:p>
          <a:p>
            <a:pPr lvl="2"/>
            <a:r>
              <a:rPr lang="en-US" dirty="0"/>
              <a:t>It is important to take enough time to try and get this right, because we select which programs to test based on this (if amounts change too much at year end we could have to select more programs, which adds time and cost)</a:t>
            </a:r>
          </a:p>
          <a:p>
            <a:r>
              <a:rPr lang="en-US" dirty="0"/>
              <a:t>Much of the audit work on capital assets and debt can be completed assuming you have them up to date.</a:t>
            </a:r>
          </a:p>
          <a:p>
            <a:r>
              <a:rPr lang="en-US" dirty="0"/>
              <a:t>Your auditors do a lot of planning once they have met with you and are up to date on the year’s significant events, transactions and financials.</a:t>
            </a:r>
          </a:p>
          <a:p>
            <a:r>
              <a:rPr lang="en-US" dirty="0"/>
              <a:t>If you have not already, this is the time to talk to your auditors about unusual transactions you need help with, </a:t>
            </a:r>
            <a:r>
              <a:rPr lang="en-US" dirty="0" err="1"/>
              <a:t>nonaudit</a:t>
            </a:r>
            <a:r>
              <a:rPr lang="en-US" dirty="0"/>
              <a:t> services, and to provide copies of new contracts, leases, etc. (remember those files you have been keeping?!)</a:t>
            </a:r>
          </a:p>
        </p:txBody>
      </p:sp>
    </p:spTree>
    <p:extLst>
      <p:ext uri="{BB962C8B-B14F-4D97-AF65-F5344CB8AC3E}">
        <p14:creationId xmlns:p14="http://schemas.microsoft.com/office/powerpoint/2010/main" val="3054011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284</TotalTime>
  <Words>1386</Words>
  <Application>Microsoft Office PowerPoint</Application>
  <PresentationFormat>Widescreen</PresentationFormat>
  <Paragraphs>125</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Trebuchet MS</vt:lpstr>
      <vt:lpstr>Wingdings 3</vt:lpstr>
      <vt:lpstr>Facet</vt:lpstr>
      <vt:lpstr>THE CLOSE</vt:lpstr>
      <vt:lpstr>PowerPoint Presentation</vt:lpstr>
      <vt:lpstr>BIG PICTURE</vt:lpstr>
      <vt:lpstr>BIG PICTURE</vt:lpstr>
      <vt:lpstr>BIG PICTURE</vt:lpstr>
      <vt:lpstr>BIG PICTURE</vt:lpstr>
      <vt:lpstr>BIG PICTURE</vt:lpstr>
      <vt:lpstr>QUESTION?</vt:lpstr>
      <vt:lpstr>INTERIM WORK BEFORE OR RIGHT AFTER YEAR END</vt:lpstr>
      <vt:lpstr>YEAR END CLOSE</vt:lpstr>
      <vt:lpstr>YEAR END CLOSE-GENERAL</vt:lpstr>
      <vt:lpstr>YEAR END CLOSE-GENERAL</vt:lpstr>
      <vt:lpstr>DID YOU KNOW THAT 60 YEARS AGO</vt:lpstr>
      <vt:lpstr>YEAR END CLOSE-GENERAL</vt:lpstr>
      <vt:lpstr>YEAR END CLOSE-GENERAL</vt:lpstr>
      <vt:lpstr>YEAR END CLOSE-GENERAL</vt:lpstr>
      <vt:lpstr>YEAR END CLOSE-SPECIAL REVENUE FUNDS</vt:lpstr>
      <vt:lpstr>DID YOU KNOW THAT 60 YEARS AGO</vt:lpstr>
      <vt:lpstr>YEAR END CLOSE-FINANCIAL STATEMENTS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 THE QUEENS HORSES</dc:title>
  <dc:creator>Larry Finney</dc:creator>
  <cp:lastModifiedBy>Mike Morris</cp:lastModifiedBy>
  <cp:revision>38</cp:revision>
  <dcterms:created xsi:type="dcterms:W3CDTF">2022-01-20T21:38:36Z</dcterms:created>
  <dcterms:modified xsi:type="dcterms:W3CDTF">2026-03-04T14:57:01Z</dcterms:modified>
</cp:coreProperties>
</file>